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docMetadata/LabelInfo.xml" ContentType="application/vnd.ms-office.classificationlabel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5" Type="http://schemas.microsoft.com/office/2020/02/relationships/classificationlabels" Target="docMetadata/LabelInfo.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77"/>
  </p:notesMasterIdLst>
  <p:handoutMasterIdLst>
    <p:handoutMasterId r:id="rId78"/>
  </p:handoutMasterIdLst>
  <p:sldIdLst>
    <p:sldId id="256" r:id="rId2"/>
    <p:sldId id="265" r:id="rId3"/>
    <p:sldId id="2566" r:id="rId4"/>
    <p:sldId id="257" r:id="rId5"/>
    <p:sldId id="2366" r:id="rId6"/>
    <p:sldId id="2367" r:id="rId7"/>
    <p:sldId id="267" r:id="rId8"/>
    <p:sldId id="268" r:id="rId9"/>
    <p:sldId id="269" r:id="rId10"/>
    <p:sldId id="270" r:id="rId11"/>
    <p:sldId id="271" r:id="rId12"/>
    <p:sldId id="276" r:id="rId13"/>
    <p:sldId id="407" r:id="rId14"/>
    <p:sldId id="408" r:id="rId15"/>
    <p:sldId id="409" r:id="rId16"/>
    <p:sldId id="410" r:id="rId17"/>
    <p:sldId id="411" r:id="rId18"/>
    <p:sldId id="412" r:id="rId19"/>
    <p:sldId id="413" r:id="rId20"/>
    <p:sldId id="272" r:id="rId21"/>
    <p:sldId id="414" r:id="rId22"/>
    <p:sldId id="415" r:id="rId23"/>
    <p:sldId id="569" r:id="rId24"/>
    <p:sldId id="345" r:id="rId25"/>
    <p:sldId id="690" r:id="rId26"/>
    <p:sldId id="694" r:id="rId27"/>
    <p:sldId id="2581" r:id="rId28"/>
    <p:sldId id="2568" r:id="rId29"/>
    <p:sldId id="679" r:id="rId30"/>
    <p:sldId id="2582" r:id="rId31"/>
    <p:sldId id="680" r:id="rId32"/>
    <p:sldId id="2530" r:id="rId33"/>
    <p:sldId id="2531" r:id="rId34"/>
    <p:sldId id="2583" r:id="rId35"/>
    <p:sldId id="2533" r:id="rId36"/>
    <p:sldId id="2584" r:id="rId37"/>
    <p:sldId id="2535" r:id="rId38"/>
    <p:sldId id="2569" r:id="rId39"/>
    <p:sldId id="2570" r:id="rId40"/>
    <p:sldId id="2571" r:id="rId41"/>
    <p:sldId id="2585" r:id="rId42"/>
    <p:sldId id="2586" r:id="rId43"/>
    <p:sldId id="2587" r:id="rId44"/>
    <p:sldId id="2572" r:id="rId45"/>
    <p:sldId id="2536" r:id="rId46"/>
    <p:sldId id="2537" r:id="rId47"/>
    <p:sldId id="2538" r:id="rId48"/>
    <p:sldId id="2567" r:id="rId49"/>
    <p:sldId id="2400" r:id="rId50"/>
    <p:sldId id="2513" r:id="rId51"/>
    <p:sldId id="2549" r:id="rId52"/>
    <p:sldId id="2551" r:id="rId53"/>
    <p:sldId id="2527" r:id="rId54"/>
    <p:sldId id="2552" r:id="rId55"/>
    <p:sldId id="315" r:id="rId56"/>
    <p:sldId id="312" r:id="rId57"/>
    <p:sldId id="318" r:id="rId58"/>
    <p:sldId id="472" r:id="rId59"/>
    <p:sldId id="473" r:id="rId60"/>
    <p:sldId id="474" r:id="rId61"/>
    <p:sldId id="480" r:id="rId62"/>
    <p:sldId id="259" r:id="rId63"/>
    <p:sldId id="260" r:id="rId64"/>
    <p:sldId id="261" r:id="rId65"/>
    <p:sldId id="2525" r:id="rId66"/>
    <p:sldId id="2555" r:id="rId67"/>
    <p:sldId id="2556" r:id="rId68"/>
    <p:sldId id="2557" r:id="rId69"/>
    <p:sldId id="2558" r:id="rId70"/>
    <p:sldId id="2559" r:id="rId71"/>
    <p:sldId id="2560" r:id="rId72"/>
    <p:sldId id="2561" r:id="rId73"/>
    <p:sldId id="2563" r:id="rId74"/>
    <p:sldId id="2564" r:id="rId75"/>
    <p:sldId id="2562" r:id="rId7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521415D9-36F7-43E2-AB2F-B90AF26B5E84}">
      <p14:sectionLst xmlns:p14="http://schemas.microsoft.com/office/powerpoint/2010/main">
        <p14:section name="Main" id="{F1D38888-79E6-4B8F-A7E5-96BDED502F2F}">
          <p14:sldIdLst>
            <p14:sldId id="256"/>
            <p14:sldId id="265"/>
            <p14:sldId id="2566"/>
            <p14:sldId id="257"/>
            <p14:sldId id="2366"/>
            <p14:sldId id="2367"/>
            <p14:sldId id="267"/>
            <p14:sldId id="268"/>
            <p14:sldId id="269"/>
            <p14:sldId id="270"/>
            <p14:sldId id="271"/>
            <p14:sldId id="276"/>
            <p14:sldId id="407"/>
            <p14:sldId id="408"/>
            <p14:sldId id="409"/>
            <p14:sldId id="410"/>
            <p14:sldId id="411"/>
            <p14:sldId id="412"/>
            <p14:sldId id="413"/>
            <p14:sldId id="272"/>
            <p14:sldId id="414"/>
            <p14:sldId id="415"/>
            <p14:sldId id="569"/>
            <p14:sldId id="345"/>
          </p14:sldIdLst>
        </p14:section>
        <p14:section name="Nov. 13th - Nov. IEEE Interim meeting" id="{DE843586-E506-4D30-A655-52B441F0114A}">
          <p14:sldIdLst>
            <p14:sldId id="690"/>
            <p14:sldId id="694"/>
            <p14:sldId id="2581"/>
            <p14:sldId id="2568"/>
            <p14:sldId id="679"/>
            <p14:sldId id="2582"/>
            <p14:sldId id="680"/>
          </p14:sldIdLst>
        </p14:section>
        <p14:section name="Nov. 14th - Nov. IEEE interim meeting" id="{D686ED55-D2EA-43E3-A87F-725BDBE41CF2}">
          <p14:sldIdLst>
            <p14:sldId id="2530"/>
            <p14:sldId id="2531"/>
            <p14:sldId id="2583"/>
            <p14:sldId id="2533"/>
            <p14:sldId id="2584"/>
            <p14:sldId id="2535"/>
          </p14:sldIdLst>
        </p14:section>
        <p14:section name="Nov. 15th AM1 - Nov. IEEE interim meeting" id="{ED07B73E-3417-4C27-85C9-944D735BB0CE}">
          <p14:sldIdLst>
            <p14:sldId id="2569"/>
            <p14:sldId id="2570"/>
            <p14:sldId id="2571"/>
            <p14:sldId id="2585"/>
            <p14:sldId id="2586"/>
            <p14:sldId id="2587"/>
            <p14:sldId id="2572"/>
          </p14:sldIdLst>
        </p14:section>
        <p14:section name="Nov. 15th PM2 - Nov. IEEE interim meeting" id="{8E838D38-B45C-442C-8603-25CE94919C41}">
          <p14:sldIdLst>
            <p14:sldId id="2536"/>
            <p14:sldId id="2537"/>
            <p14:sldId id="2538"/>
            <p14:sldId id="2567"/>
            <p14:sldId id="2400"/>
            <p14:sldId id="2513"/>
            <p14:sldId id="2549"/>
            <p14:sldId id="2551"/>
            <p14:sldId id="2527"/>
          </p14:sldIdLst>
        </p14:section>
        <p14:section name="Backup" id="{62682A0D-7317-4EE9-B56C-63AD74488E19}">
          <p14:sldIdLst>
            <p14:sldId id="2552"/>
            <p14:sldId id="315"/>
            <p14:sldId id="312"/>
            <p14:sldId id="318"/>
            <p14:sldId id="472"/>
            <p14:sldId id="473"/>
            <p14:sldId id="474"/>
            <p14:sldId id="480"/>
            <p14:sldId id="259"/>
            <p14:sldId id="260"/>
            <p14:sldId id="261"/>
            <p14:sldId id="2525"/>
          </p14:sldIdLst>
        </p14:section>
        <p14:section name="June 20th Telecon" id="{2BA70FBB-2DF2-4AB9-8CE1-BD33A7EA639A}">
          <p14:sldIdLst>
            <p14:sldId id="2555"/>
            <p14:sldId id="2556"/>
            <p14:sldId id="2557"/>
            <p14:sldId id="2558"/>
          </p14:sldIdLst>
        </p14:section>
        <p14:section name="June 27th Telecon" id="{81DC7820-6B2F-41EF-ABC1-9CAAE3DC68A2}">
          <p14:sldIdLst>
            <p14:sldId id="2559"/>
            <p14:sldId id="2560"/>
            <p14:sldId id="2561"/>
            <p14:sldId id="2563"/>
            <p14:sldId id="2564"/>
            <p14:sldId id="2562"/>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9D41EAD6-5E10-4C80-A1C5-F70F0A93E018}" v="83" dt="2023-11-14T23:26:23.314"/>
  </p1510:revLst>
</p1510:revInfo>
</file>

<file path=ppt/tableStyles.xml><?xml version="1.0" encoding="utf-8"?>
<a:tblStyleLst xmlns:a="http://schemas.openxmlformats.org/drawingml/2006/main" def="{5C22544A-7EE6-4342-B048-85BDC9FD1C3A}">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61" autoAdjust="0"/>
    <p:restoredTop sz="96807" autoAdjust="0"/>
  </p:normalViewPr>
  <p:slideViewPr>
    <p:cSldViewPr>
      <p:cViewPr varScale="1">
        <p:scale>
          <a:sx n="92" d="100"/>
          <a:sy n="92" d="100"/>
        </p:scale>
        <p:origin x="509" y="82"/>
      </p:cViewPr>
      <p:guideLst>
        <p:guide orient="horz" pos="2160"/>
        <p:guide pos="3840"/>
      </p:guideLst>
    </p:cSldViewPr>
  </p:slideViewPr>
  <p:outlineViewPr>
    <p:cViewPr varScale="1">
      <p:scale>
        <a:sx n="170" d="200"/>
        <a:sy n="170" d="200"/>
      </p:scale>
      <p:origin x="0" y="0"/>
    </p:cViewPr>
  </p:outlineViewPr>
  <p:notesTextViewPr>
    <p:cViewPr>
      <p:scale>
        <a:sx n="3" d="2"/>
        <a:sy n="3" d="2"/>
      </p:scale>
      <p:origin x="0" y="0"/>
    </p:cViewPr>
  </p:notesTextViewPr>
  <p:notesViewPr>
    <p:cSldViewPr>
      <p:cViewPr varScale="1">
        <p:scale>
          <a:sx n="83" d="100"/>
          <a:sy n="83" d="100"/>
        </p:scale>
        <p:origin x="3834" y="84"/>
      </p:cViewPr>
      <p:guideLst>
        <p:guide orient="horz" pos="2880"/>
        <p:guide pos="2160"/>
      </p:guideLst>
    </p:cSldViewPr>
  </p:notes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microsoft.com/office/2015/10/relationships/revisionInfo" Target="revisionInfo.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presProps" Target="presProps.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tableStyles" Target="tableStyles.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handoutMaster" Target="handoutMasters/handoutMaster1.xml"/><Relationship Id="rId8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Segev, Jonathan" userId="7c67a1b0-8725-4553-8055-0888dbcaef94" providerId="ADAL" clId="{9D41EAD6-5E10-4C80-A1C5-F70F0A93E018}"/>
    <pc:docChg chg="undo redo custSel addSld delSld modSld sldOrd modSection">
      <pc:chgData name="Segev, Jonathan" userId="7c67a1b0-8725-4553-8055-0888dbcaef94" providerId="ADAL" clId="{9D41EAD6-5E10-4C80-A1C5-F70F0A93E018}" dt="2023-11-15T00:20:03.506" v="1158" actId="20577"/>
      <pc:docMkLst>
        <pc:docMk/>
      </pc:docMkLst>
      <pc:sldChg chg="modSp mod">
        <pc:chgData name="Segev, Jonathan" userId="7c67a1b0-8725-4553-8055-0888dbcaef94" providerId="ADAL" clId="{9D41EAD6-5E10-4C80-A1C5-F70F0A93E018}" dt="2023-11-14T23:41:16.226" v="1026" actId="6549"/>
        <pc:sldMkLst>
          <pc:docMk/>
          <pc:sldMk cId="343005988" sldId="2530"/>
        </pc:sldMkLst>
        <pc:spChg chg="mod">
          <ac:chgData name="Segev, Jonathan" userId="7c67a1b0-8725-4553-8055-0888dbcaef94" providerId="ADAL" clId="{9D41EAD6-5E10-4C80-A1C5-F70F0A93E018}" dt="2023-11-14T23:41:16.226" v="1026" actId="6549"/>
          <ac:spMkLst>
            <pc:docMk/>
            <pc:sldMk cId="343005988" sldId="2530"/>
            <ac:spMk id="3" creationId="{00000000-0000-0000-0000-000000000000}"/>
          </ac:spMkLst>
        </pc:spChg>
      </pc:sldChg>
      <pc:sldChg chg="modSp mod">
        <pc:chgData name="Segev, Jonathan" userId="7c67a1b0-8725-4553-8055-0888dbcaef94" providerId="ADAL" clId="{9D41EAD6-5E10-4C80-A1C5-F70F0A93E018}" dt="2023-11-15T00:20:03.506" v="1158" actId="20577"/>
        <pc:sldMkLst>
          <pc:docMk/>
          <pc:sldMk cId="726842924" sldId="2531"/>
        </pc:sldMkLst>
        <pc:graphicFrameChg chg="mod modGraphic">
          <ac:chgData name="Segev, Jonathan" userId="7c67a1b0-8725-4553-8055-0888dbcaef94" providerId="ADAL" clId="{9D41EAD6-5E10-4C80-A1C5-F70F0A93E018}" dt="2023-11-15T00:20:03.506" v="1158" actId="20577"/>
          <ac:graphicFrameMkLst>
            <pc:docMk/>
            <pc:sldMk cId="726842924" sldId="2531"/>
            <ac:graphicFrameMk id="7" creationId="{00000000-0000-0000-0000-000000000000}"/>
          </ac:graphicFrameMkLst>
        </pc:graphicFrameChg>
      </pc:sldChg>
      <pc:sldChg chg="modSp new mod">
        <pc:chgData name="Segev, Jonathan" userId="7c67a1b0-8725-4553-8055-0888dbcaef94" providerId="ADAL" clId="{9D41EAD6-5E10-4C80-A1C5-F70F0A93E018}" dt="2023-11-14T17:16:44.304" v="56" actId="20577"/>
        <pc:sldMkLst>
          <pc:docMk/>
          <pc:sldMk cId="3274341470" sldId="2583"/>
        </pc:sldMkLst>
        <pc:spChg chg="mod">
          <ac:chgData name="Segev, Jonathan" userId="7c67a1b0-8725-4553-8055-0888dbcaef94" providerId="ADAL" clId="{9D41EAD6-5E10-4C80-A1C5-F70F0A93E018}" dt="2023-11-14T17:16:44.304" v="56" actId="20577"/>
          <ac:spMkLst>
            <pc:docMk/>
            <pc:sldMk cId="3274341470" sldId="2583"/>
            <ac:spMk id="2" creationId="{912084C2-4140-5367-FCA2-A145AFBD1D69}"/>
          </ac:spMkLst>
        </pc:spChg>
      </pc:sldChg>
      <pc:sldChg chg="modSp new mod">
        <pc:chgData name="Segev, Jonathan" userId="7c67a1b0-8725-4553-8055-0888dbcaef94" providerId="ADAL" clId="{9D41EAD6-5E10-4C80-A1C5-F70F0A93E018}" dt="2023-11-14T17:17:28.311" v="132" actId="20577"/>
        <pc:sldMkLst>
          <pc:docMk/>
          <pc:sldMk cId="1039556852" sldId="2584"/>
        </pc:sldMkLst>
        <pc:spChg chg="mod">
          <ac:chgData name="Segev, Jonathan" userId="7c67a1b0-8725-4553-8055-0888dbcaef94" providerId="ADAL" clId="{9D41EAD6-5E10-4C80-A1C5-F70F0A93E018}" dt="2023-11-14T17:17:28.311" v="132" actId="20577"/>
          <ac:spMkLst>
            <pc:docMk/>
            <pc:sldMk cId="1039556852" sldId="2584"/>
            <ac:spMk id="2" creationId="{47E05945-E10D-982B-F0D1-D1524CB5A15A}"/>
          </ac:spMkLst>
        </pc:spChg>
      </pc:sldChg>
      <pc:sldChg chg="modSp add mod ord">
        <pc:chgData name="Segev, Jonathan" userId="7c67a1b0-8725-4553-8055-0888dbcaef94" providerId="ADAL" clId="{9D41EAD6-5E10-4C80-A1C5-F70F0A93E018}" dt="2023-11-14T23:27:43.845" v="1023"/>
        <pc:sldMkLst>
          <pc:docMk/>
          <pc:sldMk cId="354831920" sldId="2585"/>
        </pc:sldMkLst>
        <pc:spChg chg="mod">
          <ac:chgData name="Segev, Jonathan" userId="7c67a1b0-8725-4553-8055-0888dbcaef94" providerId="ADAL" clId="{9D41EAD6-5E10-4C80-A1C5-F70F0A93E018}" dt="2023-11-14T19:20:38.622" v="259" actId="5793"/>
          <ac:spMkLst>
            <pc:docMk/>
            <pc:sldMk cId="354831920" sldId="2585"/>
            <ac:spMk id="8" creationId="{CC5B7EB9-3DEF-4981-89A9-614127FF9327}"/>
          </ac:spMkLst>
        </pc:spChg>
      </pc:sldChg>
      <pc:sldChg chg="addSp delSp modSp add mod ord">
        <pc:chgData name="Segev, Jonathan" userId="7c67a1b0-8725-4553-8055-0888dbcaef94" providerId="ADAL" clId="{9D41EAD6-5E10-4C80-A1C5-F70F0A93E018}" dt="2023-11-14T23:27:43.845" v="1023"/>
        <pc:sldMkLst>
          <pc:docMk/>
          <pc:sldMk cId="1789071703" sldId="2586"/>
        </pc:sldMkLst>
        <pc:spChg chg="mod">
          <ac:chgData name="Segev, Jonathan" userId="7c67a1b0-8725-4553-8055-0888dbcaef94" providerId="ADAL" clId="{9D41EAD6-5E10-4C80-A1C5-F70F0A93E018}" dt="2023-11-14T19:20:55.190" v="265" actId="20577"/>
          <ac:spMkLst>
            <pc:docMk/>
            <pc:sldMk cId="1789071703" sldId="2586"/>
            <ac:spMk id="2" creationId="{E93E8C48-D0FE-45AE-A892-200CA7D54BC4}"/>
          </ac:spMkLst>
        </pc:spChg>
        <pc:spChg chg="mod">
          <ac:chgData name="Segev, Jonathan" userId="7c67a1b0-8725-4553-8055-0888dbcaef94" providerId="ADAL" clId="{9D41EAD6-5E10-4C80-A1C5-F70F0A93E018}" dt="2023-11-14T19:25:43.748" v="654" actId="113"/>
          <ac:spMkLst>
            <pc:docMk/>
            <pc:sldMk cId="1789071703" sldId="2586"/>
            <ac:spMk id="3" creationId="{F4989200-2622-46AD-AE0D-4E2448C695E7}"/>
          </ac:spMkLst>
        </pc:spChg>
        <pc:spChg chg="mod">
          <ac:chgData name="Segev, Jonathan" userId="7c67a1b0-8725-4553-8055-0888dbcaef94" providerId="ADAL" clId="{9D41EAD6-5E10-4C80-A1C5-F70F0A93E018}" dt="2023-11-14T19:24:26.399" v="551"/>
          <ac:spMkLst>
            <pc:docMk/>
            <pc:sldMk cId="1789071703" sldId="2586"/>
            <ac:spMk id="8" creationId="{DC08BD46-388B-F643-F9F7-8289C4A06700}"/>
          </ac:spMkLst>
        </pc:spChg>
        <pc:spChg chg="del">
          <ac:chgData name="Segev, Jonathan" userId="7c67a1b0-8725-4553-8055-0888dbcaef94" providerId="ADAL" clId="{9D41EAD6-5E10-4C80-A1C5-F70F0A93E018}" dt="2023-11-14T19:24:54.751" v="560" actId="478"/>
          <ac:spMkLst>
            <pc:docMk/>
            <pc:sldMk cId="1789071703" sldId="2586"/>
            <ac:spMk id="30" creationId="{1A1CD639-3822-47FF-83B8-75EEBEDEEE09}"/>
          </ac:spMkLst>
        </pc:spChg>
        <pc:spChg chg="mod">
          <ac:chgData name="Segev, Jonathan" userId="7c67a1b0-8725-4553-8055-0888dbcaef94" providerId="ADAL" clId="{9D41EAD6-5E10-4C80-A1C5-F70F0A93E018}" dt="2023-11-14T19:24:26.399" v="551"/>
          <ac:spMkLst>
            <pc:docMk/>
            <pc:sldMk cId="1789071703" sldId="2586"/>
            <ac:spMk id="31" creationId="{94FF374F-EF53-6CF9-1173-99159A5998DA}"/>
          </ac:spMkLst>
        </pc:spChg>
        <pc:spChg chg="mod">
          <ac:chgData name="Segev, Jonathan" userId="7c67a1b0-8725-4553-8055-0888dbcaef94" providerId="ADAL" clId="{9D41EAD6-5E10-4C80-A1C5-F70F0A93E018}" dt="2023-11-14T19:24:26.399" v="551"/>
          <ac:spMkLst>
            <pc:docMk/>
            <pc:sldMk cId="1789071703" sldId="2586"/>
            <ac:spMk id="32" creationId="{98BB30F7-EF51-1D0F-3E25-5F144D0641E7}"/>
          </ac:spMkLst>
        </pc:spChg>
        <pc:spChg chg="mod">
          <ac:chgData name="Segev, Jonathan" userId="7c67a1b0-8725-4553-8055-0888dbcaef94" providerId="ADAL" clId="{9D41EAD6-5E10-4C80-A1C5-F70F0A93E018}" dt="2023-11-14T19:24:26.399" v="551"/>
          <ac:spMkLst>
            <pc:docMk/>
            <pc:sldMk cId="1789071703" sldId="2586"/>
            <ac:spMk id="34" creationId="{4279D34E-BAA4-EFDA-FC74-2F5A9062E1DA}"/>
          </ac:spMkLst>
        </pc:spChg>
        <pc:spChg chg="mod">
          <ac:chgData name="Segev, Jonathan" userId="7c67a1b0-8725-4553-8055-0888dbcaef94" providerId="ADAL" clId="{9D41EAD6-5E10-4C80-A1C5-F70F0A93E018}" dt="2023-11-14T19:24:26.399" v="551"/>
          <ac:spMkLst>
            <pc:docMk/>
            <pc:sldMk cId="1789071703" sldId="2586"/>
            <ac:spMk id="37" creationId="{E024E4F7-F455-A136-C48C-F0FBBA2D6071}"/>
          </ac:spMkLst>
        </pc:spChg>
        <pc:grpChg chg="add del mod">
          <ac:chgData name="Segev, Jonathan" userId="7c67a1b0-8725-4553-8055-0888dbcaef94" providerId="ADAL" clId="{9D41EAD6-5E10-4C80-A1C5-F70F0A93E018}" dt="2023-11-14T19:24:27.343" v="552"/>
          <ac:grpSpMkLst>
            <pc:docMk/>
            <pc:sldMk cId="1789071703" sldId="2586"/>
            <ac:grpSpMk id="7" creationId="{25473837-0C18-A3DC-8F06-EF070099F78F}"/>
          </ac:grpSpMkLst>
        </pc:grpChg>
        <pc:grpChg chg="del">
          <ac:chgData name="Segev, Jonathan" userId="7c67a1b0-8725-4553-8055-0888dbcaef94" providerId="ADAL" clId="{9D41EAD6-5E10-4C80-A1C5-F70F0A93E018}" dt="2023-11-14T19:24:54.751" v="560" actId="478"/>
          <ac:grpSpMkLst>
            <pc:docMk/>
            <pc:sldMk cId="1789071703" sldId="2586"/>
            <ac:grpSpMk id="10" creationId="{9C3037FA-DCCF-4501-86FC-77889B31AD16}"/>
          </ac:grpSpMkLst>
        </pc:grpChg>
        <pc:grpChg chg="del mod">
          <ac:chgData name="Segev, Jonathan" userId="7c67a1b0-8725-4553-8055-0888dbcaef94" providerId="ADAL" clId="{9D41EAD6-5E10-4C80-A1C5-F70F0A93E018}" dt="2023-11-14T19:24:54.751" v="560" actId="478"/>
          <ac:grpSpMkLst>
            <pc:docMk/>
            <pc:sldMk cId="1789071703" sldId="2586"/>
            <ac:grpSpMk id="15" creationId="{51C6BF5A-FC77-4B30-AFB2-E1A35F56E7A5}"/>
          </ac:grpSpMkLst>
        </pc:grpChg>
        <pc:grpChg chg="mod">
          <ac:chgData name="Segev, Jonathan" userId="7c67a1b0-8725-4553-8055-0888dbcaef94" providerId="ADAL" clId="{9D41EAD6-5E10-4C80-A1C5-F70F0A93E018}" dt="2023-11-14T19:24:26.399" v="551"/>
          <ac:grpSpMkLst>
            <pc:docMk/>
            <pc:sldMk cId="1789071703" sldId="2586"/>
            <ac:grpSpMk id="38" creationId="{FB34056A-565C-F7EE-A69B-F4B50348CBDF}"/>
          </ac:grpSpMkLst>
        </pc:grpChg>
        <pc:grpChg chg="mod">
          <ac:chgData name="Segev, Jonathan" userId="7c67a1b0-8725-4553-8055-0888dbcaef94" providerId="ADAL" clId="{9D41EAD6-5E10-4C80-A1C5-F70F0A93E018}" dt="2023-11-14T19:24:26.399" v="551"/>
          <ac:grpSpMkLst>
            <pc:docMk/>
            <pc:sldMk cId="1789071703" sldId="2586"/>
            <ac:grpSpMk id="39" creationId="{1520EC60-7F37-B2AD-33AD-776792A99183}"/>
          </ac:grpSpMkLst>
        </pc:grpChg>
        <pc:picChg chg="add del mod">
          <ac:chgData name="Segev, Jonathan" userId="7c67a1b0-8725-4553-8055-0888dbcaef94" providerId="ADAL" clId="{9D41EAD6-5E10-4C80-A1C5-F70F0A93E018}" dt="2023-11-14T19:24:45.985" v="558"/>
          <ac:picMkLst>
            <pc:docMk/>
            <pc:sldMk cId="1789071703" sldId="2586"/>
            <ac:picMk id="44" creationId="{4FEBB1F3-AF4B-50C0-6555-7CA615139F87}"/>
          </ac:picMkLst>
        </pc:picChg>
        <pc:picChg chg="add mod">
          <ac:chgData name="Segev, Jonathan" userId="7c67a1b0-8725-4553-8055-0888dbcaef94" providerId="ADAL" clId="{9D41EAD6-5E10-4C80-A1C5-F70F0A93E018}" dt="2023-11-14T19:25:05.723" v="564" actId="14100"/>
          <ac:picMkLst>
            <pc:docMk/>
            <pc:sldMk cId="1789071703" sldId="2586"/>
            <ac:picMk id="45" creationId="{A701D390-3262-7932-1903-737719B86519}"/>
          </ac:picMkLst>
        </pc:picChg>
        <pc:cxnChg chg="mod">
          <ac:chgData name="Segev, Jonathan" userId="7c67a1b0-8725-4553-8055-0888dbcaef94" providerId="ADAL" clId="{9D41EAD6-5E10-4C80-A1C5-F70F0A93E018}" dt="2023-11-14T19:24:26.399" v="551"/>
          <ac:cxnSpMkLst>
            <pc:docMk/>
            <pc:sldMk cId="1789071703" sldId="2586"/>
            <ac:cxnSpMk id="33" creationId="{8D1C0E21-FD92-0EE8-861F-24888CBE5DB1}"/>
          </ac:cxnSpMkLst>
        </pc:cxnChg>
        <pc:cxnChg chg="mod">
          <ac:chgData name="Segev, Jonathan" userId="7c67a1b0-8725-4553-8055-0888dbcaef94" providerId="ADAL" clId="{9D41EAD6-5E10-4C80-A1C5-F70F0A93E018}" dt="2023-11-14T19:24:26.399" v="551"/>
          <ac:cxnSpMkLst>
            <pc:docMk/>
            <pc:sldMk cId="1789071703" sldId="2586"/>
            <ac:cxnSpMk id="35" creationId="{B3CD7F4F-3970-E214-0CAF-5DA25C9B1A90}"/>
          </ac:cxnSpMkLst>
        </pc:cxnChg>
        <pc:cxnChg chg="mod">
          <ac:chgData name="Segev, Jonathan" userId="7c67a1b0-8725-4553-8055-0888dbcaef94" providerId="ADAL" clId="{9D41EAD6-5E10-4C80-A1C5-F70F0A93E018}" dt="2023-11-14T19:24:26.399" v="551"/>
          <ac:cxnSpMkLst>
            <pc:docMk/>
            <pc:sldMk cId="1789071703" sldId="2586"/>
            <ac:cxnSpMk id="36" creationId="{3415E895-6258-6C6D-1637-700AB368E896}"/>
          </ac:cxnSpMkLst>
        </pc:cxnChg>
        <pc:cxnChg chg="mod">
          <ac:chgData name="Segev, Jonathan" userId="7c67a1b0-8725-4553-8055-0888dbcaef94" providerId="ADAL" clId="{9D41EAD6-5E10-4C80-A1C5-F70F0A93E018}" dt="2023-11-14T19:24:26.399" v="551"/>
          <ac:cxnSpMkLst>
            <pc:docMk/>
            <pc:sldMk cId="1789071703" sldId="2586"/>
            <ac:cxnSpMk id="40" creationId="{3795ED98-61C6-F613-23C8-3DACB3F3EA9B}"/>
          </ac:cxnSpMkLst>
        </pc:cxnChg>
        <pc:cxnChg chg="mod">
          <ac:chgData name="Segev, Jonathan" userId="7c67a1b0-8725-4553-8055-0888dbcaef94" providerId="ADAL" clId="{9D41EAD6-5E10-4C80-A1C5-F70F0A93E018}" dt="2023-11-14T19:24:26.399" v="551"/>
          <ac:cxnSpMkLst>
            <pc:docMk/>
            <pc:sldMk cId="1789071703" sldId="2586"/>
            <ac:cxnSpMk id="41" creationId="{232992BC-F5EF-929D-C4AE-B0C24FA9FA78}"/>
          </ac:cxnSpMkLst>
        </pc:cxnChg>
        <pc:cxnChg chg="mod">
          <ac:chgData name="Segev, Jonathan" userId="7c67a1b0-8725-4553-8055-0888dbcaef94" providerId="ADAL" clId="{9D41EAD6-5E10-4C80-A1C5-F70F0A93E018}" dt="2023-11-14T19:24:26.399" v="551"/>
          <ac:cxnSpMkLst>
            <pc:docMk/>
            <pc:sldMk cId="1789071703" sldId="2586"/>
            <ac:cxnSpMk id="42" creationId="{02B34208-B615-FD3D-9951-3CDF728BB02E}"/>
          </ac:cxnSpMkLst>
        </pc:cxnChg>
        <pc:cxnChg chg="mod">
          <ac:chgData name="Segev, Jonathan" userId="7c67a1b0-8725-4553-8055-0888dbcaef94" providerId="ADAL" clId="{9D41EAD6-5E10-4C80-A1C5-F70F0A93E018}" dt="2023-11-14T19:24:26.399" v="551"/>
          <ac:cxnSpMkLst>
            <pc:docMk/>
            <pc:sldMk cId="1789071703" sldId="2586"/>
            <ac:cxnSpMk id="43" creationId="{EE3CCC9F-3185-B6C1-42E4-9CED7F1F2573}"/>
          </ac:cxnSpMkLst>
        </pc:cxnChg>
      </pc:sldChg>
      <pc:sldChg chg="add del">
        <pc:chgData name="Segev, Jonathan" userId="7c67a1b0-8725-4553-8055-0888dbcaef94" providerId="ADAL" clId="{9D41EAD6-5E10-4C80-A1C5-F70F0A93E018}" dt="2023-11-14T19:25:48.654" v="655" actId="47"/>
        <pc:sldMkLst>
          <pc:docMk/>
          <pc:sldMk cId="621347247" sldId="2587"/>
        </pc:sldMkLst>
      </pc:sldChg>
      <pc:sldChg chg="addSp delSp modSp add mod ord">
        <pc:chgData name="Segev, Jonathan" userId="7c67a1b0-8725-4553-8055-0888dbcaef94" providerId="ADAL" clId="{9D41EAD6-5E10-4C80-A1C5-F70F0A93E018}" dt="2023-11-14T23:27:43.845" v="1023"/>
        <pc:sldMkLst>
          <pc:docMk/>
          <pc:sldMk cId="4101589432" sldId="2587"/>
        </pc:sldMkLst>
        <pc:spChg chg="add mod">
          <ac:chgData name="Segev, Jonathan" userId="7c67a1b0-8725-4553-8055-0888dbcaef94" providerId="ADAL" clId="{9D41EAD6-5E10-4C80-A1C5-F70F0A93E018}" dt="2023-11-14T20:42:00.036" v="1018" actId="196"/>
          <ac:spMkLst>
            <pc:docMk/>
            <pc:sldMk cId="4101589432" sldId="2587"/>
            <ac:spMk id="3" creationId="{CA68DC1D-0236-69E3-ED0C-E6B9506C0EE0}"/>
          </ac:spMkLst>
        </pc:spChg>
        <pc:spChg chg="add mod">
          <ac:chgData name="Segev, Jonathan" userId="7c67a1b0-8725-4553-8055-0888dbcaef94" providerId="ADAL" clId="{9D41EAD6-5E10-4C80-A1C5-F70F0A93E018}" dt="2023-11-14T20:32:32.597" v="1013" actId="554"/>
          <ac:spMkLst>
            <pc:docMk/>
            <pc:sldMk cId="4101589432" sldId="2587"/>
            <ac:spMk id="8" creationId="{6C0F586F-B930-41CE-E2A3-DEA24BCC30BF}"/>
          </ac:spMkLst>
        </pc:spChg>
        <pc:spChg chg="add mod">
          <ac:chgData name="Segev, Jonathan" userId="7c67a1b0-8725-4553-8055-0888dbcaef94" providerId="ADAL" clId="{9D41EAD6-5E10-4C80-A1C5-F70F0A93E018}" dt="2023-11-14T20:32:46.565" v="1014" actId="554"/>
          <ac:spMkLst>
            <pc:docMk/>
            <pc:sldMk cId="4101589432" sldId="2587"/>
            <ac:spMk id="9" creationId="{77E4631A-F157-6E96-AD39-B8B6CC7A4A78}"/>
          </ac:spMkLst>
        </pc:spChg>
        <pc:spChg chg="add mod">
          <ac:chgData name="Segev, Jonathan" userId="7c67a1b0-8725-4553-8055-0888dbcaef94" providerId="ADAL" clId="{9D41EAD6-5E10-4C80-A1C5-F70F0A93E018}" dt="2023-11-14T20:32:32.597" v="1013" actId="554"/>
          <ac:spMkLst>
            <pc:docMk/>
            <pc:sldMk cId="4101589432" sldId="2587"/>
            <ac:spMk id="10" creationId="{163DABF1-039F-344C-5431-0170DC36C202}"/>
          </ac:spMkLst>
        </pc:spChg>
        <pc:spChg chg="add mod">
          <ac:chgData name="Segev, Jonathan" userId="7c67a1b0-8725-4553-8055-0888dbcaef94" providerId="ADAL" clId="{9D41EAD6-5E10-4C80-A1C5-F70F0A93E018}" dt="2023-11-14T20:32:46.565" v="1014" actId="554"/>
          <ac:spMkLst>
            <pc:docMk/>
            <pc:sldMk cId="4101589432" sldId="2587"/>
            <ac:spMk id="11" creationId="{17C1934D-CA24-1F14-985E-729E5F0E652C}"/>
          </ac:spMkLst>
        </pc:spChg>
        <pc:spChg chg="add mod">
          <ac:chgData name="Segev, Jonathan" userId="7c67a1b0-8725-4553-8055-0888dbcaef94" providerId="ADAL" clId="{9D41EAD6-5E10-4C80-A1C5-F70F0A93E018}" dt="2023-11-14T20:32:32.597" v="1013" actId="554"/>
          <ac:spMkLst>
            <pc:docMk/>
            <pc:sldMk cId="4101589432" sldId="2587"/>
            <ac:spMk id="12" creationId="{106E4DAF-DBA6-54B4-A68E-9F70BC8B6433}"/>
          </ac:spMkLst>
        </pc:spChg>
        <pc:spChg chg="add mod">
          <ac:chgData name="Segev, Jonathan" userId="7c67a1b0-8725-4553-8055-0888dbcaef94" providerId="ADAL" clId="{9D41EAD6-5E10-4C80-A1C5-F70F0A93E018}" dt="2023-11-14T20:32:46.565" v="1014" actId="554"/>
          <ac:spMkLst>
            <pc:docMk/>
            <pc:sldMk cId="4101589432" sldId="2587"/>
            <ac:spMk id="24" creationId="{03CEA68E-D22A-4BF2-AE05-3A6410F16C96}"/>
          </ac:spMkLst>
        </pc:spChg>
        <pc:spChg chg="add mod">
          <ac:chgData name="Segev, Jonathan" userId="7c67a1b0-8725-4553-8055-0888dbcaef94" providerId="ADAL" clId="{9D41EAD6-5E10-4C80-A1C5-F70F0A93E018}" dt="2023-11-14T20:32:32.597" v="1013" actId="554"/>
          <ac:spMkLst>
            <pc:docMk/>
            <pc:sldMk cId="4101589432" sldId="2587"/>
            <ac:spMk id="26" creationId="{3B6F0ED1-C928-DC72-5EE4-58C2E3593950}"/>
          </ac:spMkLst>
        </pc:spChg>
        <pc:spChg chg="mod">
          <ac:chgData name="Segev, Jonathan" userId="7c67a1b0-8725-4553-8055-0888dbcaef94" providerId="ADAL" clId="{9D41EAD6-5E10-4C80-A1C5-F70F0A93E018}" dt="2023-11-14T20:32:32.597" v="1013" actId="554"/>
          <ac:spMkLst>
            <pc:docMk/>
            <pc:sldMk cId="4101589432" sldId="2587"/>
            <ac:spMk id="37" creationId="{AB1AE7C6-ECF6-5114-FCA8-312110E8F454}"/>
          </ac:spMkLst>
        </pc:spChg>
        <pc:spChg chg="mod">
          <ac:chgData name="Segev, Jonathan" userId="7c67a1b0-8725-4553-8055-0888dbcaef94" providerId="ADAL" clId="{9D41EAD6-5E10-4C80-A1C5-F70F0A93E018}" dt="2023-11-14T20:32:32.597" v="1013" actId="554"/>
          <ac:spMkLst>
            <pc:docMk/>
            <pc:sldMk cId="4101589432" sldId="2587"/>
            <ac:spMk id="43" creationId="{A3020D80-E419-09F7-7FCF-86AE5AB84EAC}"/>
          </ac:spMkLst>
        </pc:spChg>
        <pc:spChg chg="mod">
          <ac:chgData name="Segev, Jonathan" userId="7c67a1b0-8725-4553-8055-0888dbcaef94" providerId="ADAL" clId="{9D41EAD6-5E10-4C80-A1C5-F70F0A93E018}" dt="2023-11-14T19:39:16.597" v="884" actId="14100"/>
          <ac:spMkLst>
            <pc:docMk/>
            <pc:sldMk cId="4101589432" sldId="2587"/>
            <ac:spMk id="45" creationId="{A9B7E138-5657-ABEE-F09D-3A66AE22F7E4}"/>
          </ac:spMkLst>
        </pc:spChg>
        <pc:spChg chg="del">
          <ac:chgData name="Segev, Jonathan" userId="7c67a1b0-8725-4553-8055-0888dbcaef94" providerId="ADAL" clId="{9D41EAD6-5E10-4C80-A1C5-F70F0A93E018}" dt="2023-11-14T19:34:17.203" v="660" actId="478"/>
          <ac:spMkLst>
            <pc:docMk/>
            <pc:sldMk cId="4101589432" sldId="2587"/>
            <ac:spMk id="47" creationId="{C8BA9A7E-90EB-4AC1-DBB6-83AADB545B12}"/>
          </ac:spMkLst>
        </pc:spChg>
        <pc:spChg chg="del">
          <ac:chgData name="Segev, Jonathan" userId="7c67a1b0-8725-4553-8055-0888dbcaef94" providerId="ADAL" clId="{9D41EAD6-5E10-4C80-A1C5-F70F0A93E018}" dt="2023-11-14T19:34:17.203" v="660" actId="478"/>
          <ac:spMkLst>
            <pc:docMk/>
            <pc:sldMk cId="4101589432" sldId="2587"/>
            <ac:spMk id="48" creationId="{49214169-7904-A181-0948-ADEDF657F010}"/>
          </ac:spMkLst>
        </pc:spChg>
        <pc:spChg chg="del">
          <ac:chgData name="Segev, Jonathan" userId="7c67a1b0-8725-4553-8055-0888dbcaef94" providerId="ADAL" clId="{9D41EAD6-5E10-4C80-A1C5-F70F0A93E018}" dt="2023-11-14T19:34:17.203" v="660" actId="478"/>
          <ac:spMkLst>
            <pc:docMk/>
            <pc:sldMk cId="4101589432" sldId="2587"/>
            <ac:spMk id="49" creationId="{2A83E130-E7F2-2199-A2E5-E93F3A281CB3}"/>
          </ac:spMkLst>
        </pc:spChg>
        <pc:spChg chg="del">
          <ac:chgData name="Segev, Jonathan" userId="7c67a1b0-8725-4553-8055-0888dbcaef94" providerId="ADAL" clId="{9D41EAD6-5E10-4C80-A1C5-F70F0A93E018}" dt="2023-11-14T19:34:17.203" v="660" actId="478"/>
          <ac:spMkLst>
            <pc:docMk/>
            <pc:sldMk cId="4101589432" sldId="2587"/>
            <ac:spMk id="50" creationId="{937C5026-3796-5DAD-B38F-EF8473090D14}"/>
          </ac:spMkLst>
        </pc:spChg>
        <pc:spChg chg="del">
          <ac:chgData name="Segev, Jonathan" userId="7c67a1b0-8725-4553-8055-0888dbcaef94" providerId="ADAL" clId="{9D41EAD6-5E10-4C80-A1C5-F70F0A93E018}" dt="2023-11-14T19:34:34.956" v="662" actId="478"/>
          <ac:spMkLst>
            <pc:docMk/>
            <pc:sldMk cId="4101589432" sldId="2587"/>
            <ac:spMk id="51" creationId="{95CFE6A5-877D-593E-5D87-9D933ECC3AF8}"/>
          </ac:spMkLst>
        </pc:spChg>
        <pc:spChg chg="del">
          <ac:chgData name="Segev, Jonathan" userId="7c67a1b0-8725-4553-8055-0888dbcaef94" providerId="ADAL" clId="{9D41EAD6-5E10-4C80-A1C5-F70F0A93E018}" dt="2023-11-14T19:34:34.956" v="662" actId="478"/>
          <ac:spMkLst>
            <pc:docMk/>
            <pc:sldMk cId="4101589432" sldId="2587"/>
            <ac:spMk id="52" creationId="{2C390E59-B550-1D76-68C7-980638B6A856}"/>
          </ac:spMkLst>
        </pc:spChg>
        <pc:spChg chg="del">
          <ac:chgData name="Segev, Jonathan" userId="7c67a1b0-8725-4553-8055-0888dbcaef94" providerId="ADAL" clId="{9D41EAD6-5E10-4C80-A1C5-F70F0A93E018}" dt="2023-11-14T19:34:34.956" v="662" actId="478"/>
          <ac:spMkLst>
            <pc:docMk/>
            <pc:sldMk cId="4101589432" sldId="2587"/>
            <ac:spMk id="53" creationId="{80D48E37-00B3-8DCE-1BF1-5B0C0D21535C}"/>
          </ac:spMkLst>
        </pc:spChg>
        <pc:spChg chg="del">
          <ac:chgData name="Segev, Jonathan" userId="7c67a1b0-8725-4553-8055-0888dbcaef94" providerId="ADAL" clId="{9D41EAD6-5E10-4C80-A1C5-F70F0A93E018}" dt="2023-11-14T19:34:34.956" v="662" actId="478"/>
          <ac:spMkLst>
            <pc:docMk/>
            <pc:sldMk cId="4101589432" sldId="2587"/>
            <ac:spMk id="54" creationId="{39D15AF4-1AFB-29A4-5CCC-643320B0B08D}"/>
          </ac:spMkLst>
        </pc:spChg>
        <pc:spChg chg="del">
          <ac:chgData name="Segev, Jonathan" userId="7c67a1b0-8725-4553-8055-0888dbcaef94" providerId="ADAL" clId="{9D41EAD6-5E10-4C80-A1C5-F70F0A93E018}" dt="2023-11-14T19:34:17.203" v="660" actId="478"/>
          <ac:spMkLst>
            <pc:docMk/>
            <pc:sldMk cId="4101589432" sldId="2587"/>
            <ac:spMk id="55" creationId="{49FB3872-3850-8A98-A266-D0D3EA44EC4D}"/>
          </ac:spMkLst>
        </pc:spChg>
        <pc:spChg chg="del">
          <ac:chgData name="Segev, Jonathan" userId="7c67a1b0-8725-4553-8055-0888dbcaef94" providerId="ADAL" clId="{9D41EAD6-5E10-4C80-A1C5-F70F0A93E018}" dt="2023-11-14T19:34:34.956" v="662" actId="478"/>
          <ac:spMkLst>
            <pc:docMk/>
            <pc:sldMk cId="4101589432" sldId="2587"/>
            <ac:spMk id="56" creationId="{2531DB4B-9FE3-D1D9-AE21-1D511F96D871}"/>
          </ac:spMkLst>
        </pc:spChg>
        <pc:spChg chg="del">
          <ac:chgData name="Segev, Jonathan" userId="7c67a1b0-8725-4553-8055-0888dbcaef94" providerId="ADAL" clId="{9D41EAD6-5E10-4C80-A1C5-F70F0A93E018}" dt="2023-11-14T19:34:17.203" v="660" actId="478"/>
          <ac:spMkLst>
            <pc:docMk/>
            <pc:sldMk cId="4101589432" sldId="2587"/>
            <ac:spMk id="57" creationId="{3FDBDE29-756B-F269-EF82-608F81B18A65}"/>
          </ac:spMkLst>
        </pc:spChg>
        <pc:cxnChg chg="add mod">
          <ac:chgData name="Segev, Jonathan" userId="7c67a1b0-8725-4553-8055-0888dbcaef94" providerId="ADAL" clId="{9D41EAD6-5E10-4C80-A1C5-F70F0A93E018}" dt="2023-11-14T19:39:37.566" v="917" actId="14100"/>
          <ac:cxnSpMkLst>
            <pc:docMk/>
            <pc:sldMk cId="4101589432" sldId="2587"/>
            <ac:cxnSpMk id="13" creationId="{44018E32-96F7-4436-7F20-73D845C2D525}"/>
          </ac:cxnSpMkLst>
        </pc:cxnChg>
        <pc:cxnChg chg="add del mod">
          <ac:chgData name="Segev, Jonathan" userId="7c67a1b0-8725-4553-8055-0888dbcaef94" providerId="ADAL" clId="{9D41EAD6-5E10-4C80-A1C5-F70F0A93E018}" dt="2023-11-14T19:40:56.314" v="924"/>
          <ac:cxnSpMkLst>
            <pc:docMk/>
            <pc:sldMk cId="4101589432" sldId="2587"/>
            <ac:cxnSpMk id="14" creationId="{989DC8C8-BF2F-6F7E-0C33-A491048E2F9D}"/>
          </ac:cxnSpMkLst>
        </pc:cxnChg>
        <pc:cxnChg chg="del">
          <ac:chgData name="Segev, Jonathan" userId="7c67a1b0-8725-4553-8055-0888dbcaef94" providerId="ADAL" clId="{9D41EAD6-5E10-4C80-A1C5-F70F0A93E018}" dt="2023-11-14T19:34:43.957" v="663" actId="478"/>
          <ac:cxnSpMkLst>
            <pc:docMk/>
            <pc:sldMk cId="4101589432" sldId="2587"/>
            <ac:cxnSpMk id="46" creationId="{416936A9-8B7B-EAFF-EA1C-562516D76C63}"/>
          </ac:cxnSpMkLst>
        </pc:cxnChg>
        <pc:cxnChg chg="del mod">
          <ac:chgData name="Segev, Jonathan" userId="7c67a1b0-8725-4553-8055-0888dbcaef94" providerId="ADAL" clId="{9D41EAD6-5E10-4C80-A1C5-F70F0A93E018}" dt="2023-11-14T19:34:26.495" v="661" actId="478"/>
          <ac:cxnSpMkLst>
            <pc:docMk/>
            <pc:sldMk cId="4101589432" sldId="2587"/>
            <ac:cxnSpMk id="58" creationId="{74FC47F3-0175-D710-4D5D-A51145EC4755}"/>
          </ac:cxnSpMkLst>
        </pc:cxnChg>
        <pc:cxnChg chg="del">
          <ac:chgData name="Segev, Jonathan" userId="7c67a1b0-8725-4553-8055-0888dbcaef94" providerId="ADAL" clId="{9D41EAD6-5E10-4C80-A1C5-F70F0A93E018}" dt="2023-11-14T19:34:26.495" v="661" actId="478"/>
          <ac:cxnSpMkLst>
            <pc:docMk/>
            <pc:sldMk cId="4101589432" sldId="2587"/>
            <ac:cxnSpMk id="59" creationId="{3720F114-E2E2-F75F-F3AB-09FE6D31BBD4}"/>
          </ac:cxnSpMkLst>
        </pc:cxnChg>
        <pc:cxnChg chg="del">
          <ac:chgData name="Segev, Jonathan" userId="7c67a1b0-8725-4553-8055-0888dbcaef94" providerId="ADAL" clId="{9D41EAD6-5E10-4C80-A1C5-F70F0A93E018}" dt="2023-11-14T19:34:26.495" v="661" actId="478"/>
          <ac:cxnSpMkLst>
            <pc:docMk/>
            <pc:sldMk cId="4101589432" sldId="2587"/>
            <ac:cxnSpMk id="60" creationId="{FB7C5B3E-9309-2675-45B5-B7971F48C72B}"/>
          </ac:cxnSpMkLst>
        </pc:cxnChg>
        <pc:cxnChg chg="del">
          <ac:chgData name="Segev, Jonathan" userId="7c67a1b0-8725-4553-8055-0888dbcaef94" providerId="ADAL" clId="{9D41EAD6-5E10-4C80-A1C5-F70F0A93E018}" dt="2023-11-14T19:34:26.495" v="661" actId="478"/>
          <ac:cxnSpMkLst>
            <pc:docMk/>
            <pc:sldMk cId="4101589432" sldId="2587"/>
            <ac:cxnSpMk id="61" creationId="{9E909EB3-3459-777A-342D-E3202EF9D5B9}"/>
          </ac:cxnSpMkLst>
        </pc:cxnChg>
        <pc:cxnChg chg="del">
          <ac:chgData name="Segev, Jonathan" userId="7c67a1b0-8725-4553-8055-0888dbcaef94" providerId="ADAL" clId="{9D41EAD6-5E10-4C80-A1C5-F70F0A93E018}" dt="2023-11-14T19:34:26.495" v="661" actId="478"/>
          <ac:cxnSpMkLst>
            <pc:docMk/>
            <pc:sldMk cId="4101589432" sldId="2587"/>
            <ac:cxnSpMk id="62" creationId="{E6F6F91F-25B3-7329-4183-9D9D37A0271F}"/>
          </ac:cxnSpMkLst>
        </pc:cxnChg>
        <pc:cxnChg chg="del">
          <ac:chgData name="Segev, Jonathan" userId="7c67a1b0-8725-4553-8055-0888dbcaef94" providerId="ADAL" clId="{9D41EAD6-5E10-4C80-A1C5-F70F0A93E018}" dt="2023-11-14T19:34:26.495" v="661" actId="478"/>
          <ac:cxnSpMkLst>
            <pc:docMk/>
            <pc:sldMk cId="4101589432" sldId="2587"/>
            <ac:cxnSpMk id="63" creationId="{33B98585-5F48-60D0-8EFE-1D3660B82CE1}"/>
          </ac:cxnSpMkLst>
        </pc:cxnChg>
        <pc:cxnChg chg="del">
          <ac:chgData name="Segev, Jonathan" userId="7c67a1b0-8725-4553-8055-0888dbcaef94" providerId="ADAL" clId="{9D41EAD6-5E10-4C80-A1C5-F70F0A93E018}" dt="2023-11-14T19:34:34.956" v="662" actId="478"/>
          <ac:cxnSpMkLst>
            <pc:docMk/>
            <pc:sldMk cId="4101589432" sldId="2587"/>
            <ac:cxnSpMk id="64" creationId="{B5E51571-13A4-AD75-0538-59A531B12513}"/>
          </ac:cxnSpMkLst>
        </pc:cxnChg>
        <pc:cxnChg chg="del">
          <ac:chgData name="Segev, Jonathan" userId="7c67a1b0-8725-4553-8055-0888dbcaef94" providerId="ADAL" clId="{9D41EAD6-5E10-4C80-A1C5-F70F0A93E018}" dt="2023-11-14T19:34:34.956" v="662" actId="478"/>
          <ac:cxnSpMkLst>
            <pc:docMk/>
            <pc:sldMk cId="4101589432" sldId="2587"/>
            <ac:cxnSpMk id="65" creationId="{41D20854-77B1-80C1-A762-22C3D23EDE98}"/>
          </ac:cxnSpMkLst>
        </pc:cxn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11/14/2023</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46</a:t>
            </a:fld>
            <a:endParaRPr lang="en-US"/>
          </a:p>
        </p:txBody>
      </p:sp>
    </p:spTree>
    <p:extLst>
      <p:ext uri="{BB962C8B-B14F-4D97-AF65-F5344CB8AC3E}">
        <p14:creationId xmlns:p14="http://schemas.microsoft.com/office/powerpoint/2010/main" val="17841955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6A824DE9-FED7-4AB7-8253-E7DBD107D396}" type="slidenum">
              <a:rPr lang="en-US"/>
              <a:pPr/>
              <a:t>62</a:t>
            </a:fld>
            <a:endParaRPr lang="en-US"/>
          </a:p>
        </p:txBody>
      </p:sp>
      <p:sp>
        <p:nvSpPr>
          <p:cNvPr id="15361"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5362"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410477297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0D310956-CE0F-4B68-9CE0-7A7604BB42D7}" type="slidenum">
              <a:rPr lang="en-US"/>
              <a:pPr/>
              <a:t>63</a:t>
            </a:fld>
            <a:endParaRPr lang="en-US"/>
          </a:p>
        </p:txBody>
      </p:sp>
      <p:sp>
        <p:nvSpPr>
          <p:cNvPr id="16385"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6386"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165585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AAB5CE2-8DD9-4D73-A363-75B54562E72E}" type="slidenum">
              <a:rPr lang="en-US"/>
              <a:pPr/>
              <a:t>64</a:t>
            </a:fld>
            <a:endParaRPr lang="en-US"/>
          </a:p>
        </p:txBody>
      </p:sp>
      <p:sp>
        <p:nvSpPr>
          <p:cNvPr id="1740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741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8761652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67</a:t>
            </a:fld>
            <a:endParaRPr lang="en-US"/>
          </a:p>
        </p:txBody>
      </p:sp>
    </p:spTree>
    <p:extLst>
      <p:ext uri="{BB962C8B-B14F-4D97-AF65-F5344CB8AC3E}">
        <p14:creationId xmlns:p14="http://schemas.microsoft.com/office/powerpoint/2010/main" val="154176247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71</a:t>
            </a:fld>
            <a:endParaRPr lang="en-US"/>
          </a:p>
        </p:txBody>
      </p:sp>
    </p:spTree>
    <p:extLst>
      <p:ext uri="{BB962C8B-B14F-4D97-AF65-F5344CB8AC3E}">
        <p14:creationId xmlns:p14="http://schemas.microsoft.com/office/powerpoint/2010/main" val="411823025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a:t>
            </a:fld>
            <a:endParaRPr lang="en-US"/>
          </a:p>
        </p:txBody>
      </p:sp>
    </p:spTree>
    <p:extLst>
      <p:ext uri="{BB962C8B-B14F-4D97-AF65-F5344CB8AC3E}">
        <p14:creationId xmlns:p14="http://schemas.microsoft.com/office/powerpoint/2010/main" val="13072805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0147600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4</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20</a:t>
            </a:fld>
            <a:endParaRPr lang="en-US"/>
          </a:p>
        </p:txBody>
      </p:sp>
    </p:spTree>
    <p:extLst>
      <p:ext uri="{BB962C8B-B14F-4D97-AF65-F5344CB8AC3E}">
        <p14:creationId xmlns:p14="http://schemas.microsoft.com/office/powerpoint/2010/main" val="184888360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24</a:t>
            </a:fld>
            <a:endParaRPr lang="en-US"/>
          </a:p>
        </p:txBody>
      </p:sp>
    </p:spTree>
    <p:extLst>
      <p:ext uri="{BB962C8B-B14F-4D97-AF65-F5344CB8AC3E}">
        <p14:creationId xmlns:p14="http://schemas.microsoft.com/office/powerpoint/2010/main" val="306323129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26</a:t>
            </a:fld>
            <a:endParaRPr lang="en-US"/>
          </a:p>
        </p:txBody>
      </p:sp>
    </p:spTree>
    <p:extLst>
      <p:ext uri="{BB962C8B-B14F-4D97-AF65-F5344CB8AC3E}">
        <p14:creationId xmlns:p14="http://schemas.microsoft.com/office/powerpoint/2010/main" val="262745913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33</a:t>
            </a:fld>
            <a:endParaRPr lang="en-US"/>
          </a:p>
        </p:txBody>
      </p:sp>
    </p:spTree>
    <p:extLst>
      <p:ext uri="{BB962C8B-B14F-4D97-AF65-F5344CB8AC3E}">
        <p14:creationId xmlns:p14="http://schemas.microsoft.com/office/powerpoint/2010/main" val="365117840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39</a:t>
            </a:fld>
            <a:endParaRPr lang="en-US"/>
          </a:p>
        </p:txBody>
      </p:sp>
    </p:spTree>
    <p:extLst>
      <p:ext uri="{BB962C8B-B14F-4D97-AF65-F5344CB8AC3E}">
        <p14:creationId xmlns:p14="http://schemas.microsoft.com/office/powerpoint/2010/main" val="320904189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 2023</a:t>
            </a:r>
            <a:endParaRPr lang="en-GB"/>
          </a:p>
        </p:txBody>
      </p:sp>
      <p:sp>
        <p:nvSpPr>
          <p:cNvPr id="6" name="Footer Placeholder 5"/>
          <p:cNvSpPr>
            <a:spLocks noGrp="1"/>
          </p:cNvSpPr>
          <p:nvPr>
            <p:ph type="ftr" idx="11"/>
          </p:nvPr>
        </p:nvSpPr>
        <p:spPr/>
        <p:txBody>
          <a:bodyPr/>
          <a:lstStyle>
            <a:lvl1pPr>
              <a:defRPr/>
            </a:lvl1pPr>
          </a:lstStyle>
          <a:p>
            <a:r>
              <a:rPr lang="en-GB"/>
              <a:t>Jonathan Segev, Intel corporation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 2023</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Jonathan Segev, Intel corporation</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 2023</a:t>
            </a:r>
            <a:endParaRPr lang="en-GB"/>
          </a:p>
        </p:txBody>
      </p:sp>
      <p:sp>
        <p:nvSpPr>
          <p:cNvPr id="4" name="Footer Placeholder 3"/>
          <p:cNvSpPr>
            <a:spLocks noGrp="1"/>
          </p:cNvSpPr>
          <p:nvPr>
            <p:ph type="ftr" idx="11"/>
          </p:nvPr>
        </p:nvSpPr>
        <p:spPr/>
        <p:txBody>
          <a:bodyPr/>
          <a:lstStyle>
            <a:lvl1pPr>
              <a:defRPr/>
            </a:lvl1pPr>
          </a:lstStyle>
          <a:p>
            <a:r>
              <a:rPr lang="en-GB"/>
              <a:t>Jonathan Segev, Intel corporation</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 2023</a:t>
            </a:r>
            <a:endParaRPr lang="en-GB"/>
          </a:p>
        </p:txBody>
      </p:sp>
      <p:sp>
        <p:nvSpPr>
          <p:cNvPr id="3" name="Footer Placeholder 2"/>
          <p:cNvSpPr>
            <a:spLocks noGrp="1"/>
          </p:cNvSpPr>
          <p:nvPr>
            <p:ph type="ftr" idx="11"/>
          </p:nvPr>
        </p:nvSpPr>
        <p:spPr/>
        <p:txBody>
          <a:bodyPr/>
          <a:lstStyle>
            <a:lvl1pPr>
              <a:defRPr/>
            </a:lvl1pPr>
          </a:lstStyle>
          <a:p>
            <a:r>
              <a:rPr lang="en-GB"/>
              <a:t>Jonathan Segev, Intel corporation</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 2023</a:t>
            </a:r>
            <a:endParaRPr lang="en-GB"/>
          </a:p>
        </p:txBody>
      </p:sp>
      <p:sp>
        <p:nvSpPr>
          <p:cNvPr id="5" name="Footer Placeholder 4"/>
          <p:cNvSpPr>
            <a:spLocks noGrp="1"/>
          </p:cNvSpPr>
          <p:nvPr>
            <p:ph type="ftr" idx="11"/>
          </p:nvPr>
        </p:nvSpPr>
        <p:spPr/>
        <p:txBody>
          <a:bodyPr/>
          <a:lstStyle>
            <a:lvl1pPr>
              <a:defRPr/>
            </a:lvl1pPr>
          </a:lstStyle>
          <a:p>
            <a:r>
              <a:rPr lang="en-GB"/>
              <a:t>Jonathan Segev, Intel corporation</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Jonathan Segev, Intel corporation</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802.11-23/1727r3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antitrust.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hyperlink" Target="http://standards.ieee.org/develop/policies/opman/sect6.html#6.3" TargetMode="External"/><Relationship Id="rId2" Type="http://schemas.openxmlformats.org/officeDocument/2006/relationships/hyperlink" Target="http://standards.ieee.org/develop/policies/bylaws/sect6-7.html#6" TargetMode="External"/><Relationship Id="rId1" Type="http://schemas.openxmlformats.org/officeDocument/2006/relationships/slideLayout" Target="../slideLayouts/slideLayout2.xml"/><Relationship Id="rId4" Type="http://schemas.openxmlformats.org/officeDocument/2006/relationships/hyperlink" Target="http://standards.ieee.org/about/sasb/patcom/materials.htm" TargetMode="Externa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6.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ylaws/sect6-7.html#loa"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tandards.ieee.org/develop/policies/bylaws/index.html" TargetMode="External"/><Relationship Id="rId2" Type="http://schemas.openxmlformats.org/officeDocument/2006/relationships/notesSlide" Target="../notesSlides/notesSlide5.xml"/><Relationship Id="rId1" Type="http://schemas.openxmlformats.org/officeDocument/2006/relationships/slideLayout" Target="../slideLayouts/slideLayout2.xml"/><Relationship Id="rId6" Type="http://schemas.openxmlformats.org/officeDocument/2006/relationships/hyperlink" Target="http://standards.ieee.org/develop/policies/opman/sb_om.pdf" TargetMode="External"/><Relationship Id="rId5" Type="http://schemas.openxmlformats.org/officeDocument/2006/relationships/hyperlink" Target="http://standards.ieee.org/develop/policies/opman/index.html" TargetMode="External"/><Relationship Id="rId4" Type="http://schemas.openxmlformats.org/officeDocument/2006/relationships/hyperlink" Target="http://standards.ieee.org/develop/policies/bylaws/sb_bylaws.pdf"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hyperlink" Target="http://www.ieee802.org/devdocs.shtml" TargetMode="External"/><Relationship Id="rId3" Type="http://schemas.openxmlformats.org/officeDocument/2006/relationships/hyperlink" Target="https://mentor.ieee.org/802-ec/dcn/17/ec-17-0120-29-0PNP-ieee-802-lmsc-chairs-guidelines.pdf" TargetMode="External"/><Relationship Id="rId7" Type="http://schemas.openxmlformats.org/officeDocument/2006/relationships/hyperlink" Target="http://www.ieee802.org/11/Rules/rules.shtml" TargetMode="External"/><Relationship Id="rId2" Type="http://schemas.openxmlformats.org/officeDocument/2006/relationships/hyperlink" Target="http://standards.ieee.org/board/aud/LMSC.pdf" TargetMode="External"/><Relationship Id="rId1" Type="http://schemas.openxmlformats.org/officeDocument/2006/relationships/slideLayout" Target="../slideLayouts/slideLayout2.xml"/><Relationship Id="rId6" Type="http://schemas.openxmlformats.org/officeDocument/2006/relationships/hyperlink" Target="https://mentor.ieee.org/802-ec/dcn/17/ec-17-0093-05-0PNP-ieee-802-participation-slide-ppt.ppt" TargetMode="External"/><Relationship Id="rId5" Type="http://schemas.openxmlformats.org/officeDocument/2006/relationships/hyperlink" Target="http://grouper.ieee.org/groups/802/PNP/approved/IEEE_802_LMSC_OM_approved_120725.pdf" TargetMode="External"/><Relationship Id="rId4" Type="http://schemas.openxmlformats.org/officeDocument/2006/relationships/hyperlink" Target="http://www.ieee802.org/PNP/approved/IEEE_802_WG_PandP_v19.pdf" TargetMode="Externa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imat.ieee.org/" TargetMode="External"/><Relationship Id="rId2" Type="http://schemas.openxmlformats.org/officeDocument/2006/relationships/hyperlink" Target="https://web.cvent.com/event/adea36bb-d70a-4157-b7e8-97d554e398cf/summary" TargetMode="External"/><Relationship Id="rId1" Type="http://schemas.openxmlformats.org/officeDocument/2006/relationships/slideLayout" Target="../slideLayouts/slideLayout2.xml"/><Relationship Id="rId4" Type="http://schemas.openxmlformats.org/officeDocument/2006/relationships/hyperlink" Target="https://imat.ieee.org/sp7200043/attendance-log?p=4437600005&amp;t=47200043"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hyperlink" Target="http://grouper.ieee.org/groups/802/11/" TargetMode="External"/><Relationship Id="rId2" Type="http://schemas.openxmlformats.org/officeDocument/2006/relationships/hyperlink" Target="https://mentor.ieee.org/802.11/documents" TargetMode="External"/><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657947" y="692696"/>
            <a:ext cx="10547351"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TGbk</a:t>
            </a:r>
            <a:r>
              <a:rPr lang="en-US" altLang="en-US" dirty="0"/>
              <a:t> Next Generation Positioning </a:t>
            </a:r>
            <a:br>
              <a:rPr lang="en-US" altLang="en-US" dirty="0"/>
            </a:br>
            <a:r>
              <a:rPr lang="en-US" altLang="en-US" dirty="0"/>
              <a:t>Agenda for the Nov. Meeting and </a:t>
            </a:r>
            <a:br>
              <a:rPr lang="en-US" altLang="en-US" dirty="0"/>
            </a:br>
            <a:r>
              <a:rPr lang="en-US" altLang="en-US" dirty="0"/>
              <a:t>the Following Telecons</a:t>
            </a:r>
            <a:endParaRPr lang="en-GB" dirty="0"/>
          </a:p>
        </p:txBody>
      </p:sp>
      <p:sp>
        <p:nvSpPr>
          <p:cNvPr id="3074" name="Rectangle 2"/>
          <p:cNvSpPr>
            <a:spLocks noGrp="1" noChangeArrowheads="1"/>
          </p:cNvSpPr>
          <p:nvPr>
            <p:ph type="subTitle" idx="1"/>
          </p:nvPr>
        </p:nvSpPr>
        <p:spPr>
          <a:xfrm>
            <a:off x="1526118" y="2313254"/>
            <a:ext cx="8534400" cy="381001"/>
          </a:xfrm>
          <a:ln/>
        </p:spPr>
        <p:txBody>
          <a:bodyPr/>
          <a:lstStyle/>
          <a:p>
            <a:pP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2023-11-14</a:t>
            </a:r>
          </a:p>
        </p:txBody>
      </p:sp>
      <p:sp>
        <p:nvSpPr>
          <p:cNvPr id="6" name="Date Placeholder 3"/>
          <p:cNvSpPr>
            <a:spLocks noGrp="1"/>
          </p:cNvSpPr>
          <p:nvPr>
            <p:ph type="dt" idx="10"/>
          </p:nvPr>
        </p:nvSpPr>
        <p:spPr/>
        <p:txBody>
          <a:bodyPr/>
          <a:lstStyle/>
          <a:p>
            <a:r>
              <a:rPr lang="en-US"/>
              <a:t>Nov. 2023</a:t>
            </a:r>
            <a:endParaRPr lang="en-GB" dirty="0"/>
          </a:p>
        </p:txBody>
      </p:sp>
      <p:sp>
        <p:nvSpPr>
          <p:cNvPr id="7" name="Footer Placeholder 4"/>
          <p:cNvSpPr>
            <a:spLocks noGrp="1"/>
          </p:cNvSpPr>
          <p:nvPr>
            <p:ph type="ftr" idx="11"/>
          </p:nvPr>
        </p:nvSpPr>
        <p:spPr/>
        <p:txBody>
          <a:bodyPr/>
          <a:lstStyle/>
          <a:p>
            <a:r>
              <a:rPr lang="en-GB"/>
              <a:t>Jonathan Segev, Intel corporation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227500754"/>
              </p:ext>
            </p:extLst>
          </p:nvPr>
        </p:nvGraphicFramePr>
        <p:xfrm>
          <a:off x="927100" y="3267075"/>
          <a:ext cx="10547350" cy="2474913"/>
        </p:xfrm>
        <a:graphic>
          <a:graphicData uri="http://schemas.openxmlformats.org/presentationml/2006/ole">
            <mc:AlternateContent xmlns:mc="http://schemas.openxmlformats.org/markup-compatibility/2006">
              <mc:Choice xmlns:v="urn:schemas-microsoft-com:vml" Requires="v">
                <p:oleObj name="Document" r:id="rId3" imgW="10827425" imgH="2539515" progId="Word.Document.8">
                  <p:embed/>
                </p:oleObj>
              </mc:Choice>
              <mc:Fallback>
                <p:oleObj name="Document" r:id="rId3" imgW="10827425" imgH="2539515" progId="Word.Document.8">
                  <p:embed/>
                  <p:pic>
                    <p:nvPicPr>
                      <p:cNvPr id="3075" name="Object 3"/>
                      <p:cNvPicPr>
                        <a:picLocks noChangeAspect="1" noChangeArrowheads="1"/>
                      </p:cNvPicPr>
                      <p:nvPr/>
                    </p:nvPicPr>
                    <p:blipFill>
                      <a:blip r:embed="rId4"/>
                      <a:srcRect/>
                      <a:stretch>
                        <a:fillRect/>
                      </a:stretch>
                    </p:blipFill>
                    <p:spPr bwMode="auto">
                      <a:xfrm>
                        <a:off x="927100" y="3267075"/>
                        <a:ext cx="10547350" cy="2474913"/>
                      </a:xfrm>
                      <a:prstGeom prst="rect">
                        <a:avLst/>
                      </a:prstGeom>
                      <a:noFill/>
                    </p:spPr>
                  </p:pic>
                </p:oleObj>
              </mc:Fallback>
            </mc:AlternateContent>
          </a:graphicData>
        </a:graphic>
      </p:graphicFrame>
      <p:sp>
        <p:nvSpPr>
          <p:cNvPr id="3076" name="Rectangle 4"/>
          <p:cNvSpPr>
            <a:spLocks noChangeArrowheads="1"/>
          </p:cNvSpPr>
          <p:nvPr/>
        </p:nvSpPr>
        <p:spPr bwMode="auto">
          <a:xfrm>
            <a:off x="929217" y="2780928"/>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b="1" dirty="0">
                <a:solidFill>
                  <a:srgbClr val="000000"/>
                </a:solidFill>
              </a:rPr>
              <a:t>Authors</a:t>
            </a:r>
            <a:r>
              <a:rPr lang="en-GB" sz="2000" dirty="0">
                <a:solidFill>
                  <a:srgbClr val="000000"/>
                </a:solidFill>
              </a:rPr>
              <a:t>:</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551384" y="1751015"/>
            <a:ext cx="11305255" cy="4343400"/>
          </a:xfrm>
        </p:spPr>
        <p:txBody>
          <a:bodyPr/>
          <a:lstStyle/>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Cause an LOA to be submitted to the IEEE-SA (patcom@ieee.org);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Provide the chair of this group with the identity of the holder(s) of any and all such claims as soon as possible; or</a:t>
            </a:r>
          </a:p>
          <a:p>
            <a:pPr marL="0" lvl="0" indent="0" defTabSz="914400" eaLnBrk="0" hangingPunct="0">
              <a:spcBef>
                <a:spcPct val="20000"/>
              </a:spcBef>
              <a:buClr>
                <a:srgbClr val="CC3300"/>
              </a:buClr>
              <a:buSzPct val="150000"/>
              <a:defRPr/>
            </a:pPr>
            <a:endParaRPr lang="en-US" altLang="en-US" dirty="0">
              <a:latin typeface="Calibri" pitchFamily="34" charset="0"/>
              <a:cs typeface="Calibri" pitchFamily="34" charset="0"/>
            </a:endParaRPr>
          </a:p>
          <a:p>
            <a:pPr lvl="0" defTabSz="914400" eaLnBrk="0" hangingPunct="0">
              <a:spcBef>
                <a:spcPct val="20000"/>
              </a:spcBef>
              <a:buClr>
                <a:srgbClr val="CC3300"/>
              </a:buClr>
              <a:buSzPct val="150000"/>
              <a:buFont typeface="Arial" panose="020B0604020202020204" pitchFamily="34" charset="0"/>
              <a:buChar char="•"/>
              <a:defRPr/>
            </a:pPr>
            <a:r>
              <a:rPr lang="en-US" altLang="en-US" dirty="0">
                <a:latin typeface="Calibri" pitchFamily="34" charset="0"/>
                <a:cs typeface="Calibri" pitchFamily="34" charset="0"/>
              </a:rPr>
              <a:t>Speak up now and respond to this Call for Potentially Essential Patents</a:t>
            </a:r>
          </a:p>
          <a:p>
            <a:pPr marL="0" lvl="0" indent="0" defTabSz="914400" eaLnBrk="0" hangingPunct="0">
              <a:spcBef>
                <a:spcPct val="20000"/>
              </a:spcBef>
              <a:buClr>
                <a:srgbClr val="CC3300"/>
              </a:buClr>
              <a:buSzPct val="50000"/>
              <a:defRPr/>
            </a:pPr>
            <a:endParaRPr lang="en-US" altLang="en-US" sz="900" b="0" dirty="0">
              <a:latin typeface="Calibri" pitchFamily="34" charset="0"/>
              <a:cs typeface="Calibri" pitchFamily="34" charset="0"/>
            </a:endParaRPr>
          </a:p>
          <a:p>
            <a:pPr marL="0" lvl="0" indent="0" defTabSz="914400" eaLnBrk="0" hangingPunct="0">
              <a:spcBef>
                <a:spcPct val="20000"/>
              </a:spcBef>
              <a:buClr>
                <a:srgbClr val="CC3300"/>
              </a:buClr>
              <a:buSzPct val="50000"/>
              <a:defRPr/>
            </a:pPr>
            <a:r>
              <a:rPr lang="en-US" altLang="en-US" b="0"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b="0" dirty="0">
                <a:latin typeface="Calibri" pitchFamily="34" charset="0"/>
                <a:cs typeface="Calibri" pitchFamily="34" charset="0"/>
              </a:rPr>
            </a:br>
            <a:endParaRPr lang="en-US" altLang="en-US" dirty="0">
              <a:latin typeface="Calibri" pitchFamily="34" charset="0"/>
              <a:cs typeface="Calibri"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ext Box 6">
            <a:extLst>
              <a:ext uri="{FF2B5EF4-FFF2-40B4-BE49-F238E27FC236}">
                <a16:creationId xmlns:a16="http://schemas.microsoft.com/office/drawing/2014/main" id="{2C8EC4BB-F0DF-4A88-A78D-DDB80DCE3215}"/>
              </a:ext>
            </a:extLst>
          </p:cNvPr>
          <p:cNvSpPr txBox="1">
            <a:spLocks noChangeArrowheads="1"/>
          </p:cNvSpPr>
          <p:nvPr/>
        </p:nvSpPr>
        <p:spPr bwMode="auto">
          <a:xfrm>
            <a:off x="10799235" y="6094415"/>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6529634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14401" y="1751015"/>
            <a:ext cx="10361084" cy="4343400"/>
          </a:xfrm>
        </p:spPr>
        <p:txBody>
          <a:bodyPr/>
          <a:lstStyle/>
          <a:p>
            <a:pPr lvl="0"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2000" dirty="0">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interpretation, validity, or essentiality of patents/patent claims. </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specific license rates, terms, or conditions.</a:t>
            </a:r>
          </a:p>
          <a:p>
            <a:pPr lvl="2"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600"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discuss the status or substance of ongoing or threatened litigation.</a:t>
            </a:r>
          </a:p>
          <a:p>
            <a:pPr lvl="1" defTabSz="914400" eaLnBrk="0" hangingPunct="0">
              <a:lnSpc>
                <a:spcPct val="80000"/>
              </a:lnSpc>
              <a:spcBef>
                <a:spcPct val="20000"/>
              </a:spcBef>
              <a:spcAft>
                <a:spcPct val="40000"/>
              </a:spcAft>
              <a:buClr>
                <a:srgbClr val="CC3300"/>
              </a:buClr>
              <a:buSzPct val="150000"/>
              <a:buFont typeface="Arial" panose="020B0604020202020204" pitchFamily="34" charset="0"/>
              <a:buChar char="•"/>
              <a:defRPr/>
            </a:pPr>
            <a:r>
              <a:rPr lang="en-US" altLang="en-US" sz="1800" b="1" dirty="0">
                <a:latin typeface="Calibri" panose="020F0502020204030204" pitchFamily="34" charset="0"/>
                <a:cs typeface="Calibri" panose="020F0502020204030204" pitchFamily="34" charset="0"/>
              </a:rPr>
              <a:t>Don’t be silent if inappropriate topics are discussed … do formally object.</a:t>
            </a:r>
          </a:p>
          <a:p>
            <a:pPr lvl="0" algn="ctr" defTabSz="914400" eaLnBrk="0" hangingPunct="0">
              <a:lnSpc>
                <a:spcPct val="80000"/>
              </a:lnSpc>
              <a:spcBef>
                <a:spcPct val="20000"/>
              </a:spcBef>
              <a:buClr>
                <a:srgbClr val="CC3300"/>
              </a:buClr>
              <a:buSzPct val="50000"/>
              <a:defRPr/>
            </a:pPr>
            <a:r>
              <a:rPr lang="en-US" altLang="en-US" sz="1050" dirty="0">
                <a:latin typeface="Calibri" panose="020F0502020204030204" pitchFamily="34" charset="0"/>
                <a:cs typeface="Calibri" panose="020F0502020204030204" pitchFamily="34" charset="0"/>
              </a:rPr>
              <a:t>---------------------------------------------------------------   </a:t>
            </a:r>
            <a:endParaRPr lang="en-US" altLang="en-US" sz="1400" dirty="0">
              <a:latin typeface="Calibri" panose="020F0502020204030204" pitchFamily="34" charset="0"/>
              <a:cs typeface="Calibri" panose="020F0502020204030204" pitchFamily="34" charset="0"/>
            </a:endParaRPr>
          </a:p>
          <a:p>
            <a:pPr lvl="0" algn="ctr" defTabSz="914400" eaLnBrk="0" hangingPunct="0">
              <a:lnSpc>
                <a:spcPct val="80000"/>
              </a:lnSpc>
              <a:spcBef>
                <a:spcPct val="20000"/>
              </a:spcBef>
              <a:buClr>
                <a:srgbClr val="CC3300"/>
              </a:buClr>
              <a:buSzPct val="50000"/>
              <a:defRPr/>
            </a:pPr>
            <a:r>
              <a:rPr lang="en-US" altLang="en-US" sz="1400" dirty="0">
                <a:latin typeface="Calibri" panose="020F0502020204030204" pitchFamily="34" charset="0"/>
                <a:cs typeface="Calibri" panose="020F0502020204030204" pitchFamily="34" charset="0"/>
              </a:rPr>
              <a:t>For more details, see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clause 5.3.10 and </a:t>
            </a:r>
            <a:br>
              <a:rPr lang="en-US" altLang="en-US" sz="1400" dirty="0">
                <a:latin typeface="Calibri" panose="020F0502020204030204" pitchFamily="34" charset="0"/>
                <a:cs typeface="Calibri" panose="020F0502020204030204" pitchFamily="34" charset="0"/>
              </a:rPr>
            </a:br>
            <a:r>
              <a:rPr lang="en-US" altLang="en-US" sz="1400" i="1" dirty="0">
                <a:latin typeface="Calibri" panose="020F0502020204030204" pitchFamily="34" charset="0"/>
                <a:cs typeface="Calibri" panose="020F0502020204030204" pitchFamily="34" charset="0"/>
              </a:rPr>
              <a:t>Antitrust and Competition Policy: What You Need to Know </a:t>
            </a:r>
            <a:r>
              <a:rPr lang="en-US" altLang="en-US" sz="1400" dirty="0">
                <a:latin typeface="Calibri" panose="020F0502020204030204" pitchFamily="34" charset="0"/>
                <a:cs typeface="Calibri" panose="020F0502020204030204" pitchFamily="34" charset="0"/>
              </a:rPr>
              <a:t>at </a:t>
            </a:r>
            <a:r>
              <a:rPr lang="en-US" altLang="en-US" sz="1400" dirty="0">
                <a:latin typeface="Calibri" panose="020F0502020204030204" pitchFamily="34" charset="0"/>
                <a:cs typeface="Calibri" panose="020F0502020204030204" pitchFamily="34" charset="0"/>
                <a:hlinkClick r:id="rId2"/>
              </a:rPr>
              <a:t>http://standards.ieee.org/develop/policies/antitrust.pdf</a:t>
            </a:r>
            <a:r>
              <a:rPr lang="en-US" altLang="en-US" sz="1400" dirty="0">
                <a:latin typeface="Calibri" panose="020F0502020204030204" pitchFamily="34" charset="0"/>
                <a:cs typeface="Calibri" panose="020F0502020204030204" pitchFamily="34" charset="0"/>
              </a:rPr>
              <a:t> </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ext Box 7">
            <a:extLst>
              <a:ext uri="{FF2B5EF4-FFF2-40B4-BE49-F238E27FC236}">
                <a16:creationId xmlns:a16="http://schemas.microsoft.com/office/drawing/2014/main" id="{6EE376DF-B823-47B7-9BF4-6E97CA5FB19A}"/>
              </a:ext>
            </a:extLst>
          </p:cNvPr>
          <p:cNvSpPr txBox="1">
            <a:spLocks noChangeArrowheads="1"/>
          </p:cNvSpPr>
          <p:nvPr/>
        </p:nvSpPr>
        <p:spPr bwMode="auto">
          <a:xfrm>
            <a:off x="10704512" y="6084121"/>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64938007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p:txBody>
          <a:bodyPr/>
          <a:lstStyle/>
          <a:p>
            <a:pPr>
              <a:lnSpc>
                <a:spcPct val="80000"/>
              </a:lnSpc>
            </a:pPr>
            <a:endParaRPr lang="en-US" altLang="en-US" sz="700" u="sng" dirty="0">
              <a:solidFill>
                <a:srgbClr val="FF0000"/>
              </a:solidFill>
            </a:endParaRP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2"/>
              </a:rPr>
              <a:t>http://standards.ieee.org/develop/policies/bylaws/sect6-7.html#6</a:t>
            </a:r>
            <a:r>
              <a:rPr lang="en-US" altLang="en-US" sz="1600" b="1" dirty="0">
                <a:solidFill>
                  <a:schemeClr val="tx1"/>
                </a:solidFill>
                <a:latin typeface="Calibri" panose="020F0502020204030204" pitchFamily="34" charset="0"/>
                <a:cs typeface="Calibri" panose="020F0502020204030204" pitchFamily="34" charset="0"/>
              </a:rPr>
              <a:t>) </a:t>
            </a:r>
          </a:p>
          <a:p>
            <a:pPr marL="914400" lvl="2" indent="0">
              <a:lnSpc>
                <a:spcPct val="90000"/>
              </a:lnSpc>
              <a:buSzPct val="150000"/>
            </a:pP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b="1" dirty="0">
                <a:solidFill>
                  <a:schemeClr val="tx1"/>
                </a:solidFill>
                <a:latin typeface="Calibri" panose="020F0502020204030204" pitchFamily="34" charset="0"/>
                <a:cs typeface="Calibri" panose="020F0502020204030204" pitchFamily="34" charset="0"/>
                <a:hlinkClick r:id="rId3"/>
              </a:rPr>
              <a:t>http://standards.ieee.org/develop/policies/opman/sect6.html#6.3</a:t>
            </a:r>
            <a:r>
              <a:rPr lang="en-US" altLang="en-US" sz="1600" b="1" dirty="0">
                <a:solidFill>
                  <a:schemeClr val="tx1"/>
                </a:solidFill>
                <a:latin typeface="Calibri" panose="020F0502020204030204" pitchFamily="34" charset="0"/>
                <a:cs typeface="Calibri" panose="020F0502020204030204" pitchFamily="34" charset="0"/>
              </a:rPr>
              <a:t>) </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4"/>
              </a:rPr>
              <a:t>http://standards.ieee.org/about/sasb/patcom/materials.htm</a:t>
            </a:r>
            <a:r>
              <a:rPr lang="en-US" altLang="en-US" b="1" i="1" dirty="0">
                <a:solidFill>
                  <a:schemeClr val="tx1"/>
                </a:solidFill>
                <a:latin typeface="Calibri" panose="020F0502020204030204" pitchFamily="34" charset="0"/>
                <a:cs typeface="Calibri" panose="020F0502020204030204" pitchFamily="34" charset="0"/>
              </a:rPr>
              <a:t> </a:t>
            </a: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a:t>
            </a:r>
            <a:r>
              <a:rPr lang="en-US" altLang="en-US" sz="2800" b="1" dirty="0">
                <a:solidFill>
                  <a:schemeClr val="tx1"/>
                </a:solidFill>
                <a:latin typeface="Calibri" panose="020F0502020204030204" pitchFamily="34" charset="0"/>
                <a:cs typeface="Calibri" panose="020F0502020204030204" pitchFamily="34" charset="0"/>
              </a:rPr>
              <a:t>If you have questions, contact the IEEE-SA Standards Board Patent Committee Administrator at patcom@ieee.org</a:t>
            </a: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ext Box 7">
            <a:extLst>
              <a:ext uri="{FF2B5EF4-FFF2-40B4-BE49-F238E27FC236}">
                <a16:creationId xmlns:a16="http://schemas.microsoft.com/office/drawing/2014/main" id="{2BD2B973-A9A5-4E5A-BD4B-E53956EE2E16}"/>
              </a:ext>
            </a:extLst>
          </p:cNvPr>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7162155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969381D-498F-4C09-A385-5E7B21EFC3D5}"/>
              </a:ext>
            </a:extLst>
          </p:cNvPr>
          <p:cNvSpPr>
            <a:spLocks noGrp="1"/>
          </p:cNvSpPr>
          <p:nvPr>
            <p:ph type="title"/>
          </p:nvPr>
        </p:nvSpPr>
        <p:spPr/>
        <p:txBody>
          <a:bodyPr/>
          <a:lstStyle/>
          <a:p>
            <a:r>
              <a:rPr lang="en-US" altLang="en-US" dirty="0"/>
              <a:t>Instructions for Chairs of </a:t>
            </a:r>
            <a:br>
              <a:rPr lang="en-US" altLang="en-US" dirty="0"/>
            </a:br>
            <a:r>
              <a:rPr lang="en-US" altLang="en-US" dirty="0"/>
              <a:t>standards development activities</a:t>
            </a:r>
            <a:endParaRPr lang="en-US" dirty="0"/>
          </a:p>
        </p:txBody>
      </p:sp>
      <p:sp>
        <p:nvSpPr>
          <p:cNvPr id="3" name="Content Placeholder 2">
            <a:extLst>
              <a:ext uri="{FF2B5EF4-FFF2-40B4-BE49-F238E27FC236}">
                <a16:creationId xmlns:a16="http://schemas.microsoft.com/office/drawing/2014/main" id="{FCC9B7F8-4564-4C97-B98D-59A952A879D7}"/>
              </a:ext>
            </a:extLst>
          </p:cNvPr>
          <p:cNvSpPr>
            <a:spLocks noGrp="1"/>
          </p:cNvSpPr>
          <p:nvPr>
            <p:ph idx="1"/>
          </p:nvPr>
        </p:nvSpPr>
        <p:spPr/>
        <p:txBody>
          <a:bodyPr/>
          <a:lstStyle/>
          <a:p>
            <a:pPr>
              <a:spcBef>
                <a:spcPts val="0"/>
              </a:spcBef>
              <a:spcAft>
                <a:spcPts val="0"/>
              </a:spcAft>
              <a:buClrTx/>
              <a:buSzPct val="120000"/>
              <a:buFont typeface="Arial" panose="020B0604020202020204" pitchFamily="34" charset="0"/>
              <a:buChar char="•"/>
            </a:pPr>
            <a:r>
              <a:rPr lang="en-US" altLang="en-US" sz="2133" dirty="0">
                <a:latin typeface="Montserrat" panose="00000500000000000000" pitchFamily="2" charset="0"/>
                <a:cs typeface="Calibri" pitchFamily="34" charset="0"/>
              </a:rPr>
              <a:t>At the beginning of each standards development meeting the chair or a designee is to:</a:t>
            </a:r>
          </a:p>
          <a:p>
            <a:pPr marL="714375" lvl="2" indent="-342900">
              <a:buSzPct val="150000"/>
              <a:buFont typeface="Arial" panose="020B0604020202020204" pitchFamily="34" charset="0"/>
              <a:buChar char="•"/>
            </a:pPr>
            <a:r>
              <a:rPr lang="en-US" altLang="en-US" sz="1867" dirty="0"/>
              <a:t>Show the following slides (or provide them beforehand)</a:t>
            </a:r>
          </a:p>
          <a:p>
            <a:pPr marL="714375" lvl="2" indent="-342900">
              <a:buSzPct val="150000"/>
              <a:buFont typeface="Arial" panose="020B0604020202020204" pitchFamily="34" charset="0"/>
              <a:buChar char="•"/>
            </a:pPr>
            <a:r>
              <a:rPr lang="en-US" altLang="en-US" sz="1867" dirty="0"/>
              <a:t>Advise the standards development group participants that: </a:t>
            </a:r>
          </a:p>
          <a:p>
            <a:pPr marL="714375" lvl="2" indent="-342900">
              <a:buSzPct val="150000"/>
              <a:buFont typeface="Arial" panose="020B0604020202020204" pitchFamily="34" charset="0"/>
              <a:buChar char="•"/>
            </a:pPr>
            <a:r>
              <a:rPr lang="en-US" altLang="en-US" sz="1867" dirty="0"/>
              <a:t>IEEE SA’s copyright policy is described in Clause 7 of the IEEE SA Standards Board Bylaws and Clause 6.1 of the IEEE SA Standards Board Operations Manual;</a:t>
            </a:r>
          </a:p>
          <a:p>
            <a:pPr marL="714375" lvl="2" indent="-342900">
              <a:buSzPct val="150000"/>
              <a:buFont typeface="Arial" panose="020B0604020202020204" pitchFamily="34" charset="0"/>
              <a:buChar char="•"/>
            </a:pPr>
            <a:r>
              <a:rPr lang="en-US" altLang="en-US" sz="1867" dirty="0"/>
              <a:t>Any material submitted during standards development, whether verbal, recorded, or in written form, is a Contribution and shall comply with the IEEE SA Copyright Policy; </a:t>
            </a:r>
          </a:p>
          <a:p>
            <a:pPr marL="714375" lvl="2" indent="-342900">
              <a:buSzPct val="150000"/>
              <a:buFont typeface="Arial" panose="020B0604020202020204" pitchFamily="34" charset="0"/>
              <a:buChar char="•"/>
            </a:pPr>
            <a:r>
              <a:rPr lang="en-US" altLang="en-US" sz="1867" dirty="0"/>
              <a:t>Instruct the Secretary to record in the minutes of the relevant meeting: </a:t>
            </a:r>
          </a:p>
          <a:p>
            <a:pPr marL="714375" lvl="2" indent="-342900">
              <a:buSzPct val="150000"/>
              <a:buFont typeface="Arial" panose="020B0604020202020204" pitchFamily="34" charset="0"/>
              <a:buChar char="•"/>
            </a:pPr>
            <a:r>
              <a:rPr lang="en-US" altLang="en-US" sz="1867" dirty="0"/>
              <a:t>That the foregoing information was provided and that the copyright slides were shown (or provided beforehand). </a:t>
            </a:r>
          </a:p>
          <a:p>
            <a:endParaRPr lang="en-US" dirty="0"/>
          </a:p>
        </p:txBody>
      </p:sp>
      <p:sp>
        <p:nvSpPr>
          <p:cNvPr id="4" name="Slide Number Placeholder 3">
            <a:extLst>
              <a:ext uri="{FF2B5EF4-FFF2-40B4-BE49-F238E27FC236}">
                <a16:creationId xmlns:a16="http://schemas.microsoft.com/office/drawing/2014/main" id="{C4C408C7-984E-4847-B383-5EA6A6453288}"/>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6A5591B6-54E4-4223-8222-2A70F3CAF68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A7920B7-5FE0-48DA-BAD8-840E92CF33D9}"/>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5556630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0C00A3-DB52-46F6-8BA3-8C6D8FF5DEBE}"/>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0CC06F6C-0FB2-4558-ABFA-963A2CE51776}"/>
              </a:ext>
            </a:extLst>
          </p:cNvPr>
          <p:cNvSpPr>
            <a:spLocks noGrp="1"/>
          </p:cNvSpPr>
          <p:nvPr>
            <p:ph idx="1"/>
          </p:nvPr>
        </p:nvSpPr>
        <p:spPr/>
        <p:txBody>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a:p>
            <a:endParaRPr lang="en-US" dirty="0"/>
          </a:p>
        </p:txBody>
      </p:sp>
      <p:sp>
        <p:nvSpPr>
          <p:cNvPr id="4" name="Slide Number Placeholder 3">
            <a:extLst>
              <a:ext uri="{FF2B5EF4-FFF2-40B4-BE49-F238E27FC236}">
                <a16:creationId xmlns:a16="http://schemas.microsoft.com/office/drawing/2014/main" id="{A2CB711C-7186-4CEE-93A2-5B6066F641EB}"/>
              </a:ext>
            </a:extLst>
          </p:cNvPr>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a:extLst>
              <a:ext uri="{FF2B5EF4-FFF2-40B4-BE49-F238E27FC236}">
                <a16:creationId xmlns:a16="http://schemas.microsoft.com/office/drawing/2014/main" id="{902AB1CD-967A-4C97-BD34-D9BC1AF6A29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DC4397C-3B7B-4F45-BF1C-6EA5A0FA6867}"/>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97391365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A867B5-056F-4B22-A63A-98560D29CB8B}"/>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7671ACA1-CCAE-47EC-BBF1-CCE10AC9F0D1}"/>
              </a:ext>
            </a:extLst>
          </p:cNvPr>
          <p:cNvSpPr>
            <a:spLocks noGrp="1"/>
          </p:cNvSpPr>
          <p:nvPr>
            <p:ph idx="1"/>
          </p:nvPr>
        </p:nvSpPr>
        <p:spPr>
          <a:xfrm>
            <a:off x="914401" y="1700809"/>
            <a:ext cx="10361084" cy="4393606"/>
          </a:xfrm>
        </p:spPr>
        <p:txBody>
          <a:bodyPr/>
          <a:lstStyle/>
          <a:p>
            <a:pPr marL="400050">
              <a:buSzPct val="150000"/>
              <a:buFont typeface="Arial" panose="020B0604020202020204" pitchFamily="34" charset="0"/>
              <a:buChar char="•"/>
            </a:pPr>
            <a:r>
              <a:rPr lang="en-US" sz="1800" dirty="0"/>
              <a:t>The IEEE SA Copyright Policy is described in the IEEE SA Standards Board Bylaws and IEEE SA Standards Board Operations Manual”</a:t>
            </a:r>
          </a:p>
          <a:p>
            <a:pPr marL="800100" lvl="1">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sz="1600" dirty="0">
                <a:hlinkClick r:id="rId2"/>
              </a:rPr>
              <a:t>https://standards.ieee.org/about/policies/bylaws/sect6-7.html#7</a:t>
            </a:r>
            <a:br>
              <a:rPr lang="en-US" sz="1600" dirty="0"/>
            </a:br>
            <a:r>
              <a:rPr lang="en-US" sz="1800" dirty="0"/>
              <a:t>	Clause 6.1 of the IEEE SA Standards Board Operations Manual</a:t>
            </a:r>
            <a:br>
              <a:rPr lang="en-US" sz="1800" dirty="0"/>
            </a:br>
            <a:r>
              <a:rPr lang="en-US" sz="1800" dirty="0"/>
              <a:t>	</a:t>
            </a:r>
            <a:r>
              <a:rPr lang="en-US" sz="1600" dirty="0">
                <a:hlinkClick r:id="rId3"/>
              </a:rPr>
              <a:t>https://standards.ieee.org/about/policies/opman/sect6.html</a:t>
            </a:r>
            <a:endParaRPr lang="en-US" sz="1600" dirty="0"/>
          </a:p>
          <a:p>
            <a:pPr marL="400050">
              <a:buSzPct val="150000"/>
              <a:buFont typeface="Arial" panose="020B0604020202020204" pitchFamily="34" charset="0"/>
              <a:buChar char="•"/>
            </a:pPr>
            <a:r>
              <a:rPr lang="en-US" sz="1800" dirty="0"/>
              <a:t>IEEE SA Copyright Permission</a:t>
            </a:r>
          </a:p>
          <a:p>
            <a:pPr marL="800100" lvl="1">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400050">
              <a:buSzPct val="150000"/>
              <a:buFont typeface="Arial" panose="020B0604020202020204" pitchFamily="34" charset="0"/>
              <a:buChar char="•"/>
            </a:pPr>
            <a:r>
              <a:rPr lang="en-US" sz="1800" dirty="0"/>
              <a:t>IEEE SA Copyright FAQs</a:t>
            </a:r>
          </a:p>
          <a:p>
            <a:pPr marL="800100" lvl="1">
              <a:buSzPct val="150000"/>
              <a:buFont typeface="Arial" panose="020B0604020202020204" pitchFamily="34" charset="0"/>
              <a:buChar char="•"/>
            </a:pPr>
            <a:r>
              <a:rPr lang="en-US" sz="1600" dirty="0">
                <a:hlinkClick r:id="rId5"/>
              </a:rPr>
              <a:t>http://standards.ieee.org/faqs/copyrights.html/</a:t>
            </a:r>
            <a:endParaRPr lang="en-US" sz="1600" dirty="0"/>
          </a:p>
          <a:p>
            <a:pPr marL="400050">
              <a:buSzPct val="150000"/>
              <a:buFont typeface="Arial" panose="020B0604020202020204" pitchFamily="34" charset="0"/>
              <a:buChar char="•"/>
            </a:pPr>
            <a:r>
              <a:rPr lang="en-US" sz="1800" dirty="0"/>
              <a:t>IEEE SA Best Practices for IEEE Standards Development </a:t>
            </a:r>
          </a:p>
          <a:p>
            <a:pPr marL="800100" lvl="1">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400050">
              <a:buSzPct val="150000"/>
              <a:buFont typeface="Arial" panose="020B0604020202020204" pitchFamily="34" charset="0"/>
              <a:buChar char="•"/>
            </a:pPr>
            <a:r>
              <a:rPr lang="en-US" sz="1800" dirty="0"/>
              <a:t>Distribution of Draft Standards (see 6.1.3 of the SASB Operations Manual)</a:t>
            </a:r>
          </a:p>
          <a:p>
            <a:pPr marL="800100" lvl="1">
              <a:buSzPct val="150000"/>
              <a:buFont typeface="Arial" panose="020B0604020202020204" pitchFamily="34" charset="0"/>
              <a:buChar char="•"/>
            </a:pPr>
            <a:r>
              <a:rPr lang="en-US" sz="1600" dirty="0">
                <a:hlinkClick r:id="rId3"/>
              </a:rPr>
              <a:t>https://standards.ieee.org/about/policies/opman/sect6.html</a:t>
            </a:r>
            <a:endParaRPr lang="en-US" sz="1600" dirty="0"/>
          </a:p>
          <a:p>
            <a:pPr marL="1200150" lvl="2" indent="-285750">
              <a:buSzPct val="150000"/>
              <a:buFont typeface="Arial" panose="020B0604020202020204" pitchFamily="34" charset="0"/>
              <a:buChar char="•"/>
            </a:pPr>
            <a:endParaRPr lang="en-US" altLang="en-US" sz="1600" dirty="0"/>
          </a:p>
          <a:p>
            <a:endParaRPr lang="en-US" dirty="0"/>
          </a:p>
        </p:txBody>
      </p:sp>
      <p:sp>
        <p:nvSpPr>
          <p:cNvPr id="4" name="Slide Number Placeholder 3">
            <a:extLst>
              <a:ext uri="{FF2B5EF4-FFF2-40B4-BE49-F238E27FC236}">
                <a16:creationId xmlns:a16="http://schemas.microsoft.com/office/drawing/2014/main" id="{0244AEF8-B7C8-4DB3-9F05-59E54AA53D93}"/>
              </a:ext>
            </a:extLst>
          </p:cNvPr>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
        <p:nvSpPr>
          <p:cNvPr id="5" name="Footer Placeholder 4">
            <a:extLst>
              <a:ext uri="{FF2B5EF4-FFF2-40B4-BE49-F238E27FC236}">
                <a16:creationId xmlns:a16="http://schemas.microsoft.com/office/drawing/2014/main" id="{02D09226-2F44-4C45-81F3-123E0BBC550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3F1F8B9-0E84-4058-9F56-76BABF9321DE}"/>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63788576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8D5DEE-C8DA-4C6B-8BED-5EA3EF765966}"/>
              </a:ext>
            </a:extLst>
          </p:cNvPr>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a:extLst>
              <a:ext uri="{FF2B5EF4-FFF2-40B4-BE49-F238E27FC236}">
                <a16:creationId xmlns:a16="http://schemas.microsoft.com/office/drawing/2014/main" id="{7C9C6ED2-3037-4E43-8F84-9580D81E57F4}"/>
              </a:ext>
            </a:extLst>
          </p:cNvPr>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a:p>
            <a:endParaRPr lang="en-US" dirty="0"/>
          </a:p>
        </p:txBody>
      </p:sp>
      <p:sp>
        <p:nvSpPr>
          <p:cNvPr id="4" name="Slide Number Placeholder 3">
            <a:extLst>
              <a:ext uri="{FF2B5EF4-FFF2-40B4-BE49-F238E27FC236}">
                <a16:creationId xmlns:a16="http://schemas.microsoft.com/office/drawing/2014/main" id="{EE6641B8-FC1C-4C01-BDA8-2FDEE38EE1EC}"/>
              </a:ext>
            </a:extLst>
          </p:cNvPr>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a:extLst>
              <a:ext uri="{FF2B5EF4-FFF2-40B4-BE49-F238E27FC236}">
                <a16:creationId xmlns:a16="http://schemas.microsoft.com/office/drawing/2014/main" id="{F8DECA6E-672A-4DCF-8287-9FDE96C3C220}"/>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7C40B0B-DEA2-4E68-BDD5-D6DC977CCFFE}"/>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4072873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F40E08-CCA3-4D3E-AEAE-A7FACF56B421}"/>
              </a:ext>
            </a:extLst>
          </p:cNvPr>
          <p:cNvSpPr>
            <a:spLocks noGrp="1"/>
          </p:cNvSpPr>
          <p:nvPr>
            <p:ph type="title"/>
          </p:nvPr>
        </p:nvSpPr>
        <p:spPr>
          <a:xfrm>
            <a:off x="914401" y="685801"/>
            <a:ext cx="10361084" cy="798983"/>
          </a:xfrm>
        </p:spPr>
        <p:txBody>
          <a:bodyPr/>
          <a:lstStyle/>
          <a:p>
            <a:r>
              <a:rPr lang="en-US" sz="2800" dirty="0"/>
              <a:t>Participants in the IEEE-SA “individual process” shall</a:t>
            </a:r>
            <a:br>
              <a:rPr lang="en-US" sz="2800" dirty="0"/>
            </a:br>
            <a:r>
              <a:rPr lang="en-US" sz="2800" dirty="0"/>
              <a:t>act independently of others, including employers</a:t>
            </a:r>
          </a:p>
        </p:txBody>
      </p:sp>
      <p:sp>
        <p:nvSpPr>
          <p:cNvPr id="3" name="Content Placeholder 2">
            <a:extLst>
              <a:ext uri="{FF2B5EF4-FFF2-40B4-BE49-F238E27FC236}">
                <a16:creationId xmlns:a16="http://schemas.microsoft.com/office/drawing/2014/main" id="{F526F47A-3B9D-4696-A759-6B3DFB860B77}"/>
              </a:ext>
            </a:extLst>
          </p:cNvPr>
          <p:cNvSpPr>
            <a:spLocks noGrp="1"/>
          </p:cNvSpPr>
          <p:nvPr>
            <p:ph idx="1"/>
          </p:nvPr>
        </p:nvSpPr>
        <p:spPr>
          <a:xfrm>
            <a:off x="914401" y="1700809"/>
            <a:ext cx="10361084" cy="4393606"/>
          </a:xfrm>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a:p>
            <a:endParaRPr lang="en-US" dirty="0"/>
          </a:p>
        </p:txBody>
      </p:sp>
      <p:sp>
        <p:nvSpPr>
          <p:cNvPr id="4" name="Slide Number Placeholder 3">
            <a:extLst>
              <a:ext uri="{FF2B5EF4-FFF2-40B4-BE49-F238E27FC236}">
                <a16:creationId xmlns:a16="http://schemas.microsoft.com/office/drawing/2014/main" id="{59D86CC0-33BF-4C00-A7A4-C5103662E342}"/>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96261505-27DD-41D0-8E2B-B9D15FA0F588}"/>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1FE19497-391C-4125-BC18-B393DE4B555B}"/>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39168806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2A7BD1-9BED-4378-8F03-6216A076641D}"/>
              </a:ext>
            </a:extLst>
          </p:cNvPr>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a:extLst>
              <a:ext uri="{FF2B5EF4-FFF2-40B4-BE49-F238E27FC236}">
                <a16:creationId xmlns:a16="http://schemas.microsoft.com/office/drawing/2014/main" id="{895D588B-82FF-4BB6-9D77-8D907E5547A7}"/>
              </a:ext>
            </a:extLst>
          </p:cNvPr>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a:p>
            <a:endParaRPr lang="en-US" dirty="0"/>
          </a:p>
        </p:txBody>
      </p:sp>
      <p:sp>
        <p:nvSpPr>
          <p:cNvPr id="4" name="Slide Number Placeholder 3">
            <a:extLst>
              <a:ext uri="{FF2B5EF4-FFF2-40B4-BE49-F238E27FC236}">
                <a16:creationId xmlns:a16="http://schemas.microsoft.com/office/drawing/2014/main" id="{2D1327A7-BCDD-471B-880B-68C5DC7672EC}"/>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28F3C2B7-DAF1-4549-9719-366CD8CE2C6A}"/>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9DF7CC4-8212-49D5-BF5F-10757093C41C}"/>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95890080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97D9D7-C959-48E2-8347-87FB53507919}"/>
              </a:ext>
            </a:extLst>
          </p:cNvPr>
          <p:cNvSpPr>
            <a:spLocks noGrp="1"/>
          </p:cNvSpPr>
          <p:nvPr>
            <p:ph type="title"/>
          </p:nvPr>
        </p:nvSpPr>
        <p:spPr/>
        <p:txBody>
          <a:bodyPr/>
          <a:lstStyle/>
          <a:p>
            <a:r>
              <a:rPr lang="en-US" dirty="0"/>
              <a:t>IEEE SA Policy Documents</a:t>
            </a:r>
          </a:p>
        </p:txBody>
      </p:sp>
      <p:sp>
        <p:nvSpPr>
          <p:cNvPr id="3" name="Content Placeholder 2">
            <a:extLst>
              <a:ext uri="{FF2B5EF4-FFF2-40B4-BE49-F238E27FC236}">
                <a16:creationId xmlns:a16="http://schemas.microsoft.com/office/drawing/2014/main" id="{E82EEE88-48DE-4859-8699-DF7E4EC8F6ED}"/>
              </a:ext>
            </a:extLst>
          </p:cNvPr>
          <p:cNvSpPr>
            <a:spLocks noGrp="1"/>
          </p:cNvSpPr>
          <p:nvPr>
            <p:ph idx="1"/>
          </p:nvPr>
        </p:nvSpPr>
        <p:spPr>
          <a:xfrm>
            <a:off x="914401" y="1751013"/>
            <a:ext cx="10361084" cy="4343401"/>
          </a:xfrm>
        </p:spPr>
        <p:txBody>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pPr>
              <a:buNone/>
            </a:pPr>
            <a:endParaRPr lang="en-GB" sz="1200" dirty="0"/>
          </a:p>
          <a:p>
            <a:endParaRPr lang="en-US" dirty="0"/>
          </a:p>
        </p:txBody>
      </p:sp>
      <p:sp>
        <p:nvSpPr>
          <p:cNvPr id="4" name="Slide Number Placeholder 3">
            <a:extLst>
              <a:ext uri="{FF2B5EF4-FFF2-40B4-BE49-F238E27FC236}">
                <a16:creationId xmlns:a16="http://schemas.microsoft.com/office/drawing/2014/main" id="{860BF99C-1593-4E31-B040-51A5B30284AC}"/>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BBAD4E8E-71BA-45BE-9C0D-60E8520D27E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3E165B6-163C-4F2F-A330-74EE3956B570}"/>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19355251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dirty="0">
                <a:cs typeface="Times New Roman" panose="02020603050405020304" pitchFamily="18" charset="0"/>
              </a:rPr>
              <a:t>Agenda for the IEEE Nov. Meeting</a:t>
            </a:r>
          </a:p>
          <a:p>
            <a:pPr algn="ctr">
              <a:lnSpc>
                <a:spcPct val="90000"/>
              </a:lnSpc>
              <a:buFontTx/>
              <a:buNone/>
            </a:pPr>
            <a:r>
              <a:rPr lang="en-US" altLang="en-US" sz="3600" dirty="0">
                <a:cs typeface="Times New Roman" panose="02020603050405020304" pitchFamily="18" charset="0"/>
              </a:rPr>
              <a:t>And telecons running between </a:t>
            </a:r>
          </a:p>
          <a:p>
            <a:pPr algn="ctr">
              <a:lnSpc>
                <a:spcPct val="90000"/>
              </a:lnSpc>
              <a:buFontTx/>
              <a:buNone/>
            </a:pPr>
            <a:r>
              <a:rPr lang="en-US" altLang="en-US" sz="3600" dirty="0">
                <a:cs typeface="Times New Roman" panose="02020603050405020304" pitchFamily="18" charset="0"/>
              </a:rPr>
              <a:t>Nov. 2023 and Jan. 2024</a:t>
            </a:r>
          </a:p>
          <a:p>
            <a:pPr marL="1524000">
              <a:lnSpc>
                <a:spcPct val="90000"/>
              </a:lnSpc>
              <a:buFontTx/>
              <a:buNone/>
            </a:pPr>
            <a:endParaRPr lang="en-US" altLang="en-US" sz="200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IEEE 802.11</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Task Group BK</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155850083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 SA Rules Documents</a:t>
            </a:r>
          </a:p>
        </p:txBody>
      </p:sp>
      <p:sp>
        <p:nvSpPr>
          <p:cNvPr id="3" name="Content Placeholder 2"/>
          <p:cNvSpPr>
            <a:spLocks noGrp="1"/>
          </p:cNvSpPr>
          <p:nvPr>
            <p:ph idx="1"/>
          </p:nvPr>
        </p:nvSpPr>
        <p:spPr>
          <a:xfrm>
            <a:off x="914400" y="1830391"/>
            <a:ext cx="10798223" cy="4264024"/>
          </a:xfrm>
        </p:spPr>
        <p:txBody>
          <a:bodyPr/>
          <a:lstStyle/>
          <a:p>
            <a:pPr lvl="0" defTabSz="914400" eaLnBrk="0" hangingPunct="0">
              <a:spcBef>
                <a:spcPct val="20000"/>
              </a:spcBef>
              <a:buClrTx/>
              <a:buSzTx/>
              <a:buFontTx/>
              <a:buChar char="•"/>
              <a:defRPr/>
            </a:pPr>
            <a:endParaRPr lang="en-US" dirty="0"/>
          </a:p>
          <a:p>
            <a:pPr lvl="0" defTabSz="914400" eaLnBrk="0" hangingPunct="0">
              <a:spcBef>
                <a:spcPct val="20000"/>
              </a:spcBef>
              <a:buClrTx/>
              <a:buSzTx/>
              <a:buFontTx/>
              <a:buChar char="•"/>
              <a:defRPr/>
            </a:pPr>
            <a:r>
              <a:rPr lang="en-US" dirty="0"/>
              <a:t>The current version of the IEEE-SA Standards Board Bylaws is available at: </a:t>
            </a:r>
          </a:p>
          <a:p>
            <a:pPr lvl="1" defTabSz="914400" eaLnBrk="0" hangingPunct="0">
              <a:spcBef>
                <a:spcPct val="20000"/>
              </a:spcBef>
              <a:buClrTx/>
              <a:buSzTx/>
              <a:defRPr/>
            </a:pPr>
            <a:r>
              <a:rPr lang="en-US" sz="2400" dirty="0">
                <a:hlinkClick r:id="rId3"/>
              </a:rPr>
              <a:t>http://standards.ieee.org/develop/policies/bylaws/index.html</a:t>
            </a:r>
            <a:r>
              <a:rPr lang="en-US" sz="2400" dirty="0"/>
              <a:t> (HTML version) </a:t>
            </a:r>
          </a:p>
          <a:p>
            <a:pPr lvl="1" defTabSz="914400" eaLnBrk="0" hangingPunct="0">
              <a:spcBef>
                <a:spcPct val="20000"/>
              </a:spcBef>
              <a:buClrTx/>
              <a:buSzTx/>
              <a:defRPr/>
            </a:pPr>
            <a:r>
              <a:rPr lang="en-US" sz="2400" dirty="0">
                <a:hlinkClick r:id="rId4"/>
              </a:rPr>
              <a:t>http://standards.ieee.org/develop/policies/bylaws/sb_bylaws.pdf</a:t>
            </a:r>
            <a:r>
              <a:rPr lang="en-US" sz="2400" dirty="0"/>
              <a:t> (PDF version)</a:t>
            </a:r>
            <a:r>
              <a:rPr lang="en-US" sz="1800" dirty="0"/>
              <a:t> </a:t>
            </a:r>
          </a:p>
          <a:p>
            <a:pPr lvl="0" defTabSz="914400" eaLnBrk="0" hangingPunct="0">
              <a:spcBef>
                <a:spcPct val="20000"/>
              </a:spcBef>
              <a:buClrTx/>
              <a:buSzTx/>
              <a:defRPr/>
            </a:pPr>
            <a:br>
              <a:rPr lang="en-US" sz="1600" dirty="0"/>
            </a:br>
            <a:endParaRPr lang="en-US" sz="1600" dirty="0"/>
          </a:p>
          <a:p>
            <a:pPr lvl="0" defTabSz="914400" eaLnBrk="0" hangingPunct="0">
              <a:spcBef>
                <a:spcPct val="20000"/>
              </a:spcBef>
              <a:buClrTx/>
              <a:buSzTx/>
              <a:buFontTx/>
              <a:buChar char="•"/>
              <a:defRPr/>
            </a:pPr>
            <a:r>
              <a:rPr lang="en-US" dirty="0"/>
              <a:t>The current version of the IEEE-SA Standards Board Operations Manual is available at: </a:t>
            </a:r>
          </a:p>
          <a:p>
            <a:pPr lvl="1" defTabSz="914400" eaLnBrk="0" hangingPunct="0">
              <a:spcBef>
                <a:spcPct val="20000"/>
              </a:spcBef>
              <a:buClrTx/>
              <a:buSzTx/>
              <a:defRPr/>
            </a:pPr>
            <a:r>
              <a:rPr lang="en-US" sz="2400" dirty="0">
                <a:hlinkClick r:id="rId5"/>
              </a:rPr>
              <a:t>http://standards.ieee.org/develop/policies/opman/index.html</a:t>
            </a:r>
            <a:r>
              <a:rPr lang="en-US" sz="2400" dirty="0"/>
              <a:t> (HTML version) </a:t>
            </a:r>
          </a:p>
          <a:p>
            <a:pPr lvl="1" defTabSz="914400" eaLnBrk="0" hangingPunct="0">
              <a:spcBef>
                <a:spcPct val="20000"/>
              </a:spcBef>
              <a:buClrTx/>
              <a:buSzTx/>
              <a:defRPr/>
            </a:pPr>
            <a:r>
              <a:rPr lang="en-US" sz="2400" dirty="0">
                <a:hlinkClick r:id="rId6"/>
              </a:rPr>
              <a:t>http://standards.ieee.org/develop/policies/opman/sb_om.pdf</a:t>
            </a:r>
            <a:r>
              <a:rPr lang="en-US" sz="2400" dirty="0"/>
              <a:t> (PDF version) </a:t>
            </a:r>
          </a:p>
          <a:p>
            <a:pPr lvl="0" defTabSz="914400" eaLnBrk="0" hangingPunct="0">
              <a:spcBef>
                <a:spcPct val="20000"/>
              </a:spcBef>
              <a:buClrTx/>
              <a:buSzTx/>
              <a:defRPr/>
            </a:pPr>
            <a:endParaRPr lang="en-GB" sz="1200"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66467412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9EAFFD-A63C-4806-B36A-FDB3DA79B804}"/>
              </a:ext>
            </a:extLst>
          </p:cNvPr>
          <p:cNvSpPr>
            <a:spLocks noGrp="1"/>
          </p:cNvSpPr>
          <p:nvPr>
            <p:ph type="title"/>
          </p:nvPr>
        </p:nvSpPr>
        <p:spPr/>
        <p:txBody>
          <a:bodyPr/>
          <a:lstStyle/>
          <a:p>
            <a:r>
              <a:rPr lang="en-US" dirty="0"/>
              <a:t>IEEE 802 Ground Rules</a:t>
            </a:r>
          </a:p>
        </p:txBody>
      </p:sp>
      <p:sp>
        <p:nvSpPr>
          <p:cNvPr id="3" name="Content Placeholder 2">
            <a:extLst>
              <a:ext uri="{FF2B5EF4-FFF2-40B4-BE49-F238E27FC236}">
                <a16:creationId xmlns:a16="http://schemas.microsoft.com/office/drawing/2014/main" id="{AA2E66CF-1199-4401-85E7-EC54CBC31898}"/>
              </a:ext>
            </a:extLst>
          </p:cNvPr>
          <p:cNvSpPr>
            <a:spLocks noGrp="1"/>
          </p:cNvSpPr>
          <p:nvPr>
            <p:ph idx="1"/>
          </p:nvPr>
        </p:nvSpPr>
        <p:spPr/>
        <p:txBody>
          <a:bodyPr/>
          <a:lstStyle/>
          <a:p>
            <a:pPr indent="-457200">
              <a:buFont typeface="Arial" panose="020B0604020202020204" pitchFamily="34" charset="0"/>
              <a:buChar char="•"/>
            </a:pPr>
            <a:r>
              <a:rPr lang="en-US" dirty="0">
                <a:cs typeface="DejaVu Sans" pitchFamily="34" charset="0"/>
              </a:rPr>
              <a:t>Respect … give it, get it</a:t>
            </a:r>
          </a:p>
          <a:p>
            <a:pPr indent="-457200">
              <a:buFont typeface="Arial" panose="020B0604020202020204" pitchFamily="34" charset="0"/>
              <a:buChar char="•"/>
            </a:pPr>
            <a:r>
              <a:rPr lang="en-US" dirty="0">
                <a:cs typeface="DejaVu Sans" pitchFamily="34" charset="0"/>
              </a:rPr>
              <a:t>NO product pitches</a:t>
            </a:r>
          </a:p>
          <a:p>
            <a:pPr indent="-457200">
              <a:buFont typeface="Arial" panose="020B0604020202020204" pitchFamily="34" charset="0"/>
              <a:buChar char="•"/>
            </a:pPr>
            <a:r>
              <a:rPr lang="en-US" dirty="0">
                <a:cs typeface="DejaVu Sans" pitchFamily="34" charset="0"/>
              </a:rPr>
              <a:t>NO corporate pitches</a:t>
            </a:r>
          </a:p>
          <a:p>
            <a:pPr indent="-457200">
              <a:buFont typeface="Arial" panose="020B0604020202020204" pitchFamily="34" charset="0"/>
              <a:buChar char="•"/>
            </a:pPr>
            <a:r>
              <a:rPr lang="en-US" dirty="0">
                <a:cs typeface="DejaVu Sans" pitchFamily="34" charset="0"/>
              </a:rPr>
              <a:t>NO prices</a:t>
            </a:r>
          </a:p>
          <a:p>
            <a:pPr indent="-457200">
              <a:buFont typeface="Arial" panose="020B0604020202020204" pitchFamily="34" charset="0"/>
              <a:buChar char="•"/>
            </a:pPr>
            <a:r>
              <a:rPr lang="en-US" dirty="0">
                <a:cs typeface="DejaVu Sans" pitchFamily="34" charset="0"/>
              </a:rPr>
              <a:t>NO restrictive notices – (no confidentially notices in email)</a:t>
            </a:r>
          </a:p>
          <a:p>
            <a:pPr indent="-457200">
              <a:buFont typeface="Arial" panose="020B0604020202020204" pitchFamily="34" charset="0"/>
              <a:buChar char="•"/>
            </a:pPr>
            <a:r>
              <a:rPr lang="en-US" dirty="0">
                <a:cs typeface="DejaVu Sans" pitchFamily="34" charset="0"/>
              </a:rPr>
              <a:t>Presentations must be openly available</a:t>
            </a:r>
          </a:p>
          <a:p>
            <a:endParaRPr lang="en-US" dirty="0"/>
          </a:p>
        </p:txBody>
      </p:sp>
      <p:sp>
        <p:nvSpPr>
          <p:cNvPr id="4" name="Slide Number Placeholder 3">
            <a:extLst>
              <a:ext uri="{FF2B5EF4-FFF2-40B4-BE49-F238E27FC236}">
                <a16:creationId xmlns:a16="http://schemas.microsoft.com/office/drawing/2014/main" id="{2F38F93E-E7B4-4037-B49B-013B2239B90B}"/>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a:extLst>
              <a:ext uri="{FF2B5EF4-FFF2-40B4-BE49-F238E27FC236}">
                <a16:creationId xmlns:a16="http://schemas.microsoft.com/office/drawing/2014/main" id="{2DC6924C-5B2A-4369-BAF1-60422B9B5FC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F34D0F77-3728-49EB-902A-704204CA4083}"/>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96573538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AE60AC-FC90-43B0-A5DF-6AE8F7E48DA7}"/>
              </a:ext>
            </a:extLst>
          </p:cNvPr>
          <p:cNvSpPr>
            <a:spLocks noGrp="1"/>
          </p:cNvSpPr>
          <p:nvPr>
            <p:ph type="title"/>
          </p:nvPr>
        </p:nvSpPr>
        <p:spPr>
          <a:xfrm>
            <a:off x="914401" y="685801"/>
            <a:ext cx="10361084" cy="763591"/>
          </a:xfrm>
        </p:spPr>
        <p:txBody>
          <a:bodyPr/>
          <a:lstStyle/>
          <a:p>
            <a:r>
              <a:rPr lang="en-US" dirty="0"/>
              <a:t>IEEE 802 Rules Documents </a:t>
            </a:r>
          </a:p>
        </p:txBody>
      </p:sp>
      <p:sp>
        <p:nvSpPr>
          <p:cNvPr id="3" name="Content Placeholder 2">
            <a:extLst>
              <a:ext uri="{FF2B5EF4-FFF2-40B4-BE49-F238E27FC236}">
                <a16:creationId xmlns:a16="http://schemas.microsoft.com/office/drawing/2014/main" id="{53129AE0-154C-44C2-BB01-C9AED5640D70}"/>
              </a:ext>
            </a:extLst>
          </p:cNvPr>
          <p:cNvSpPr>
            <a:spLocks noGrp="1"/>
          </p:cNvSpPr>
          <p:nvPr>
            <p:ph idx="1"/>
          </p:nvPr>
        </p:nvSpPr>
        <p:spPr>
          <a:xfrm>
            <a:off x="914401" y="1340768"/>
            <a:ext cx="10361084" cy="4768080"/>
          </a:xfrm>
        </p:spPr>
        <p:txBody>
          <a:bodyPr/>
          <a:lstStyle/>
          <a:p>
            <a:r>
              <a:rPr lang="en-US" sz="2000" dirty="0"/>
              <a:t>IEEE 802 Policies &amp; Procedures (Approved June 2014)</a:t>
            </a:r>
          </a:p>
          <a:p>
            <a:pPr lvl="1"/>
            <a:r>
              <a:rPr lang="en-US" sz="1800" dirty="0">
                <a:hlinkClick r:id="rId2"/>
              </a:rPr>
              <a:t>http://standards.ieee.org/board/aud/LMSC.pdf</a:t>
            </a:r>
            <a:endParaRPr lang="en-US" sz="1800" dirty="0"/>
          </a:p>
          <a:p>
            <a:r>
              <a:rPr lang="en-US" sz="2000" dirty="0"/>
              <a:t>IEEE 802 Operations Manual (Approved 4 August 2020)</a:t>
            </a:r>
          </a:p>
          <a:p>
            <a:pPr lvl="1">
              <a:lnSpc>
                <a:spcPct val="80000"/>
              </a:lnSpc>
              <a:defRPr/>
            </a:pPr>
            <a:r>
              <a:rPr lang="en-US" altLang="en-US" sz="1800" dirty="0">
                <a:hlinkClick r:id="rId3"/>
              </a:rPr>
              <a:t>https://mentor.ieee.org/802-ec/dcn/17/ec-17-0090-24-0PNP-ieee-802-lmsc-operations-manual.pdf</a:t>
            </a:r>
            <a:endParaRPr lang="en-US" altLang="en-US" sz="1800" dirty="0"/>
          </a:p>
          <a:p>
            <a:pPr>
              <a:lnSpc>
                <a:spcPct val="80000"/>
              </a:lnSpc>
              <a:defRPr/>
            </a:pPr>
            <a:r>
              <a:rPr lang="en-US" sz="2000" dirty="0"/>
              <a:t>IEEE 802 Working Group Policies &amp; Procedures (29 July 2016)</a:t>
            </a:r>
            <a:r>
              <a:rPr lang="en-US" altLang="en-US" sz="2000" dirty="0"/>
              <a:t> </a:t>
            </a:r>
          </a:p>
          <a:p>
            <a:pPr lvl="1"/>
            <a:r>
              <a:rPr lang="en-US" altLang="en-US" sz="1800" dirty="0">
                <a:hlinkClick r:id="rId4"/>
              </a:rPr>
              <a:t>http://www.ieee802.org/PNP/approved/IEEE_802_WG_PandP_v19.pdf</a:t>
            </a:r>
            <a:r>
              <a:rPr lang="en-US" altLang="en-US" sz="1800" dirty="0"/>
              <a:t> </a:t>
            </a:r>
          </a:p>
          <a:p>
            <a:r>
              <a:rPr lang="en-US" sz="2000" dirty="0"/>
              <a:t>IEEE 802 LMSC Chair's Guidelines (Approved 15 November 2019)</a:t>
            </a:r>
            <a:endParaRPr lang="en-US" sz="2000" dirty="0">
              <a:hlinkClick r:id="rId5"/>
            </a:endParaRPr>
          </a:p>
          <a:p>
            <a:pPr lvl="1"/>
            <a:r>
              <a:rPr lang="en-US" sz="1800" dirty="0">
                <a:hlinkClick r:id="rId3"/>
              </a:rPr>
              <a:t>https://mentor.ieee.org/802-ec/dcn/17/ec-17-0120-29-0PNP-ieee-802-lmsc-chairs-guidelines.pdf</a:t>
            </a:r>
            <a:r>
              <a:rPr lang="en-US" sz="1800" dirty="0"/>
              <a:t> </a:t>
            </a:r>
          </a:p>
          <a:p>
            <a:r>
              <a:rPr lang="en-US" sz="2000" dirty="0"/>
              <a:t>Participation in IEEE 802 Meetings</a:t>
            </a:r>
          </a:p>
          <a:p>
            <a:pPr lvl="1"/>
            <a:r>
              <a:rPr lang="en-US" sz="1800" u="sng" dirty="0">
                <a:hlinkClick r:id="rId6"/>
              </a:rPr>
              <a:t>https://mentor.ieee.org/802-ec/dcn/17/ec-17-0093-05-0PNP-ieee-802-participation-slide-ppt.ppt</a:t>
            </a:r>
            <a:endParaRPr lang="en-US" sz="1800" u="sng" dirty="0"/>
          </a:p>
          <a:p>
            <a:pPr lvl="1"/>
            <a:endParaRPr lang="en-US" sz="1600" dirty="0"/>
          </a:p>
          <a:p>
            <a:r>
              <a:rPr lang="en-US" sz="1600" dirty="0"/>
              <a:t>Policies and Procedures hierarchy: </a:t>
            </a:r>
            <a:r>
              <a:rPr lang="en-US" sz="1600" b="0" dirty="0">
                <a:hlinkClick r:id="rId7"/>
              </a:rPr>
              <a:t>http://www.ieee802.org/11/Rules/rules.shtml</a:t>
            </a:r>
            <a:endParaRPr lang="en-US" sz="1600" b="0" dirty="0"/>
          </a:p>
          <a:p>
            <a:pPr marL="342900" lvl="1" indent="-342900">
              <a:buFontTx/>
              <a:buChar char="•"/>
            </a:pPr>
            <a:r>
              <a:rPr lang="en-US" altLang="en-US" sz="1600" b="1" dirty="0"/>
              <a:t>IEEE 802 Procedural document website: </a:t>
            </a:r>
            <a:r>
              <a:rPr lang="en-US" altLang="en-US" sz="1600" dirty="0">
                <a:hlinkClick r:id="rId8"/>
              </a:rPr>
              <a:t>http://www.ieee802.org/devdocs.shtml</a:t>
            </a:r>
            <a:endParaRPr lang="en-US" altLang="en-US" sz="1600" dirty="0"/>
          </a:p>
        </p:txBody>
      </p:sp>
      <p:sp>
        <p:nvSpPr>
          <p:cNvPr id="4" name="Slide Number Placeholder 3">
            <a:extLst>
              <a:ext uri="{FF2B5EF4-FFF2-40B4-BE49-F238E27FC236}">
                <a16:creationId xmlns:a16="http://schemas.microsoft.com/office/drawing/2014/main" id="{F7AB0DEE-B75D-4F9D-8547-3D3A0FCBB9A3}"/>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91ADEB-41AD-4208-8901-68E8AF7B8E9E}"/>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7AC68828-28ED-4DFE-BE1B-A085FB5C0529}"/>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51498619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dirty="0">
                <a:solidFill>
                  <a:schemeClr val="tx2"/>
                </a:solidFill>
              </a:rPr>
              <a:t>Nov. IEEE  802.11 Plenary Meeting Week Agenda</a:t>
            </a:r>
            <a:endParaRPr lang="en-US" dirty="0"/>
          </a:p>
        </p:txBody>
      </p:sp>
      <p:sp>
        <p:nvSpPr>
          <p:cNvPr id="3" name="Content Placeholder 2"/>
          <p:cNvSpPr>
            <a:spLocks noGrp="1"/>
          </p:cNvSpPr>
          <p:nvPr>
            <p:ph idx="1"/>
          </p:nvPr>
        </p:nvSpPr>
        <p:spPr>
          <a:xfrm>
            <a:off x="335361" y="1484785"/>
            <a:ext cx="5256583" cy="4176464"/>
          </a:xfrm>
        </p:spPr>
        <p:txBody>
          <a:bodyPr/>
          <a:lstStyle/>
          <a:p>
            <a:pPr algn="just">
              <a:spcBef>
                <a:spcPct val="20000"/>
              </a:spcBef>
              <a:buFontTx/>
              <a:buChar char="•"/>
            </a:pPr>
            <a:r>
              <a:rPr lang="en-US" sz="1800" b="0" dirty="0"/>
              <a:t>Call the meeting to order (3min)</a:t>
            </a:r>
          </a:p>
          <a:p>
            <a:pPr algn="just">
              <a:spcBef>
                <a:spcPct val="20000"/>
              </a:spcBef>
              <a:buFontTx/>
              <a:buChar char="•"/>
            </a:pPr>
            <a:r>
              <a:rPr lang="en-US" altLang="en-US" sz="18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800" b="0" dirty="0"/>
              <a:t>Attendance reminder – </a:t>
            </a:r>
            <a:r>
              <a:rPr lang="en-US" sz="1800" dirty="0"/>
              <a:t>log attendance on IMAT</a:t>
            </a:r>
            <a:r>
              <a:rPr lang="en-US" sz="1800" b="0" dirty="0"/>
              <a:t>.</a:t>
            </a:r>
          </a:p>
          <a:p>
            <a:pPr algn="just">
              <a:spcBef>
                <a:spcPct val="20000"/>
              </a:spcBef>
              <a:buFontTx/>
              <a:buChar char="•"/>
            </a:pPr>
            <a:r>
              <a:rPr lang="en-US" altLang="en-US" sz="1800" b="0" dirty="0"/>
              <a:t>Agenda setting for the week (10 min).</a:t>
            </a:r>
          </a:p>
          <a:p>
            <a:pPr algn="just">
              <a:spcBef>
                <a:spcPct val="20000"/>
              </a:spcBef>
              <a:buFontTx/>
              <a:buChar char="•"/>
            </a:pPr>
            <a:r>
              <a:rPr lang="en-US" altLang="en-US" sz="1800" b="0" dirty="0"/>
              <a:t>Final call for vice-chair nomination (2 min)</a:t>
            </a:r>
          </a:p>
          <a:p>
            <a:pPr algn="just">
              <a:spcBef>
                <a:spcPct val="20000"/>
              </a:spcBef>
              <a:buFontTx/>
              <a:buChar char="•"/>
            </a:pPr>
            <a:r>
              <a:rPr lang="en-US" sz="1800" b="0" dirty="0"/>
              <a:t>Draft status update (10 min)</a:t>
            </a:r>
          </a:p>
          <a:p>
            <a:pPr algn="just">
              <a:spcBef>
                <a:spcPct val="20000"/>
              </a:spcBef>
              <a:buFontTx/>
              <a:buChar char="•"/>
            </a:pPr>
            <a:r>
              <a:rPr lang="en-US" sz="1800" b="0" dirty="0"/>
              <a:t>Approval of previous meeting minutes (10 min)</a:t>
            </a:r>
          </a:p>
          <a:p>
            <a:pPr algn="just">
              <a:spcBef>
                <a:spcPct val="20000"/>
              </a:spcBef>
              <a:buFontTx/>
              <a:buChar char="•"/>
            </a:pPr>
            <a:r>
              <a:rPr lang="en-US" altLang="en-US" sz="1800" b="0" dirty="0"/>
              <a:t>Review technical submission and proposed draft text (as time permits)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Content Placeholder 2">
            <a:extLst>
              <a:ext uri="{FF2B5EF4-FFF2-40B4-BE49-F238E27FC236}">
                <a16:creationId xmlns:a16="http://schemas.microsoft.com/office/drawing/2014/main" id="{13C21951-EF11-4B7C-A112-83E121BD1D41}"/>
              </a:ext>
            </a:extLst>
          </p:cNvPr>
          <p:cNvSpPr txBox="1">
            <a:spLocks/>
          </p:cNvSpPr>
          <p:nvPr/>
        </p:nvSpPr>
        <p:spPr bwMode="auto">
          <a:xfrm>
            <a:off x="5951984" y="1484784"/>
            <a:ext cx="5904655" cy="4176464"/>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gn="just">
              <a:spcBef>
                <a:spcPct val="20000"/>
              </a:spcBef>
              <a:buFontTx/>
              <a:buChar char="•"/>
            </a:pPr>
            <a:r>
              <a:rPr lang="en-US" sz="1800" b="0" kern="0" dirty="0"/>
              <a:t>Review progress made during the week – 5 min special order</a:t>
            </a:r>
          </a:p>
          <a:p>
            <a:pPr algn="just">
              <a:spcBef>
                <a:spcPct val="20000"/>
              </a:spcBef>
              <a:buFontTx/>
              <a:buChar char="•"/>
            </a:pPr>
            <a:r>
              <a:rPr lang="en-US" sz="1800" b="0" kern="0" dirty="0"/>
              <a:t>Review program timelines – 15 min special order</a:t>
            </a:r>
          </a:p>
          <a:p>
            <a:pPr algn="just">
              <a:spcBef>
                <a:spcPct val="20000"/>
              </a:spcBef>
              <a:buFontTx/>
              <a:buChar char="•"/>
            </a:pPr>
            <a:r>
              <a:rPr lang="en-US" sz="1800" b="0" kern="0" dirty="0"/>
              <a:t>Review and setup telecon plan – 5 min special order</a:t>
            </a:r>
          </a:p>
          <a:p>
            <a:pPr algn="just">
              <a:spcBef>
                <a:spcPct val="20000"/>
              </a:spcBef>
              <a:buFontTx/>
              <a:buChar char="•"/>
            </a:pPr>
            <a:r>
              <a:rPr lang="en-US" sz="1800" b="0" kern="0" dirty="0"/>
              <a:t>Review submission pipeline – 5 min special order</a:t>
            </a:r>
          </a:p>
          <a:p>
            <a:pPr algn="just">
              <a:spcBef>
                <a:spcPct val="20000"/>
              </a:spcBef>
              <a:buFontTx/>
              <a:buChar char="•"/>
            </a:pPr>
            <a:r>
              <a:rPr lang="en-US" sz="1800" b="0" kern="0" dirty="0" err="1"/>
              <a:t>AoB</a:t>
            </a:r>
            <a:endParaRPr lang="en-US" sz="1800" b="0" kern="0" dirty="0"/>
          </a:p>
          <a:p>
            <a:pPr algn="just">
              <a:spcBef>
                <a:spcPct val="20000"/>
              </a:spcBef>
              <a:buFontTx/>
              <a:buChar char="•"/>
            </a:pPr>
            <a:r>
              <a:rPr lang="en-US" sz="1800" b="0" kern="0" dirty="0"/>
              <a:t>Adjourn</a:t>
            </a:r>
          </a:p>
          <a:p>
            <a:pPr lvl="1" algn="just">
              <a:spcBef>
                <a:spcPct val="20000"/>
              </a:spcBef>
              <a:buFontTx/>
              <a:buChar char="•"/>
            </a:pPr>
            <a:endParaRPr lang="en-US" sz="1400" kern="0" dirty="0"/>
          </a:p>
        </p:txBody>
      </p:sp>
    </p:spTree>
    <p:extLst>
      <p:ext uri="{BB962C8B-B14F-4D97-AF65-F5344CB8AC3E}">
        <p14:creationId xmlns:p14="http://schemas.microsoft.com/office/powerpoint/2010/main" val="401121650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week</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621176681"/>
              </p:ext>
            </p:extLst>
          </p:nvPr>
        </p:nvGraphicFramePr>
        <p:xfrm>
          <a:off x="907229" y="1265032"/>
          <a:ext cx="10475382" cy="2163968"/>
        </p:xfrm>
        <a:graphic>
          <a:graphicData uri="http://schemas.openxmlformats.org/drawingml/2006/table">
            <a:tbl>
              <a:tblPr firstRow="1" bandRow="1">
                <a:tableStyleId>{21E4AEA4-8DFA-4A89-87EB-49C32662AFE0}</a:tableStyleId>
              </a:tblPr>
              <a:tblGrid>
                <a:gridCol w="1222888">
                  <a:extLst>
                    <a:ext uri="{9D8B030D-6E8A-4147-A177-3AD203B41FA5}">
                      <a16:colId xmlns:a16="http://schemas.microsoft.com/office/drawing/2014/main" val="20000"/>
                    </a:ext>
                  </a:extLst>
                </a:gridCol>
                <a:gridCol w="2221521">
                  <a:extLst>
                    <a:ext uri="{9D8B030D-6E8A-4147-A177-3AD203B41FA5}">
                      <a16:colId xmlns:a16="http://schemas.microsoft.com/office/drawing/2014/main" val="20001"/>
                    </a:ext>
                  </a:extLst>
                </a:gridCol>
                <a:gridCol w="5277918">
                  <a:extLst>
                    <a:ext uri="{9D8B030D-6E8A-4147-A177-3AD203B41FA5}">
                      <a16:colId xmlns:a16="http://schemas.microsoft.com/office/drawing/2014/main" val="20002"/>
                    </a:ext>
                  </a:extLst>
                </a:gridCol>
                <a:gridCol w="1753055">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extLst>
                  <a:ext uri="{0D108BD9-81ED-4DB2-BD59-A6C34878D82A}">
                    <a16:rowId xmlns:a16="http://schemas.microsoft.com/office/drawing/2014/main" val="10000"/>
                  </a:ext>
                </a:extLst>
              </a:tr>
              <a:tr h="0">
                <a:tc>
                  <a:txBody>
                    <a:bodyPr/>
                    <a:lstStyle/>
                    <a:p>
                      <a:r>
                        <a:rPr lang="en-US" sz="1400" kern="1200" dirty="0">
                          <a:solidFill>
                            <a:schemeClr val="dk1"/>
                          </a:solidFill>
                          <a:latin typeface="+mn-lt"/>
                          <a:ea typeface="+mn-ea"/>
                          <a:cs typeface="+mn-cs"/>
                        </a:rPr>
                        <a:t>11-23-1727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0009"/>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extLst>
                  <a:ext uri="{0D108BD9-81ED-4DB2-BD59-A6C34878D82A}">
                    <a16:rowId xmlns:a16="http://schemas.microsoft.com/office/drawing/2014/main" val="1874132184"/>
                  </a:ext>
                </a:extLst>
              </a:tr>
              <a:tr h="0">
                <a:tc>
                  <a:txBody>
                    <a:bodyPr/>
                    <a:lstStyle/>
                    <a:p>
                      <a:r>
                        <a:rPr lang="en-US" sz="1400" dirty="0"/>
                        <a:t>11-23-1830</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TBD in EHT LTF field using secure EHT LTF </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535303451"/>
                  </a:ext>
                </a:extLst>
              </a:tr>
              <a:tr h="0">
                <a:tc>
                  <a:txBody>
                    <a:bodyPr/>
                    <a:lstStyle/>
                    <a:p>
                      <a:r>
                        <a:rPr lang="en-US" sz="1400" dirty="0"/>
                        <a:t>11-23-1827</a:t>
                      </a:r>
                    </a:p>
                  </a:txBody>
                  <a:tcPr marT="45712" marB="45712"/>
                </a:tc>
                <a:tc>
                  <a:txBody>
                    <a:bodyPr/>
                    <a:lstStyle/>
                    <a:p>
                      <a:r>
                        <a:rPr lang="en-US" sz="1400" dirty="0"/>
                        <a:t>Christian Berger</a:t>
                      </a:r>
                    </a:p>
                  </a:txBody>
                  <a:tcPr marT="45712" marB="45712"/>
                </a:tc>
                <a:tc>
                  <a:txBody>
                    <a:bodyPr/>
                    <a:lstStyle/>
                    <a:p>
                      <a:r>
                        <a:rPr lang="en-US" sz="1400" dirty="0"/>
                        <a:t>Support for 320 MHz </a:t>
                      </a:r>
                      <a:r>
                        <a:rPr lang="en-US" sz="1400" dirty="0" err="1"/>
                        <a:t>Subelement</a:t>
                      </a:r>
                      <a:endParaRPr lang="en-US" sz="1400" dirty="0"/>
                    </a:p>
                  </a:txBody>
                  <a:tcPr marT="45712" marB="45712"/>
                </a:tc>
                <a:tc>
                  <a:txBody>
                    <a:bodyPr/>
                    <a:lstStyle/>
                    <a:p>
                      <a:r>
                        <a:rPr lang="en-US" sz="1400" dirty="0"/>
                        <a:t>Amendment text</a:t>
                      </a:r>
                    </a:p>
                  </a:txBody>
                  <a:tcPr marT="45712" marB="45712"/>
                </a:tc>
                <a:extLst>
                  <a:ext uri="{0D108BD9-81ED-4DB2-BD59-A6C34878D82A}">
                    <a16:rowId xmlns:a16="http://schemas.microsoft.com/office/drawing/2014/main" val="1322837709"/>
                  </a:ext>
                </a:extLst>
              </a:tr>
              <a:tr h="0">
                <a:tc>
                  <a:txBody>
                    <a:bodyPr/>
                    <a:lstStyle/>
                    <a:p>
                      <a:r>
                        <a:rPr lang="en-US" sz="1400" kern="1200" dirty="0">
                          <a:solidFill>
                            <a:schemeClr val="dk1"/>
                          </a:solidFill>
                          <a:latin typeface="+mn-lt"/>
                          <a:ea typeface="+mn-ea"/>
                          <a:cs typeface="+mn-cs"/>
                        </a:rPr>
                        <a:t>11-23-2066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Completion of 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extLst>
                  <a:ext uri="{0D108BD9-81ED-4DB2-BD59-A6C34878D82A}">
                    <a16:rowId xmlns:a16="http://schemas.microsoft.com/office/drawing/2014/main" val="1237629070"/>
                  </a:ext>
                </a:extLst>
              </a:tr>
              <a:tr h="0">
                <a:tc>
                  <a:txBody>
                    <a:bodyPr/>
                    <a:lstStyle/>
                    <a:p>
                      <a:r>
                        <a:rPr lang="en-US" sz="1400" kern="1200" dirty="0">
                          <a:solidFill>
                            <a:schemeClr val="dk1"/>
                          </a:solidFill>
                          <a:latin typeface="+mn-lt"/>
                          <a:ea typeface="+mn-ea"/>
                          <a:cs typeface="+mn-cs"/>
                        </a:rPr>
                        <a:t>11-23-2054</a:t>
                      </a:r>
                    </a:p>
                  </a:txBody>
                  <a:tcPr marT="45712" marB="45712"/>
                </a:tc>
                <a:tc>
                  <a:txBody>
                    <a:bodyPr/>
                    <a:lstStyle/>
                    <a:p>
                      <a:r>
                        <a:rPr lang="en-US" sz="1400" kern="1200" dirty="0">
                          <a:solidFill>
                            <a:schemeClr val="dk1"/>
                          </a:solidFill>
                          <a:latin typeface="+mn-lt"/>
                          <a:ea typeface="+mn-ea"/>
                          <a:cs typeface="+mn-cs"/>
                        </a:rPr>
                        <a:t>Tianyu Wu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Puncturing pattern support</a:t>
                      </a:r>
                    </a:p>
                  </a:txBody>
                  <a:tcPr marT="45712" marB="45712"/>
                </a:tc>
                <a:tc>
                  <a:txBody>
                    <a:bodyPr/>
                    <a:lstStyle/>
                    <a:p>
                      <a:r>
                        <a:rPr lang="en-US" sz="1400" kern="1200" dirty="0">
                          <a:solidFill>
                            <a:schemeClr val="dk1"/>
                          </a:solidFill>
                          <a:latin typeface="+mn-lt"/>
                          <a:ea typeface="+mn-ea"/>
                          <a:cs typeface="+mn-cs"/>
                        </a:rPr>
                        <a:t>Technical</a:t>
                      </a:r>
                    </a:p>
                  </a:txBody>
                  <a:tcPr marT="45712" marB="45712"/>
                </a:tc>
                <a:extLst>
                  <a:ext uri="{0D108BD9-81ED-4DB2-BD59-A6C34878D82A}">
                    <a16:rowId xmlns:a16="http://schemas.microsoft.com/office/drawing/2014/main" val="2037088717"/>
                  </a:ext>
                </a:extLst>
              </a:tr>
            </a:tbl>
          </a:graphicData>
        </a:graphic>
      </p:graphicFrame>
    </p:spTree>
    <p:extLst>
      <p:ext uri="{BB962C8B-B14F-4D97-AF65-F5344CB8AC3E}">
        <p14:creationId xmlns:p14="http://schemas.microsoft.com/office/powerpoint/2010/main" val="1606978152"/>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Meeting –  Nov. 13</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(10 min).</a:t>
            </a:r>
          </a:p>
          <a:p>
            <a:pPr algn="just">
              <a:spcBef>
                <a:spcPct val="20000"/>
              </a:spcBef>
              <a:buFontTx/>
              <a:buChar char="•"/>
            </a:pPr>
            <a:r>
              <a:rPr lang="en-US" altLang="en-US" sz="1600" b="0" dirty="0"/>
              <a:t>Review draft status (10 min)</a:t>
            </a:r>
          </a:p>
          <a:p>
            <a:pPr algn="just">
              <a:spcBef>
                <a:spcPct val="20000"/>
              </a:spcBef>
              <a:buFontTx/>
              <a:buChar char="•"/>
            </a:pPr>
            <a:r>
              <a:rPr lang="en-US" sz="1600" b="0" dirty="0"/>
              <a:t>Last call for vice-chair nomination (5min)</a:t>
            </a:r>
          </a:p>
          <a:p>
            <a:pPr algn="just">
              <a:spcBef>
                <a:spcPct val="20000"/>
              </a:spcBef>
              <a:buFontTx/>
              <a:buChar char="•"/>
            </a:pPr>
            <a:r>
              <a:rPr lang="en-US" sz="1600" b="0" dirty="0"/>
              <a:t>Approval of previous meeting minutes and motion from telecon that met draft text threshold (15min)</a:t>
            </a:r>
          </a:p>
          <a:p>
            <a:pPr algn="just">
              <a:spcBef>
                <a:spcPct val="20000"/>
              </a:spcBef>
              <a:buFontTx/>
              <a:buChar char="•"/>
            </a:pPr>
            <a:r>
              <a:rPr lang="en-US" sz="1600" b="0" dirty="0"/>
              <a:t>Review submissions.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279493781"/>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13</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573218114"/>
              </p:ext>
            </p:extLst>
          </p:nvPr>
        </p:nvGraphicFramePr>
        <p:xfrm>
          <a:off x="914401" y="1260086"/>
          <a:ext cx="10460566" cy="2163968"/>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11-23-1727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3281966889"/>
                  </a:ext>
                </a:extLst>
              </a:tr>
              <a:tr h="0">
                <a:tc>
                  <a:txBody>
                    <a:bodyPr/>
                    <a:lstStyle/>
                    <a:p>
                      <a:r>
                        <a:rPr lang="en-US" sz="1400" dirty="0"/>
                        <a:t>11-23-1830</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TBD in EHT LTF field using secure EHT LTF </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30min</a:t>
                      </a:r>
                    </a:p>
                  </a:txBody>
                  <a:tcPr marT="45712" marB="45712"/>
                </a:tc>
                <a:extLst>
                  <a:ext uri="{0D108BD9-81ED-4DB2-BD59-A6C34878D82A}">
                    <a16:rowId xmlns:a16="http://schemas.microsoft.com/office/drawing/2014/main" val="3408709058"/>
                  </a:ext>
                </a:extLst>
              </a:tr>
              <a:tr h="0">
                <a:tc>
                  <a:txBody>
                    <a:bodyPr/>
                    <a:lstStyle/>
                    <a:p>
                      <a:r>
                        <a:rPr lang="en-US" sz="1400" dirty="0"/>
                        <a:t>11-23-1827</a:t>
                      </a:r>
                    </a:p>
                  </a:txBody>
                  <a:tcPr marT="45712" marB="45712"/>
                </a:tc>
                <a:tc>
                  <a:txBody>
                    <a:bodyPr/>
                    <a:lstStyle/>
                    <a:p>
                      <a:r>
                        <a:rPr lang="en-US" sz="1400" dirty="0"/>
                        <a:t>Christian Berger</a:t>
                      </a:r>
                    </a:p>
                  </a:txBody>
                  <a:tcPr marT="45712" marB="45712"/>
                </a:tc>
                <a:tc>
                  <a:txBody>
                    <a:bodyPr/>
                    <a:lstStyle/>
                    <a:p>
                      <a:r>
                        <a:rPr lang="en-US" sz="1400" dirty="0"/>
                        <a:t>Support for 320 MHz </a:t>
                      </a:r>
                      <a:r>
                        <a:rPr lang="en-US" sz="1400" dirty="0" err="1"/>
                        <a:t>Subelement</a:t>
                      </a:r>
                      <a:endParaRPr lang="en-US" sz="1400" dirty="0"/>
                    </a:p>
                  </a:txBody>
                  <a:tcPr marT="45712" marB="45712"/>
                </a:tc>
                <a:tc>
                  <a:txBody>
                    <a:bodyPr/>
                    <a:lstStyle/>
                    <a:p>
                      <a:r>
                        <a:rPr lang="en-US" sz="1400" dirty="0"/>
                        <a:t>Amendment text</a:t>
                      </a:r>
                    </a:p>
                  </a:txBody>
                  <a:tcPr marT="45712" marB="45712"/>
                </a:tc>
                <a:tc>
                  <a:txBody>
                    <a:bodyPr/>
                    <a:lstStyle/>
                    <a:p>
                      <a:r>
                        <a:rPr lang="en-US" sz="1400" dirty="0"/>
                        <a:t>30min</a:t>
                      </a:r>
                    </a:p>
                  </a:txBody>
                  <a:tcPr marT="45712" marB="45712"/>
                </a:tc>
                <a:extLst>
                  <a:ext uri="{0D108BD9-81ED-4DB2-BD59-A6C34878D82A}">
                    <a16:rowId xmlns:a16="http://schemas.microsoft.com/office/drawing/2014/main" val="2584876864"/>
                  </a:ext>
                </a:extLst>
              </a:tr>
              <a:tr h="0">
                <a:tc>
                  <a:txBody>
                    <a:bodyPr/>
                    <a:lstStyle/>
                    <a:p>
                      <a:r>
                        <a:rPr lang="en-US" sz="1400" kern="1200" dirty="0">
                          <a:solidFill>
                            <a:schemeClr val="dk1"/>
                          </a:solidFill>
                          <a:latin typeface="+mn-lt"/>
                          <a:ea typeface="+mn-ea"/>
                          <a:cs typeface="+mn-cs"/>
                        </a:rPr>
                        <a:t>11-23-2066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Completion of 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dirty="0"/>
                        <a:t>30min</a:t>
                      </a:r>
                    </a:p>
                  </a:txBody>
                  <a:tcPr marT="45712" marB="45712"/>
                </a:tc>
                <a:extLst>
                  <a:ext uri="{0D108BD9-81ED-4DB2-BD59-A6C34878D82A}">
                    <a16:rowId xmlns:a16="http://schemas.microsoft.com/office/drawing/2014/main" val="628240624"/>
                  </a:ext>
                </a:extLst>
              </a:tr>
              <a:tr h="0">
                <a:tc>
                  <a:txBody>
                    <a:bodyPr/>
                    <a:lstStyle/>
                    <a:p>
                      <a:r>
                        <a:rPr lang="en-US" sz="1400" kern="1200" dirty="0">
                          <a:solidFill>
                            <a:schemeClr val="dk1"/>
                          </a:solidFill>
                          <a:latin typeface="+mn-lt"/>
                          <a:ea typeface="+mn-ea"/>
                          <a:cs typeface="+mn-cs"/>
                        </a:rPr>
                        <a:t>11-23-2054</a:t>
                      </a:r>
                    </a:p>
                  </a:txBody>
                  <a:tcPr marT="45712" marB="45712"/>
                </a:tc>
                <a:tc>
                  <a:txBody>
                    <a:bodyPr/>
                    <a:lstStyle/>
                    <a:p>
                      <a:r>
                        <a:rPr lang="en-US" sz="1400" kern="1200" dirty="0">
                          <a:solidFill>
                            <a:schemeClr val="dk1"/>
                          </a:solidFill>
                          <a:latin typeface="+mn-lt"/>
                          <a:ea typeface="+mn-ea"/>
                          <a:cs typeface="+mn-cs"/>
                        </a:rPr>
                        <a:t>Tianyu Wu </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11bk Puncturing pattern support</a:t>
                      </a:r>
                    </a:p>
                  </a:txBody>
                  <a:tcPr marT="45712" marB="45712"/>
                </a:tc>
                <a:tc>
                  <a:txBody>
                    <a:bodyPr/>
                    <a:lstStyle/>
                    <a:p>
                      <a:r>
                        <a:rPr lang="en-US" sz="1400" kern="1200" dirty="0">
                          <a:solidFill>
                            <a:schemeClr val="dk1"/>
                          </a:solidFill>
                          <a:latin typeface="+mn-lt"/>
                          <a:ea typeface="+mn-ea"/>
                          <a:cs typeface="+mn-cs"/>
                        </a:rPr>
                        <a:t>Technical</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3066023250"/>
                  </a:ext>
                </a:extLst>
              </a:tr>
            </a:tbl>
          </a:graphicData>
        </a:graphic>
      </p:graphicFrame>
    </p:spTree>
    <p:extLst>
      <p:ext uri="{BB962C8B-B14F-4D97-AF65-F5344CB8AC3E}">
        <p14:creationId xmlns:p14="http://schemas.microsoft.com/office/powerpoint/2010/main" val="347334563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F4DC3A-BD5F-9427-08C2-022588D92D77}"/>
              </a:ext>
            </a:extLst>
          </p:cNvPr>
          <p:cNvSpPr>
            <a:spLocks noGrp="1"/>
          </p:cNvSpPr>
          <p:nvPr>
            <p:ph type="title"/>
          </p:nvPr>
        </p:nvSpPr>
        <p:spPr/>
        <p:txBody>
          <a:bodyPr/>
          <a:lstStyle/>
          <a:p>
            <a:r>
              <a:rPr lang="en-US" dirty="0"/>
              <a:t>Announcement of Vice-Chair Position</a:t>
            </a:r>
          </a:p>
        </p:txBody>
      </p:sp>
      <p:sp>
        <p:nvSpPr>
          <p:cNvPr id="3" name="Content Placeholder 2">
            <a:extLst>
              <a:ext uri="{FF2B5EF4-FFF2-40B4-BE49-F238E27FC236}">
                <a16:creationId xmlns:a16="http://schemas.microsoft.com/office/drawing/2014/main" id="{42F90100-EDA1-D782-CE48-7B3B2B474F57}"/>
              </a:ext>
            </a:extLst>
          </p:cNvPr>
          <p:cNvSpPr>
            <a:spLocks noGrp="1"/>
          </p:cNvSpPr>
          <p:nvPr>
            <p:ph idx="1"/>
          </p:nvPr>
        </p:nvSpPr>
        <p:spPr/>
        <p:txBody>
          <a:bodyPr/>
          <a:lstStyle/>
          <a:p>
            <a:pPr>
              <a:buFont typeface="Arial" panose="020B0604020202020204" pitchFamily="34" charset="0"/>
              <a:buChar char="•"/>
            </a:pPr>
            <a:r>
              <a:rPr lang="en-US" dirty="0"/>
              <a:t>Currently TG leadership consists of:</a:t>
            </a:r>
          </a:p>
          <a:p>
            <a:pPr lvl="1">
              <a:buFont typeface="Arial" panose="020B0604020202020204" pitchFamily="34" charset="0"/>
              <a:buChar char="•"/>
            </a:pPr>
            <a:r>
              <a:rPr lang="en-US" dirty="0"/>
              <a:t>Chair (Jonathan Segev)</a:t>
            </a:r>
          </a:p>
          <a:p>
            <a:pPr lvl="1">
              <a:buFont typeface="Arial" panose="020B0604020202020204" pitchFamily="34" charset="0"/>
              <a:buChar char="•"/>
            </a:pPr>
            <a:r>
              <a:rPr lang="en-US" dirty="0"/>
              <a:t>Vice chair (Assaf Kasher)</a:t>
            </a:r>
          </a:p>
          <a:p>
            <a:pPr lvl="1">
              <a:buFont typeface="Arial" panose="020B0604020202020204" pitchFamily="34" charset="0"/>
              <a:buChar char="•"/>
            </a:pPr>
            <a:r>
              <a:rPr lang="en-US" dirty="0"/>
              <a:t>Secretary (Dibakar Das)</a:t>
            </a:r>
          </a:p>
          <a:p>
            <a:pPr lvl="1">
              <a:buFont typeface="Arial" panose="020B0604020202020204" pitchFamily="34" charset="0"/>
              <a:buChar char="•"/>
            </a:pPr>
            <a:r>
              <a:rPr lang="en-US" dirty="0"/>
              <a:t>Editor (Roy Want)</a:t>
            </a:r>
          </a:p>
          <a:p>
            <a:pPr>
              <a:buFont typeface="Arial" panose="020B0604020202020204" pitchFamily="34" charset="0"/>
              <a:buChar char="•"/>
            </a:pPr>
            <a:r>
              <a:rPr lang="en-US" b="0" dirty="0"/>
              <a:t>“The TG Vice-Chair assists the TG Chair in carrying out the TG Chair Functions. ”. </a:t>
            </a:r>
          </a:p>
          <a:p>
            <a:pPr>
              <a:buFont typeface="Arial" panose="020B0604020202020204" pitchFamily="34" charset="0"/>
              <a:buChar char="•"/>
            </a:pPr>
            <a:endParaRPr lang="en-US" b="0" dirty="0"/>
          </a:p>
        </p:txBody>
      </p:sp>
      <p:sp>
        <p:nvSpPr>
          <p:cNvPr id="4" name="Slide Number Placeholder 3">
            <a:extLst>
              <a:ext uri="{FF2B5EF4-FFF2-40B4-BE49-F238E27FC236}">
                <a16:creationId xmlns:a16="http://schemas.microsoft.com/office/drawing/2014/main" id="{294FE6FA-956B-0E30-3AF6-9D5BA3EB8F05}"/>
              </a:ext>
            </a:extLst>
          </p:cNvPr>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a:extLst>
              <a:ext uri="{FF2B5EF4-FFF2-40B4-BE49-F238E27FC236}">
                <a16:creationId xmlns:a16="http://schemas.microsoft.com/office/drawing/2014/main" id="{C7F35B62-073E-3A10-B64B-63F3AEE3D89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2FA648E-DFBA-1E6F-3512-C48F6311AF75}"/>
              </a:ext>
            </a:extLst>
          </p:cNvPr>
          <p:cNvSpPr>
            <a:spLocks noGrp="1"/>
          </p:cNvSpPr>
          <p:nvPr>
            <p:ph type="dt" idx="15"/>
          </p:nvPr>
        </p:nvSpPr>
        <p:spPr/>
        <p:txBody>
          <a:bodyPr/>
          <a:lstStyle/>
          <a:p>
            <a:r>
              <a:rPr lang="en-US"/>
              <a:t>Oct. 2023</a:t>
            </a:r>
            <a:endParaRPr lang="en-GB" dirty="0"/>
          </a:p>
        </p:txBody>
      </p:sp>
    </p:spTree>
    <p:extLst>
      <p:ext uri="{BB962C8B-B14F-4D97-AF65-F5344CB8AC3E}">
        <p14:creationId xmlns:p14="http://schemas.microsoft.com/office/powerpoint/2010/main" val="1870266862"/>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57EFF-F822-6147-2BE9-657BF13E47AD}"/>
              </a:ext>
            </a:extLst>
          </p:cNvPr>
          <p:cNvSpPr>
            <a:spLocks noGrp="1"/>
          </p:cNvSpPr>
          <p:nvPr>
            <p:ph type="title"/>
          </p:nvPr>
        </p:nvSpPr>
        <p:spPr/>
        <p:txBody>
          <a:bodyPr/>
          <a:lstStyle/>
          <a:p>
            <a:r>
              <a:rPr lang="en-US" dirty="0"/>
              <a:t>Motions</a:t>
            </a:r>
          </a:p>
        </p:txBody>
      </p:sp>
      <p:sp>
        <p:nvSpPr>
          <p:cNvPr id="3" name="Content Placeholder 2">
            <a:extLst>
              <a:ext uri="{FF2B5EF4-FFF2-40B4-BE49-F238E27FC236}">
                <a16:creationId xmlns:a16="http://schemas.microsoft.com/office/drawing/2014/main" id="{1DB6B5C0-7FA0-1961-22AC-BD91DFBC4ABC}"/>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0C2AB14F-A01A-601F-04DF-25756772787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76A95684-4936-0F17-83CD-CC73353DA316}"/>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21072792-6289-0072-04A9-D2237AAB71A8}"/>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946000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818059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1" y="2708920"/>
            <a:ext cx="10361084" cy="3385494"/>
          </a:xfrm>
        </p:spPr>
        <p:txBody>
          <a:bodyPr/>
          <a:lstStyle/>
          <a:p>
            <a:pPr algn="ctr">
              <a:lnSpc>
                <a:spcPct val="90000"/>
              </a:lnSpc>
              <a:buFontTx/>
              <a:buNone/>
            </a:pPr>
            <a:r>
              <a:rPr lang="en-US" altLang="en-US" sz="3600" b="0" dirty="0">
                <a:cs typeface="Times New Roman" panose="02020603050405020304" pitchFamily="18" charset="0"/>
              </a:rPr>
              <a:t>Chair Jonathan Segev (Intel)</a:t>
            </a:r>
          </a:p>
          <a:p>
            <a:pPr algn="ctr">
              <a:lnSpc>
                <a:spcPct val="90000"/>
              </a:lnSpc>
              <a:buFontTx/>
              <a:buNone/>
            </a:pPr>
            <a:r>
              <a:rPr lang="en-US" altLang="en-US" sz="3600" b="0" dirty="0">
                <a:cs typeface="Times New Roman" panose="02020603050405020304" pitchFamily="18" charset="0"/>
              </a:rPr>
              <a:t>Vice Chair Assaf Kasher (Self)</a:t>
            </a:r>
          </a:p>
          <a:p>
            <a:pPr algn="ctr">
              <a:lnSpc>
                <a:spcPct val="90000"/>
              </a:lnSpc>
              <a:buFontTx/>
              <a:buNone/>
            </a:pPr>
            <a:r>
              <a:rPr lang="en-US" altLang="en-US" sz="3600" b="0" dirty="0">
                <a:cs typeface="Times New Roman" panose="02020603050405020304" pitchFamily="18" charset="0"/>
              </a:rPr>
              <a:t>Technical Editor Roy Want (Google)</a:t>
            </a:r>
          </a:p>
          <a:p>
            <a:pPr algn="ctr">
              <a:lnSpc>
                <a:spcPct val="90000"/>
              </a:lnSpc>
              <a:buFontTx/>
              <a:buNone/>
            </a:pPr>
            <a:r>
              <a:rPr lang="en-US" altLang="en-US" sz="3600" b="0" dirty="0">
                <a:cs typeface="Times New Roman" panose="02020603050405020304" pitchFamily="18" charset="0"/>
              </a:rPr>
              <a:t>Secretary Dibakar Das (Intel)</a:t>
            </a:r>
          </a:p>
          <a:p>
            <a:pPr marL="1524000">
              <a:lnSpc>
                <a:spcPct val="90000"/>
              </a:lnSpc>
              <a:buFontTx/>
              <a:buNone/>
            </a:pPr>
            <a:endParaRPr lang="en-US" altLang="en-US" sz="2000" b="0" dirty="0">
              <a:cs typeface="Times New Roman" panose="02020603050405020304" pitchFamily="18"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itle 1"/>
          <p:cNvSpPr>
            <a:spLocks noGrp="1"/>
          </p:cNvSpPr>
          <p:nvPr>
            <p:ph type="title"/>
          </p:nvPr>
        </p:nvSpPr>
        <p:spPr>
          <a:xfrm>
            <a:off x="914401" y="685801"/>
            <a:ext cx="10361084" cy="1663079"/>
          </a:xfrm>
        </p:spPr>
        <p:txBody>
          <a:bodyPr/>
          <a:lstStyle/>
          <a:p>
            <a:r>
              <a:rPr lang="en-US" altLang="en-US" sz="4000" dirty="0">
                <a:solidFill>
                  <a:srgbClr val="0000FF"/>
                </a:solidFill>
                <a:cs typeface="Times New Roman" panose="02020603050405020304" pitchFamily="18" charset="0"/>
              </a:rPr>
              <a:t>Task Group BK Leadership</a:t>
            </a:r>
            <a:br>
              <a:rPr lang="en-US" altLang="en-US" sz="4000" dirty="0">
                <a:solidFill>
                  <a:srgbClr val="0000FF"/>
                </a:solidFill>
                <a:cs typeface="Times New Roman" panose="02020603050405020304" pitchFamily="18" charset="0"/>
              </a:rPr>
            </a:br>
            <a:r>
              <a:rPr lang="en-US" altLang="en-US" sz="4000" dirty="0">
                <a:solidFill>
                  <a:srgbClr val="0000FF"/>
                </a:solidFill>
                <a:cs typeface="Times New Roman" panose="02020603050405020304" pitchFamily="18" charset="0"/>
              </a:rPr>
              <a:t>320MHz Positioning</a:t>
            </a:r>
            <a:endParaRPr lang="en-US" sz="4000" dirty="0"/>
          </a:p>
        </p:txBody>
      </p:sp>
    </p:spTree>
    <p:extLst>
      <p:ext uri="{BB962C8B-B14F-4D97-AF65-F5344CB8AC3E}">
        <p14:creationId xmlns:p14="http://schemas.microsoft.com/office/powerpoint/2010/main" val="426644271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2B874B-9214-DDB0-716F-E1B7C5C5D0DE}"/>
              </a:ext>
            </a:extLst>
          </p:cNvPr>
          <p:cNvSpPr>
            <a:spLocks noGrp="1"/>
          </p:cNvSpPr>
          <p:nvPr>
            <p:ph type="title"/>
          </p:nvPr>
        </p:nvSpPr>
        <p:spPr/>
        <p:txBody>
          <a:bodyPr/>
          <a:lstStyle/>
          <a:p>
            <a:r>
              <a:rPr lang="en-US" dirty="0"/>
              <a:t>Submission 11-23-2054</a:t>
            </a:r>
          </a:p>
        </p:txBody>
      </p:sp>
      <p:sp>
        <p:nvSpPr>
          <p:cNvPr id="3" name="Content Placeholder 2">
            <a:extLst>
              <a:ext uri="{FF2B5EF4-FFF2-40B4-BE49-F238E27FC236}">
                <a16:creationId xmlns:a16="http://schemas.microsoft.com/office/drawing/2014/main" id="{5311BB09-9DCE-0A73-69BD-E318C2547392}"/>
              </a:ext>
            </a:extLst>
          </p:cNvPr>
          <p:cNvSpPr>
            <a:spLocks noGrp="1"/>
          </p:cNvSpPr>
          <p:nvPr>
            <p:ph idx="1"/>
          </p:nvPr>
        </p:nvSpPr>
        <p:spPr/>
        <p:txBody>
          <a:bodyPr/>
          <a:lstStyle/>
          <a:p>
            <a:r>
              <a:rPr lang="en-US" dirty="0" err="1"/>
              <a:t>Strawpoll</a:t>
            </a:r>
            <a:endParaRPr lang="en-US" dirty="0"/>
          </a:p>
          <a:p>
            <a:r>
              <a:rPr lang="en-US" b="0" dirty="0"/>
              <a:t>Do you agree to the following:</a:t>
            </a:r>
          </a:p>
          <a:p>
            <a:r>
              <a:rPr lang="en-US" b="0" dirty="0"/>
              <a:t>11bk will support 320MHz and the two contiguous 240MHz preamble puncture patterns</a:t>
            </a:r>
          </a:p>
          <a:p>
            <a:r>
              <a:rPr lang="en-US" b="0" dirty="0"/>
              <a:t>11bk optionally supports all other preamble puncture patterns</a:t>
            </a:r>
          </a:p>
          <a:p>
            <a:endParaRPr lang="en-US" dirty="0"/>
          </a:p>
          <a:p>
            <a:r>
              <a:rPr lang="en-US" dirty="0"/>
              <a:t>Results (Y/N/A): </a:t>
            </a:r>
            <a:r>
              <a:rPr lang="en-US" b="0" dirty="0"/>
              <a:t>13/0/5</a:t>
            </a:r>
          </a:p>
        </p:txBody>
      </p:sp>
      <p:sp>
        <p:nvSpPr>
          <p:cNvPr id="4" name="Slide Number Placeholder 3">
            <a:extLst>
              <a:ext uri="{FF2B5EF4-FFF2-40B4-BE49-F238E27FC236}">
                <a16:creationId xmlns:a16="http://schemas.microsoft.com/office/drawing/2014/main" id="{11518EE7-5955-B6DA-5F4D-D235D603146E}"/>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4FFD33DF-1C7A-2C5C-E96C-B439C8A733E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358F5E01-E123-DE09-0100-53BC28C293D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020491425"/>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71564815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Meeting –  Nov. 14</a:t>
            </a:r>
            <a:r>
              <a:rPr lang="en-US" altLang="en-US" baseline="30000" dirty="0">
                <a:solidFill>
                  <a:schemeClr val="tx2"/>
                </a:solidFill>
              </a:rPr>
              <a:t>th</a:t>
            </a:r>
            <a:r>
              <a:rPr lang="en-US" altLang="en-US" dirty="0">
                <a:solidFill>
                  <a:schemeClr val="tx2"/>
                </a:solidFill>
              </a:rPr>
              <a:t> </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(8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Vice chair affirmation vote (10min)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4300598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14</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5816062"/>
              </p:ext>
            </p:extLst>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11-23-1727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r>
                        <a:rPr lang="en-US" sz="1400" kern="1200" dirty="0">
                          <a:solidFill>
                            <a:schemeClr val="dk1"/>
                          </a:solidFill>
                          <a:latin typeface="+mn-lt"/>
                          <a:ea typeface="+mn-ea"/>
                          <a:cs typeface="+mn-cs"/>
                        </a:rPr>
                        <a:t>11-23-2066</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Completion of EHT LTF field using secure EHT LTF</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dirty="0"/>
                        <a:t>30min</a:t>
                      </a:r>
                    </a:p>
                  </a:txBody>
                  <a:tcPr marT="45712" marB="45712"/>
                </a:tc>
                <a:extLst>
                  <a:ext uri="{0D108BD9-81ED-4DB2-BD59-A6C34878D82A}">
                    <a16:rowId xmlns:a16="http://schemas.microsoft.com/office/drawing/2014/main" val="3868341811"/>
                  </a:ext>
                </a:extLst>
              </a:tr>
              <a:tr h="0">
                <a:tc>
                  <a:txBody>
                    <a:bodyPr/>
                    <a:lstStyle/>
                    <a:p>
                      <a:r>
                        <a:rPr lang="en-US" sz="1400" dirty="0"/>
                        <a:t>11-23-1830</a:t>
                      </a:r>
                    </a:p>
                  </a:txBody>
                  <a:tcPr marT="45712" marB="45712"/>
                </a:tc>
                <a:tc>
                  <a:txBody>
                    <a:bodyPr/>
                    <a:lstStyle/>
                    <a:p>
                      <a:r>
                        <a:rPr lang="en-US" sz="1400" dirty="0"/>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TBD in EHT LTF field using secure EHT LTF </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142323225"/>
                  </a:ext>
                </a:extLst>
              </a:tr>
              <a:tr h="0">
                <a:tc>
                  <a:txBody>
                    <a:bodyPr/>
                    <a:lstStyle/>
                    <a:p>
                      <a:r>
                        <a:rPr lang="en-US" sz="1400" kern="1200" dirty="0">
                          <a:solidFill>
                            <a:schemeClr val="dk1"/>
                          </a:solidFill>
                          <a:latin typeface="+mn-lt"/>
                          <a:ea typeface="+mn-ea"/>
                          <a:cs typeface="+mn-cs"/>
                        </a:rPr>
                        <a:t>11-23-2094</a:t>
                      </a:r>
                    </a:p>
                  </a:txBody>
                  <a:tcPr marT="45712" marB="45712"/>
                </a:tc>
                <a:tc>
                  <a:txBody>
                    <a:bodyPr/>
                    <a:lstStyle/>
                    <a:p>
                      <a:r>
                        <a:rPr lang="en-US" sz="1400" kern="1200" dirty="0">
                          <a:solidFill>
                            <a:schemeClr val="dk1"/>
                          </a:solidFill>
                          <a:latin typeface="+mn-lt"/>
                          <a:ea typeface="+mn-ea"/>
                          <a:cs typeface="+mn-cs"/>
                        </a:rPr>
                        <a:t>Christian Berger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Support for puncturing pattern</a:t>
                      </a:r>
                    </a:p>
                  </a:txBody>
                  <a:tcPr marT="45712" marB="45712"/>
                </a:tc>
                <a:tc>
                  <a:txBody>
                    <a:bodyPr/>
                    <a:lstStyle/>
                    <a:p>
                      <a:r>
                        <a:rPr lang="en-US" sz="1400" kern="1200" dirty="0">
                          <a:solidFill>
                            <a:schemeClr val="dk1"/>
                          </a:solidFill>
                          <a:latin typeface="+mn-lt"/>
                          <a:ea typeface="+mn-ea"/>
                          <a:cs typeface="+mn-cs"/>
                        </a:rPr>
                        <a:t>Amendment Text</a:t>
                      </a:r>
                    </a:p>
                  </a:txBody>
                  <a:tcPr marT="45712" marB="45712"/>
                </a:tc>
                <a:tc>
                  <a:txBody>
                    <a:bodyPr/>
                    <a:lstStyle/>
                    <a:p>
                      <a:r>
                        <a:rPr lang="en-US" sz="1400" kern="1200" dirty="0">
                          <a:solidFill>
                            <a:schemeClr val="dk1"/>
                          </a:solidFill>
                          <a:latin typeface="+mn-lt"/>
                          <a:ea typeface="+mn-ea"/>
                          <a:cs typeface="+mn-cs"/>
                        </a:rPr>
                        <a:t>As time </a:t>
                      </a:r>
                      <a:r>
                        <a:rPr lang="en-US" sz="1400" kern="1200" dirty="0" err="1">
                          <a:solidFill>
                            <a:schemeClr val="dk1"/>
                          </a:solidFill>
                          <a:latin typeface="+mn-lt"/>
                          <a:ea typeface="+mn-ea"/>
                          <a:cs typeface="+mn-cs"/>
                        </a:rPr>
                        <a:t>perimts</a:t>
                      </a:r>
                      <a:r>
                        <a:rPr lang="en-US" sz="1400" kern="1200">
                          <a:solidFill>
                            <a:schemeClr val="dk1"/>
                          </a:solidFill>
                          <a:latin typeface="+mn-lt"/>
                          <a:ea typeface="+mn-ea"/>
                          <a:cs typeface="+mn-cs"/>
                        </a:rPr>
                        <a:t> </a:t>
                      </a:r>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7268429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2084C2-4140-5367-FCA2-A145AFBD1D69}"/>
              </a:ext>
            </a:extLst>
          </p:cNvPr>
          <p:cNvSpPr>
            <a:spLocks noGrp="1"/>
          </p:cNvSpPr>
          <p:nvPr>
            <p:ph type="title"/>
          </p:nvPr>
        </p:nvSpPr>
        <p:spPr/>
        <p:txBody>
          <a:bodyPr/>
          <a:lstStyle/>
          <a:p>
            <a:r>
              <a:rPr lang="en-US" dirty="0"/>
              <a:t>Affirmation vote</a:t>
            </a:r>
          </a:p>
        </p:txBody>
      </p:sp>
      <p:sp>
        <p:nvSpPr>
          <p:cNvPr id="3" name="Content Placeholder 2">
            <a:extLst>
              <a:ext uri="{FF2B5EF4-FFF2-40B4-BE49-F238E27FC236}">
                <a16:creationId xmlns:a16="http://schemas.microsoft.com/office/drawing/2014/main" id="{F035C745-D176-8BDB-2845-CA77401DDBBA}"/>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DBA1F95E-99C1-46B6-B430-B24B5E55404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4CFB1F2A-D7C9-24CA-3989-EA2163F52C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97D2C59-7F1C-B5D5-CB4C-4E07B7787B23}"/>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27434147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472360850"/>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7E05945-E10D-982B-F0D1-D1524CB5A15A}"/>
              </a:ext>
            </a:extLst>
          </p:cNvPr>
          <p:cNvSpPr>
            <a:spLocks noGrp="1"/>
          </p:cNvSpPr>
          <p:nvPr>
            <p:ph type="title"/>
          </p:nvPr>
        </p:nvSpPr>
        <p:spPr/>
        <p:txBody>
          <a:bodyPr/>
          <a:lstStyle/>
          <a:p>
            <a:r>
              <a:rPr lang="en-US" dirty="0"/>
              <a:t>Consider Initial WG ballot readiness</a:t>
            </a:r>
          </a:p>
        </p:txBody>
      </p:sp>
      <p:sp>
        <p:nvSpPr>
          <p:cNvPr id="3" name="Content Placeholder 2">
            <a:extLst>
              <a:ext uri="{FF2B5EF4-FFF2-40B4-BE49-F238E27FC236}">
                <a16:creationId xmlns:a16="http://schemas.microsoft.com/office/drawing/2014/main" id="{8DA76579-7890-0441-42F5-6828F14E92BE}"/>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3968E9D4-F58E-8241-C98A-BC27B129E1A2}"/>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2E86E551-C37A-8F9A-D384-9D9C8DB2742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6555870E-09B5-EEDB-19D1-AE2095220DD0}"/>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039556852"/>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7243382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Meeting –  Nov. 15</a:t>
            </a:r>
            <a:r>
              <a:rPr lang="en-US" altLang="en-US" baseline="30000" dirty="0">
                <a:solidFill>
                  <a:schemeClr val="tx2"/>
                </a:solidFill>
              </a:rPr>
              <a:t>th</a:t>
            </a:r>
            <a:r>
              <a:rPr lang="en-US" altLang="en-US" dirty="0">
                <a:solidFill>
                  <a:schemeClr val="tx2"/>
                </a:solidFill>
              </a:rPr>
              <a:t> AM1</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(12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technical submission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Recess</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087145936"/>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Nov. 15</a:t>
            </a:r>
            <a:r>
              <a:rPr lang="en-US" altLang="en-US" baseline="30000" dirty="0">
                <a:solidFill>
                  <a:schemeClr val="tx2"/>
                </a:solidFill>
              </a:rPr>
              <a:t>th</a:t>
            </a:r>
            <a:r>
              <a:rPr lang="en-US" altLang="en-US" dirty="0">
                <a:solidFill>
                  <a:schemeClr val="tx2"/>
                </a:solidFill>
              </a:rPr>
              <a:t> AM1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nvPr>
        </p:nvGraphicFramePr>
        <p:xfrm>
          <a:off x="914401" y="1260086"/>
          <a:ext cx="10460566" cy="2468752"/>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403902">
                  <a:extLst>
                    <a:ext uri="{9D8B030D-6E8A-4147-A177-3AD203B41FA5}">
                      <a16:colId xmlns:a16="http://schemas.microsoft.com/office/drawing/2014/main" val="20002"/>
                    </a:ext>
                  </a:extLst>
                </a:gridCol>
                <a:gridCol w="1512168">
                  <a:extLst>
                    <a:ext uri="{9D8B030D-6E8A-4147-A177-3AD203B41FA5}">
                      <a16:colId xmlns:a16="http://schemas.microsoft.com/office/drawing/2014/main" val="3219614300"/>
                    </a:ext>
                  </a:extLst>
                </a:gridCol>
                <a:gridCol w="189459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11-23-1334</a:t>
                      </a:r>
                    </a:p>
                  </a:txBody>
                  <a:tcPr marT="45712" marB="45712"/>
                </a:tc>
                <a:tc>
                  <a:txBody>
                    <a:bodyPr/>
                    <a:lstStyle/>
                    <a:p>
                      <a:r>
                        <a:rPr lang="en-US" sz="1400" kern="1200" dirty="0">
                          <a:solidFill>
                            <a:schemeClr val="dk1"/>
                          </a:solidFill>
                          <a:latin typeface="+mn-lt"/>
                          <a:ea typeface="+mn-ea"/>
                          <a:cs typeface="+mn-cs"/>
                        </a:rPr>
                        <a:t>Ali Raissinia</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dirty="0"/>
                        <a:t>11-23-049</a:t>
                      </a:r>
                    </a:p>
                  </a:txBody>
                  <a:tcPr marT="45712" marB="45712"/>
                </a:tc>
                <a:tc>
                  <a:txBody>
                    <a:bodyPr/>
                    <a:lstStyle/>
                    <a:p>
                      <a:r>
                        <a:rPr lang="en-US" sz="1400" dirty="0"/>
                        <a:t>Ali Raissinia</a:t>
                      </a:r>
                    </a:p>
                  </a:txBody>
                  <a:tcPr marT="45712" marB="45712"/>
                </a:tc>
                <a:tc>
                  <a:txBody>
                    <a:bodyPr/>
                    <a:lstStyle/>
                    <a:p>
                      <a:r>
                        <a:rPr lang="en-US" sz="1400" dirty="0"/>
                        <a:t>Motion compendium </a:t>
                      </a:r>
                    </a:p>
                  </a:txBody>
                  <a:tcPr marT="45712" marB="45712"/>
                </a:tc>
                <a:tc>
                  <a:txBody>
                    <a:bodyPr/>
                    <a:lstStyle/>
                    <a:p>
                      <a:r>
                        <a:rPr lang="en-US" sz="1400" dirty="0"/>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3868341811"/>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17997281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Abstract</a:t>
            </a:r>
          </a:p>
        </p:txBody>
      </p:sp>
      <p:sp>
        <p:nvSpPr>
          <p:cNvPr id="4098" name="Rectangle 2"/>
          <p:cNvSpPr>
            <a:spLocks noGrp="1" noChangeArrowheads="1"/>
          </p:cNvSpPr>
          <p:nvPr>
            <p:ph idx="1"/>
          </p:nvPr>
        </p:nvSpPr>
        <p:spPr>
          <a:xfrm>
            <a:off x="479376" y="1981201"/>
            <a:ext cx="11161240" cy="4113213"/>
          </a:xfrm>
          <a:ln/>
        </p:spPr>
        <p:txBody>
          <a:bodyPr/>
          <a:lstStyle/>
          <a:p>
            <a:pPr indent="12700" algn="just">
              <a:spcBef>
                <a:spcPct val="20000"/>
              </a:spcBef>
            </a:pPr>
            <a:r>
              <a:rPr lang="en-US" altLang="en-US" dirty="0"/>
              <a:t>This submission contains the agenda for IEEE 802.11 </a:t>
            </a:r>
            <a:r>
              <a:rPr lang="en-US" altLang="en-US" dirty="0" err="1"/>
              <a:t>TGbk</a:t>
            </a:r>
            <a:r>
              <a:rPr lang="en-US" altLang="en-US" dirty="0"/>
              <a:t> 320MHz Positioning of Nov. 2023 IEEE 802.11 meeting week, and teleconferences running between the Nov. 2023 and Jan. 2024 IEEE 802.11 meetings.</a:t>
            </a:r>
          </a:p>
          <a:p>
            <a:pPr indent="12700" algn="just">
              <a:spcBef>
                <a:spcPct val="20000"/>
              </a:spcBef>
            </a:pP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2023</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90833337"/>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Nov.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Dec. 5</a:t>
            </a:r>
            <a:r>
              <a:rPr lang="en-US" altLang="en-US" kern="0" baseline="30000" dirty="0"/>
              <a:t>th</a:t>
            </a:r>
            <a:r>
              <a:rPr lang="en-US" altLang="en-US" kern="0" dirty="0"/>
              <a:t> 	10:00am PT / 13:00 ET**</a:t>
            </a:r>
          </a:p>
          <a:p>
            <a:pPr lvl="1">
              <a:buFont typeface="Arial" panose="020B0604020202020204" pitchFamily="34" charset="0"/>
              <a:buChar char="•"/>
            </a:pPr>
            <a:r>
              <a:rPr lang="en-US" altLang="en-US" kern="0" dirty="0"/>
              <a:t>Tue. Jan. 9</a:t>
            </a:r>
            <a:r>
              <a:rPr lang="en-US" altLang="en-US" kern="0" baseline="30000" dirty="0"/>
              <a:t>th</a:t>
            </a:r>
            <a:r>
              <a:rPr lang="en-US" altLang="en-US" kern="0" dirty="0"/>
              <a:t> 	10:00am PT / 13:00 ET**</a:t>
            </a:r>
          </a:p>
          <a:p>
            <a:pPr marL="457200" lvl="1" indent="0"/>
            <a:endParaRPr lang="en-US" altLang="en-US" kern="0" dirty="0"/>
          </a:p>
          <a:p>
            <a:pPr lvl="1">
              <a:buFont typeface="Arial" panose="020B0604020202020204" pitchFamily="34" charset="0"/>
              <a:buChar char="•"/>
            </a:pPr>
            <a:endParaRPr lang="en-US" altLang="en-US" kern="0" baseline="30000" dirty="0"/>
          </a:p>
          <a:p>
            <a:pPr marL="0" indent="0"/>
            <a:endParaRPr lang="en-US" altLang="en-US" sz="2000" b="0" kern="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35483192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Nov. Meeting Progress and Targets Towards the Jan.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657184" cy="2469919"/>
          </a:xfrm>
        </p:spPr>
        <p:txBody>
          <a:bodyPr/>
          <a:lstStyle/>
          <a:p>
            <a:pPr>
              <a:buFont typeface="Arial" panose="020B0604020202020204" pitchFamily="34" charset="0"/>
              <a:buChar char="•"/>
            </a:pPr>
            <a:r>
              <a:rPr lang="en-US" dirty="0"/>
              <a:t>Work completed this week:</a:t>
            </a:r>
          </a:p>
          <a:p>
            <a:pPr lvl="1">
              <a:buFont typeface="Arial" panose="020B0604020202020204" pitchFamily="34" charset="0"/>
              <a:buChar char="•"/>
            </a:pPr>
            <a:r>
              <a:rPr lang="en-US" dirty="0"/>
              <a:t>Approved technical submissions on negotiation and puncturing signaling and behavior.</a:t>
            </a:r>
          </a:p>
          <a:p>
            <a:pPr lvl="1">
              <a:buFont typeface="Arial" panose="020B0604020202020204" pitchFamily="34" charset="0"/>
              <a:buChar char="•"/>
            </a:pPr>
            <a:r>
              <a:rPr lang="en-US" dirty="0"/>
              <a:t>TG approved initiation Initial WG ballot.</a:t>
            </a:r>
          </a:p>
          <a:p>
            <a:pPr>
              <a:buFont typeface="Arial" panose="020B0604020202020204" pitchFamily="34" charset="0"/>
              <a:buChar char="•"/>
            </a:pPr>
            <a:endParaRPr lang="en-US" dirty="0"/>
          </a:p>
          <a:p>
            <a:pPr>
              <a:buFont typeface="Arial" panose="020B0604020202020204" pitchFamily="34" charset="0"/>
              <a:buChar char="•"/>
            </a:pPr>
            <a:r>
              <a:rPr lang="en-US" dirty="0"/>
              <a:t>Work expected towards Jan. meeting:</a:t>
            </a:r>
          </a:p>
          <a:p>
            <a:pPr lvl="1">
              <a:buFont typeface="Arial" panose="020B0604020202020204" pitchFamily="34" charset="0"/>
              <a:buChar char="•"/>
            </a:pPr>
            <a:r>
              <a:rPr lang="en-US" dirty="0"/>
              <a:t>Generation of P802.11bk D1.0 </a:t>
            </a:r>
          </a:p>
          <a:p>
            <a:pPr lvl="1">
              <a:buFont typeface="Arial" panose="020B0604020202020204" pitchFamily="34" charset="0"/>
              <a:buChar char="•"/>
            </a:pPr>
            <a:r>
              <a:rPr lang="en-US" dirty="0"/>
              <a:t>Initial WG ballot execution.</a:t>
            </a:r>
          </a:p>
          <a:p>
            <a:pPr lvl="1">
              <a:buFont typeface="Arial" panose="020B0604020202020204" pitchFamily="34" charset="0"/>
              <a:buChar char="•"/>
            </a:pPr>
            <a:r>
              <a:rPr lang="en-US" dirty="0"/>
              <a:t>Review WG ballot result and Comment assignment. </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Nov.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pic>
        <p:nvPicPr>
          <p:cNvPr id="45" name="Picture 44">
            <a:extLst>
              <a:ext uri="{FF2B5EF4-FFF2-40B4-BE49-F238E27FC236}">
                <a16:creationId xmlns:a16="http://schemas.microsoft.com/office/drawing/2014/main" id="{A701D390-3262-7932-1903-737719B86519}"/>
              </a:ext>
            </a:extLst>
          </p:cNvPr>
          <p:cNvPicPr>
            <a:picLocks noChangeAspect="1"/>
          </p:cNvPicPr>
          <p:nvPr/>
        </p:nvPicPr>
        <p:blipFill>
          <a:blip r:embed="rId2"/>
          <a:stretch>
            <a:fillRect/>
          </a:stretch>
        </p:blipFill>
        <p:spPr>
          <a:xfrm>
            <a:off x="5128438" y="4365104"/>
            <a:ext cx="6891218" cy="1746951"/>
          </a:xfrm>
          <a:prstGeom prst="rect">
            <a:avLst/>
          </a:prstGeom>
        </p:spPr>
      </p:pic>
    </p:spTree>
    <p:extLst>
      <p:ext uri="{BB962C8B-B14F-4D97-AF65-F5344CB8AC3E}">
        <p14:creationId xmlns:p14="http://schemas.microsoft.com/office/powerpoint/2010/main" val="1789071703"/>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(as of July)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Oct. 2023</a:t>
            </a:r>
            <a:endParaRPr lang="en-GB" dirty="0"/>
          </a:p>
        </p:txBody>
      </p:sp>
      <p:sp>
        <p:nvSpPr>
          <p:cNvPr id="7" name="Rectangle 6">
            <a:extLst>
              <a:ext uri="{FF2B5EF4-FFF2-40B4-BE49-F238E27FC236}">
                <a16:creationId xmlns:a16="http://schemas.microsoft.com/office/drawing/2014/main" id="{F8B442AE-627F-0A9A-5F64-FB59003C8F30}"/>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15" name="Rectangle 14">
            <a:extLst>
              <a:ext uri="{FF2B5EF4-FFF2-40B4-BE49-F238E27FC236}">
                <a16:creationId xmlns:a16="http://schemas.microsoft.com/office/drawing/2014/main" id="{73ADB041-727B-178E-5A10-5946B3DF69B1}"/>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6" name="Rectangle 15">
            <a:extLst>
              <a:ext uri="{FF2B5EF4-FFF2-40B4-BE49-F238E27FC236}">
                <a16:creationId xmlns:a16="http://schemas.microsoft.com/office/drawing/2014/main" id="{45FD4677-4125-B284-0AFF-50E4BEC4432B}"/>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7" name="Rectangle 16">
            <a:extLst>
              <a:ext uri="{FF2B5EF4-FFF2-40B4-BE49-F238E27FC236}">
                <a16:creationId xmlns:a16="http://schemas.microsoft.com/office/drawing/2014/main" id="{CC26DA89-F519-4456-D13D-1EA28FE6DF81}"/>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8" name="Rectangle 17">
            <a:extLst>
              <a:ext uri="{FF2B5EF4-FFF2-40B4-BE49-F238E27FC236}">
                <a16:creationId xmlns:a16="http://schemas.microsoft.com/office/drawing/2014/main" id="{9B30D0DA-787E-E1EC-96D4-57D2B0D589DB}"/>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9" name="Rectangle 18">
            <a:extLst>
              <a:ext uri="{FF2B5EF4-FFF2-40B4-BE49-F238E27FC236}">
                <a16:creationId xmlns:a16="http://schemas.microsoft.com/office/drawing/2014/main" id="{962E4039-49F9-E1A8-67B2-6149A32A7CB5}"/>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20" name="Rectangle 19">
            <a:extLst>
              <a:ext uri="{FF2B5EF4-FFF2-40B4-BE49-F238E27FC236}">
                <a16:creationId xmlns:a16="http://schemas.microsoft.com/office/drawing/2014/main" id="{EA71A6B3-681F-8094-7BF7-68ABC1095B24}"/>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1" name="Rectangle 20">
            <a:extLst>
              <a:ext uri="{FF2B5EF4-FFF2-40B4-BE49-F238E27FC236}">
                <a16:creationId xmlns:a16="http://schemas.microsoft.com/office/drawing/2014/main" id="{43BB7140-FCB4-CC53-D6C0-5DB226B8E58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2" name="Line 15">
            <a:extLst>
              <a:ext uri="{FF2B5EF4-FFF2-40B4-BE49-F238E27FC236}">
                <a16:creationId xmlns:a16="http://schemas.microsoft.com/office/drawing/2014/main" id="{F0DDFB48-F00F-7453-14B4-097BE13BC3E0}"/>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3" name="Line 14">
            <a:extLst>
              <a:ext uri="{FF2B5EF4-FFF2-40B4-BE49-F238E27FC236}">
                <a16:creationId xmlns:a16="http://schemas.microsoft.com/office/drawing/2014/main" id="{4E400F63-81F6-4689-94C5-D7DE6B1C303E}"/>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5" name="Line 10">
            <a:extLst>
              <a:ext uri="{FF2B5EF4-FFF2-40B4-BE49-F238E27FC236}">
                <a16:creationId xmlns:a16="http://schemas.microsoft.com/office/drawing/2014/main" id="{9546A1B2-E759-214C-42B1-DA53AF508B22}"/>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2" name="Line 11">
            <a:extLst>
              <a:ext uri="{FF2B5EF4-FFF2-40B4-BE49-F238E27FC236}">
                <a16:creationId xmlns:a16="http://schemas.microsoft.com/office/drawing/2014/main" id="{B87943A8-86A3-4426-684D-893711BAF932}"/>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3" name="Line 15">
            <a:extLst>
              <a:ext uri="{FF2B5EF4-FFF2-40B4-BE49-F238E27FC236}">
                <a16:creationId xmlns:a16="http://schemas.microsoft.com/office/drawing/2014/main" id="{ED31FE89-6998-04E7-7AB3-4EE3E443C45C}"/>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4" name="Line 15">
            <a:extLst>
              <a:ext uri="{FF2B5EF4-FFF2-40B4-BE49-F238E27FC236}">
                <a16:creationId xmlns:a16="http://schemas.microsoft.com/office/drawing/2014/main" id="{72A97422-AA4B-5472-7561-0188330DCB74}"/>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5" name="Rectangle 34">
            <a:extLst>
              <a:ext uri="{FF2B5EF4-FFF2-40B4-BE49-F238E27FC236}">
                <a16:creationId xmlns:a16="http://schemas.microsoft.com/office/drawing/2014/main" id="{5F1EBBCD-7691-6698-7257-6E8C5365D09F}"/>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36" name="Line 15">
            <a:extLst>
              <a:ext uri="{FF2B5EF4-FFF2-40B4-BE49-F238E27FC236}">
                <a16:creationId xmlns:a16="http://schemas.microsoft.com/office/drawing/2014/main" id="{DB12A39E-F728-F599-2BD3-FA91726756AE}"/>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37" name="Text Box 26">
            <a:extLst>
              <a:ext uri="{FF2B5EF4-FFF2-40B4-BE49-F238E27FC236}">
                <a16:creationId xmlns:a16="http://schemas.microsoft.com/office/drawing/2014/main" id="{AB1AE7C6-ECF6-5114-FCA8-312110E8F454}"/>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38" name="Isosceles Triangle 37">
            <a:extLst>
              <a:ext uri="{FF2B5EF4-FFF2-40B4-BE49-F238E27FC236}">
                <a16:creationId xmlns:a16="http://schemas.microsoft.com/office/drawing/2014/main" id="{3A9099D6-D2E6-100C-6F6B-BFC416888050}"/>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9" name="Rectangle 38">
            <a:extLst>
              <a:ext uri="{FF2B5EF4-FFF2-40B4-BE49-F238E27FC236}">
                <a16:creationId xmlns:a16="http://schemas.microsoft.com/office/drawing/2014/main" id="{B735B7B5-B308-92F2-69B0-F17A63743542}"/>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40" name="Isosceles Triangle 39">
            <a:extLst>
              <a:ext uri="{FF2B5EF4-FFF2-40B4-BE49-F238E27FC236}">
                <a16:creationId xmlns:a16="http://schemas.microsoft.com/office/drawing/2014/main" id="{5ACA023A-1531-CAE6-3035-EC557E800F54}"/>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3" name="Text Box 26">
            <a:extLst>
              <a:ext uri="{FF2B5EF4-FFF2-40B4-BE49-F238E27FC236}">
                <a16:creationId xmlns:a16="http://schemas.microsoft.com/office/drawing/2014/main" id="{A3020D80-E419-09F7-7FCF-86AE5AB84EAC}"/>
              </a:ext>
            </a:extLst>
          </p:cNvPr>
          <p:cNvSpPr txBox="1">
            <a:spLocks noChangeArrowheads="1"/>
          </p:cNvSpPr>
          <p:nvPr/>
        </p:nvSpPr>
        <p:spPr bwMode="auto">
          <a:xfrm flipH="1">
            <a:off x="1676784" y="1880918"/>
            <a:ext cx="1256193"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45" name="Rectangle 44">
            <a:extLst>
              <a:ext uri="{FF2B5EF4-FFF2-40B4-BE49-F238E27FC236}">
                <a16:creationId xmlns:a16="http://schemas.microsoft.com/office/drawing/2014/main" id="{A9B7E138-5657-ABEE-F09D-3A66AE22F7E4}"/>
              </a:ext>
            </a:extLst>
          </p:cNvPr>
          <p:cNvSpPr/>
          <p:nvPr/>
        </p:nvSpPr>
        <p:spPr>
          <a:xfrm>
            <a:off x="2208587" y="2488733"/>
            <a:ext cx="9130232" cy="266858"/>
          </a:xfrm>
          <a:prstGeom prst="rect">
            <a:avLst/>
          </a:prstGeom>
          <a:gradFill flip="none" rotWithShape="1">
            <a:gsLst>
              <a:gs pos="0">
                <a:schemeClr val="accent1">
                  <a:lumMod val="5000"/>
                  <a:lumOff val="95000"/>
                </a:schemeClr>
              </a:gs>
              <a:gs pos="0">
                <a:schemeClr val="accent1"/>
              </a:gs>
              <a:gs pos="100000">
                <a:srgbClr val="FFFF00"/>
              </a:gs>
              <a:gs pos="40000">
                <a:schemeClr val="accent1"/>
              </a:gs>
              <a:gs pos="50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amendment text development</a:t>
            </a:r>
          </a:p>
        </p:txBody>
      </p:sp>
      <p:cxnSp>
        <p:nvCxnSpPr>
          <p:cNvPr id="66" name="Straight Connector 65">
            <a:extLst>
              <a:ext uri="{FF2B5EF4-FFF2-40B4-BE49-F238E27FC236}">
                <a16:creationId xmlns:a16="http://schemas.microsoft.com/office/drawing/2014/main" id="{FEB53E4D-2B18-7866-7CE0-5DEE83A66DC6}"/>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3" name="Isosceles Triangle 2">
            <a:extLst>
              <a:ext uri="{FF2B5EF4-FFF2-40B4-BE49-F238E27FC236}">
                <a16:creationId xmlns:a16="http://schemas.microsoft.com/office/drawing/2014/main" id="{CA68DC1D-0236-69E3-ED0C-E6B9506C0EE0}"/>
              </a:ext>
            </a:extLst>
          </p:cNvPr>
          <p:cNvSpPr>
            <a:spLocks noChangeArrowheads="1"/>
          </p:cNvSpPr>
          <p:nvPr/>
        </p:nvSpPr>
        <p:spPr bwMode="auto">
          <a:xfrm>
            <a:off x="6011308" y="1700918"/>
            <a:ext cx="216000" cy="180000"/>
          </a:xfrm>
          <a:prstGeom prst="triangle">
            <a:avLst>
              <a:gd name="adj" fmla="val 50000"/>
            </a:avLst>
          </a:prstGeom>
          <a:gradFill>
            <a:gsLst>
              <a:gs pos="0">
                <a:schemeClr val="accent1">
                  <a:lumMod val="5000"/>
                  <a:lumOff val="95000"/>
                </a:schemeClr>
              </a:gs>
              <a:gs pos="0">
                <a:schemeClr val="accent1"/>
              </a:gs>
              <a:gs pos="100000">
                <a:srgbClr val="FFFF00"/>
              </a:gs>
              <a:gs pos="40000">
                <a:schemeClr val="accent1"/>
              </a:gs>
              <a:gs pos="50000">
                <a:srgbClr val="FFFF00"/>
              </a:gs>
            </a:gsLst>
            <a:lin ang="0" scaled="1"/>
          </a:gra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8" name="Text Box 26">
            <a:extLst>
              <a:ext uri="{FF2B5EF4-FFF2-40B4-BE49-F238E27FC236}">
                <a16:creationId xmlns:a16="http://schemas.microsoft.com/office/drawing/2014/main" id="{6C0F586F-B930-41CE-E2A3-DEA24BCC30BF}"/>
              </a:ext>
            </a:extLst>
          </p:cNvPr>
          <p:cNvSpPr txBox="1">
            <a:spLocks noChangeArrowheads="1"/>
          </p:cNvSpPr>
          <p:nvPr/>
        </p:nvSpPr>
        <p:spPr bwMode="auto">
          <a:xfrm flipH="1">
            <a:off x="5758052" y="18809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WG ballot</a:t>
            </a:r>
          </a:p>
        </p:txBody>
      </p:sp>
      <p:sp>
        <p:nvSpPr>
          <p:cNvPr id="9" name="Isosceles Triangle 8">
            <a:extLst>
              <a:ext uri="{FF2B5EF4-FFF2-40B4-BE49-F238E27FC236}">
                <a16:creationId xmlns:a16="http://schemas.microsoft.com/office/drawing/2014/main" id="{77E4631A-F157-6E96-AD39-B8B6CC7A4A78}"/>
              </a:ext>
            </a:extLst>
          </p:cNvPr>
          <p:cNvSpPr>
            <a:spLocks noChangeArrowheads="1"/>
          </p:cNvSpPr>
          <p:nvPr/>
        </p:nvSpPr>
        <p:spPr bwMode="auto">
          <a:xfrm flipH="1">
            <a:off x="7711380" y="16878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 name="Text Box 26">
            <a:extLst>
              <a:ext uri="{FF2B5EF4-FFF2-40B4-BE49-F238E27FC236}">
                <a16:creationId xmlns:a16="http://schemas.microsoft.com/office/drawing/2014/main" id="{163DABF1-039F-344C-5431-0170DC36C202}"/>
              </a:ext>
            </a:extLst>
          </p:cNvPr>
          <p:cNvSpPr txBox="1">
            <a:spLocks noChangeArrowheads="1"/>
          </p:cNvSpPr>
          <p:nvPr/>
        </p:nvSpPr>
        <p:spPr bwMode="auto">
          <a:xfrm flipH="1">
            <a:off x="7458124" y="1880918"/>
            <a:ext cx="846911" cy="54451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WG</a:t>
            </a:r>
          </a:p>
          <a:p>
            <a:pPr algn="ctr"/>
            <a:r>
              <a:rPr lang="en-US" altLang="en-US" sz="1000" dirty="0">
                <a:latin typeface="Arial" panose="020B0604020202020204" pitchFamily="34" charset="0"/>
                <a:cs typeface="Arial" panose="020B0604020202020204" pitchFamily="34" charset="0"/>
              </a:rPr>
              <a:t>Recirc 05/23</a:t>
            </a:r>
          </a:p>
        </p:txBody>
      </p:sp>
      <p:sp>
        <p:nvSpPr>
          <p:cNvPr id="11" name="Isosceles Triangle 10">
            <a:extLst>
              <a:ext uri="{FF2B5EF4-FFF2-40B4-BE49-F238E27FC236}">
                <a16:creationId xmlns:a16="http://schemas.microsoft.com/office/drawing/2014/main" id="{17C1934D-CA24-1F14-985E-729E5F0E652C}"/>
              </a:ext>
            </a:extLst>
          </p:cNvPr>
          <p:cNvSpPr>
            <a:spLocks noChangeArrowheads="1"/>
          </p:cNvSpPr>
          <p:nvPr/>
        </p:nvSpPr>
        <p:spPr bwMode="auto">
          <a:xfrm flipH="1">
            <a:off x="8797528" y="16878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2" name="Text Box 26">
            <a:extLst>
              <a:ext uri="{FF2B5EF4-FFF2-40B4-BE49-F238E27FC236}">
                <a16:creationId xmlns:a16="http://schemas.microsoft.com/office/drawing/2014/main" id="{106E4DAF-DBA6-54B4-A68E-9F70BC8B6433}"/>
              </a:ext>
            </a:extLst>
          </p:cNvPr>
          <p:cNvSpPr txBox="1">
            <a:spLocks noChangeArrowheads="1"/>
          </p:cNvSpPr>
          <p:nvPr/>
        </p:nvSpPr>
        <p:spPr bwMode="auto">
          <a:xfrm flipH="1">
            <a:off x="8544272" y="1880918"/>
            <a:ext cx="846911"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Initial SA</a:t>
            </a:r>
          </a:p>
          <a:p>
            <a:pPr algn="ctr"/>
            <a:r>
              <a:rPr lang="en-US" altLang="en-US" sz="1000" dirty="0">
                <a:latin typeface="Arial" panose="020B0604020202020204" pitchFamily="34" charset="0"/>
                <a:cs typeface="Arial" panose="020B0604020202020204" pitchFamily="34" charset="0"/>
              </a:rPr>
              <a:t>07/23</a:t>
            </a:r>
          </a:p>
        </p:txBody>
      </p:sp>
      <p:cxnSp>
        <p:nvCxnSpPr>
          <p:cNvPr id="13" name="Straight Connector 12">
            <a:extLst>
              <a:ext uri="{FF2B5EF4-FFF2-40B4-BE49-F238E27FC236}">
                <a16:creationId xmlns:a16="http://schemas.microsoft.com/office/drawing/2014/main" id="{44018E32-96F7-4436-7F20-73D845C2D525}"/>
              </a:ext>
            </a:extLst>
          </p:cNvPr>
          <p:cNvCxnSpPr>
            <a:cxnSpLocks/>
          </p:cNvCxnSpPr>
          <p:nvPr/>
        </p:nvCxnSpPr>
        <p:spPr bwMode="auto">
          <a:xfrm flipV="1">
            <a:off x="2217132" y="2792371"/>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24" name="Isosceles Triangle 23">
            <a:extLst>
              <a:ext uri="{FF2B5EF4-FFF2-40B4-BE49-F238E27FC236}">
                <a16:creationId xmlns:a16="http://schemas.microsoft.com/office/drawing/2014/main" id="{03CEA68E-D22A-4BF2-AE05-3A6410F16C96}"/>
              </a:ext>
            </a:extLst>
          </p:cNvPr>
          <p:cNvSpPr>
            <a:spLocks noChangeArrowheads="1"/>
          </p:cNvSpPr>
          <p:nvPr/>
        </p:nvSpPr>
        <p:spPr bwMode="auto">
          <a:xfrm flipH="1">
            <a:off x="10542905" y="1687829"/>
            <a:ext cx="216000" cy="180000"/>
          </a:xfrm>
          <a:prstGeom prst="triangle">
            <a:avLst>
              <a:gd name="adj" fmla="val 50000"/>
            </a:avLst>
          </a:prstGeom>
          <a:solidFill>
            <a:srgbClr val="FFFF00"/>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26" name="Text Box 26">
            <a:extLst>
              <a:ext uri="{FF2B5EF4-FFF2-40B4-BE49-F238E27FC236}">
                <a16:creationId xmlns:a16="http://schemas.microsoft.com/office/drawing/2014/main" id="{3B6F0ED1-C928-DC72-5EE4-58C2E3593950}"/>
              </a:ext>
            </a:extLst>
          </p:cNvPr>
          <p:cNvSpPr txBox="1">
            <a:spLocks noChangeArrowheads="1"/>
          </p:cNvSpPr>
          <p:nvPr/>
        </p:nvSpPr>
        <p:spPr bwMode="auto">
          <a:xfrm flipH="1">
            <a:off x="10289649" y="1880918"/>
            <a:ext cx="846911"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Final SA</a:t>
            </a:r>
          </a:p>
        </p:txBody>
      </p:sp>
    </p:spTree>
    <p:extLst>
      <p:ext uri="{BB962C8B-B14F-4D97-AF65-F5344CB8AC3E}">
        <p14:creationId xmlns:p14="http://schemas.microsoft.com/office/powerpoint/2010/main" val="410158943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dirty="0">
                <a:solidFill>
                  <a:schemeClr val="tx2"/>
                </a:solidFill>
              </a:rPr>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033692126"/>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a:solidFill>
                  <a:schemeClr val="tx2"/>
                </a:solidFill>
              </a:rPr>
              <a:t>Nov. IEEE Meeting –  Nov. 15</a:t>
            </a:r>
            <a:r>
              <a:rPr lang="en-US" altLang="en-US" baseline="30000" dirty="0">
                <a:solidFill>
                  <a:schemeClr val="tx2"/>
                </a:solidFill>
              </a:rPr>
              <a:t>th</a:t>
            </a:r>
            <a:r>
              <a:rPr lang="en-US" altLang="en-US" dirty="0">
                <a:solidFill>
                  <a:schemeClr val="tx2"/>
                </a:solidFill>
              </a:rPr>
              <a:t> AM2</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(4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slot (5 min).</a:t>
            </a:r>
          </a:p>
          <a:p>
            <a:pPr algn="just">
              <a:spcBef>
                <a:spcPct val="20000"/>
              </a:spcBef>
              <a:buFontTx/>
              <a:buChar char="•"/>
            </a:pPr>
            <a:r>
              <a:rPr lang="en-US" sz="1600" b="0" dirty="0"/>
              <a:t>Review submissions. (as time permits)</a:t>
            </a:r>
          </a:p>
          <a:p>
            <a:pPr algn="just">
              <a:spcBef>
                <a:spcPct val="20000"/>
              </a:spcBef>
              <a:buFontTx/>
              <a:buChar char="•"/>
            </a:pPr>
            <a:r>
              <a:rPr lang="en-US" sz="1600" b="0" dirty="0"/>
              <a:t>Progress made during the week – 5min special order</a:t>
            </a:r>
          </a:p>
          <a:p>
            <a:pPr algn="just">
              <a:spcBef>
                <a:spcPct val="20000"/>
              </a:spcBef>
              <a:buFontTx/>
              <a:buChar char="•"/>
            </a:pPr>
            <a:r>
              <a:rPr lang="en-US" sz="1600" b="0" dirty="0"/>
              <a:t>Review timelines – 5min special order</a:t>
            </a:r>
          </a:p>
          <a:p>
            <a:pPr algn="just">
              <a:spcBef>
                <a:spcPct val="20000"/>
              </a:spcBef>
              <a:buFontTx/>
              <a:buChar char="•"/>
            </a:pPr>
            <a:r>
              <a:rPr lang="en-US" sz="1600" b="0" dirty="0"/>
              <a:t>Schedule telecons for the Sep. to Nov. meeting interval – 5min special order </a:t>
            </a:r>
            <a:r>
              <a:rPr lang="en-US" sz="1600" b="0" dirty="0" err="1"/>
              <a:t>AoB</a:t>
            </a:r>
            <a:endParaRPr lang="en-US" sz="1600" b="0" dirty="0"/>
          </a:p>
          <a:p>
            <a:pPr algn="just">
              <a:spcBef>
                <a:spcPct val="20000"/>
              </a:spcBef>
              <a:buFontTx/>
              <a:buChar char="•"/>
            </a:pPr>
            <a:r>
              <a:rPr lang="en-US" sz="1600" b="0" dirty="0"/>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87509599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Sep. 15</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329069425"/>
              </p:ext>
            </p:extLst>
          </p:nvPr>
        </p:nvGraphicFramePr>
        <p:xfrm>
          <a:off x="914401" y="1260086"/>
          <a:ext cx="10460566" cy="2834496"/>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11-23-1727</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11-23-1727</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11-23-049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Motion compendium</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11-23-049</a:t>
                      </a:r>
                    </a:p>
                  </a:txBody>
                  <a:tcPr marT="45712" marB="45712"/>
                </a:tc>
                <a:extLst>
                  <a:ext uri="{0D108BD9-81ED-4DB2-BD59-A6C34878D82A}">
                    <a16:rowId xmlns:a16="http://schemas.microsoft.com/office/drawing/2014/main" val="10002"/>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142323225"/>
                  </a:ext>
                </a:extLst>
              </a:tr>
              <a:tr h="0">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dirty="0"/>
                    </a:p>
                  </a:txBody>
                  <a:tcPr marT="45712" marB="45712"/>
                </a:tc>
                <a:extLst>
                  <a:ext uri="{0D108BD9-81ED-4DB2-BD59-A6C34878D82A}">
                    <a16:rowId xmlns:a16="http://schemas.microsoft.com/office/drawing/2014/main" val="3408709058"/>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451544889"/>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66606"/>
          </a:xfrm>
        </p:spPr>
        <p:txBody>
          <a:bodyPr/>
          <a:lstStyle/>
          <a:p>
            <a:r>
              <a:rPr lang="en-US" dirty="0" err="1"/>
              <a:t>TGbk</a:t>
            </a:r>
            <a:r>
              <a:rPr lang="en-US" dirty="0"/>
              <a:t> Projected Timeline (as of July)</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47</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Nov. 2023</a:t>
            </a:r>
            <a:endParaRPr lang="en-GB" dirty="0"/>
          </a:p>
        </p:txBody>
      </p:sp>
      <p:sp>
        <p:nvSpPr>
          <p:cNvPr id="7" name="Rectangle 6">
            <a:extLst>
              <a:ext uri="{FF2B5EF4-FFF2-40B4-BE49-F238E27FC236}">
                <a16:creationId xmlns:a16="http://schemas.microsoft.com/office/drawing/2014/main" id="{F8B442AE-627F-0A9A-5F64-FB59003C8F30}"/>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15" name="Rectangle 14">
            <a:extLst>
              <a:ext uri="{FF2B5EF4-FFF2-40B4-BE49-F238E27FC236}">
                <a16:creationId xmlns:a16="http://schemas.microsoft.com/office/drawing/2014/main" id="{73ADB041-727B-178E-5A10-5946B3DF69B1}"/>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6" name="Rectangle 15">
            <a:extLst>
              <a:ext uri="{FF2B5EF4-FFF2-40B4-BE49-F238E27FC236}">
                <a16:creationId xmlns:a16="http://schemas.microsoft.com/office/drawing/2014/main" id="{45FD4677-4125-B284-0AFF-50E4BEC4432B}"/>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7" name="Rectangle 16">
            <a:extLst>
              <a:ext uri="{FF2B5EF4-FFF2-40B4-BE49-F238E27FC236}">
                <a16:creationId xmlns:a16="http://schemas.microsoft.com/office/drawing/2014/main" id="{CC26DA89-F519-4456-D13D-1EA28FE6DF81}"/>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8" name="Rectangle 17">
            <a:extLst>
              <a:ext uri="{FF2B5EF4-FFF2-40B4-BE49-F238E27FC236}">
                <a16:creationId xmlns:a16="http://schemas.microsoft.com/office/drawing/2014/main" id="{9B30D0DA-787E-E1EC-96D4-57D2B0D589DB}"/>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9" name="Rectangle 18">
            <a:extLst>
              <a:ext uri="{FF2B5EF4-FFF2-40B4-BE49-F238E27FC236}">
                <a16:creationId xmlns:a16="http://schemas.microsoft.com/office/drawing/2014/main" id="{962E4039-49F9-E1A8-67B2-6149A32A7CB5}"/>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20" name="Rectangle 19">
            <a:extLst>
              <a:ext uri="{FF2B5EF4-FFF2-40B4-BE49-F238E27FC236}">
                <a16:creationId xmlns:a16="http://schemas.microsoft.com/office/drawing/2014/main" id="{EA71A6B3-681F-8094-7BF7-68ABC1095B24}"/>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1" name="Rectangle 20">
            <a:extLst>
              <a:ext uri="{FF2B5EF4-FFF2-40B4-BE49-F238E27FC236}">
                <a16:creationId xmlns:a16="http://schemas.microsoft.com/office/drawing/2014/main" id="{43BB7140-FCB4-CC53-D6C0-5DB226B8E58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2" name="Line 15">
            <a:extLst>
              <a:ext uri="{FF2B5EF4-FFF2-40B4-BE49-F238E27FC236}">
                <a16:creationId xmlns:a16="http://schemas.microsoft.com/office/drawing/2014/main" id="{F0DDFB48-F00F-7453-14B4-097BE13BC3E0}"/>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3" name="Line 14">
            <a:extLst>
              <a:ext uri="{FF2B5EF4-FFF2-40B4-BE49-F238E27FC236}">
                <a16:creationId xmlns:a16="http://schemas.microsoft.com/office/drawing/2014/main" id="{4E400F63-81F6-4689-94C5-D7DE6B1C303E}"/>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5" name="Line 10">
            <a:extLst>
              <a:ext uri="{FF2B5EF4-FFF2-40B4-BE49-F238E27FC236}">
                <a16:creationId xmlns:a16="http://schemas.microsoft.com/office/drawing/2014/main" id="{9546A1B2-E759-214C-42B1-DA53AF508B22}"/>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2" name="Line 11">
            <a:extLst>
              <a:ext uri="{FF2B5EF4-FFF2-40B4-BE49-F238E27FC236}">
                <a16:creationId xmlns:a16="http://schemas.microsoft.com/office/drawing/2014/main" id="{B87943A8-86A3-4426-684D-893711BAF932}"/>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3" name="Line 15">
            <a:extLst>
              <a:ext uri="{FF2B5EF4-FFF2-40B4-BE49-F238E27FC236}">
                <a16:creationId xmlns:a16="http://schemas.microsoft.com/office/drawing/2014/main" id="{ED31FE89-6998-04E7-7AB3-4EE3E443C45C}"/>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4" name="Line 15">
            <a:extLst>
              <a:ext uri="{FF2B5EF4-FFF2-40B4-BE49-F238E27FC236}">
                <a16:creationId xmlns:a16="http://schemas.microsoft.com/office/drawing/2014/main" id="{72A97422-AA4B-5472-7561-0188330DCB74}"/>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5" name="Rectangle 34">
            <a:extLst>
              <a:ext uri="{FF2B5EF4-FFF2-40B4-BE49-F238E27FC236}">
                <a16:creationId xmlns:a16="http://schemas.microsoft.com/office/drawing/2014/main" id="{5F1EBBCD-7691-6698-7257-6E8C5365D09F}"/>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36" name="Line 15">
            <a:extLst>
              <a:ext uri="{FF2B5EF4-FFF2-40B4-BE49-F238E27FC236}">
                <a16:creationId xmlns:a16="http://schemas.microsoft.com/office/drawing/2014/main" id="{DB12A39E-F728-F599-2BD3-FA91726756AE}"/>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37" name="Text Box 26">
            <a:extLst>
              <a:ext uri="{FF2B5EF4-FFF2-40B4-BE49-F238E27FC236}">
                <a16:creationId xmlns:a16="http://schemas.microsoft.com/office/drawing/2014/main" id="{AB1AE7C6-ECF6-5114-FCA8-312110E8F454}"/>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38" name="Isosceles Triangle 37">
            <a:extLst>
              <a:ext uri="{FF2B5EF4-FFF2-40B4-BE49-F238E27FC236}">
                <a16:creationId xmlns:a16="http://schemas.microsoft.com/office/drawing/2014/main" id="{3A9099D6-D2E6-100C-6F6B-BFC416888050}"/>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39" name="Rectangle 38">
            <a:extLst>
              <a:ext uri="{FF2B5EF4-FFF2-40B4-BE49-F238E27FC236}">
                <a16:creationId xmlns:a16="http://schemas.microsoft.com/office/drawing/2014/main" id="{B735B7B5-B308-92F2-69B0-F17A63743542}"/>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40" name="Isosceles Triangle 39">
            <a:extLst>
              <a:ext uri="{FF2B5EF4-FFF2-40B4-BE49-F238E27FC236}">
                <a16:creationId xmlns:a16="http://schemas.microsoft.com/office/drawing/2014/main" id="{5ACA023A-1531-CAE6-3035-EC557E800F54}"/>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43" name="Text Box 26">
            <a:extLst>
              <a:ext uri="{FF2B5EF4-FFF2-40B4-BE49-F238E27FC236}">
                <a16:creationId xmlns:a16="http://schemas.microsoft.com/office/drawing/2014/main" id="{A3020D80-E419-09F7-7FCF-86AE5AB84EAC}"/>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45" name="Rectangle 44">
            <a:extLst>
              <a:ext uri="{FF2B5EF4-FFF2-40B4-BE49-F238E27FC236}">
                <a16:creationId xmlns:a16="http://schemas.microsoft.com/office/drawing/2014/main" id="{A9B7E138-5657-ABEE-F09D-3A66AE22F7E4}"/>
              </a:ext>
            </a:extLst>
          </p:cNvPr>
          <p:cNvSpPr/>
          <p:nvPr/>
        </p:nvSpPr>
        <p:spPr>
          <a:xfrm>
            <a:off x="2208587" y="2553475"/>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6" name="Straight Connector 45">
            <a:extLst>
              <a:ext uri="{FF2B5EF4-FFF2-40B4-BE49-F238E27FC236}">
                <a16:creationId xmlns:a16="http://schemas.microsoft.com/office/drawing/2014/main" id="{416936A9-8B7B-EAFF-EA1C-562516D76C63}"/>
              </a:ext>
            </a:extLst>
          </p:cNvPr>
          <p:cNvCxnSpPr>
            <a:cxnSpLocks/>
          </p:cNvCxnSpPr>
          <p:nvPr/>
        </p:nvCxnSpPr>
        <p:spPr bwMode="auto">
          <a:xfrm flipV="1">
            <a:off x="2220784" y="2767848"/>
            <a:ext cx="18288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47" name="Rectangle 46">
            <a:extLst>
              <a:ext uri="{FF2B5EF4-FFF2-40B4-BE49-F238E27FC236}">
                <a16:creationId xmlns:a16="http://schemas.microsoft.com/office/drawing/2014/main" id="{C8BA9A7E-90EB-4AC1-DBB6-83AADB545B12}"/>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48" name="Rectangle 47">
            <a:extLst>
              <a:ext uri="{FF2B5EF4-FFF2-40B4-BE49-F238E27FC236}">
                <a16:creationId xmlns:a16="http://schemas.microsoft.com/office/drawing/2014/main" id="{49214169-7904-A181-0948-ADEDF657F010}"/>
              </a:ext>
            </a:extLst>
          </p:cNvPr>
          <p:cNvSpPr/>
          <p:nvPr/>
        </p:nvSpPr>
        <p:spPr>
          <a:xfrm>
            <a:off x="2209738" y="3150027"/>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49" name="Rectangle 48">
            <a:extLst>
              <a:ext uri="{FF2B5EF4-FFF2-40B4-BE49-F238E27FC236}">
                <a16:creationId xmlns:a16="http://schemas.microsoft.com/office/drawing/2014/main" id="{2A83E130-E7F2-2199-A2E5-E93F3A281CB3}"/>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50" name="Rectangle 49">
            <a:extLst>
              <a:ext uri="{FF2B5EF4-FFF2-40B4-BE49-F238E27FC236}">
                <a16:creationId xmlns:a16="http://schemas.microsoft.com/office/drawing/2014/main" id="{937C5026-3796-5DAD-B38F-EF8473090D14}"/>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51" name="Rectangle 50">
            <a:extLst>
              <a:ext uri="{FF2B5EF4-FFF2-40B4-BE49-F238E27FC236}">
                <a16:creationId xmlns:a16="http://schemas.microsoft.com/office/drawing/2014/main" id="{95CFE6A5-877D-593E-5D87-9D933ECC3AF8}"/>
              </a:ext>
            </a:extLst>
          </p:cNvPr>
          <p:cNvSpPr/>
          <p:nvPr/>
        </p:nvSpPr>
        <p:spPr>
          <a:xfrm>
            <a:off x="2209740" y="5536235"/>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52" name="Rectangle 51">
            <a:extLst>
              <a:ext uri="{FF2B5EF4-FFF2-40B4-BE49-F238E27FC236}">
                <a16:creationId xmlns:a16="http://schemas.microsoft.com/office/drawing/2014/main" id="{2C390E59-B550-1D76-68C7-980638B6A856}"/>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53" name="Rectangle 52">
            <a:extLst>
              <a:ext uri="{FF2B5EF4-FFF2-40B4-BE49-F238E27FC236}">
                <a16:creationId xmlns:a16="http://schemas.microsoft.com/office/drawing/2014/main" id="{80D48E37-00B3-8DCE-1BF1-5B0C0D21535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54" name="Rectangle 53">
            <a:extLst>
              <a:ext uri="{FF2B5EF4-FFF2-40B4-BE49-F238E27FC236}">
                <a16:creationId xmlns:a16="http://schemas.microsoft.com/office/drawing/2014/main" id="{39D15AF4-1AFB-29A4-5CCC-643320B0B08D}"/>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55" name="Rectangle 54">
            <a:extLst>
              <a:ext uri="{FF2B5EF4-FFF2-40B4-BE49-F238E27FC236}">
                <a16:creationId xmlns:a16="http://schemas.microsoft.com/office/drawing/2014/main" id="{49FB3872-3850-8A98-A266-D0D3EA44EC4D}"/>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56" name="Rectangle 55">
            <a:extLst>
              <a:ext uri="{FF2B5EF4-FFF2-40B4-BE49-F238E27FC236}">
                <a16:creationId xmlns:a16="http://schemas.microsoft.com/office/drawing/2014/main" id="{2531DB4B-9FE3-D1D9-AE21-1D511F96D871}"/>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57" name="Rectangle 56">
            <a:extLst>
              <a:ext uri="{FF2B5EF4-FFF2-40B4-BE49-F238E27FC236}">
                <a16:creationId xmlns:a16="http://schemas.microsoft.com/office/drawing/2014/main" id="{3FDBDE29-756B-F269-EF82-608F81B18A65}"/>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58" name="Straight Connector 57">
            <a:extLst>
              <a:ext uri="{FF2B5EF4-FFF2-40B4-BE49-F238E27FC236}">
                <a16:creationId xmlns:a16="http://schemas.microsoft.com/office/drawing/2014/main" id="{74FC47F3-0175-D710-4D5D-A51145EC4755}"/>
              </a:ext>
            </a:extLst>
          </p:cNvPr>
          <p:cNvCxnSpPr>
            <a:cxnSpLocks/>
            <a:endCxn id="47" idx="2"/>
          </p:cNvCxnSpPr>
          <p:nvPr/>
        </p:nvCxnSpPr>
        <p:spPr bwMode="auto">
          <a:xfrm flipV="1">
            <a:off x="2208586" y="3053866"/>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59" name="Straight Connector 58">
            <a:extLst>
              <a:ext uri="{FF2B5EF4-FFF2-40B4-BE49-F238E27FC236}">
                <a16:creationId xmlns:a16="http://schemas.microsoft.com/office/drawing/2014/main" id="{3720F114-E2E2-F75F-F3AB-09FE6D31BBD4}"/>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0" name="Straight Connector 59">
            <a:extLst>
              <a:ext uri="{FF2B5EF4-FFF2-40B4-BE49-F238E27FC236}">
                <a16:creationId xmlns:a16="http://schemas.microsoft.com/office/drawing/2014/main" id="{FB7C5B3E-9309-2675-45B5-B7971F48C72B}"/>
              </a:ext>
            </a:extLst>
          </p:cNvPr>
          <p:cNvCxnSpPr>
            <a:cxnSpLocks/>
          </p:cNvCxnSpPr>
          <p:nvPr/>
        </p:nvCxnSpPr>
        <p:spPr bwMode="auto">
          <a:xfrm flipV="1">
            <a:off x="2206470" y="3667966"/>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1" name="Straight Connector 60">
            <a:extLst>
              <a:ext uri="{FF2B5EF4-FFF2-40B4-BE49-F238E27FC236}">
                <a16:creationId xmlns:a16="http://schemas.microsoft.com/office/drawing/2014/main" id="{9E909EB3-3459-777A-342D-E3202EF9D5B9}"/>
              </a:ext>
            </a:extLst>
          </p:cNvPr>
          <p:cNvCxnSpPr>
            <a:cxnSpLocks/>
          </p:cNvCxnSpPr>
          <p:nvPr/>
        </p:nvCxnSpPr>
        <p:spPr bwMode="auto">
          <a:xfrm flipV="1">
            <a:off x="2220785" y="3973104"/>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2" name="Straight Connector 61">
            <a:extLst>
              <a:ext uri="{FF2B5EF4-FFF2-40B4-BE49-F238E27FC236}">
                <a16:creationId xmlns:a16="http://schemas.microsoft.com/office/drawing/2014/main" id="{E6F6F91F-25B3-7329-4183-9D9D37A0271F}"/>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3" name="Straight Connector 62">
            <a:extLst>
              <a:ext uri="{FF2B5EF4-FFF2-40B4-BE49-F238E27FC236}">
                <a16:creationId xmlns:a16="http://schemas.microsoft.com/office/drawing/2014/main" id="{33B98585-5F48-60D0-8EFE-1D3660B82CE1}"/>
              </a:ext>
            </a:extLst>
          </p:cNvPr>
          <p:cNvCxnSpPr>
            <a:cxnSpLocks/>
          </p:cNvCxnSpPr>
          <p:nvPr/>
        </p:nvCxnSpPr>
        <p:spPr bwMode="auto">
          <a:xfrm flipV="1">
            <a:off x="2209738" y="4270727"/>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4" name="Straight Connector 63">
            <a:extLst>
              <a:ext uri="{FF2B5EF4-FFF2-40B4-BE49-F238E27FC236}">
                <a16:creationId xmlns:a16="http://schemas.microsoft.com/office/drawing/2014/main" id="{B5E51571-13A4-AD75-0538-59A531B12513}"/>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5" name="Straight Connector 64">
            <a:extLst>
              <a:ext uri="{FF2B5EF4-FFF2-40B4-BE49-F238E27FC236}">
                <a16:creationId xmlns:a16="http://schemas.microsoft.com/office/drawing/2014/main" id="{41D20854-77B1-80C1-A762-22C3D23EDE98}"/>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66" name="Straight Connector 65">
            <a:extLst>
              <a:ext uri="{FF2B5EF4-FFF2-40B4-BE49-F238E27FC236}">
                <a16:creationId xmlns:a16="http://schemas.microsoft.com/office/drawing/2014/main" id="{FEB53E4D-2B18-7866-7CE0-5DEE83A66DC6}"/>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134743308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AF83E7-3A0B-4238-818F-C4D271BAEAA3}"/>
              </a:ext>
            </a:extLst>
          </p:cNvPr>
          <p:cNvSpPr>
            <a:spLocks noGrp="1"/>
          </p:cNvSpPr>
          <p:nvPr>
            <p:ph type="title"/>
          </p:nvPr>
        </p:nvSpPr>
        <p:spPr>
          <a:xfrm>
            <a:off x="914401" y="685802"/>
            <a:ext cx="10361084" cy="302654"/>
          </a:xfrm>
        </p:spPr>
        <p:txBody>
          <a:bodyPr/>
          <a:lstStyle/>
          <a:p>
            <a:r>
              <a:rPr lang="en-US" dirty="0" err="1"/>
              <a:t>TGbk</a:t>
            </a:r>
            <a:r>
              <a:rPr lang="en-US" dirty="0"/>
              <a:t> Projected Timeline (updated)</a:t>
            </a:r>
          </a:p>
        </p:txBody>
      </p:sp>
      <p:sp>
        <p:nvSpPr>
          <p:cNvPr id="4" name="Slide Number Placeholder 3">
            <a:extLst>
              <a:ext uri="{FF2B5EF4-FFF2-40B4-BE49-F238E27FC236}">
                <a16:creationId xmlns:a16="http://schemas.microsoft.com/office/drawing/2014/main" id="{8DAA37FE-39E6-40C2-9771-486289537624}"/>
              </a:ext>
            </a:extLst>
          </p:cNvPr>
          <p:cNvSpPr>
            <a:spLocks noGrp="1"/>
          </p:cNvSpPr>
          <p:nvPr>
            <p:ph type="sldNum" idx="12"/>
          </p:nvPr>
        </p:nvSpPr>
        <p:spPr/>
        <p:txBody>
          <a:bodyPr/>
          <a:lstStyle/>
          <a:p>
            <a:r>
              <a:rPr lang="en-GB"/>
              <a:t>Slide </a:t>
            </a:r>
            <a:fld id="{440F5867-744E-4AA6-B0ED-4C44D2DFBB7B}" type="slidenum">
              <a:rPr lang="en-GB" smtClean="0"/>
              <a:pPr/>
              <a:t>48</a:t>
            </a:fld>
            <a:endParaRPr lang="en-GB" dirty="0"/>
          </a:p>
        </p:txBody>
      </p:sp>
      <p:sp>
        <p:nvSpPr>
          <p:cNvPr id="5" name="Footer Placeholder 4">
            <a:extLst>
              <a:ext uri="{FF2B5EF4-FFF2-40B4-BE49-F238E27FC236}">
                <a16:creationId xmlns:a16="http://schemas.microsoft.com/office/drawing/2014/main" id="{E0992612-7DBB-47B1-B68C-ED1BCC06507F}"/>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E25B61A1-8673-4A65-B4BE-D1B85DA04E5B}"/>
              </a:ext>
            </a:extLst>
          </p:cNvPr>
          <p:cNvSpPr>
            <a:spLocks noGrp="1"/>
          </p:cNvSpPr>
          <p:nvPr>
            <p:ph type="dt" idx="15"/>
          </p:nvPr>
        </p:nvSpPr>
        <p:spPr/>
        <p:txBody>
          <a:bodyPr/>
          <a:lstStyle/>
          <a:p>
            <a:r>
              <a:rPr lang="en-US"/>
              <a:t>Nov. 2023</a:t>
            </a:r>
            <a:endParaRPr lang="en-GB" dirty="0"/>
          </a:p>
        </p:txBody>
      </p:sp>
      <p:sp>
        <p:nvSpPr>
          <p:cNvPr id="8" name="Rectangle 7">
            <a:extLst>
              <a:ext uri="{FF2B5EF4-FFF2-40B4-BE49-F238E27FC236}">
                <a16:creationId xmlns:a16="http://schemas.microsoft.com/office/drawing/2014/main" id="{1FB10516-3491-4316-A725-E4F1B9846A8D}"/>
              </a:ext>
            </a:extLst>
          </p:cNvPr>
          <p:cNvSpPr>
            <a:spLocks noChangeArrowheads="1"/>
          </p:cNvSpPr>
          <p:nvPr/>
        </p:nvSpPr>
        <p:spPr bwMode="auto">
          <a:xfrm>
            <a:off x="949389" y="1220565"/>
            <a:ext cx="10285409" cy="5023644"/>
          </a:xfrm>
          <a:prstGeom prst="rect">
            <a:avLst/>
          </a:prstGeom>
          <a:noFill/>
          <a:ln w="25400" algn="ctr">
            <a:solidFill>
              <a:srgbClr val="000000"/>
            </a:solidFill>
            <a:round/>
            <a:headEnd/>
            <a:tailEnd/>
          </a:ln>
          <a:extLst>
            <a:ext uri="{909E8E84-426E-40DD-AFC4-6F175D3DCCD1}">
              <a14:hiddenFill xmlns:a14="http://schemas.microsoft.com/office/drawing/2010/main">
                <a:solidFill>
                  <a:srgbClr val="FFFFFF"/>
                </a:solidFill>
              </a14:hiddenFill>
            </a:ext>
          </a:extLst>
        </p:spPr>
        <p:txBody>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altLang="en-US" sz="1800" b="0" i="0" u="none" strike="noStrike" kern="0" cap="none" spc="0" normalizeH="0" baseline="0" noProof="0">
              <a:ln>
                <a:noFill/>
              </a:ln>
              <a:solidFill>
                <a:srgbClr val="000000"/>
              </a:solidFill>
              <a:effectLst/>
              <a:uLnTx/>
              <a:uFillTx/>
              <a:latin typeface="Arial" panose="020B0604020202020204" pitchFamily="34" charset="0"/>
              <a:ea typeface="MS PGothic" panose="020B0600070205080204" pitchFamily="34" charset="-128"/>
              <a:cs typeface="Arial" panose="020B0604020202020204" pitchFamily="34" charset="0"/>
            </a:endParaRPr>
          </a:p>
        </p:txBody>
      </p:sp>
      <p:sp>
        <p:nvSpPr>
          <p:cNvPr id="9" name="Rectangle 8">
            <a:extLst>
              <a:ext uri="{FF2B5EF4-FFF2-40B4-BE49-F238E27FC236}">
                <a16:creationId xmlns:a16="http://schemas.microsoft.com/office/drawing/2014/main" id="{B387DA77-B53F-462C-90EA-AA2F27328AC2}"/>
              </a:ext>
            </a:extLst>
          </p:cNvPr>
          <p:cNvSpPr>
            <a:spLocks noChangeArrowheads="1"/>
          </p:cNvSpPr>
          <p:nvPr/>
        </p:nvSpPr>
        <p:spPr bwMode="auto">
          <a:xfrm>
            <a:off x="7370562"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2024</a:t>
            </a:r>
          </a:p>
        </p:txBody>
      </p:sp>
      <p:sp>
        <p:nvSpPr>
          <p:cNvPr id="10" name="Rectangle 9">
            <a:extLst>
              <a:ext uri="{FF2B5EF4-FFF2-40B4-BE49-F238E27FC236}">
                <a16:creationId xmlns:a16="http://schemas.microsoft.com/office/drawing/2014/main" id="{ED863154-4D05-415D-ACB3-92E0A6E47AF4}"/>
              </a:ext>
            </a:extLst>
          </p:cNvPr>
          <p:cNvSpPr>
            <a:spLocks noChangeArrowheads="1"/>
          </p:cNvSpPr>
          <p:nvPr/>
        </p:nvSpPr>
        <p:spPr bwMode="auto">
          <a:xfrm>
            <a:off x="6105068" y="1213898"/>
            <a:ext cx="1265494" cy="379767"/>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2024</a:t>
            </a:r>
          </a:p>
        </p:txBody>
      </p:sp>
      <p:sp>
        <p:nvSpPr>
          <p:cNvPr id="11" name="Rectangle 10">
            <a:extLst>
              <a:ext uri="{FF2B5EF4-FFF2-40B4-BE49-F238E27FC236}">
                <a16:creationId xmlns:a16="http://schemas.microsoft.com/office/drawing/2014/main" id="{FFEF244E-1972-4D20-9C4E-1D743CDE82F5}"/>
              </a:ext>
            </a:extLst>
          </p:cNvPr>
          <p:cNvSpPr>
            <a:spLocks noChangeArrowheads="1"/>
          </p:cNvSpPr>
          <p:nvPr/>
        </p:nvSpPr>
        <p:spPr bwMode="auto">
          <a:xfrm>
            <a:off x="3566961" y="1213898"/>
            <a:ext cx="1272613" cy="378995"/>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2023</a:t>
            </a:r>
          </a:p>
        </p:txBody>
      </p:sp>
      <p:sp>
        <p:nvSpPr>
          <p:cNvPr id="12" name="Rectangle 11">
            <a:extLst>
              <a:ext uri="{FF2B5EF4-FFF2-40B4-BE49-F238E27FC236}">
                <a16:creationId xmlns:a16="http://schemas.microsoft.com/office/drawing/2014/main" id="{3AC636AE-408B-49BA-A585-EE731FCBE342}"/>
              </a:ext>
            </a:extLst>
          </p:cNvPr>
          <p:cNvSpPr>
            <a:spLocks noChangeArrowheads="1"/>
          </p:cNvSpPr>
          <p:nvPr/>
        </p:nvSpPr>
        <p:spPr bwMode="auto">
          <a:xfrm>
            <a:off x="2194394" y="1213897"/>
            <a:ext cx="1372566"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Q2 2023</a:t>
            </a:r>
          </a:p>
        </p:txBody>
      </p:sp>
      <p:sp>
        <p:nvSpPr>
          <p:cNvPr id="13" name="Rectangle 12">
            <a:extLst>
              <a:ext uri="{FF2B5EF4-FFF2-40B4-BE49-F238E27FC236}">
                <a16:creationId xmlns:a16="http://schemas.microsoft.com/office/drawing/2014/main" id="{38A759AD-A5F9-4921-B4E4-193177D62170}"/>
              </a:ext>
            </a:extLst>
          </p:cNvPr>
          <p:cNvSpPr>
            <a:spLocks noChangeArrowheads="1"/>
          </p:cNvSpPr>
          <p:nvPr/>
        </p:nvSpPr>
        <p:spPr bwMode="auto">
          <a:xfrm>
            <a:off x="979017" y="1213897"/>
            <a:ext cx="1215378"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Q1 2023</a:t>
            </a:r>
          </a:p>
        </p:txBody>
      </p:sp>
      <p:sp>
        <p:nvSpPr>
          <p:cNvPr id="14" name="Rectangle 13">
            <a:extLst>
              <a:ext uri="{FF2B5EF4-FFF2-40B4-BE49-F238E27FC236}">
                <a16:creationId xmlns:a16="http://schemas.microsoft.com/office/drawing/2014/main" id="{6043A20A-AA58-435A-9C85-5D2307B670C2}"/>
              </a:ext>
            </a:extLst>
          </p:cNvPr>
          <p:cNvSpPr>
            <a:spLocks noChangeArrowheads="1"/>
          </p:cNvSpPr>
          <p:nvPr/>
        </p:nvSpPr>
        <p:spPr bwMode="auto">
          <a:xfrm>
            <a:off x="4830675" y="1213897"/>
            <a:ext cx="1288633" cy="380020"/>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2023</a:t>
            </a:r>
          </a:p>
        </p:txBody>
      </p:sp>
      <p:sp>
        <p:nvSpPr>
          <p:cNvPr id="24" name="Rectangle 23">
            <a:extLst>
              <a:ext uri="{FF2B5EF4-FFF2-40B4-BE49-F238E27FC236}">
                <a16:creationId xmlns:a16="http://schemas.microsoft.com/office/drawing/2014/main" id="{BD678BB0-2F9C-4596-A626-291BF2C7627A}"/>
              </a:ext>
            </a:extLst>
          </p:cNvPr>
          <p:cNvSpPr>
            <a:spLocks noChangeArrowheads="1"/>
          </p:cNvSpPr>
          <p:nvPr/>
        </p:nvSpPr>
        <p:spPr bwMode="auto">
          <a:xfrm>
            <a:off x="8663640" y="1220565"/>
            <a:ext cx="1304652" cy="373352"/>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Q3 2024</a:t>
            </a:r>
          </a:p>
        </p:txBody>
      </p:sp>
      <p:sp>
        <p:nvSpPr>
          <p:cNvPr id="26" name="Line 15">
            <a:extLst>
              <a:ext uri="{FF2B5EF4-FFF2-40B4-BE49-F238E27FC236}">
                <a16:creationId xmlns:a16="http://schemas.microsoft.com/office/drawing/2014/main" id="{68106E24-D65B-4E50-B77B-941DACCA4475}"/>
              </a:ext>
            </a:extLst>
          </p:cNvPr>
          <p:cNvSpPr>
            <a:spLocks noChangeShapeType="1"/>
          </p:cNvSpPr>
          <p:nvPr/>
        </p:nvSpPr>
        <p:spPr bwMode="auto">
          <a:xfrm flipH="1">
            <a:off x="7462138" y="124791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7" name="Line 14">
            <a:extLst>
              <a:ext uri="{FF2B5EF4-FFF2-40B4-BE49-F238E27FC236}">
                <a16:creationId xmlns:a16="http://schemas.microsoft.com/office/drawing/2014/main" id="{28C78A47-22C9-40BB-8E4B-99DA028C7827}"/>
              </a:ext>
            </a:extLst>
          </p:cNvPr>
          <p:cNvSpPr>
            <a:spLocks noChangeShapeType="1"/>
          </p:cNvSpPr>
          <p:nvPr/>
        </p:nvSpPr>
        <p:spPr bwMode="auto">
          <a:xfrm flipH="1">
            <a:off x="4871683" y="1247912"/>
            <a:ext cx="7937"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8" name="Line 10">
            <a:extLst>
              <a:ext uri="{FF2B5EF4-FFF2-40B4-BE49-F238E27FC236}">
                <a16:creationId xmlns:a16="http://schemas.microsoft.com/office/drawing/2014/main" id="{0F92ABEB-0196-40D3-B81E-7278EBB15BC7}"/>
              </a:ext>
            </a:extLst>
          </p:cNvPr>
          <p:cNvSpPr>
            <a:spLocks noChangeShapeType="1"/>
          </p:cNvSpPr>
          <p:nvPr/>
        </p:nvSpPr>
        <p:spPr bwMode="auto">
          <a:xfrm>
            <a:off x="2198316"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29" name="Line 11">
            <a:extLst>
              <a:ext uri="{FF2B5EF4-FFF2-40B4-BE49-F238E27FC236}">
                <a16:creationId xmlns:a16="http://schemas.microsoft.com/office/drawing/2014/main" id="{E9B78053-243D-43F8-B9D5-6D6F6ABAFCBF}"/>
              </a:ext>
            </a:extLst>
          </p:cNvPr>
          <p:cNvSpPr>
            <a:spLocks noChangeShapeType="1"/>
          </p:cNvSpPr>
          <p:nvPr/>
        </p:nvSpPr>
        <p:spPr bwMode="auto">
          <a:xfrm>
            <a:off x="3566630"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0" name="Line 15">
            <a:extLst>
              <a:ext uri="{FF2B5EF4-FFF2-40B4-BE49-F238E27FC236}">
                <a16:creationId xmlns:a16="http://schemas.microsoft.com/office/drawing/2014/main" id="{10175594-B941-44A7-AEBA-76BE68099D90}"/>
              </a:ext>
            </a:extLst>
          </p:cNvPr>
          <p:cNvSpPr>
            <a:spLocks noChangeShapeType="1"/>
          </p:cNvSpPr>
          <p:nvPr/>
        </p:nvSpPr>
        <p:spPr bwMode="auto">
          <a:xfrm>
            <a:off x="6130421" y="1247912"/>
            <a:ext cx="0"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31" name="Line 15">
            <a:extLst>
              <a:ext uri="{FF2B5EF4-FFF2-40B4-BE49-F238E27FC236}">
                <a16:creationId xmlns:a16="http://schemas.microsoft.com/office/drawing/2014/main" id="{7B29AA31-B78F-488F-A9BB-1858125D5FF0}"/>
              </a:ext>
            </a:extLst>
          </p:cNvPr>
          <p:cNvSpPr>
            <a:spLocks noChangeShapeType="1"/>
          </p:cNvSpPr>
          <p:nvPr/>
        </p:nvSpPr>
        <p:spPr bwMode="auto">
          <a:xfrm flipH="1">
            <a:off x="8698298" y="1213898"/>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srgbClr val="FFFFFF"/>
              </a:solidFill>
              <a:effectLst/>
              <a:uLnTx/>
              <a:uFillTx/>
            </a:endParaRPr>
          </a:p>
        </p:txBody>
      </p:sp>
      <p:sp>
        <p:nvSpPr>
          <p:cNvPr id="89" name="Rectangle 88">
            <a:extLst>
              <a:ext uri="{FF2B5EF4-FFF2-40B4-BE49-F238E27FC236}">
                <a16:creationId xmlns:a16="http://schemas.microsoft.com/office/drawing/2014/main" id="{FB2D85A7-131A-462B-9502-8756B1C0EE0B}"/>
              </a:ext>
            </a:extLst>
          </p:cNvPr>
          <p:cNvSpPr>
            <a:spLocks noChangeArrowheads="1"/>
          </p:cNvSpPr>
          <p:nvPr/>
        </p:nvSpPr>
        <p:spPr bwMode="auto">
          <a:xfrm>
            <a:off x="9959773" y="1203419"/>
            <a:ext cx="1304652" cy="389474"/>
          </a:xfrm>
          <a:prstGeom prst="rect">
            <a:avLst/>
          </a:prstGeom>
          <a:solidFill>
            <a:srgbClr val="0070C0"/>
          </a:solidFill>
          <a:ln>
            <a:noFill/>
          </a:ln>
          <a:extLst>
            <a:ext uri="{91240B29-F687-4F45-9708-019B960494DF}">
              <a14:hiddenLine xmlns:a14="http://schemas.microsoft.com/office/drawing/2010/main" w="9525">
                <a:solidFill>
                  <a:srgbClr val="000000"/>
                </a:solidFill>
                <a:miter lim="800000"/>
                <a:headEnd/>
                <a:tailEnd/>
              </a14:hiddenLine>
            </a:ext>
          </a:extLst>
        </p:spPr>
        <p:txBody>
          <a:bodyPr lIns="91423" tIns="45711" rIns="91423" bIns="45711"/>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spcBef>
                <a:spcPct val="25000"/>
              </a:spcBef>
              <a:buClr>
                <a:srgbClr val="FFFFFF"/>
              </a:buClr>
              <a:buFont typeface="Times" panose="02020603050405020304" pitchFamily="18" charset="0"/>
              <a:buNone/>
            </a:pPr>
            <a:r>
              <a:rPr lang="en-US" altLang="en-US" b="1" dirty="0">
                <a:solidFill>
                  <a:srgbClr val="FFFFFF"/>
                </a:solidFill>
                <a:latin typeface="Arial" panose="020B0604020202020204" pitchFamily="34" charset="0"/>
                <a:cs typeface="Arial" panose="020B0604020202020204" pitchFamily="34" charset="0"/>
              </a:rPr>
              <a:t>Q4 2024</a:t>
            </a:r>
          </a:p>
        </p:txBody>
      </p:sp>
      <p:sp>
        <p:nvSpPr>
          <p:cNvPr id="90" name="Line 15">
            <a:extLst>
              <a:ext uri="{FF2B5EF4-FFF2-40B4-BE49-F238E27FC236}">
                <a16:creationId xmlns:a16="http://schemas.microsoft.com/office/drawing/2014/main" id="{057E6EE2-3254-4589-9990-AA753E9B3AAF}"/>
              </a:ext>
            </a:extLst>
          </p:cNvPr>
          <p:cNvSpPr>
            <a:spLocks noChangeShapeType="1"/>
          </p:cNvSpPr>
          <p:nvPr/>
        </p:nvSpPr>
        <p:spPr bwMode="auto">
          <a:xfrm flipH="1">
            <a:off x="9994431" y="1196752"/>
            <a:ext cx="3175" cy="4142450"/>
          </a:xfrm>
          <a:prstGeom prst="line">
            <a:avLst/>
          </a:prstGeom>
          <a:noFill/>
          <a:ln w="12700">
            <a:solidFill>
              <a:srgbClr val="C0C0C0"/>
            </a:solidFill>
            <a:round/>
            <a:headEnd/>
            <a:tailEnd/>
          </a:ln>
          <a:extLst>
            <a:ext uri="{909E8E84-426E-40DD-AFC4-6F175D3DCCD1}">
              <a14:hiddenFill xmlns:a14="http://schemas.microsoft.com/office/drawing/2010/main">
                <a:noFill/>
              </a14:hiddenFill>
            </a:ext>
          </a:extLst>
        </p:spPr>
        <p:txBody>
          <a:bodyPr lIns="91434" tIns="45716" rIns="91434" bIns="45716"/>
          <a:lstStyle/>
          <a:p>
            <a:pPr marL="0" marR="0" lvl="0" indent="0"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dirty="0">
              <a:ln>
                <a:noFill/>
              </a:ln>
              <a:solidFill>
                <a:srgbClr val="FFFFFF"/>
              </a:solidFill>
              <a:effectLst/>
              <a:uLnTx/>
              <a:uFillTx/>
            </a:endParaRPr>
          </a:p>
        </p:txBody>
      </p:sp>
      <p:sp>
        <p:nvSpPr>
          <p:cNvPr id="95" name="Text Box 26">
            <a:extLst>
              <a:ext uri="{FF2B5EF4-FFF2-40B4-BE49-F238E27FC236}">
                <a16:creationId xmlns:a16="http://schemas.microsoft.com/office/drawing/2014/main" id="{3EBD7134-DD4C-487B-93DC-A5904E47AD1E}"/>
              </a:ext>
            </a:extLst>
          </p:cNvPr>
          <p:cNvSpPr txBox="1">
            <a:spLocks noChangeArrowheads="1"/>
          </p:cNvSpPr>
          <p:nvPr/>
        </p:nvSpPr>
        <p:spPr bwMode="auto">
          <a:xfrm flipH="1">
            <a:off x="879319" y="1880918"/>
            <a:ext cx="865662" cy="2367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Formation</a:t>
            </a:r>
          </a:p>
        </p:txBody>
      </p:sp>
      <p:sp>
        <p:nvSpPr>
          <p:cNvPr id="96" name="Isosceles Triangle 95">
            <a:extLst>
              <a:ext uri="{FF2B5EF4-FFF2-40B4-BE49-F238E27FC236}">
                <a16:creationId xmlns:a16="http://schemas.microsoft.com/office/drawing/2014/main" id="{A3726148-8C90-40D6-86F2-518337385D11}"/>
              </a:ext>
            </a:extLst>
          </p:cNvPr>
          <p:cNvSpPr>
            <a:spLocks noChangeArrowheads="1"/>
          </p:cNvSpPr>
          <p:nvPr/>
        </p:nvSpPr>
        <p:spPr bwMode="auto">
          <a:xfrm flipH="1">
            <a:off x="1067688" y="1690439"/>
            <a:ext cx="216000" cy="180000"/>
          </a:xfrm>
          <a:prstGeom prst="triangle">
            <a:avLst>
              <a:gd name="adj" fmla="val 50000"/>
            </a:avLst>
          </a:prstGeom>
          <a:solidFill>
            <a:schemeClr val="accent1"/>
          </a:solidFill>
          <a:ln>
            <a:solidFill>
              <a:schemeClr val="tx1"/>
            </a:solidFill>
          </a:ln>
          <a:effectLst/>
        </p:spPr>
        <p:style>
          <a:lnRef idx="1">
            <a:schemeClr val="accent1"/>
          </a:lnRef>
          <a:fillRef idx="3">
            <a:schemeClr val="accent1"/>
          </a:fillRef>
          <a:effectRef idx="2">
            <a:schemeClr val="accent1"/>
          </a:effectRef>
          <a:fontRef idx="minor">
            <a:schemeClr val="lt1"/>
          </a:fontRef>
        </p:style>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endParaRPr lang="en-US" altLang="en-US" sz="1100">
              <a:latin typeface="+mn-lt"/>
              <a:ea typeface="+mn-ea"/>
            </a:endParaRPr>
          </a:p>
        </p:txBody>
      </p:sp>
      <p:sp>
        <p:nvSpPr>
          <p:cNvPr id="98" name="Rectangle 97">
            <a:extLst>
              <a:ext uri="{FF2B5EF4-FFF2-40B4-BE49-F238E27FC236}">
                <a16:creationId xmlns:a16="http://schemas.microsoft.com/office/drawing/2014/main" id="{77AF3098-DF72-48B6-BA63-507FB60A86AE}"/>
              </a:ext>
            </a:extLst>
          </p:cNvPr>
          <p:cNvSpPr/>
          <p:nvPr/>
        </p:nvSpPr>
        <p:spPr>
          <a:xfrm>
            <a:off x="1106044" y="2249904"/>
            <a:ext cx="1111020" cy="173402"/>
          </a:xfrm>
          <a:prstGeom prst="rect">
            <a:avLst/>
          </a:prstGeom>
          <a:gradFill flip="none" rotWithShape="1">
            <a:gsLst>
              <a:gs pos="0">
                <a:schemeClr val="accent1">
                  <a:lumMod val="5000"/>
                  <a:lumOff val="95000"/>
                </a:schemeClr>
              </a:gs>
              <a:gs pos="0">
                <a:schemeClr val="accent1"/>
              </a:gs>
              <a:gs pos="100000">
                <a:srgbClr val="FFFF00"/>
              </a:gs>
              <a:gs pos="99000">
                <a:schemeClr val="accent1"/>
              </a:gs>
              <a:gs pos="100000">
                <a:srgbClr val="FFFF00"/>
              </a:gs>
            </a:gsLst>
            <a:lin ang="0" scaled="1"/>
            <a:tileRect/>
          </a:gradFill>
          <a:ln w="9525" cap="flat" cmpd="sng" algn="ctr">
            <a:solidFill>
              <a:srgbClr val="000000"/>
            </a:solidFill>
            <a:prstDash val="solid"/>
          </a:ln>
          <a:effectLst/>
        </p:spPr>
        <p:txBody>
          <a:bodyPr anchor="ctr"/>
          <a:lstStyle/>
          <a:p>
            <a:pPr marL="0" marR="0" lvl="0" indent="0" algn="ctr" defTabSz="914400" eaLnBrk="1" fontAlgn="auto" latinLnBrk="0" hangingPunct="1">
              <a:lnSpc>
                <a:spcPct val="100000"/>
              </a:lnSpc>
              <a:spcBef>
                <a:spcPts val="0"/>
              </a:spcBef>
              <a:spcAft>
                <a:spcPts val="0"/>
              </a:spcAft>
              <a:buClrTx/>
              <a:buSzTx/>
              <a:buFontTx/>
              <a:buNone/>
              <a:tabLst/>
              <a:defRPr/>
            </a:pPr>
            <a:r>
              <a:rPr kumimoji="0" lang="en-US" sz="1100" b="0" i="0" u="none" strike="noStrike" kern="0" cap="none" spc="0" normalizeH="0" baseline="0" noProof="0" dirty="0">
                <a:ln>
                  <a:noFill/>
                </a:ln>
                <a:solidFill>
                  <a:srgbClr val="000000"/>
                </a:solidFill>
                <a:effectLst/>
                <a:uLnTx/>
                <a:uFillTx/>
                <a:latin typeface="Times New Roman"/>
                <a:ea typeface="MS Gothic"/>
                <a:cs typeface="+mn-cs"/>
              </a:rPr>
              <a:t>Framework</a:t>
            </a:r>
          </a:p>
        </p:txBody>
      </p:sp>
      <p:sp>
        <p:nvSpPr>
          <p:cNvPr id="104" name="Isosceles Triangle 103">
            <a:extLst>
              <a:ext uri="{FF2B5EF4-FFF2-40B4-BE49-F238E27FC236}">
                <a16:creationId xmlns:a16="http://schemas.microsoft.com/office/drawing/2014/main" id="{8ACC35D5-8B35-43CB-A9F1-9B1F5620CB3B}"/>
              </a:ext>
            </a:extLst>
          </p:cNvPr>
          <p:cNvSpPr>
            <a:spLocks noChangeArrowheads="1"/>
          </p:cNvSpPr>
          <p:nvPr/>
        </p:nvSpPr>
        <p:spPr bwMode="auto">
          <a:xfrm flipH="1">
            <a:off x="2094295" y="1717488"/>
            <a:ext cx="216000" cy="180000"/>
          </a:xfrm>
          <a:prstGeom prst="triangle">
            <a:avLst>
              <a:gd name="adj" fmla="val 50000"/>
            </a:avLst>
          </a:prstGeom>
          <a:solidFill>
            <a:schemeClr val="accent1"/>
          </a:solidFill>
          <a:ln w="9525" cap="flat" cmpd="sng" algn="ctr">
            <a:solidFill>
              <a:srgbClr val="000000"/>
            </a:solidFill>
            <a:prstDash val="solid"/>
          </a:ln>
          <a:effectLst/>
        </p:spPr>
        <p:txBody>
          <a:bodyPr anchor="ct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defTabSz="914400" eaLnBrk="1" fontAlgn="auto" hangingPunct="1">
              <a:spcBef>
                <a:spcPts val="0"/>
              </a:spcBef>
              <a:spcAft>
                <a:spcPts val="0"/>
              </a:spcAft>
              <a:buClrTx/>
              <a:buSzTx/>
            </a:pPr>
            <a:endParaRPr lang="en-US" altLang="en-US" sz="1100" kern="0">
              <a:solidFill>
                <a:srgbClr val="000000"/>
              </a:solidFill>
              <a:latin typeface="Times New Roman"/>
              <a:ea typeface="MS Gothic"/>
            </a:endParaRPr>
          </a:p>
        </p:txBody>
      </p:sp>
      <p:sp>
        <p:nvSpPr>
          <p:cNvPr id="105" name="Text Box 26">
            <a:extLst>
              <a:ext uri="{FF2B5EF4-FFF2-40B4-BE49-F238E27FC236}">
                <a16:creationId xmlns:a16="http://schemas.microsoft.com/office/drawing/2014/main" id="{38D8E094-3E96-4172-8A71-66B9C44A4826}"/>
              </a:ext>
            </a:extLst>
          </p:cNvPr>
          <p:cNvSpPr txBox="1">
            <a:spLocks noChangeArrowheads="1"/>
          </p:cNvSpPr>
          <p:nvPr/>
        </p:nvSpPr>
        <p:spPr bwMode="auto">
          <a:xfrm flipH="1">
            <a:off x="1875498" y="1899562"/>
            <a:ext cx="1529147" cy="39063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lIns="82052" tIns="41026" rIns="82052" bIns="41026">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lgn="ctr"/>
            <a:r>
              <a:rPr lang="en-US" altLang="en-US" sz="1000" dirty="0">
                <a:latin typeface="Arial" panose="020B0604020202020204" pitchFamily="34" charset="0"/>
                <a:cs typeface="Arial" panose="020B0604020202020204" pitchFamily="34" charset="0"/>
              </a:rPr>
              <a:t>Framework completion</a:t>
            </a:r>
          </a:p>
          <a:p>
            <a:pPr algn="ctr"/>
            <a:r>
              <a:rPr lang="en-US" altLang="en-US" sz="1000" dirty="0">
                <a:latin typeface="Arial" panose="020B0604020202020204" pitchFamily="34" charset="0"/>
                <a:cs typeface="Arial" panose="020B0604020202020204" pitchFamily="34" charset="0"/>
              </a:rPr>
              <a:t>05/23</a:t>
            </a:r>
          </a:p>
        </p:txBody>
      </p:sp>
      <p:sp>
        <p:nvSpPr>
          <p:cNvPr id="99" name="Rectangle 98">
            <a:extLst>
              <a:ext uri="{FF2B5EF4-FFF2-40B4-BE49-F238E27FC236}">
                <a16:creationId xmlns:a16="http://schemas.microsoft.com/office/drawing/2014/main" id="{52DC9D0E-C34E-4678-B84B-3251B894A84D}"/>
              </a:ext>
            </a:extLst>
          </p:cNvPr>
          <p:cNvSpPr/>
          <p:nvPr/>
        </p:nvSpPr>
        <p:spPr>
          <a:xfrm>
            <a:off x="2208587" y="2553475"/>
            <a:ext cx="819910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802.11bk D1.0 amendment text development</a:t>
            </a:r>
          </a:p>
        </p:txBody>
      </p:sp>
      <p:cxnSp>
        <p:nvCxnSpPr>
          <p:cNvPr id="44" name="Straight Connector 43">
            <a:extLst>
              <a:ext uri="{FF2B5EF4-FFF2-40B4-BE49-F238E27FC236}">
                <a16:creationId xmlns:a16="http://schemas.microsoft.com/office/drawing/2014/main" id="{6CF7DF2C-4FF2-45EA-9E54-23DE7C8A2595}"/>
              </a:ext>
            </a:extLst>
          </p:cNvPr>
          <p:cNvCxnSpPr>
            <a:cxnSpLocks/>
          </p:cNvCxnSpPr>
          <p:nvPr/>
        </p:nvCxnSpPr>
        <p:spPr bwMode="auto">
          <a:xfrm flipV="1">
            <a:off x="2220784" y="2767848"/>
            <a:ext cx="18288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7" name="Rectangle 6">
            <a:extLst>
              <a:ext uri="{FF2B5EF4-FFF2-40B4-BE49-F238E27FC236}">
                <a16:creationId xmlns:a16="http://schemas.microsoft.com/office/drawing/2014/main" id="{793BC54C-DC30-47A8-996C-2B491F26EAD1}"/>
              </a:ext>
            </a:extLst>
          </p:cNvPr>
          <p:cNvSpPr/>
          <p:nvPr/>
        </p:nvSpPr>
        <p:spPr>
          <a:xfrm>
            <a:off x="2209741" y="2851751"/>
            <a:ext cx="5348022"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Meas. Sequence</a:t>
            </a:r>
          </a:p>
        </p:txBody>
      </p:sp>
      <p:sp>
        <p:nvSpPr>
          <p:cNvPr id="15" name="Rectangle 14">
            <a:extLst>
              <a:ext uri="{FF2B5EF4-FFF2-40B4-BE49-F238E27FC236}">
                <a16:creationId xmlns:a16="http://schemas.microsoft.com/office/drawing/2014/main" id="{2CC31CDD-7886-717F-6BC1-4442327FA854}"/>
              </a:ext>
            </a:extLst>
          </p:cNvPr>
          <p:cNvSpPr/>
          <p:nvPr/>
        </p:nvSpPr>
        <p:spPr>
          <a:xfrm>
            <a:off x="2209738" y="3150027"/>
            <a:ext cx="5348023"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TB and NTB negotiation</a:t>
            </a:r>
          </a:p>
        </p:txBody>
      </p:sp>
      <p:sp>
        <p:nvSpPr>
          <p:cNvPr id="16" name="Rectangle 15">
            <a:extLst>
              <a:ext uri="{FF2B5EF4-FFF2-40B4-BE49-F238E27FC236}">
                <a16:creationId xmlns:a16="http://schemas.microsoft.com/office/drawing/2014/main" id="{ED036B8E-5B74-65B4-1DF9-B91B53EF1014}"/>
              </a:ext>
            </a:extLst>
          </p:cNvPr>
          <p:cNvSpPr/>
          <p:nvPr/>
        </p:nvSpPr>
        <p:spPr>
          <a:xfrm>
            <a:off x="2209741" y="4343131"/>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TX, RX LTF VECTORS</a:t>
            </a:r>
          </a:p>
        </p:txBody>
      </p:sp>
      <p:sp>
        <p:nvSpPr>
          <p:cNvPr id="17" name="Rectangle 16">
            <a:extLst>
              <a:ext uri="{FF2B5EF4-FFF2-40B4-BE49-F238E27FC236}">
                <a16:creationId xmlns:a16="http://schemas.microsoft.com/office/drawing/2014/main" id="{E94B6E14-DA3E-CBDD-3157-D354364BB3E1}"/>
              </a:ext>
            </a:extLst>
          </p:cNvPr>
          <p:cNvSpPr/>
          <p:nvPr/>
        </p:nvSpPr>
        <p:spPr>
          <a:xfrm>
            <a:off x="2209741" y="4044855"/>
            <a:ext cx="177089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Passive Ranging</a:t>
            </a:r>
          </a:p>
        </p:txBody>
      </p:sp>
      <p:sp>
        <p:nvSpPr>
          <p:cNvPr id="18" name="Rectangle 17">
            <a:extLst>
              <a:ext uri="{FF2B5EF4-FFF2-40B4-BE49-F238E27FC236}">
                <a16:creationId xmlns:a16="http://schemas.microsoft.com/office/drawing/2014/main" id="{9248664F-350D-4A54-861F-45A599C584BF}"/>
              </a:ext>
            </a:extLst>
          </p:cNvPr>
          <p:cNvSpPr/>
          <p:nvPr/>
        </p:nvSpPr>
        <p:spPr>
          <a:xfrm>
            <a:off x="2209740" y="5536235"/>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EHT Tx Procedure</a:t>
            </a:r>
          </a:p>
        </p:txBody>
      </p:sp>
      <p:sp>
        <p:nvSpPr>
          <p:cNvPr id="19" name="Rectangle 18">
            <a:extLst>
              <a:ext uri="{FF2B5EF4-FFF2-40B4-BE49-F238E27FC236}">
                <a16:creationId xmlns:a16="http://schemas.microsoft.com/office/drawing/2014/main" id="{075A8C69-CF4E-FE3A-43EB-B00DE5A5FFF2}"/>
              </a:ext>
            </a:extLst>
          </p:cNvPr>
          <p:cNvSpPr/>
          <p:nvPr/>
        </p:nvSpPr>
        <p:spPr>
          <a:xfrm>
            <a:off x="2204926" y="5828103"/>
            <a:ext cx="1275929"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TOD Accuracy </a:t>
            </a:r>
          </a:p>
        </p:txBody>
      </p:sp>
      <p:sp>
        <p:nvSpPr>
          <p:cNvPr id="20" name="Rectangle 19">
            <a:extLst>
              <a:ext uri="{FF2B5EF4-FFF2-40B4-BE49-F238E27FC236}">
                <a16:creationId xmlns:a16="http://schemas.microsoft.com/office/drawing/2014/main" id="{980CE0F8-CCA1-3355-00BC-8E88D394640C}"/>
              </a:ext>
            </a:extLst>
          </p:cNvPr>
          <p:cNvSpPr/>
          <p:nvPr/>
        </p:nvSpPr>
        <p:spPr>
          <a:xfrm>
            <a:off x="2209740" y="4641407"/>
            <a:ext cx="5344844"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TB Ranging NDP </a:t>
            </a:r>
          </a:p>
        </p:txBody>
      </p:sp>
      <p:sp>
        <p:nvSpPr>
          <p:cNvPr id="21" name="Rectangle 20">
            <a:extLst>
              <a:ext uri="{FF2B5EF4-FFF2-40B4-BE49-F238E27FC236}">
                <a16:creationId xmlns:a16="http://schemas.microsoft.com/office/drawing/2014/main" id="{78581DAF-9F02-5538-866B-963EAA4B9E2E}"/>
              </a:ext>
            </a:extLst>
          </p:cNvPr>
          <p:cNvSpPr/>
          <p:nvPr/>
        </p:nvSpPr>
        <p:spPr>
          <a:xfrm>
            <a:off x="2209740" y="4939683"/>
            <a:ext cx="5341669"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EHT Ranging NDP </a:t>
            </a:r>
          </a:p>
        </p:txBody>
      </p:sp>
      <p:sp>
        <p:nvSpPr>
          <p:cNvPr id="22" name="Rectangle 21">
            <a:extLst>
              <a:ext uri="{FF2B5EF4-FFF2-40B4-BE49-F238E27FC236}">
                <a16:creationId xmlns:a16="http://schemas.microsoft.com/office/drawing/2014/main" id="{C9F14778-A98D-820D-DF9A-3AEE324E31C9}"/>
              </a:ext>
            </a:extLst>
          </p:cNvPr>
          <p:cNvSpPr/>
          <p:nvPr/>
        </p:nvSpPr>
        <p:spPr>
          <a:xfrm>
            <a:off x="2209738" y="3448303"/>
            <a:ext cx="5348021"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MAC section pseudo random LTF sequence</a:t>
            </a:r>
          </a:p>
        </p:txBody>
      </p:sp>
      <p:sp>
        <p:nvSpPr>
          <p:cNvPr id="23" name="Rectangle 22">
            <a:extLst>
              <a:ext uri="{FF2B5EF4-FFF2-40B4-BE49-F238E27FC236}">
                <a16:creationId xmlns:a16="http://schemas.microsoft.com/office/drawing/2014/main" id="{2A0EB79D-8E11-C127-57CC-53F31A86767B}"/>
              </a:ext>
            </a:extLst>
          </p:cNvPr>
          <p:cNvSpPr/>
          <p:nvPr/>
        </p:nvSpPr>
        <p:spPr>
          <a:xfrm>
            <a:off x="2209741" y="5237959"/>
            <a:ext cx="2934128" cy="202115"/>
          </a:xfrm>
          <a:prstGeom prst="rect">
            <a:avLst/>
          </a:prstGeom>
          <a:solidFill>
            <a:srgbClr val="FFFF00"/>
          </a:soli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PHY section pseudo random sequence mapping</a:t>
            </a:r>
          </a:p>
        </p:txBody>
      </p:sp>
      <p:sp>
        <p:nvSpPr>
          <p:cNvPr id="32" name="Rectangle 31">
            <a:extLst>
              <a:ext uri="{FF2B5EF4-FFF2-40B4-BE49-F238E27FC236}">
                <a16:creationId xmlns:a16="http://schemas.microsoft.com/office/drawing/2014/main" id="{7C8C64E1-C044-7088-2AB2-38C82C68A6C1}"/>
              </a:ext>
            </a:extLst>
          </p:cNvPr>
          <p:cNvSpPr/>
          <p:nvPr/>
        </p:nvSpPr>
        <p:spPr>
          <a:xfrm>
            <a:off x="2209741" y="3746579"/>
            <a:ext cx="2900368" cy="202115"/>
          </a:xfrm>
          <a:prstGeom prst="rect">
            <a:avLst/>
          </a:prstGeom>
          <a:gradFill flip="none" rotWithShape="1">
            <a:gsLst>
              <a:gs pos="0">
                <a:schemeClr val="accent1">
                  <a:lumMod val="5000"/>
                  <a:lumOff val="95000"/>
                </a:schemeClr>
              </a:gs>
              <a:gs pos="0">
                <a:schemeClr val="accent1"/>
              </a:gs>
              <a:gs pos="100000">
                <a:srgbClr val="FFFF00"/>
              </a:gs>
              <a:gs pos="0">
                <a:schemeClr val="accent1"/>
              </a:gs>
              <a:gs pos="38000">
                <a:srgbClr val="FFFF00"/>
              </a:gs>
            </a:gsLst>
            <a:lin ang="0" scaled="1"/>
            <a:tileRect/>
          </a:gradFill>
          <a:ln w="9525" cap="flat" cmpd="sng" algn="ctr">
            <a:solidFill>
              <a:srgbClr val="000000"/>
            </a:solidFill>
            <a:prstDash val="solid"/>
          </a:ln>
          <a:effectLst/>
        </p:spPr>
        <p:txBody>
          <a:bodyPr anchor="ctr"/>
          <a:lstStyle/>
          <a:p>
            <a:pPr algn="ctr" defTabSz="914400" eaLnBrk="1" fontAlgn="auto" hangingPunct="1">
              <a:spcBef>
                <a:spcPts val="0"/>
              </a:spcBef>
              <a:spcAft>
                <a:spcPts val="0"/>
              </a:spcAft>
              <a:buClrTx/>
              <a:buSzTx/>
            </a:pPr>
            <a:r>
              <a:rPr lang="en-US" sz="1100" kern="0" dirty="0">
                <a:solidFill>
                  <a:srgbClr val="000000"/>
                </a:solidFill>
                <a:latin typeface="Times New Roman"/>
                <a:ea typeface="MS Gothic"/>
              </a:rPr>
              <a:t>Elements and frame formats (ctrl , man etc.)</a:t>
            </a:r>
          </a:p>
        </p:txBody>
      </p:sp>
      <p:cxnSp>
        <p:nvCxnSpPr>
          <p:cNvPr id="33" name="Straight Connector 32">
            <a:extLst>
              <a:ext uri="{FF2B5EF4-FFF2-40B4-BE49-F238E27FC236}">
                <a16:creationId xmlns:a16="http://schemas.microsoft.com/office/drawing/2014/main" id="{7019C62D-195F-5499-9233-121F92A9D24A}"/>
              </a:ext>
            </a:extLst>
          </p:cNvPr>
          <p:cNvCxnSpPr>
            <a:cxnSpLocks/>
            <a:endCxn id="7" idx="2"/>
          </p:cNvCxnSpPr>
          <p:nvPr/>
        </p:nvCxnSpPr>
        <p:spPr bwMode="auto">
          <a:xfrm flipV="1">
            <a:off x="2208586" y="3053866"/>
            <a:ext cx="2834640" cy="12854"/>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6" name="Straight Connector 35">
            <a:extLst>
              <a:ext uri="{FF2B5EF4-FFF2-40B4-BE49-F238E27FC236}">
                <a16:creationId xmlns:a16="http://schemas.microsoft.com/office/drawing/2014/main" id="{94499338-A748-4369-13EB-5DA5C9FDCD33}"/>
              </a:ext>
            </a:extLst>
          </p:cNvPr>
          <p:cNvCxnSpPr>
            <a:cxnSpLocks/>
          </p:cNvCxnSpPr>
          <p:nvPr/>
        </p:nvCxnSpPr>
        <p:spPr bwMode="auto">
          <a:xfrm flipV="1">
            <a:off x="2206472" y="3383888"/>
            <a:ext cx="997527"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0" name="Straight Connector 39">
            <a:extLst>
              <a:ext uri="{FF2B5EF4-FFF2-40B4-BE49-F238E27FC236}">
                <a16:creationId xmlns:a16="http://schemas.microsoft.com/office/drawing/2014/main" id="{FF5114C8-7AF1-40A7-F6A8-9541DD6F7BF1}"/>
              </a:ext>
            </a:extLst>
          </p:cNvPr>
          <p:cNvCxnSpPr>
            <a:cxnSpLocks/>
          </p:cNvCxnSpPr>
          <p:nvPr/>
        </p:nvCxnSpPr>
        <p:spPr bwMode="auto">
          <a:xfrm flipV="1">
            <a:off x="2206470" y="3667966"/>
            <a:ext cx="274320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3" name="Straight Connector 42">
            <a:extLst>
              <a:ext uri="{FF2B5EF4-FFF2-40B4-BE49-F238E27FC236}">
                <a16:creationId xmlns:a16="http://schemas.microsoft.com/office/drawing/2014/main" id="{F3AF0BA8-92AF-6C6A-BACA-5E79417C0017}"/>
              </a:ext>
            </a:extLst>
          </p:cNvPr>
          <p:cNvCxnSpPr>
            <a:cxnSpLocks/>
          </p:cNvCxnSpPr>
          <p:nvPr/>
        </p:nvCxnSpPr>
        <p:spPr bwMode="auto">
          <a:xfrm flipV="1">
            <a:off x="2220785" y="3973104"/>
            <a:ext cx="36576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5" name="Straight Connector 44">
            <a:extLst>
              <a:ext uri="{FF2B5EF4-FFF2-40B4-BE49-F238E27FC236}">
                <a16:creationId xmlns:a16="http://schemas.microsoft.com/office/drawing/2014/main" id="{C3260396-6705-A7A6-C6E5-E3DE5E42ADEA}"/>
              </a:ext>
            </a:extLst>
          </p:cNvPr>
          <p:cNvCxnSpPr>
            <a:cxnSpLocks/>
          </p:cNvCxnSpPr>
          <p:nvPr/>
        </p:nvCxnSpPr>
        <p:spPr bwMode="auto">
          <a:xfrm flipV="1">
            <a:off x="2204926" y="4568048"/>
            <a:ext cx="15544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6" name="Straight Connector 45">
            <a:extLst>
              <a:ext uri="{FF2B5EF4-FFF2-40B4-BE49-F238E27FC236}">
                <a16:creationId xmlns:a16="http://schemas.microsoft.com/office/drawing/2014/main" id="{D7123FA9-7133-5821-F4C9-7273FEB88DBE}"/>
              </a:ext>
            </a:extLst>
          </p:cNvPr>
          <p:cNvCxnSpPr>
            <a:cxnSpLocks/>
          </p:cNvCxnSpPr>
          <p:nvPr/>
        </p:nvCxnSpPr>
        <p:spPr bwMode="auto">
          <a:xfrm flipV="1">
            <a:off x="2209738" y="4270727"/>
            <a:ext cx="6400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7" name="Straight Connector 46">
            <a:extLst>
              <a:ext uri="{FF2B5EF4-FFF2-40B4-BE49-F238E27FC236}">
                <a16:creationId xmlns:a16="http://schemas.microsoft.com/office/drawing/2014/main" id="{0D4B3355-A191-3F3C-D2D1-4E32C049103F}"/>
              </a:ext>
            </a:extLst>
          </p:cNvPr>
          <p:cNvCxnSpPr>
            <a:cxnSpLocks/>
          </p:cNvCxnSpPr>
          <p:nvPr/>
        </p:nvCxnSpPr>
        <p:spPr bwMode="auto">
          <a:xfrm flipV="1">
            <a:off x="2204926" y="4878845"/>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8" name="Straight Connector 47">
            <a:extLst>
              <a:ext uri="{FF2B5EF4-FFF2-40B4-BE49-F238E27FC236}">
                <a16:creationId xmlns:a16="http://schemas.microsoft.com/office/drawing/2014/main" id="{B432F241-0CB6-0588-798C-135BFCC59874}"/>
              </a:ext>
            </a:extLst>
          </p:cNvPr>
          <p:cNvCxnSpPr>
            <a:cxnSpLocks/>
          </p:cNvCxnSpPr>
          <p:nvPr/>
        </p:nvCxnSpPr>
        <p:spPr bwMode="auto">
          <a:xfrm flipV="1">
            <a:off x="2200771" y="5162356"/>
            <a:ext cx="393192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49" name="Straight Connector 48">
            <a:extLst>
              <a:ext uri="{FF2B5EF4-FFF2-40B4-BE49-F238E27FC236}">
                <a16:creationId xmlns:a16="http://schemas.microsoft.com/office/drawing/2014/main" id="{031BAECB-F2C0-11B3-A1AC-372DBF33755F}"/>
              </a:ext>
            </a:extLst>
          </p:cNvPr>
          <p:cNvCxnSpPr>
            <a:cxnSpLocks/>
          </p:cNvCxnSpPr>
          <p:nvPr/>
        </p:nvCxnSpPr>
        <p:spPr bwMode="auto">
          <a:xfrm flipV="1">
            <a:off x="1104901" y="2439786"/>
            <a:ext cx="1097280" cy="666"/>
          </a:xfrm>
          <a:prstGeom prst="line">
            <a:avLst/>
          </a:prstGeom>
          <a:solidFill>
            <a:schemeClr val="accent1"/>
          </a:solidFill>
          <a:ln w="50800" cap="flat" cmpd="sng" algn="ctr">
            <a:solidFill>
              <a:srgbClr val="FF0000">
                <a:alpha val="60000"/>
              </a:srgbClr>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extLst>
      <p:ext uri="{BB962C8B-B14F-4D97-AF65-F5344CB8AC3E}">
        <p14:creationId xmlns:p14="http://schemas.microsoft.com/office/powerpoint/2010/main" val="32734119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49</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Nov.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TBD</a:t>
            </a:r>
            <a:endParaRPr lang="en-US" altLang="en-US" kern="0" baseline="30000" dirty="0"/>
          </a:p>
          <a:p>
            <a:pPr marL="0" indent="0"/>
            <a:endParaRPr lang="en-US" altLang="en-US" sz="2000" b="0" kern="0" dirty="0"/>
          </a:p>
          <a:p>
            <a:pPr marL="0" indent="0"/>
            <a:r>
              <a:rPr lang="en-US" altLang="en-US" sz="2000" b="0" kern="0" dirty="0"/>
              <a:t>*all telecon were previously announced</a:t>
            </a:r>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584775"/>
          </a:xfrm>
          <a:prstGeom prst="rect">
            <a:avLst/>
          </a:prstGeom>
          <a:noFill/>
        </p:spPr>
        <p:txBody>
          <a:bodyPr wrap="square" rtlCol="0">
            <a:spAutoFit/>
          </a:bodyPr>
          <a:lstStyle/>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354867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63352" y="685801"/>
            <a:ext cx="11665296" cy="507455"/>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335360" y="1412776"/>
            <a:ext cx="11593288" cy="4475807"/>
          </a:xfrm>
        </p:spPr>
        <p:txBody>
          <a:bodyPr/>
          <a:lstStyle/>
          <a:p>
            <a:pPr marL="0" indent="0"/>
            <a:r>
              <a:rPr lang="en-US" sz="2000" dirty="0"/>
              <a:t>Registration to the Nov. meeting:</a:t>
            </a:r>
            <a:endParaRPr lang="en-US" sz="2000" b="0" dirty="0"/>
          </a:p>
          <a:p>
            <a:pPr>
              <a:buFont typeface="Arial" panose="020B0604020202020204" pitchFamily="34" charset="0"/>
              <a:buChar char="•"/>
            </a:pPr>
            <a:r>
              <a:rPr lang="en-US" sz="2000" b="0" dirty="0"/>
              <a:t>This meeting is part of the Nov. 802 plenary session</a:t>
            </a:r>
          </a:p>
          <a:p>
            <a:pPr>
              <a:buFont typeface="Arial" panose="020B0604020202020204" pitchFamily="34" charset="0"/>
              <a:buChar char="•"/>
            </a:pPr>
            <a:r>
              <a:rPr lang="en-US" sz="2000" b="0" dirty="0"/>
              <a:t>You must pay the registration fee whether attending in-person or remotely</a:t>
            </a:r>
          </a:p>
          <a:p>
            <a:pPr>
              <a:buFont typeface="Arial" panose="020B0604020202020204" pitchFamily="34" charset="0"/>
              <a:buChar char="•"/>
            </a:pPr>
            <a:r>
              <a:rPr lang="en-US" sz="2000" dirty="0"/>
              <a:t>If you have not already done so, you can register here: </a:t>
            </a:r>
            <a:r>
              <a:rPr lang="en-US" sz="2000" dirty="0">
                <a:hlinkClick r:id="rId2"/>
              </a:rPr>
              <a:t>https://web.cvent.com/event/adea36bb-d70a-4157-b7e8-97d554e398cf/summary</a:t>
            </a:r>
            <a:r>
              <a:rPr lang="en-US" sz="2000" dirty="0"/>
              <a:t>	</a:t>
            </a:r>
          </a:p>
          <a:p>
            <a:pPr>
              <a:buFont typeface="Arial" panose="020B0604020202020204" pitchFamily="34" charset="0"/>
              <a:buChar char="•"/>
            </a:pPr>
            <a:r>
              <a:rPr lang="en-US" sz="2000" b="0" dirty="0"/>
              <a:t>If you do not intend to register for this session you must leave this meeting and, if you have logged attendance on IMAT, email the 802.11 chair or vice chairs to have your attendance cancelled</a:t>
            </a:r>
          </a:p>
          <a:p>
            <a:pPr marL="457200" indent="-457200"/>
            <a:endParaRPr lang="en-US" altLang="en-US" sz="2000" dirty="0"/>
          </a:p>
          <a:p>
            <a:pPr marL="0" indent="0"/>
            <a:r>
              <a:rPr lang="en-US" altLang="en-US" sz="2000" dirty="0"/>
              <a:t>Logging Attendance:</a:t>
            </a:r>
            <a:endParaRPr lang="en-US" altLang="en-US" sz="2000" dirty="0">
              <a:hlinkClick r:id="rId3"/>
            </a:endParaRPr>
          </a:p>
          <a:p>
            <a:pPr>
              <a:buFont typeface="Arial" panose="020B0604020202020204" pitchFamily="34" charset="0"/>
              <a:buChar char="•"/>
            </a:pPr>
            <a:r>
              <a:rPr lang="en-US" altLang="en-US" sz="2000" b="0" dirty="0"/>
              <a:t>Please register by logging to IMAT and register your attendance at </a:t>
            </a:r>
            <a:r>
              <a:rPr lang="en-US" sz="2000" b="0" dirty="0">
                <a:hlinkClick r:id="rId4"/>
              </a:rPr>
              <a:t>attendance</a:t>
            </a:r>
            <a:endParaRPr lang="en-US" sz="2000" b="0" dirty="0"/>
          </a:p>
          <a:p>
            <a:pPr>
              <a:buFont typeface="Arial" panose="020B0604020202020204" pitchFamily="34" charset="0"/>
              <a:buChar char="•"/>
            </a:pPr>
            <a:r>
              <a:rPr lang="en-US" altLang="en-US" sz="2000" b="0" dirty="0"/>
              <a:t>Attendees are required to register their attendance.</a:t>
            </a:r>
          </a:p>
          <a:p>
            <a:pPr>
              <a:buFont typeface="Arial" panose="020B0604020202020204" pitchFamily="34" charset="0"/>
              <a:buChar char="•"/>
            </a:pPr>
            <a:r>
              <a:rPr lang="en-US" altLang="en-US" sz="2000" b="0" dirty="0"/>
              <a:t>For </a:t>
            </a:r>
            <a:r>
              <a:rPr lang="en-US" altLang="en-US" sz="2000" b="0" dirty="0" err="1"/>
              <a:t>Webex</a:t>
            </a:r>
            <a:r>
              <a:rPr lang="en-US" altLang="en-US" sz="2000" b="0" dirty="0"/>
              <a:t> call use the following designation: [V/NV] First Last (Affiliation)</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9687203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2"/>
            <a:ext cx="11809312" cy="775034"/>
          </a:xfrm>
        </p:spPr>
        <p:txBody>
          <a:bodyPr/>
          <a:lstStyle/>
          <a:p>
            <a:r>
              <a:rPr lang="en-US" dirty="0"/>
              <a:t>Sep.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535145"/>
            <a:ext cx="10657184" cy="2469919"/>
          </a:xfrm>
        </p:spPr>
        <p:txBody>
          <a:bodyPr/>
          <a:lstStyle/>
          <a:p>
            <a:pPr>
              <a:buFont typeface="Arial" panose="020B0604020202020204" pitchFamily="34" charset="0"/>
              <a:buChar char="•"/>
            </a:pPr>
            <a:r>
              <a:rPr lang="en-US" b="0" dirty="0"/>
              <a:t>Work completed this week:</a:t>
            </a:r>
          </a:p>
          <a:p>
            <a:pPr lvl="1">
              <a:buFont typeface="Arial" panose="020B0604020202020204" pitchFamily="34" charset="0"/>
              <a:buChar char="•"/>
            </a:pPr>
            <a:r>
              <a:rPr lang="en-US" dirty="0"/>
              <a:t>.</a:t>
            </a:r>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50</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Nov. 2023</a:t>
            </a:r>
            <a:endParaRPr lang="en-GB" dirty="0"/>
          </a:p>
        </p:txBody>
      </p:sp>
      <p:sp>
        <p:nvSpPr>
          <p:cNvPr id="9" name="Footer Placeholder 4">
            <a:extLst>
              <a:ext uri="{FF2B5EF4-FFF2-40B4-BE49-F238E27FC236}">
                <a16:creationId xmlns:a16="http://schemas.microsoft.com/office/drawing/2014/main" id="{C65A89BF-8A40-48A4-8634-3AB695572AB5}"/>
              </a:ext>
            </a:extLst>
          </p:cNvPr>
          <p:cNvSpPr txBox="1">
            <a:spLocks/>
          </p:cNvSpP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Jonathan Segev, Intel corporation</a:t>
            </a:r>
            <a:endParaRPr lang="en-GB" dirty="0"/>
          </a:p>
        </p:txBody>
      </p:sp>
      <p:grpSp>
        <p:nvGrpSpPr>
          <p:cNvPr id="10" name="Group 9">
            <a:extLst>
              <a:ext uri="{FF2B5EF4-FFF2-40B4-BE49-F238E27FC236}">
                <a16:creationId xmlns:a16="http://schemas.microsoft.com/office/drawing/2014/main" id="{9C3037FA-DCCF-4501-86FC-77889B31AD16}"/>
              </a:ext>
            </a:extLst>
          </p:cNvPr>
          <p:cNvGrpSpPr/>
          <p:nvPr/>
        </p:nvGrpSpPr>
        <p:grpSpPr>
          <a:xfrm>
            <a:off x="2023881" y="4869160"/>
            <a:ext cx="5631921" cy="1201106"/>
            <a:chOff x="2845792" y="3241917"/>
            <a:chExt cx="5285898" cy="855830"/>
          </a:xfrm>
        </p:grpSpPr>
        <p:sp>
          <p:nvSpPr>
            <p:cNvPr id="11" name="TextBox 10">
              <a:extLst>
                <a:ext uri="{FF2B5EF4-FFF2-40B4-BE49-F238E27FC236}">
                  <a16:creationId xmlns:a16="http://schemas.microsoft.com/office/drawing/2014/main" id="{4A7C7271-C823-4DBE-B1C8-4D7553782EBA}"/>
                </a:ext>
              </a:extLst>
            </p:cNvPr>
            <p:cNvSpPr txBox="1">
              <a:spLocks noChangeAspect="1"/>
            </p:cNvSpPr>
            <p:nvPr/>
          </p:nvSpPr>
          <p:spPr>
            <a:xfrm>
              <a:off x="2845792" y="3241917"/>
              <a:ext cx="2087134" cy="461665"/>
            </a:xfrm>
            <a:prstGeom prst="rect">
              <a:avLst/>
            </a:prstGeom>
            <a:noFill/>
          </p:spPr>
          <p:txBody>
            <a:bodyPr wrap="square" rtlCol="0">
              <a:spAutoFit/>
            </a:bodyPr>
            <a:lstStyle/>
            <a:p>
              <a:r>
                <a:rPr lang="en-US" b="1" dirty="0" err="1">
                  <a:solidFill>
                    <a:schemeClr val="tx1"/>
                  </a:solidFill>
                </a:rPr>
                <a:t>TGbk</a:t>
              </a:r>
              <a:r>
                <a:rPr lang="en-US" b="1" dirty="0">
                  <a:solidFill>
                    <a:schemeClr val="tx1"/>
                  </a:solidFill>
                </a:rPr>
                <a:t>:</a:t>
              </a:r>
            </a:p>
          </p:txBody>
        </p:sp>
        <p:sp>
          <p:nvSpPr>
            <p:cNvPr id="12" name="Rectangle 11">
              <a:extLst>
                <a:ext uri="{FF2B5EF4-FFF2-40B4-BE49-F238E27FC236}">
                  <a16:creationId xmlns:a16="http://schemas.microsoft.com/office/drawing/2014/main" id="{C3C941D8-B7BA-4857-97D9-3D39D684FBD9}"/>
                </a:ext>
              </a:extLst>
            </p:cNvPr>
            <p:cNvSpPr/>
            <p:nvPr/>
          </p:nvSpPr>
          <p:spPr bwMode="auto">
            <a:xfrm>
              <a:off x="4275000" y="3613737"/>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 (SFD)</a:t>
              </a:r>
            </a:p>
          </p:txBody>
        </p:sp>
        <p:cxnSp>
          <p:nvCxnSpPr>
            <p:cNvPr id="13" name="Straight Arrow Connector 12">
              <a:extLst>
                <a:ext uri="{FF2B5EF4-FFF2-40B4-BE49-F238E27FC236}">
                  <a16:creationId xmlns:a16="http://schemas.microsoft.com/office/drawing/2014/main" id="{389AA7FF-8C2B-4816-8536-50AA731BE689}"/>
                </a:ext>
              </a:extLst>
            </p:cNvPr>
            <p:cNvCxnSpPr/>
            <p:nvPr/>
          </p:nvCxnSpPr>
          <p:spPr bwMode="auto">
            <a:xfrm>
              <a:off x="5787427" y="3916223"/>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14" name="Rectangle 13">
              <a:extLst>
                <a:ext uri="{FF2B5EF4-FFF2-40B4-BE49-F238E27FC236}">
                  <a16:creationId xmlns:a16="http://schemas.microsoft.com/office/drawing/2014/main" id="{CCE44772-81B7-45E2-B1B5-D76D9293B30B}"/>
                </a:ext>
              </a:extLst>
            </p:cNvPr>
            <p:cNvSpPr/>
            <p:nvPr/>
          </p:nvSpPr>
          <p:spPr bwMode="auto">
            <a:xfrm>
              <a:off x="6619262" y="3613737"/>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grpSp>
        <p:nvGrpSpPr>
          <p:cNvPr id="15" name="Group 14">
            <a:extLst>
              <a:ext uri="{FF2B5EF4-FFF2-40B4-BE49-F238E27FC236}">
                <a16:creationId xmlns:a16="http://schemas.microsoft.com/office/drawing/2014/main" id="{51C6BF5A-FC77-4B30-AFB2-E1A35F56E7A5}"/>
              </a:ext>
            </a:extLst>
          </p:cNvPr>
          <p:cNvGrpSpPr>
            <a:grpSpLocks noChangeAspect="1"/>
          </p:cNvGrpSpPr>
          <p:nvPr/>
        </p:nvGrpSpPr>
        <p:grpSpPr>
          <a:xfrm>
            <a:off x="4316742" y="3669856"/>
            <a:ext cx="7560840" cy="839328"/>
            <a:chOff x="550425" y="4856471"/>
            <a:chExt cx="9938093" cy="1103226"/>
          </a:xfrm>
        </p:grpSpPr>
        <p:sp>
          <p:nvSpPr>
            <p:cNvPr id="16" name="TextBox 15">
              <a:extLst>
                <a:ext uri="{FF2B5EF4-FFF2-40B4-BE49-F238E27FC236}">
                  <a16:creationId xmlns:a16="http://schemas.microsoft.com/office/drawing/2014/main" id="{D1C45289-DE96-44AB-ABA5-D3957ECBAB80}"/>
                </a:ext>
              </a:extLst>
            </p:cNvPr>
            <p:cNvSpPr txBox="1"/>
            <p:nvPr/>
          </p:nvSpPr>
          <p:spPr>
            <a:xfrm>
              <a:off x="550425" y="4856471"/>
              <a:ext cx="2087134" cy="461665"/>
            </a:xfrm>
            <a:prstGeom prst="rect">
              <a:avLst/>
            </a:prstGeom>
            <a:noFill/>
          </p:spPr>
          <p:txBody>
            <a:bodyPr wrap="square" rtlCol="0">
              <a:spAutoFit/>
            </a:bodyPr>
            <a:lstStyle/>
            <a:p>
              <a:r>
                <a:rPr lang="en-US" b="1" dirty="0" err="1">
                  <a:solidFill>
                    <a:schemeClr val="tx1"/>
                  </a:solidFill>
                </a:rPr>
                <a:t>TGaz</a:t>
              </a:r>
              <a:r>
                <a:rPr lang="en-US" b="1" dirty="0">
                  <a:solidFill>
                    <a:schemeClr val="tx1"/>
                  </a:solidFill>
                </a:rPr>
                <a:t>:</a:t>
              </a:r>
            </a:p>
          </p:txBody>
        </p:sp>
        <p:sp>
          <p:nvSpPr>
            <p:cNvPr id="17" name="Rectangle 16">
              <a:extLst>
                <a:ext uri="{FF2B5EF4-FFF2-40B4-BE49-F238E27FC236}">
                  <a16:creationId xmlns:a16="http://schemas.microsoft.com/office/drawing/2014/main" id="{903714B9-50CC-43A1-B0C4-6FD9B1F1E329}"/>
                </a:ext>
              </a:extLst>
            </p:cNvPr>
            <p:cNvSpPr/>
            <p:nvPr/>
          </p:nvSpPr>
          <p:spPr bwMode="auto">
            <a:xfrm>
              <a:off x="1943302" y="5230423"/>
              <a:ext cx="1512428" cy="482595"/>
            </a:xfrm>
            <a:prstGeom prst="rect">
              <a:avLst/>
            </a:prstGeom>
            <a:solidFill>
              <a:schemeClr val="accent1">
                <a:lumMod val="20000"/>
                <a:lumOff val="80000"/>
              </a:schemeClr>
            </a:solidFill>
            <a:ln>
              <a:solidFill>
                <a:schemeClr val="accent5">
                  <a:lumMod val="20000"/>
                  <a:lumOff val="8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Usage model</a:t>
              </a:r>
            </a:p>
          </p:txBody>
        </p:sp>
        <p:sp>
          <p:nvSpPr>
            <p:cNvPr id="18" name="Rectangle 17">
              <a:extLst>
                <a:ext uri="{FF2B5EF4-FFF2-40B4-BE49-F238E27FC236}">
                  <a16:creationId xmlns:a16="http://schemas.microsoft.com/office/drawing/2014/main" id="{21E4193D-742B-410D-9D5B-2242164DD6C0}"/>
                </a:ext>
              </a:extLst>
            </p:cNvPr>
            <p:cNvSpPr/>
            <p:nvPr/>
          </p:nvSpPr>
          <p:spPr bwMode="auto">
            <a:xfrm>
              <a:off x="4287565" y="5229009"/>
              <a:ext cx="1512428" cy="484009"/>
            </a:xfrm>
            <a:prstGeom prst="rect">
              <a:avLst/>
            </a:prstGeom>
            <a:solidFill>
              <a:schemeClr val="accent1">
                <a:lumMod val="60000"/>
                <a:lumOff val="4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ysClr val="windowText" lastClr="000000"/>
                  </a:solidFill>
                  <a:latin typeface="Arial" pitchFamily="34" charset="0"/>
                  <a:cs typeface="Arial" pitchFamily="34" charset="0"/>
                </a:rPr>
                <a:t>Functional requirements</a:t>
              </a:r>
            </a:p>
          </p:txBody>
        </p:sp>
        <p:cxnSp>
          <p:nvCxnSpPr>
            <p:cNvPr id="19" name="Straight Arrow Connector 18">
              <a:extLst>
                <a:ext uri="{FF2B5EF4-FFF2-40B4-BE49-F238E27FC236}">
                  <a16:creationId xmlns:a16="http://schemas.microsoft.com/office/drawing/2014/main" id="{AFDCB87F-492D-44E1-82E4-4F17DEE2E23A}"/>
                </a:ext>
              </a:extLst>
            </p:cNvPr>
            <p:cNvCxnSpPr/>
            <p:nvPr/>
          </p:nvCxnSpPr>
          <p:spPr bwMode="auto">
            <a:xfrm>
              <a:off x="3455730"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0" name="Rectangle 19">
              <a:extLst>
                <a:ext uri="{FF2B5EF4-FFF2-40B4-BE49-F238E27FC236}">
                  <a16:creationId xmlns:a16="http://schemas.microsoft.com/office/drawing/2014/main" id="{E48AF1EB-BEF7-4C50-A921-C00CE69F51E2}"/>
                </a:ext>
              </a:extLst>
            </p:cNvPr>
            <p:cNvSpPr/>
            <p:nvPr/>
          </p:nvSpPr>
          <p:spPr bwMode="auto">
            <a:xfrm>
              <a:off x="6631828" y="5230423"/>
              <a:ext cx="1512428" cy="484010"/>
            </a:xfrm>
            <a:prstGeom prst="rect">
              <a:avLst/>
            </a:prstGeom>
            <a:solidFill>
              <a:schemeClr val="accent1">
                <a:lumMod val="75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Specification framework</a:t>
              </a:r>
            </a:p>
          </p:txBody>
        </p:sp>
        <p:cxnSp>
          <p:nvCxnSpPr>
            <p:cNvPr id="21" name="Straight Arrow Connector 20">
              <a:extLst>
                <a:ext uri="{FF2B5EF4-FFF2-40B4-BE49-F238E27FC236}">
                  <a16:creationId xmlns:a16="http://schemas.microsoft.com/office/drawing/2014/main" id="{7B2FB4BC-2144-4CD5-98CB-7964C9EB4408}"/>
                </a:ext>
              </a:extLst>
            </p:cNvPr>
            <p:cNvCxnSpPr/>
            <p:nvPr/>
          </p:nvCxnSpPr>
          <p:spPr bwMode="auto">
            <a:xfrm>
              <a:off x="5799992"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cxnSp>
          <p:nvCxnSpPr>
            <p:cNvPr id="22" name="Straight Arrow Connector 21">
              <a:extLst>
                <a:ext uri="{FF2B5EF4-FFF2-40B4-BE49-F238E27FC236}">
                  <a16:creationId xmlns:a16="http://schemas.microsoft.com/office/drawing/2014/main" id="{83A26CC5-83EE-440B-9621-5AAA7692F991}"/>
                </a:ext>
              </a:extLst>
            </p:cNvPr>
            <p:cNvCxnSpPr/>
            <p:nvPr/>
          </p:nvCxnSpPr>
          <p:spPr bwMode="auto">
            <a:xfrm>
              <a:off x="8144255" y="5532909"/>
              <a:ext cx="831835" cy="0"/>
            </a:xfrm>
            <a:prstGeom prst="straightConnector1">
              <a:avLst/>
            </a:prstGeom>
            <a:ln>
              <a:headEnd type="none" w="sm" len="sm"/>
              <a:tailEnd type="arrow"/>
            </a:ln>
            <a:extLst>
              <a:ext uri="{AF507438-7753-43e0-B8FC-AC1667EBCBE1}"/>
            </a:extLst>
          </p:spPr>
          <p:style>
            <a:lnRef idx="2">
              <a:schemeClr val="dk1"/>
            </a:lnRef>
            <a:fillRef idx="0">
              <a:schemeClr val="dk1"/>
            </a:fillRef>
            <a:effectRef idx="1">
              <a:schemeClr val="dk1"/>
            </a:effectRef>
            <a:fontRef idx="minor">
              <a:schemeClr val="tx1"/>
            </a:fontRef>
          </p:style>
        </p:cxnSp>
        <p:sp>
          <p:nvSpPr>
            <p:cNvPr id="23" name="Rectangle 22">
              <a:extLst>
                <a:ext uri="{FF2B5EF4-FFF2-40B4-BE49-F238E27FC236}">
                  <a16:creationId xmlns:a16="http://schemas.microsoft.com/office/drawing/2014/main" id="{676F90B0-F796-46CE-82CB-A1E88D4A3A07}"/>
                </a:ext>
              </a:extLst>
            </p:cNvPr>
            <p:cNvSpPr/>
            <p:nvPr/>
          </p:nvSpPr>
          <p:spPr bwMode="auto">
            <a:xfrm>
              <a:off x="8976090" y="5230423"/>
              <a:ext cx="1512428" cy="484010"/>
            </a:xfrm>
            <a:prstGeom prst="rect">
              <a:avLst/>
            </a:prstGeom>
            <a:solidFill>
              <a:schemeClr val="accent1">
                <a:lumMod val="50000"/>
              </a:schemeClr>
            </a:solidFill>
            <a:ln>
              <a:solidFill>
                <a:schemeClr val="accent1">
                  <a:lumMod val="60000"/>
                  <a:lumOff val="40000"/>
                </a:schemeClr>
              </a:solidFill>
              <a:headEnd type="none" w="sm" len="sm"/>
              <a:tailEnd type="none" w="sm" len="sm"/>
            </a:ln>
            <a:extLst>
              <a:ext uri="{AF507438-7753-43e0-B8FC-AC1667EBCBE1}"/>
            </a:extLst>
          </p:spPr>
          <p:style>
            <a:lnRef idx="0">
              <a:schemeClr val="accent6"/>
            </a:lnRef>
            <a:fillRef idx="3">
              <a:schemeClr val="accent6"/>
            </a:fillRef>
            <a:effectRef idx="3">
              <a:schemeClr val="accent6"/>
            </a:effectRef>
            <a:fontRef idx="minor">
              <a:schemeClr val="lt1"/>
            </a:fontRef>
          </p:style>
          <p:txBody>
            <a:bodyPr anchor="ctr"/>
            <a:lstStyle/>
            <a:p>
              <a:pPr algn="ctr" eaLnBrk="0" hangingPunct="0">
                <a:defRPr/>
              </a:pPr>
              <a:r>
                <a:rPr lang="en-US" sz="1200" b="1" dirty="0">
                  <a:solidFill>
                    <a:schemeClr val="bg1"/>
                  </a:solidFill>
                  <a:latin typeface="Arial" pitchFamily="34" charset="0"/>
                  <a:cs typeface="Arial" pitchFamily="34" charset="0"/>
                </a:rPr>
                <a:t>Draft amendment</a:t>
              </a:r>
            </a:p>
          </p:txBody>
        </p:sp>
        <p:grpSp>
          <p:nvGrpSpPr>
            <p:cNvPr id="24" name="Group 23">
              <a:extLst>
                <a:ext uri="{FF2B5EF4-FFF2-40B4-BE49-F238E27FC236}">
                  <a16:creationId xmlns:a16="http://schemas.microsoft.com/office/drawing/2014/main" id="{7646E523-F714-4F76-AE20-6205277389A5}"/>
                </a:ext>
              </a:extLst>
            </p:cNvPr>
            <p:cNvGrpSpPr/>
            <p:nvPr/>
          </p:nvGrpSpPr>
          <p:grpSpPr>
            <a:xfrm>
              <a:off x="1943301" y="5087304"/>
              <a:ext cx="1512428" cy="872393"/>
              <a:chOff x="2281259" y="5223255"/>
              <a:chExt cx="685272" cy="455796"/>
            </a:xfrm>
          </p:grpSpPr>
          <p:cxnSp>
            <p:nvCxnSpPr>
              <p:cNvPr id="28" name="Straight Connector 27">
                <a:extLst>
                  <a:ext uri="{FF2B5EF4-FFF2-40B4-BE49-F238E27FC236}">
                    <a16:creationId xmlns:a16="http://schemas.microsoft.com/office/drawing/2014/main" id="{ADEA66FF-CDE1-4637-A658-B7539BA72D6D}"/>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9" name="Straight Connector 28">
                <a:extLst>
                  <a:ext uri="{FF2B5EF4-FFF2-40B4-BE49-F238E27FC236}">
                    <a16:creationId xmlns:a16="http://schemas.microsoft.com/office/drawing/2014/main" id="{FF39AD60-7299-4218-A7D9-6F7DA218804A}"/>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nvGrpSpPr>
            <p:cNvPr id="25" name="Group 24">
              <a:extLst>
                <a:ext uri="{FF2B5EF4-FFF2-40B4-BE49-F238E27FC236}">
                  <a16:creationId xmlns:a16="http://schemas.microsoft.com/office/drawing/2014/main" id="{8D61770F-6627-4769-BB11-A1FA1C701901}"/>
                </a:ext>
              </a:extLst>
            </p:cNvPr>
            <p:cNvGrpSpPr/>
            <p:nvPr/>
          </p:nvGrpSpPr>
          <p:grpSpPr>
            <a:xfrm>
              <a:off x="4273148" y="5064576"/>
              <a:ext cx="1512428" cy="872393"/>
              <a:chOff x="2281259" y="5223255"/>
              <a:chExt cx="685272" cy="455796"/>
            </a:xfrm>
          </p:grpSpPr>
          <p:cxnSp>
            <p:nvCxnSpPr>
              <p:cNvPr id="26" name="Straight Connector 25">
                <a:extLst>
                  <a:ext uri="{FF2B5EF4-FFF2-40B4-BE49-F238E27FC236}">
                    <a16:creationId xmlns:a16="http://schemas.microsoft.com/office/drawing/2014/main" id="{7EB889AA-D9F0-4B85-AB08-2DEA507CD0CB}"/>
                  </a:ext>
                </a:extLst>
              </p:cNvPr>
              <p:cNvCxnSpPr/>
              <p:nvPr/>
            </p:nvCxnSpPr>
            <p:spPr bwMode="auto">
              <a:xfrm>
                <a:off x="2281259" y="5223255"/>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cxnSp>
            <p:nvCxnSpPr>
              <p:cNvPr id="27" name="Straight Connector 26">
                <a:extLst>
                  <a:ext uri="{FF2B5EF4-FFF2-40B4-BE49-F238E27FC236}">
                    <a16:creationId xmlns:a16="http://schemas.microsoft.com/office/drawing/2014/main" id="{2FEB524A-EF46-4DCD-8DF8-35FF88BEB289}"/>
                  </a:ext>
                </a:extLst>
              </p:cNvPr>
              <p:cNvCxnSpPr>
                <a:cxnSpLocks/>
              </p:cNvCxnSpPr>
              <p:nvPr/>
            </p:nvCxnSpPr>
            <p:spPr bwMode="auto">
              <a:xfrm flipH="1">
                <a:off x="2281259" y="5247003"/>
                <a:ext cx="685272" cy="432048"/>
              </a:xfrm>
              <a:prstGeom prst="line">
                <a:avLst/>
              </a:prstGeom>
              <a:solidFill>
                <a:srgbClr val="00B8FF"/>
              </a:solidFill>
              <a:ln w="22225" cap="flat" cmpd="sng" algn="ctr">
                <a:solidFill>
                  <a:srgbClr val="FF0000"/>
                </a:solidFill>
                <a:prstDash val="lgDashDot"/>
                <a:round/>
                <a:headEnd type="none" w="med" len="med"/>
                <a:tailEnd type="none" w="med" len="med"/>
              </a:ln>
              <a:effectLst/>
            </p:spPr>
          </p:cxnSp>
        </p:grpSp>
      </p:grpSp>
      <p:sp>
        <p:nvSpPr>
          <p:cNvPr id="30" name="Arrow: Down 29">
            <a:extLst>
              <a:ext uri="{FF2B5EF4-FFF2-40B4-BE49-F238E27FC236}">
                <a16:creationId xmlns:a16="http://schemas.microsoft.com/office/drawing/2014/main" id="{1A1CD639-3822-47FF-83B8-75EEBEDEEE09}"/>
              </a:ext>
            </a:extLst>
          </p:cNvPr>
          <p:cNvSpPr/>
          <p:nvPr/>
        </p:nvSpPr>
        <p:spPr bwMode="auto">
          <a:xfrm rot="2901312">
            <a:off x="7664775" y="4456430"/>
            <a:ext cx="374723" cy="806669"/>
          </a:xfrm>
          <a:prstGeom prst="downArrow">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endParaRPr kumimoji="0" lang="en-US" sz="2400" b="0" i="0" u="none" strike="noStrike" cap="none" normalizeH="0" baseline="0">
              <a:ln>
                <a:noFill/>
              </a:ln>
              <a:solidFill>
                <a:schemeClr val="bg1"/>
              </a:solidFill>
              <a:effectLst/>
              <a:latin typeface="Times New Roman" pitchFamily="16" charset="0"/>
              <a:ea typeface="MS Gothic" charset="-128"/>
            </a:endParaRPr>
          </a:p>
        </p:txBody>
      </p:sp>
    </p:spTree>
    <p:extLst>
      <p:ext uri="{BB962C8B-B14F-4D97-AF65-F5344CB8AC3E}">
        <p14:creationId xmlns:p14="http://schemas.microsoft.com/office/powerpoint/2010/main" val="3018441176"/>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93E8C48-D0FE-45AE-A892-200CA7D54BC4}"/>
              </a:ext>
            </a:extLst>
          </p:cNvPr>
          <p:cNvSpPr>
            <a:spLocks noGrp="1"/>
          </p:cNvSpPr>
          <p:nvPr>
            <p:ph type="title"/>
          </p:nvPr>
        </p:nvSpPr>
        <p:spPr>
          <a:xfrm>
            <a:off x="191344" y="685801"/>
            <a:ext cx="11809312" cy="1065213"/>
          </a:xfrm>
        </p:spPr>
        <p:txBody>
          <a:bodyPr/>
          <a:lstStyle/>
          <a:p>
            <a:r>
              <a:rPr lang="en-US" dirty="0"/>
              <a:t>Sep. Meeting Progress and Targets Towards the Sep. Meeting</a:t>
            </a:r>
          </a:p>
        </p:txBody>
      </p:sp>
      <p:sp>
        <p:nvSpPr>
          <p:cNvPr id="3" name="Content Placeholder 2">
            <a:extLst>
              <a:ext uri="{FF2B5EF4-FFF2-40B4-BE49-F238E27FC236}">
                <a16:creationId xmlns:a16="http://schemas.microsoft.com/office/drawing/2014/main" id="{F4989200-2622-46AD-AE0D-4E2448C695E7}"/>
              </a:ext>
            </a:extLst>
          </p:cNvPr>
          <p:cNvSpPr>
            <a:spLocks noGrp="1"/>
          </p:cNvSpPr>
          <p:nvPr>
            <p:ph idx="1"/>
          </p:nvPr>
        </p:nvSpPr>
        <p:spPr>
          <a:xfrm>
            <a:off x="191344" y="1751015"/>
            <a:ext cx="10009112" cy="4343400"/>
          </a:xfrm>
        </p:spPr>
        <p:txBody>
          <a:bodyPr/>
          <a:lstStyle/>
          <a:p>
            <a:pPr>
              <a:buFont typeface="Arial" panose="020B0604020202020204" pitchFamily="34" charset="0"/>
              <a:buChar char="•"/>
            </a:pPr>
            <a:r>
              <a:rPr lang="en-US" b="0" dirty="0"/>
              <a:t>Targets towards the Sep. meeting:</a:t>
            </a:r>
          </a:p>
          <a:p>
            <a:pPr lvl="1">
              <a:buFont typeface="Arial" panose="020B0604020202020204" pitchFamily="34" charset="0"/>
              <a:buChar char="•"/>
            </a:pPr>
            <a:r>
              <a:rPr lang="en-US" dirty="0"/>
              <a:t>Generate P802.11bk draft 0.2.</a:t>
            </a:r>
            <a:endParaRPr lang="en-US" b="0" dirty="0"/>
          </a:p>
          <a:p>
            <a:pPr lvl="1">
              <a:buFont typeface="Arial" panose="020B0604020202020204" pitchFamily="34" charset="0"/>
              <a:buChar char="•"/>
            </a:pPr>
            <a:r>
              <a:rPr lang="en-US" b="0" dirty="0"/>
              <a:t>Continue review and adoption of amendment text.</a:t>
            </a:r>
          </a:p>
          <a:p>
            <a:pPr>
              <a:buFont typeface="Arial" panose="020B0604020202020204" pitchFamily="34" charset="0"/>
              <a:buChar char="•"/>
            </a:pPr>
            <a:endParaRPr lang="en-US" b="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93C3B09D-52C0-431F-909E-C2FB98F79077}"/>
              </a:ext>
            </a:extLst>
          </p:cNvPr>
          <p:cNvSpPr>
            <a:spLocks noGrp="1"/>
          </p:cNvSpPr>
          <p:nvPr>
            <p:ph type="sldNum" idx="12"/>
          </p:nvPr>
        </p:nvSpPr>
        <p:spPr/>
        <p:txBody>
          <a:bodyPr/>
          <a:lstStyle/>
          <a:p>
            <a:r>
              <a:rPr lang="en-GB"/>
              <a:t>Slide </a:t>
            </a:r>
            <a:fld id="{440F5867-744E-4AA6-B0ED-4C44D2DFBB7B}" type="slidenum">
              <a:rPr lang="en-GB" smtClean="0"/>
              <a:pPr/>
              <a:t>51</a:t>
            </a:fld>
            <a:endParaRPr lang="en-GB" dirty="0"/>
          </a:p>
        </p:txBody>
      </p:sp>
      <p:sp>
        <p:nvSpPr>
          <p:cNvPr id="5" name="Footer Placeholder 4">
            <a:extLst>
              <a:ext uri="{FF2B5EF4-FFF2-40B4-BE49-F238E27FC236}">
                <a16:creationId xmlns:a16="http://schemas.microsoft.com/office/drawing/2014/main" id="{4ABEB2BE-425D-4856-ADA5-227FF447C614}"/>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A0D521EF-729A-4073-B852-79E9BA559744}"/>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70464782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C17BFA0-BCE7-453A-8C82-A7F68D4635E3}"/>
              </a:ext>
            </a:extLst>
          </p:cNvPr>
          <p:cNvSpPr>
            <a:spLocks noGrp="1"/>
          </p:cNvSpPr>
          <p:nvPr>
            <p:ph type="title"/>
          </p:nvPr>
        </p:nvSpPr>
        <p:spPr/>
        <p:txBody>
          <a:bodyPr/>
          <a:lstStyle/>
          <a:p>
            <a:r>
              <a:rPr lang="en-US" dirty="0"/>
              <a:t>AOB</a:t>
            </a:r>
          </a:p>
        </p:txBody>
      </p:sp>
      <p:sp>
        <p:nvSpPr>
          <p:cNvPr id="3" name="Content Placeholder 2">
            <a:extLst>
              <a:ext uri="{FF2B5EF4-FFF2-40B4-BE49-F238E27FC236}">
                <a16:creationId xmlns:a16="http://schemas.microsoft.com/office/drawing/2014/main" id="{D82B40CB-A2CE-4D8D-BDD2-B890E7E259F1}"/>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255059FC-827A-4A47-B3E6-F3CBDEDF682C}"/>
              </a:ext>
            </a:extLst>
          </p:cNvPr>
          <p:cNvSpPr>
            <a:spLocks noGrp="1"/>
          </p:cNvSpPr>
          <p:nvPr>
            <p:ph type="sldNum" idx="12"/>
          </p:nvPr>
        </p:nvSpPr>
        <p:spPr/>
        <p:txBody>
          <a:bodyPr/>
          <a:lstStyle/>
          <a:p>
            <a:r>
              <a:rPr lang="en-GB"/>
              <a:t>Slide </a:t>
            </a:r>
            <a:fld id="{440F5867-744E-4AA6-B0ED-4C44D2DFBB7B}" type="slidenum">
              <a:rPr lang="en-GB" smtClean="0"/>
              <a:pPr/>
              <a:t>52</a:t>
            </a:fld>
            <a:endParaRPr lang="en-GB" dirty="0"/>
          </a:p>
        </p:txBody>
      </p:sp>
      <p:sp>
        <p:nvSpPr>
          <p:cNvPr id="5" name="Footer Placeholder 4">
            <a:extLst>
              <a:ext uri="{FF2B5EF4-FFF2-40B4-BE49-F238E27FC236}">
                <a16:creationId xmlns:a16="http://schemas.microsoft.com/office/drawing/2014/main" id="{26885553-2CDB-46FB-9650-4B692E10F5AC}"/>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992BB460-F701-48A3-855E-C5C93BF5960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523464436"/>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endParaRPr lang="en-US" sz="4000" dirty="0"/>
          </a:p>
          <a:p>
            <a:pPr algn="ctr"/>
            <a:r>
              <a:rPr lang="en-US" sz="6000" dirty="0">
                <a:solidFill>
                  <a:schemeClr val="tx1"/>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53</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384547585"/>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019463-90FB-FCB8-B4A3-8BFA88A605A5}"/>
              </a:ext>
            </a:extLst>
          </p:cNvPr>
          <p:cNvSpPr>
            <a:spLocks noGrp="1"/>
          </p:cNvSpPr>
          <p:nvPr>
            <p:ph type="title"/>
          </p:nvPr>
        </p:nvSpPr>
        <p:spPr/>
        <p:txBody>
          <a:bodyPr/>
          <a:lstStyle/>
          <a:p>
            <a:r>
              <a:rPr lang="en-US" sz="3200" b="0" dirty="0"/>
              <a:t>Identify topics for draft completion</a:t>
            </a:r>
            <a:endParaRPr lang="en-US" dirty="0"/>
          </a:p>
        </p:txBody>
      </p:sp>
      <p:sp>
        <p:nvSpPr>
          <p:cNvPr id="3" name="Content Placeholder 2">
            <a:extLst>
              <a:ext uri="{FF2B5EF4-FFF2-40B4-BE49-F238E27FC236}">
                <a16:creationId xmlns:a16="http://schemas.microsoft.com/office/drawing/2014/main" id="{14908AF9-234E-15AB-D3CA-250692A06F6A}"/>
              </a:ext>
            </a:extLst>
          </p:cNvPr>
          <p:cNvSpPr>
            <a:spLocks noGrp="1"/>
          </p:cNvSpPr>
          <p:nvPr>
            <p:ph idx="1"/>
          </p:nvPr>
        </p:nvSpPr>
        <p:spPr>
          <a:xfrm>
            <a:off x="914401" y="1617664"/>
            <a:ext cx="10361084" cy="871735"/>
          </a:xfrm>
        </p:spPr>
        <p:txBody>
          <a:bodyPr/>
          <a:lstStyle/>
          <a:p>
            <a:pPr>
              <a:buFont typeface="Arial" panose="020B0604020202020204" pitchFamily="34" charset="0"/>
              <a:buChar char="•"/>
            </a:pPr>
            <a:r>
              <a:rPr lang="en-US" dirty="0"/>
              <a:t>The following items identified as required completion for the draft and is used to track draft development progress:</a:t>
            </a:r>
          </a:p>
        </p:txBody>
      </p:sp>
      <p:sp>
        <p:nvSpPr>
          <p:cNvPr id="4" name="Slide Number Placeholder 3">
            <a:extLst>
              <a:ext uri="{FF2B5EF4-FFF2-40B4-BE49-F238E27FC236}">
                <a16:creationId xmlns:a16="http://schemas.microsoft.com/office/drawing/2014/main" id="{CB04DF4D-8662-5E77-4AB9-E208CDA46737}"/>
              </a:ext>
            </a:extLst>
          </p:cNvPr>
          <p:cNvSpPr>
            <a:spLocks noGrp="1"/>
          </p:cNvSpPr>
          <p:nvPr>
            <p:ph type="sldNum" idx="12"/>
          </p:nvPr>
        </p:nvSpPr>
        <p:spPr/>
        <p:txBody>
          <a:bodyPr/>
          <a:lstStyle/>
          <a:p>
            <a:r>
              <a:rPr lang="en-GB"/>
              <a:t>Slide </a:t>
            </a:r>
            <a:fld id="{440F5867-744E-4AA6-B0ED-4C44D2DFBB7B}" type="slidenum">
              <a:rPr lang="en-GB" smtClean="0"/>
              <a:pPr/>
              <a:t>54</a:t>
            </a:fld>
            <a:endParaRPr lang="en-GB" dirty="0"/>
          </a:p>
        </p:txBody>
      </p:sp>
      <p:sp>
        <p:nvSpPr>
          <p:cNvPr id="5" name="Footer Placeholder 4">
            <a:extLst>
              <a:ext uri="{FF2B5EF4-FFF2-40B4-BE49-F238E27FC236}">
                <a16:creationId xmlns:a16="http://schemas.microsoft.com/office/drawing/2014/main" id="{85018A16-7A4E-6398-6DAD-FB3DD96AE5A3}"/>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B669D693-090F-588E-74CD-1BF67086FA03}"/>
              </a:ext>
            </a:extLst>
          </p:cNvPr>
          <p:cNvSpPr>
            <a:spLocks noGrp="1"/>
          </p:cNvSpPr>
          <p:nvPr>
            <p:ph type="dt" idx="15"/>
          </p:nvPr>
        </p:nvSpPr>
        <p:spPr/>
        <p:txBody>
          <a:bodyPr/>
          <a:lstStyle/>
          <a:p>
            <a:r>
              <a:rPr lang="en-US"/>
              <a:t>Nov. 2023</a:t>
            </a:r>
            <a:endParaRPr lang="en-GB" dirty="0"/>
          </a:p>
        </p:txBody>
      </p:sp>
      <p:graphicFrame>
        <p:nvGraphicFramePr>
          <p:cNvPr id="7" name="Table 6">
            <a:extLst>
              <a:ext uri="{FF2B5EF4-FFF2-40B4-BE49-F238E27FC236}">
                <a16:creationId xmlns:a16="http://schemas.microsoft.com/office/drawing/2014/main" id="{6A3B0F1E-BCCA-1E2D-2A8C-C4B50FDA77A5}"/>
              </a:ext>
            </a:extLst>
          </p:cNvPr>
          <p:cNvGraphicFramePr>
            <a:graphicFrameLocks noGrp="1"/>
          </p:cNvGraphicFramePr>
          <p:nvPr/>
        </p:nvGraphicFramePr>
        <p:xfrm>
          <a:off x="226291" y="2514296"/>
          <a:ext cx="11737304" cy="4267040"/>
        </p:xfrm>
        <a:graphic>
          <a:graphicData uri="http://schemas.openxmlformats.org/drawingml/2006/table">
            <a:tbl>
              <a:tblPr firstRow="1" bandRow="1">
                <a:tableStyleId>{21E4AEA4-8DFA-4A89-87EB-49C32662AFE0}</a:tableStyleId>
              </a:tblPr>
              <a:tblGrid>
                <a:gridCol w="387960">
                  <a:extLst>
                    <a:ext uri="{9D8B030D-6E8A-4147-A177-3AD203B41FA5}">
                      <a16:colId xmlns:a16="http://schemas.microsoft.com/office/drawing/2014/main" val="239773636"/>
                    </a:ext>
                  </a:extLst>
                </a:gridCol>
                <a:gridCol w="1521309">
                  <a:extLst>
                    <a:ext uri="{9D8B030D-6E8A-4147-A177-3AD203B41FA5}">
                      <a16:colId xmlns:a16="http://schemas.microsoft.com/office/drawing/2014/main" val="1189415381"/>
                    </a:ext>
                  </a:extLst>
                </a:gridCol>
                <a:gridCol w="864096">
                  <a:extLst>
                    <a:ext uri="{9D8B030D-6E8A-4147-A177-3AD203B41FA5}">
                      <a16:colId xmlns:a16="http://schemas.microsoft.com/office/drawing/2014/main" val="2852703596"/>
                    </a:ext>
                  </a:extLst>
                </a:gridCol>
                <a:gridCol w="4464496">
                  <a:extLst>
                    <a:ext uri="{9D8B030D-6E8A-4147-A177-3AD203B41FA5}">
                      <a16:colId xmlns:a16="http://schemas.microsoft.com/office/drawing/2014/main" val="3044666262"/>
                    </a:ext>
                  </a:extLst>
                </a:gridCol>
                <a:gridCol w="4499443">
                  <a:extLst>
                    <a:ext uri="{9D8B030D-6E8A-4147-A177-3AD203B41FA5}">
                      <a16:colId xmlns:a16="http://schemas.microsoft.com/office/drawing/2014/main" val="1635546103"/>
                    </a:ext>
                  </a:extLst>
                </a:gridCol>
              </a:tblGrid>
              <a:tr h="279755">
                <a:tc>
                  <a:txBody>
                    <a:bodyPr/>
                    <a:lstStyle/>
                    <a:p>
                      <a:pPr algn="ctr"/>
                      <a:r>
                        <a:rPr lang="en-US" sz="1200" dirty="0"/>
                        <a:t>#</a:t>
                      </a:r>
                    </a:p>
                  </a:txBody>
                  <a:tcPr marR="36000" marT="45712" marB="45712"/>
                </a:tc>
                <a:tc>
                  <a:txBody>
                    <a:bodyPr/>
                    <a:lstStyle/>
                    <a:p>
                      <a:pPr algn="ctr"/>
                      <a:r>
                        <a:rPr lang="en-US" sz="1200" dirty="0">
                          <a:solidFill>
                            <a:schemeClr val="bg1"/>
                          </a:solidFill>
                        </a:rPr>
                        <a:t>Topic</a:t>
                      </a:r>
                    </a:p>
                  </a:txBody>
                  <a:tcPr marR="36000" marT="45712" marB="45712"/>
                </a:tc>
                <a:tc>
                  <a:txBody>
                    <a:bodyPr/>
                    <a:lstStyle/>
                    <a:p>
                      <a:pPr algn="ctr"/>
                      <a:r>
                        <a:rPr lang="en-US" sz="1200" kern="1200">
                          <a:solidFill>
                            <a:schemeClr val="bg1"/>
                          </a:solidFill>
                          <a:latin typeface="+mn-lt"/>
                          <a:ea typeface="+mn-ea"/>
                          <a:cs typeface="+mn-cs"/>
                        </a:rPr>
                        <a:t>Major Clause</a:t>
                      </a:r>
                      <a:endParaRPr lang="en-US" sz="1200" kern="1200" dirty="0">
                        <a:solidFill>
                          <a:schemeClr val="bg1"/>
                        </a:solidFill>
                        <a:latin typeface="+mn-lt"/>
                        <a:ea typeface="+mn-ea"/>
                        <a:cs typeface="+mn-cs"/>
                      </a:endParaRPr>
                    </a:p>
                  </a:txBody>
                  <a:tcPr marR="36000" marT="45712" marB="45712"/>
                </a:tc>
                <a:tc>
                  <a:txBody>
                    <a:bodyPr/>
                    <a:lstStyle/>
                    <a:p>
                      <a:pPr algn="ctr"/>
                      <a:r>
                        <a:rPr lang="en-US" sz="1200" dirty="0">
                          <a:solidFill>
                            <a:schemeClr val="bg1"/>
                          </a:solidFill>
                        </a:rPr>
                        <a:t>Description</a:t>
                      </a:r>
                    </a:p>
                  </a:txBody>
                  <a:tcPr marR="36000" marT="45712" marB="45712"/>
                </a:tc>
                <a:tc>
                  <a:txBody>
                    <a:bodyPr/>
                    <a:lstStyle/>
                    <a:p>
                      <a:pPr algn="ctr"/>
                      <a:r>
                        <a:rPr lang="en-US" sz="1200" dirty="0">
                          <a:solidFill>
                            <a:schemeClr val="bg1"/>
                          </a:solidFill>
                        </a:rPr>
                        <a:t>sections</a:t>
                      </a:r>
                    </a:p>
                  </a:txBody>
                  <a:tcPr marR="36000" marT="45712" marB="45712"/>
                </a:tc>
                <a:extLst>
                  <a:ext uri="{0D108BD9-81ED-4DB2-BD59-A6C34878D82A}">
                    <a16:rowId xmlns:a16="http://schemas.microsoft.com/office/drawing/2014/main" val="1706459108"/>
                  </a:ext>
                </a:extLst>
              </a:tr>
              <a:tr h="169090">
                <a:tc>
                  <a:txBody>
                    <a:bodyPr/>
                    <a:lstStyle/>
                    <a:p>
                      <a:r>
                        <a:rPr lang="en-US" sz="1100" kern="1200" dirty="0">
                          <a:solidFill>
                            <a:schemeClr val="dk1"/>
                          </a:solidFill>
                          <a:latin typeface="+mn-lt"/>
                          <a:ea typeface="+mn-ea"/>
                          <a:cs typeface="+mn-cs"/>
                        </a:rPr>
                        <a:t>1</a:t>
                      </a:r>
                    </a:p>
                  </a:txBody>
                  <a:tcPr marT="45712" marB="45712"/>
                </a:tc>
                <a:tc>
                  <a:txBody>
                    <a:bodyPr/>
                    <a:lstStyle/>
                    <a:p>
                      <a:r>
                        <a:rPr lang="en-US" sz="1100" kern="1200" dirty="0">
                          <a:solidFill>
                            <a:schemeClr val="dk1"/>
                          </a:solidFill>
                          <a:latin typeface="+mn-lt"/>
                          <a:ea typeface="+mn-ea"/>
                          <a:cs typeface="+mn-cs"/>
                        </a:rPr>
                        <a:t>Puncturing support</a:t>
                      </a:r>
                    </a:p>
                  </a:txBody>
                  <a:tcPr marT="45712" marB="45712"/>
                </a:tc>
                <a:tc>
                  <a:txBody>
                    <a:bodyPr/>
                    <a:lstStyle/>
                    <a:p>
                      <a:r>
                        <a:rPr lang="en-US" sz="1100" kern="1200" dirty="0">
                          <a:solidFill>
                            <a:schemeClr val="dk1"/>
                          </a:solidFill>
                          <a:latin typeface="+mn-lt"/>
                          <a:ea typeface="+mn-ea"/>
                          <a:cs typeface="+mn-cs"/>
                        </a:rPr>
                        <a:t>PHY</a:t>
                      </a: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967901264"/>
                  </a:ext>
                </a:extLst>
              </a:tr>
              <a:tr h="0">
                <a:tc>
                  <a:txBody>
                    <a:bodyPr/>
                    <a:lstStyle/>
                    <a:p>
                      <a:endParaRPr lang="en-US" sz="1100" dirty="0"/>
                    </a:p>
                  </a:txBody>
                  <a:tcPr marT="45712" marB="45712"/>
                </a:tc>
                <a:tc>
                  <a:txBody>
                    <a:bodyPr/>
                    <a:lstStyle/>
                    <a:p>
                      <a:r>
                        <a:rPr lang="en-US" sz="1100" dirty="0"/>
                        <a:t>TB operation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Trigger frame format and setting</a:t>
                      </a:r>
                    </a:p>
                  </a:txBody>
                  <a:tcPr marT="45712" marB="45712"/>
                </a:tc>
                <a:tc>
                  <a:txBody>
                    <a:bodyPr/>
                    <a:lstStyle/>
                    <a:p>
                      <a:r>
                        <a:rPr lang="en-US" sz="1100" kern="1200" dirty="0">
                          <a:solidFill>
                            <a:schemeClr val="dk1"/>
                          </a:solidFill>
                          <a:latin typeface="+mn-lt"/>
                          <a:ea typeface="+mn-ea"/>
                          <a:cs typeface="+mn-cs"/>
                        </a:rPr>
                        <a:t>9 – frame format</a:t>
                      </a:r>
                    </a:p>
                  </a:txBody>
                  <a:tcPr marT="45712" marB="45712"/>
                </a:tc>
                <a:extLst>
                  <a:ext uri="{0D108BD9-81ED-4DB2-BD59-A6C34878D82A}">
                    <a16:rowId xmlns:a16="http://schemas.microsoft.com/office/drawing/2014/main" val="16894368"/>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400"/>
                    </a:p>
                  </a:txBody>
                  <a:tcPr marT="45712" marB="45712"/>
                </a:tc>
                <a:tc>
                  <a:txBody>
                    <a:bodyPr/>
                    <a:lstStyle/>
                    <a:p>
                      <a:endParaRPr lang="en-US" sz="1400"/>
                    </a:p>
                  </a:txBody>
                  <a:tcPr marT="45712" marB="45712"/>
                </a:tc>
                <a:tc>
                  <a:txBody>
                    <a:bodyPr/>
                    <a:lstStyle/>
                    <a:p>
                      <a:endParaRPr lang="en-US" sz="1400" dirty="0"/>
                    </a:p>
                  </a:txBody>
                  <a:tcPr marT="45712" marB="45712"/>
                </a:tc>
                <a:tc>
                  <a:txBody>
                    <a:bodyPr/>
                    <a:lstStyle/>
                    <a:p>
                      <a:r>
                        <a:rPr lang="en-US" sz="1100" kern="1200" dirty="0">
                          <a:solidFill>
                            <a:schemeClr val="dk1"/>
                          </a:solidFill>
                          <a:latin typeface="+mn-lt"/>
                          <a:ea typeface="+mn-ea"/>
                          <a:cs typeface="+mn-cs"/>
                        </a:rPr>
                        <a:t>11 – TB Measurement exchange</a:t>
                      </a:r>
                    </a:p>
                  </a:txBody>
                  <a:tcPr marT="45712" marB="45712"/>
                </a:tc>
                <a:extLst>
                  <a:ext uri="{0D108BD9-81ED-4DB2-BD59-A6C34878D82A}">
                    <a16:rowId xmlns:a16="http://schemas.microsoft.com/office/drawing/2014/main" val="2191580554"/>
                  </a:ext>
                </a:extLst>
              </a:tr>
              <a:tr h="152392">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Secure LTF</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r>
                        <a:rPr lang="en-US" sz="1100" kern="1200" dirty="0">
                          <a:solidFill>
                            <a:schemeClr val="dk1"/>
                          </a:solidFill>
                          <a:latin typeface="+mn-lt"/>
                          <a:ea typeface="+mn-ea"/>
                          <a:cs typeface="+mn-cs"/>
                        </a:rPr>
                        <a:t>Secure LTF AES128 mapping to symbols </a:t>
                      </a:r>
                    </a:p>
                  </a:txBody>
                  <a:tcPr marT="45712" marB="45712"/>
                </a:tc>
                <a:tc>
                  <a:txBody>
                    <a:bodyPr/>
                    <a:lstStyle/>
                    <a:p>
                      <a:endParaRPr lang="en-US" sz="11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692266373"/>
                  </a:ext>
                </a:extLst>
              </a:tr>
              <a:tr h="0">
                <a:tc>
                  <a:txBody>
                    <a:bodyPr/>
                    <a:lstStyle/>
                    <a:p>
                      <a:endParaRPr lang="en-US" sz="1100" dirty="0"/>
                    </a:p>
                  </a:txBody>
                  <a:tcPr marT="45712" marB="45712"/>
                </a:tc>
                <a:tc>
                  <a:txBody>
                    <a:bodyPr/>
                    <a:lstStyle/>
                    <a:p>
                      <a:r>
                        <a:rPr lang="en-US" sz="1100" dirty="0"/>
                        <a:t>TB and NTB Negotiation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for 320MHz w/ and w/o Secure LTF</a:t>
                      </a:r>
                    </a:p>
                  </a:txBody>
                  <a:tcPr marT="45712" marB="45712"/>
                </a:tc>
                <a:tc>
                  <a:txBody>
                    <a:bodyPr/>
                    <a:lstStyle/>
                    <a:p>
                      <a:r>
                        <a:rPr lang="en-US" sz="1100" kern="1200" dirty="0">
                          <a:solidFill>
                            <a:schemeClr val="dk1"/>
                          </a:solidFill>
                          <a:latin typeface="+mn-lt"/>
                          <a:ea typeface="+mn-ea"/>
                          <a:cs typeface="+mn-cs"/>
                        </a:rPr>
                        <a:t>11 – TB and NTB negotiation</a:t>
                      </a:r>
                    </a:p>
                  </a:txBody>
                  <a:tcPr marT="45712" marB="45712"/>
                </a:tc>
                <a:extLst>
                  <a:ext uri="{0D108BD9-81ED-4DB2-BD59-A6C34878D82A}">
                    <a16:rowId xmlns:a16="http://schemas.microsoft.com/office/drawing/2014/main" val="116895975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100" kern="1200" dirty="0">
                        <a:solidFill>
                          <a:schemeClr val="dk1"/>
                        </a:solidFill>
                        <a:latin typeface="+mn-lt"/>
                        <a:ea typeface="+mn-ea"/>
                        <a:cs typeface="+mn-cs"/>
                      </a:endParaRPr>
                    </a:p>
                  </a:txBody>
                  <a:tcPr marT="45712" marB="45712"/>
                </a:tc>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9 – LTF Parameters IE</a:t>
                      </a:r>
                    </a:p>
                  </a:txBody>
                  <a:tcPr marT="45712" marB="45712"/>
                </a:tc>
                <a:extLst>
                  <a:ext uri="{0D108BD9-81ED-4DB2-BD59-A6C34878D82A}">
                    <a16:rowId xmlns:a16="http://schemas.microsoft.com/office/drawing/2014/main" val="675646696"/>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TXVECTOR and RXVECTOR</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PHY</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Support in clause 36 for Ranging in the TXVECTOR, RXVECTOR and LTFVECTOR</a:t>
                      </a:r>
                    </a:p>
                  </a:txBody>
                  <a:tcPr marT="45712" marB="45712"/>
                </a:tc>
                <a:tc>
                  <a:txBody>
                    <a:bodyPr/>
                    <a:lstStyle/>
                    <a:p>
                      <a:r>
                        <a:rPr lang="en-US" sz="1100" kern="1200" dirty="0">
                          <a:solidFill>
                            <a:schemeClr val="dk1"/>
                          </a:solidFill>
                          <a:latin typeface="+mn-lt"/>
                          <a:ea typeface="+mn-ea"/>
                          <a:cs typeface="+mn-cs"/>
                        </a:rPr>
                        <a:t>36.2.2</a:t>
                      </a:r>
                    </a:p>
                  </a:txBody>
                  <a:tcPr marT="45712" marB="45712"/>
                </a:tc>
                <a:extLst>
                  <a:ext uri="{0D108BD9-81ED-4DB2-BD59-A6C34878D82A}">
                    <a16:rowId xmlns:a16="http://schemas.microsoft.com/office/drawing/2014/main" val="353515337"/>
                  </a:ext>
                </a:extLst>
              </a:tr>
              <a:tr h="0">
                <a:tc>
                  <a:txBody>
                    <a:bodyPr/>
                    <a:lstStyle/>
                    <a:p>
                      <a:endParaRPr lang="en-US" sz="1100" kern="1200" dirty="0">
                        <a:solidFill>
                          <a:schemeClr val="dk1"/>
                        </a:solidFill>
                        <a:latin typeface="+mn-lt"/>
                        <a:ea typeface="+mn-ea"/>
                        <a:cs typeface="+mn-cs"/>
                      </a:endParaRPr>
                    </a:p>
                  </a:txBody>
                  <a:tcPr marT="45712" marB="45712"/>
                </a:tc>
                <a:tc>
                  <a:txBody>
                    <a:bodyPr/>
                    <a:lstStyle/>
                    <a:p>
                      <a:r>
                        <a:rPr lang="en-US" sz="1100" kern="1200" dirty="0">
                          <a:solidFill>
                            <a:schemeClr val="dk1"/>
                          </a:solidFill>
                          <a:latin typeface="+mn-lt"/>
                          <a:ea typeface="+mn-ea"/>
                          <a:cs typeface="+mn-cs"/>
                        </a:rPr>
                        <a:t>Passive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latin typeface="+mn-lt"/>
                          <a:ea typeface="+mn-ea"/>
                          <a:cs typeface="+mn-cs"/>
                        </a:rPr>
                        <a:t>MAC</a:t>
                      </a:r>
                    </a:p>
                  </a:txBody>
                  <a:tcPr marT="45712" marB="45712"/>
                </a:tc>
                <a:tc>
                  <a:txBody>
                    <a:bodyPr/>
                    <a:lstStyle/>
                    <a:p>
                      <a:r>
                        <a:rPr lang="en-US" sz="1100" kern="1200" dirty="0">
                          <a:solidFill>
                            <a:schemeClr val="dk1"/>
                          </a:solidFill>
                          <a:latin typeface="+mn-lt"/>
                          <a:ea typeface="+mn-ea"/>
                          <a:cs typeface="+mn-cs"/>
                        </a:rPr>
                        <a:t>Negotiation and measurement exchange using EHT for passive</a:t>
                      </a:r>
                    </a:p>
                  </a:txBody>
                  <a:tcPr marT="45712" marB="45712"/>
                </a:tc>
                <a:tc>
                  <a:txBody>
                    <a:bodyPr/>
                    <a:lstStyle/>
                    <a:p>
                      <a:r>
                        <a:rPr lang="en-US" sz="1100" dirty="0"/>
                        <a:t>9 – TF, </a:t>
                      </a:r>
                    </a:p>
                    <a:p>
                      <a:r>
                        <a:rPr lang="en-US" sz="1100" dirty="0"/>
                        <a:t>LMR (ISTA Passive TB Ranging Measurement Report element) (RSTA Passive TB Ranging Measurement Report element)</a:t>
                      </a:r>
                    </a:p>
                    <a:p>
                      <a:r>
                        <a:rPr lang="en-US" sz="1100" dirty="0"/>
                        <a:t>LCI (Passive TB Ranging LCI Table element)</a:t>
                      </a:r>
                    </a:p>
                    <a:p>
                      <a:r>
                        <a:rPr lang="en-US" sz="1100" dirty="0"/>
                        <a:t>(Passive TB Ranging Parameters subfield format and associated format and bandwidth table).</a:t>
                      </a:r>
                    </a:p>
                  </a:txBody>
                  <a:tcPr marT="45712" marB="45712"/>
                </a:tc>
                <a:extLst>
                  <a:ext uri="{0D108BD9-81ED-4DB2-BD59-A6C34878D82A}">
                    <a16:rowId xmlns:a16="http://schemas.microsoft.com/office/drawing/2014/main" val="3785766676"/>
                  </a:ext>
                </a:extLst>
              </a:tr>
              <a:tr h="0">
                <a:tc>
                  <a:txBody>
                    <a:bodyPr/>
                    <a:lstStyle/>
                    <a:p>
                      <a:endParaRPr lang="en-US" sz="1400" dirty="0"/>
                    </a:p>
                  </a:txBody>
                  <a:tcPr marT="45712" marB="45712"/>
                </a:tc>
                <a:tc>
                  <a:txBody>
                    <a:bodyPr/>
                    <a:lstStyle/>
                    <a:p>
                      <a:r>
                        <a:rPr lang="en-US" sz="1400" dirty="0"/>
                        <a:t>Tx procedure</a:t>
                      </a:r>
                    </a:p>
                  </a:txBody>
                  <a:tcPr marT="45712" marB="45712"/>
                </a:tc>
                <a:tc>
                  <a:txBody>
                    <a:bodyPr/>
                    <a:lstStyle/>
                    <a:p>
                      <a:r>
                        <a:rPr lang="en-US" sz="1400" dirty="0"/>
                        <a:t>PHY</a:t>
                      </a:r>
                    </a:p>
                  </a:txBody>
                  <a:tcPr marT="45712" marB="45712"/>
                </a:tc>
                <a:tc>
                  <a:txBody>
                    <a:bodyPr/>
                    <a:lstStyle/>
                    <a:p>
                      <a:r>
                        <a:rPr lang="en-US" sz="1400" dirty="0"/>
                        <a:t>EHT Transmit procedure</a:t>
                      </a:r>
                    </a:p>
                  </a:txBody>
                  <a:tcPr marT="45712" marB="45712"/>
                </a:tc>
                <a:tc>
                  <a:txBody>
                    <a:bodyPr/>
                    <a:lstStyle/>
                    <a:p>
                      <a:r>
                        <a:rPr lang="en-US" sz="1400" dirty="0"/>
                        <a:t>Equivalent text to 27.3.21 HE transmit procedure needed to deal with TOD registering. </a:t>
                      </a:r>
                    </a:p>
                  </a:txBody>
                  <a:tcPr marT="45712" marB="45712"/>
                </a:tc>
                <a:extLst>
                  <a:ext uri="{0D108BD9-81ED-4DB2-BD59-A6C34878D82A}">
                    <a16:rowId xmlns:a16="http://schemas.microsoft.com/office/drawing/2014/main" val="1912516262"/>
                  </a:ext>
                </a:extLst>
              </a:tr>
            </a:tbl>
          </a:graphicData>
        </a:graphic>
      </p:graphicFrame>
    </p:spTree>
    <p:extLst>
      <p:ext uri="{BB962C8B-B14F-4D97-AF65-F5344CB8AC3E}">
        <p14:creationId xmlns:p14="http://schemas.microsoft.com/office/powerpoint/2010/main" val="318815494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400" dirty="0"/>
              <a:t>Backup</a:t>
            </a:r>
          </a:p>
        </p:txBody>
      </p:sp>
      <p:sp>
        <p:nvSpPr>
          <p:cNvPr id="3" name="Content Placeholder 2"/>
          <p:cNvSpPr>
            <a:spLocks noGrp="1"/>
          </p:cNvSpPr>
          <p:nvPr>
            <p:ph idx="1"/>
          </p:nvPr>
        </p:nvSpPr>
        <p:spPr/>
        <p:txBody>
          <a:bodyPr/>
          <a:lstStyle/>
          <a:p>
            <a:r>
              <a:rPr lang="en-US"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21284206"/>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Motion to adopt text</a:t>
            </a:r>
          </a:p>
        </p:txBody>
      </p:sp>
      <p:sp>
        <p:nvSpPr>
          <p:cNvPr id="3" name="Content Placeholder 2"/>
          <p:cNvSpPr>
            <a:spLocks noGrp="1"/>
          </p:cNvSpPr>
          <p:nvPr>
            <p:ph idx="1"/>
          </p:nvPr>
        </p:nvSpPr>
        <p:spPr/>
        <p:txBody>
          <a:bodyPr/>
          <a:lstStyle/>
          <a:p>
            <a:r>
              <a:rPr lang="en-US" dirty="0"/>
              <a:t>Motion</a:t>
            </a:r>
          </a:p>
          <a:p>
            <a:pPr marL="0" indent="0"/>
            <a:r>
              <a:rPr lang="en-US" b="0" dirty="0"/>
              <a:t>Move to adopt document 11-18-xxxx r? to the 802.11bk draft, instruct the technical editor to incorporate it in the 802.11bk draft amendment text and empower the editor to perform editorial changes.</a:t>
            </a:r>
          </a:p>
          <a:p>
            <a:pPr marL="0" indent="0"/>
            <a:endParaRPr lang="en-US" b="0" dirty="0"/>
          </a:p>
          <a:p>
            <a:r>
              <a:rPr lang="en-US" dirty="0"/>
              <a:t>Moved: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611601519"/>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11-20/140 “Meeting Minutes January 2020 session” posted to Mentor January 13</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11-20/14r0 as </a:t>
            </a:r>
            <a:r>
              <a:rPr lang="en-US" sz="2000" b="0" dirty="0" err="1"/>
              <a:t>TGbk</a:t>
            </a:r>
            <a:r>
              <a:rPr lang="en-US" sz="2000" b="0" dirty="0"/>
              <a:t> meeting minutes for the Jan. 2020 meeting.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729203249"/>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11-20/249 “</a:t>
            </a:r>
            <a:r>
              <a:rPr lang="en-US" sz="2000" b="0" dirty="0" err="1"/>
              <a:t>TGbk</a:t>
            </a:r>
            <a:r>
              <a:rPr lang="en-US" sz="2000" b="0" dirty="0"/>
              <a:t> telecon minutes January 8</a:t>
            </a:r>
            <a:r>
              <a:rPr lang="en-US" sz="2000" b="0" baseline="30000" dirty="0"/>
              <a:t>th</a:t>
            </a:r>
            <a:r>
              <a:rPr lang="en-US" sz="2000" b="0" dirty="0"/>
              <a:t> 2020” posted to Mentor January 29</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11-20/249r0 as </a:t>
            </a:r>
            <a:r>
              <a:rPr lang="en-US" sz="2000" b="0" dirty="0" err="1"/>
              <a:t>TGbk</a:t>
            </a:r>
            <a:r>
              <a:rPr lang="en-US" sz="2000" b="0" dirty="0"/>
              <a:t> meeting minutes for the Jan. 8</a:t>
            </a:r>
            <a:r>
              <a:rPr lang="en-US" sz="2000" b="0" baseline="30000" dirty="0"/>
              <a:t>th</a:t>
            </a:r>
            <a:r>
              <a:rPr lang="en-US" sz="2000" b="0" dirty="0"/>
              <a:t> 2020 telecon.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563446950"/>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11-20/251 “</a:t>
            </a:r>
            <a:r>
              <a:rPr lang="en-US" sz="2000" b="0" dirty="0" err="1"/>
              <a:t>TGbk</a:t>
            </a:r>
            <a:r>
              <a:rPr lang="en-US" sz="2000" b="0" dirty="0"/>
              <a:t> telecon minutes January-February 2020” posted to Mentor Mar. 25</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11-20/251r0 as </a:t>
            </a:r>
            <a:r>
              <a:rPr lang="en-US" sz="2000" b="0" dirty="0" err="1"/>
              <a:t>TGbk</a:t>
            </a:r>
            <a:r>
              <a:rPr lang="en-US" sz="2000" b="0" dirty="0"/>
              <a:t> meeting minutes for the Jan. 29</a:t>
            </a:r>
            <a:r>
              <a:rPr lang="en-US" sz="2000" b="0" baseline="30000" dirty="0"/>
              <a:t>th</a:t>
            </a:r>
            <a:r>
              <a:rPr lang="en-US" sz="2000" b="0" dirty="0"/>
              <a:t>, Feb. 5</a:t>
            </a:r>
            <a:r>
              <a:rPr lang="en-US" sz="2000" b="0" baseline="30000" dirty="0"/>
              <a:t>th</a:t>
            </a:r>
            <a:r>
              <a:rPr lang="en-US" sz="2000" b="0" dirty="0"/>
              <a:t> , Feb. 12</a:t>
            </a:r>
            <a:r>
              <a:rPr lang="en-US" sz="2000" b="0" baseline="30000" dirty="0"/>
              <a:t>th</a:t>
            </a:r>
            <a:r>
              <a:rPr lang="en-US" sz="2000" b="0" dirty="0"/>
              <a:t> and Mar. 4 2020 telecons. </a:t>
            </a:r>
          </a:p>
          <a:p>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02645408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45977"/>
          </a:xfrm>
        </p:spPr>
        <p:txBody>
          <a:bodyPr/>
          <a:lstStyle/>
          <a:p>
            <a:r>
              <a:rPr lang="en-US" altLang="en-US" sz="4400" dirty="0"/>
              <a:t>Logistics</a:t>
            </a:r>
            <a:endParaRPr lang="en-US" sz="4400" dirty="0"/>
          </a:p>
        </p:txBody>
      </p:sp>
      <p:sp>
        <p:nvSpPr>
          <p:cNvPr id="3" name="Content Placeholder 2"/>
          <p:cNvSpPr>
            <a:spLocks noGrp="1"/>
          </p:cNvSpPr>
          <p:nvPr>
            <p:ph idx="1"/>
          </p:nvPr>
        </p:nvSpPr>
        <p:spPr>
          <a:xfrm>
            <a:off x="551384" y="1268760"/>
            <a:ext cx="11017223" cy="4825655"/>
          </a:xfrm>
        </p:spPr>
        <p:txBody>
          <a:bodyPr/>
          <a:lstStyle/>
          <a:p>
            <a:pPr marL="269875" indent="-269875">
              <a:buFont typeface="Arial" panose="020B0604020202020204" pitchFamily="34" charset="0"/>
              <a:buChar char="•"/>
            </a:pPr>
            <a:r>
              <a:rPr lang="en-US" altLang="en-US" sz="2000" dirty="0"/>
              <a:t>Motions: </a:t>
            </a:r>
          </a:p>
          <a:p>
            <a:r>
              <a:rPr lang="en-US" altLang="en-US" sz="1800" b="0" dirty="0"/>
              <a:t>	Only IEEE 802.11 voting members may vote on motions, motions are documented and votes are documented in the minutes. Please verify your voting status prior to voting.</a:t>
            </a:r>
          </a:p>
          <a:p>
            <a:r>
              <a:rPr lang="en-US" altLang="en-US" sz="1800" b="0" dirty="0"/>
              <a:t>	We will use WebEx for motion and </a:t>
            </a:r>
            <a:r>
              <a:rPr lang="en-US" altLang="en-US" sz="1800" b="0" dirty="0" err="1"/>
              <a:t>strawpoll</a:t>
            </a:r>
            <a:r>
              <a:rPr lang="en-US" altLang="en-US" sz="1800" b="0" dirty="0"/>
              <a:t> voting, make sure you are logged in during the meeting. </a:t>
            </a:r>
          </a:p>
          <a:p>
            <a:endParaRPr lang="en-US" altLang="en-US" sz="900" dirty="0"/>
          </a:p>
          <a:p>
            <a:pPr marL="269875" indent="-269875">
              <a:buFont typeface="Arial" panose="020B0604020202020204" pitchFamily="34" charset="0"/>
              <a:buChar char="•"/>
            </a:pPr>
            <a:r>
              <a:rPr lang="en-US" altLang="en-US" sz="2000" dirty="0"/>
              <a:t>Documentation</a:t>
            </a:r>
          </a:p>
          <a:p>
            <a:pPr lvl="1"/>
            <a:r>
              <a:rPr lang="en-US" altLang="en-US" sz="1800" dirty="0">
                <a:hlinkClick r:id="rId2"/>
              </a:rPr>
              <a:t>https://mentor.ieee.org/802.11/documents</a:t>
            </a:r>
            <a:r>
              <a:rPr lang="en-US" altLang="en-US" sz="1800" dirty="0"/>
              <a:t>, Use “</a:t>
            </a:r>
            <a:r>
              <a:rPr lang="en-US" altLang="en-US" sz="1800" dirty="0" err="1"/>
              <a:t>TGbk</a:t>
            </a:r>
            <a:r>
              <a:rPr lang="en-US" altLang="en-US" sz="1800" dirty="0"/>
              <a:t>” folder for documents relating to the </a:t>
            </a:r>
            <a:r>
              <a:rPr lang="en-US" altLang="en-US" sz="1800" dirty="0" err="1"/>
              <a:t>TGbk</a:t>
            </a:r>
            <a:r>
              <a:rPr lang="en-US" altLang="en-US" sz="1800" dirty="0"/>
              <a:t> activity.</a:t>
            </a:r>
          </a:p>
          <a:p>
            <a:pPr lvl="1"/>
            <a:endParaRPr lang="en-US" altLang="en-US" sz="1800" dirty="0"/>
          </a:p>
          <a:p>
            <a:pPr marL="269875" indent="-269875">
              <a:buFont typeface="Arial" panose="020B0604020202020204" pitchFamily="34" charset="0"/>
              <a:buChar char="•"/>
            </a:pPr>
            <a:r>
              <a:rPr lang="en-US" altLang="en-US" sz="2000" dirty="0"/>
              <a:t>Meeting coordinates: </a:t>
            </a:r>
          </a:p>
          <a:p>
            <a:r>
              <a:rPr lang="en-US" altLang="en-US" sz="1800" dirty="0"/>
              <a:t>	</a:t>
            </a:r>
            <a:r>
              <a:rPr lang="en-US" altLang="en-US" sz="1800" b="0" dirty="0"/>
              <a:t>We are using WebEx, meeting credentials can be found in the IEEE 802.11 calendar </a:t>
            </a:r>
            <a:r>
              <a:rPr lang="en-US" altLang="en-US" sz="1800" b="0" dirty="0">
                <a:hlinkClick r:id="rId3"/>
              </a:rPr>
              <a:t>here</a:t>
            </a:r>
            <a:r>
              <a:rPr lang="en-US" altLang="en-US" sz="1800" b="0" dirty="0"/>
              <a:t>.</a:t>
            </a:r>
          </a:p>
          <a:p>
            <a:endParaRPr lang="en-US" sz="1800" dirty="0"/>
          </a:p>
          <a:p>
            <a:pPr marL="269875" indent="-269875">
              <a:buFont typeface="Arial" panose="020B0604020202020204" pitchFamily="34" charset="0"/>
              <a:buChar char="•"/>
            </a:pPr>
            <a:r>
              <a:rPr lang="en-US" altLang="en-US" sz="1800" dirty="0"/>
              <a:t>Meeting decorum: </a:t>
            </a:r>
          </a:p>
          <a:p>
            <a:r>
              <a:rPr lang="en-US" altLang="en-US" sz="1600" b="0" dirty="0"/>
              <a:t>	</a:t>
            </a:r>
            <a:r>
              <a:rPr lang="en-US" altLang="en-US" sz="1800" b="0" dirty="0"/>
              <a:t>Announce your name and affiliation when you first address the group.</a:t>
            </a:r>
          </a:p>
          <a:p>
            <a:r>
              <a:rPr lang="en-US" altLang="en-US" sz="1800" b="0" dirty="0"/>
              <a:t>	Please mute </a:t>
            </a:r>
            <a:r>
              <a:rPr lang="en-US" sz="2000" b="0" dirty="0"/>
              <a:t>the microphone unless you want to address the group.</a:t>
            </a:r>
          </a:p>
          <a:p>
            <a:r>
              <a:rPr lang="en-US" sz="2000" b="0" dirty="0"/>
              <a:t>	</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77354568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b="0" dirty="0"/>
              <a:t>Approval of previous meeting minutes</a:t>
            </a:r>
            <a:endParaRPr lang="en-US" dirty="0"/>
          </a:p>
        </p:txBody>
      </p:sp>
      <p:sp>
        <p:nvSpPr>
          <p:cNvPr id="3" name="Content Placeholder 2"/>
          <p:cNvSpPr>
            <a:spLocks noGrp="1"/>
          </p:cNvSpPr>
          <p:nvPr>
            <p:ph idx="1"/>
          </p:nvPr>
        </p:nvSpPr>
        <p:spPr/>
        <p:txBody>
          <a:bodyPr/>
          <a:lstStyle/>
          <a:p>
            <a:pPr marL="0" indent="0"/>
            <a:r>
              <a:rPr lang="en-US" sz="2000" b="0" dirty="0"/>
              <a:t>Document 11-20/419 “Ad Hoc Meeting Minutes Mar 2020 Session” posted to Mentor Apr. 10</a:t>
            </a:r>
            <a:r>
              <a:rPr lang="en-US" sz="2000" b="0" baseline="30000" dirty="0"/>
              <a:t>th</a:t>
            </a:r>
            <a:r>
              <a:rPr lang="en-US" sz="2000" b="0" dirty="0"/>
              <a:t> 2020.</a:t>
            </a:r>
          </a:p>
          <a:p>
            <a:endParaRPr lang="en-US" sz="2000" dirty="0"/>
          </a:p>
          <a:p>
            <a:r>
              <a:rPr lang="en-US" sz="2000" dirty="0"/>
              <a:t>Motion (#</a:t>
            </a:r>
            <a:r>
              <a:rPr lang="en-US" sz="2000" b="0" dirty="0"/>
              <a:t>?):</a:t>
            </a:r>
          </a:p>
          <a:p>
            <a:pPr marL="0" indent="0"/>
            <a:r>
              <a:rPr lang="en-US" sz="2000" b="0" dirty="0"/>
              <a:t>Move to approve document 11-20/419r1 as </a:t>
            </a:r>
            <a:r>
              <a:rPr lang="en-US" sz="2000" b="0" dirty="0" err="1"/>
              <a:t>TGbk</a:t>
            </a:r>
            <a:r>
              <a:rPr lang="en-US" sz="2000" b="0" dirty="0"/>
              <a:t> meeting minutes for the Mar. Ad-hoc meeting.</a:t>
            </a:r>
          </a:p>
          <a:p>
            <a:pPr marL="0" indent="0"/>
            <a:r>
              <a:rPr lang="en-US" sz="2000" b="0" dirty="0"/>
              <a:t>Moved by:</a:t>
            </a:r>
          </a:p>
          <a:p>
            <a:r>
              <a:rPr lang="en-US" sz="2000" b="0" dirty="0"/>
              <a:t>Seconded by:</a:t>
            </a:r>
          </a:p>
          <a:p>
            <a:r>
              <a:rPr lang="en-US" sz="2000" b="0" dirty="0"/>
              <a:t>Results (Y/N/A):</a:t>
            </a:r>
          </a:p>
          <a:p>
            <a:endParaRPr lang="en-US" sz="20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22261938"/>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B53B8ED-698C-40B8-9DED-890345EAC468}"/>
              </a:ext>
            </a:extLst>
          </p:cNvPr>
          <p:cNvSpPr>
            <a:spLocks noGrp="1"/>
          </p:cNvSpPr>
          <p:nvPr>
            <p:ph type="title"/>
          </p:nvPr>
        </p:nvSpPr>
        <p:spPr/>
        <p:txBody>
          <a:bodyPr/>
          <a:lstStyle/>
          <a:p>
            <a:r>
              <a:rPr lang="en-US" dirty="0"/>
              <a:t>Comment Resolution from Ad Hoc and Telecon</a:t>
            </a:r>
          </a:p>
        </p:txBody>
      </p:sp>
      <p:sp>
        <p:nvSpPr>
          <p:cNvPr id="3" name="Content Placeholder 2">
            <a:extLst>
              <a:ext uri="{FF2B5EF4-FFF2-40B4-BE49-F238E27FC236}">
                <a16:creationId xmlns:a16="http://schemas.microsoft.com/office/drawing/2014/main" id="{5C93A183-EBC3-4ED4-9CAC-3AD5A0D2B23D}"/>
              </a:ext>
            </a:extLst>
          </p:cNvPr>
          <p:cNvSpPr>
            <a:spLocks noGrp="1"/>
          </p:cNvSpPr>
          <p:nvPr>
            <p:ph idx="1"/>
          </p:nvPr>
        </p:nvSpPr>
        <p:spPr>
          <a:xfrm>
            <a:off x="914401" y="1751015"/>
            <a:ext cx="10361084" cy="4343400"/>
          </a:xfrm>
        </p:spPr>
        <p:txBody>
          <a:bodyPr/>
          <a:lstStyle/>
          <a:p>
            <a:pPr marL="0" indent="0"/>
            <a:r>
              <a:rPr lang="fr-FR" sz="1800" dirty="0"/>
              <a:t>LB249-Clause-9-4-CIDs</a:t>
            </a:r>
            <a:endParaRPr lang="en-US" sz="1800" dirty="0"/>
          </a:p>
          <a:p>
            <a:pPr marL="0" indent="0"/>
            <a:endParaRPr lang="en-US" dirty="0"/>
          </a:p>
          <a:p>
            <a:pPr marL="0" indent="0"/>
            <a:r>
              <a:rPr lang="en-US" dirty="0"/>
              <a:t>Motion </a:t>
            </a:r>
            <a:r>
              <a:rPr lang="en-US" b="0" dirty="0"/>
              <a:t>###:</a:t>
            </a:r>
            <a:endParaRPr lang="en-US" dirty="0"/>
          </a:p>
          <a:p>
            <a:pPr marL="0" indent="0"/>
            <a:r>
              <a:rPr lang="en-US" sz="2000" b="0" dirty="0"/>
              <a:t>Move to adopt the resolutions depicted by document 11-20-0388r2 for CIDs 3648, 3026, 3027, 3262, 3573, 3574, 3575, 3028, 3029, 3638, 3916, 3918, 4002, 3042 and 4003</a:t>
            </a:r>
            <a:r>
              <a:rPr lang="en-GB" sz="2000" b="0" dirty="0"/>
              <a:t>, </a:t>
            </a:r>
            <a:r>
              <a:rPr lang="en-US" sz="2000" b="0" dirty="0"/>
              <a:t>instruct the technical editor to incorporate it in the P802.11bk draft and grant the editor editorial license. </a:t>
            </a:r>
          </a:p>
          <a:p>
            <a:pPr marL="0" indent="0"/>
            <a:endParaRPr lang="en-US" sz="2000" b="0" dirty="0"/>
          </a:p>
          <a:p>
            <a:pPr marL="0" indent="0"/>
            <a:r>
              <a:rPr lang="en-US" sz="2000" b="0" dirty="0"/>
              <a:t>Moved:</a:t>
            </a:r>
          </a:p>
          <a:p>
            <a:pPr marL="0" indent="0"/>
            <a:r>
              <a:rPr lang="en-US" sz="2000" b="0" dirty="0"/>
              <a:t>Second:</a:t>
            </a:r>
          </a:p>
          <a:p>
            <a:pPr marL="0" indent="0"/>
            <a:r>
              <a:rPr lang="en-US" sz="2000" b="0" dirty="0"/>
              <a:t>Results (Y/N/A):</a:t>
            </a:r>
          </a:p>
          <a:p>
            <a:pPr marL="0" indent="0"/>
            <a:endParaRPr lang="en-US" sz="2000" b="0" dirty="0"/>
          </a:p>
          <a:p>
            <a:pPr marL="0" indent="0"/>
            <a:r>
              <a:rPr lang="en-US" sz="1600" b="0" dirty="0"/>
              <a:t>Results from the Mar. Ad Hoc (Y/N/A): 9/0/1</a:t>
            </a:r>
          </a:p>
          <a:p>
            <a:pPr marL="0" indent="0"/>
            <a:endParaRPr lang="en-US" sz="2000" b="0" dirty="0"/>
          </a:p>
          <a:p>
            <a:pPr marL="0" indent="0"/>
            <a:endParaRPr lang="en-US" sz="2000" b="0" dirty="0"/>
          </a:p>
        </p:txBody>
      </p:sp>
      <p:sp>
        <p:nvSpPr>
          <p:cNvPr id="4" name="Slide Number Placeholder 3">
            <a:extLst>
              <a:ext uri="{FF2B5EF4-FFF2-40B4-BE49-F238E27FC236}">
                <a16:creationId xmlns:a16="http://schemas.microsoft.com/office/drawing/2014/main" id="{F0678E65-44D9-41A6-8306-2331B5AB08D2}"/>
              </a:ext>
            </a:extLst>
          </p:cNvPr>
          <p:cNvSpPr>
            <a:spLocks noGrp="1"/>
          </p:cNvSpPr>
          <p:nvPr>
            <p:ph type="sldNum" idx="12"/>
          </p:nvPr>
        </p:nvSpPr>
        <p:spPr/>
        <p:txBody>
          <a:bodyPr/>
          <a:lstStyle/>
          <a:p>
            <a:r>
              <a:rPr lang="en-GB"/>
              <a:t>Slide </a:t>
            </a:r>
            <a:fld id="{440F5867-744E-4AA6-B0ED-4C44D2DFBB7B}" type="slidenum">
              <a:rPr lang="en-GB" smtClean="0"/>
              <a:pPr/>
              <a:t>61</a:t>
            </a:fld>
            <a:endParaRPr lang="en-GB" dirty="0"/>
          </a:p>
        </p:txBody>
      </p:sp>
      <p:sp>
        <p:nvSpPr>
          <p:cNvPr id="5" name="Footer Placeholder 4">
            <a:extLst>
              <a:ext uri="{FF2B5EF4-FFF2-40B4-BE49-F238E27FC236}">
                <a16:creationId xmlns:a16="http://schemas.microsoft.com/office/drawing/2014/main" id="{C4CA6DA2-5061-408F-8558-9100A914CE09}"/>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810896F7-FECF-440C-9AA3-2DB7F51EBFE4}"/>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323022984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5"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2/4</a:t>
            </a:r>
          </a:p>
        </p:txBody>
      </p:sp>
      <p:sp>
        <p:nvSpPr>
          <p:cNvPr id="6146"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5. Menu select View, Master, Slide Master, select the top master page (theme slide master).  Place the document designator in the right hand side of the header.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Document designator example "doc.: IEEE 802.11-04/9876r0"      , or </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                                                  "doc.: IEEE 802.11-04/9876r2"</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6. Menu select Insert, Header and Footer (5 data fields):</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Slide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Date &amp;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Notes tab:</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Data and time, Fixed = venue date (as Month Year, e.g. January 2005)</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Header = document designator (e.g. “doc.: IEEE 802.11-04/9876r0”)</a:t>
            </a:r>
          </a:p>
          <a:p>
            <a:pPr marL="1427163" lvl="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Footer = first author, company</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Click "Apply to all".</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Step 7. Delete the four template instruction slides.</a:t>
            </a:r>
          </a:p>
        </p:txBody>
      </p:sp>
      <p:sp>
        <p:nvSpPr>
          <p:cNvPr id="6" name="Slide Number Placeholder 5"/>
          <p:cNvSpPr>
            <a:spLocks noGrp="1"/>
          </p:cNvSpPr>
          <p:nvPr>
            <p:ph type="sldNum" idx="12"/>
          </p:nvPr>
        </p:nvSpPr>
        <p:spPr/>
        <p:txBody>
          <a:bodyPr/>
          <a:lstStyle/>
          <a:p>
            <a:r>
              <a:rPr lang="en-GB"/>
              <a:t>Slide </a:t>
            </a:r>
            <a:fld id="{6C8F0547-AFA8-4805-9A22-12721CDE959F}" type="slidenum">
              <a:rPr lang="en-GB"/>
              <a:pPr/>
              <a:t>62</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69"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802.11 Template Instructions 3/4</a:t>
            </a:r>
          </a:p>
        </p:txBody>
      </p:sp>
      <p:sp>
        <p:nvSpPr>
          <p:cNvPr id="7170" name="Rectangle 2"/>
          <p:cNvSpPr>
            <a:spLocks noGrp="1" noChangeArrowheads="1"/>
          </p:cNvSpPr>
          <p:nvPr>
            <p:ph idx="1"/>
          </p:nvPr>
        </p:nvSpPr>
        <p:spPr>
          <a:ln/>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u="sng"/>
              <a:t>PowerPoint Submission Preparation Summary:</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Things to do:	7</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a:t>Fields to fill in:	12</a:t>
            </a:r>
          </a:p>
        </p:txBody>
      </p:sp>
      <p:sp>
        <p:nvSpPr>
          <p:cNvPr id="6" name="Slide Number Placeholder 5"/>
          <p:cNvSpPr>
            <a:spLocks noGrp="1"/>
          </p:cNvSpPr>
          <p:nvPr>
            <p:ph type="sldNum" idx="12"/>
          </p:nvPr>
        </p:nvSpPr>
        <p:spPr/>
        <p:txBody>
          <a:bodyPr/>
          <a:lstStyle/>
          <a:p>
            <a:r>
              <a:rPr lang="en-GB"/>
              <a:t>Slide </a:t>
            </a:r>
            <a:fld id="{640FCA93-0460-4BB8-89C2-809FD46B8F3F}" type="slidenum">
              <a:rPr lang="en-GB"/>
              <a:pPr/>
              <a:t>63</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3"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802.11 Template Instructions 4/4</a:t>
            </a:r>
            <a:br>
              <a:rPr lang="en-GB" dirty="0"/>
            </a:br>
            <a:r>
              <a:rPr lang="en-GB" dirty="0"/>
              <a:t>Recommendations</a:t>
            </a:r>
          </a:p>
        </p:txBody>
      </p:sp>
      <p:sp>
        <p:nvSpPr>
          <p:cNvPr id="8194" name="Rectangle 2"/>
          <p:cNvSpPr>
            <a:spLocks noGrp="1" noChangeArrowheads="1"/>
          </p:cNvSpPr>
          <p:nvPr>
            <p:ph idx="1"/>
          </p:nvPr>
        </p:nvSpPr>
        <p:spPr>
          <a:ln/>
        </p:spPr>
        <p:txBody>
          <a:bodyPr/>
          <a:lstStyle/>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a) Always create a new presentation using the template, rather than using someone else's presentation.</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b) For quick and easy creation of new 802.11 submissions, place the 802.11 template files in the template folder area on your computer.  Typical locations are:</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c:\Program Files\Microsoft Office\Templates\802.11,        or</a:t>
            </a:r>
          </a:p>
          <a:p>
            <a:pPr marL="1084263" lvl="2">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c:\Documents and Settings\User Name\Application Data\Microsoft\Templates\802.11</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To create a new submission from within PowerPoint, menu select File, New, then select the appropriate 802.11 template file.</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c) </a:t>
            </a:r>
            <a:r>
              <a:rPr lang="en-GB" u="sng" dirty="0"/>
              <a:t>When you update or revise your presentation</a:t>
            </a:r>
            <a:r>
              <a:rPr lang="en-GB" dirty="0"/>
              <a:t>, remember to check all </a:t>
            </a:r>
            <a:r>
              <a:rPr lang="en-GB" u="sng" dirty="0"/>
              <a:t>6 fields</a:t>
            </a:r>
            <a:r>
              <a:rPr lang="en-GB" dirty="0"/>
              <a:t> in steps 5 and 6 for the correct values.</a:t>
            </a:r>
          </a:p>
          <a:p>
            <a:pPr marL="741363" lvl="1" indent="-28416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GB" dirty="0"/>
              <a:t>rev: 2010-03-01</a:t>
            </a:r>
          </a:p>
        </p:txBody>
      </p:sp>
      <p:sp>
        <p:nvSpPr>
          <p:cNvPr id="6" name="Slide Number Placeholder 5"/>
          <p:cNvSpPr>
            <a:spLocks noGrp="1"/>
          </p:cNvSpPr>
          <p:nvPr>
            <p:ph type="sldNum" idx="12"/>
          </p:nvPr>
        </p:nvSpPr>
        <p:spPr/>
        <p:txBody>
          <a:bodyPr/>
          <a:lstStyle/>
          <a:p>
            <a:r>
              <a:rPr lang="en-GB"/>
              <a:t>Slide </a:t>
            </a:r>
            <a:fld id="{376AAD83-5B70-4C1C-AF28-E722C9F0524D}" type="slidenum">
              <a:rPr lang="en-GB"/>
              <a:pPr/>
              <a:t>64</a:t>
            </a:fld>
            <a:endParaRPr lang="en-GB"/>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4" name="Date Placeholder 3"/>
          <p:cNvSpPr>
            <a:spLocks noGrp="1"/>
          </p:cNvSpPr>
          <p:nvPr>
            <p:ph type="dt" idx="15"/>
          </p:nvPr>
        </p:nvSpPr>
        <p:spPr/>
        <p:txBody>
          <a:bodyPr/>
          <a:lstStyle/>
          <a:p>
            <a:r>
              <a:rPr lang="en-US"/>
              <a:t>Nov. 2023</a:t>
            </a:r>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DF950F3-A6AC-4DD5-BA51-76F0BEFDC7C5}"/>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0C949BD2-6B91-43AE-8C2E-2F7C5B77515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5C6604B5-A30F-495F-AFF7-749DE439E6EF}"/>
              </a:ext>
            </a:extLst>
          </p:cNvPr>
          <p:cNvSpPr>
            <a:spLocks noGrp="1"/>
          </p:cNvSpPr>
          <p:nvPr>
            <p:ph type="sldNum" idx="12"/>
          </p:nvPr>
        </p:nvSpPr>
        <p:spPr/>
        <p:txBody>
          <a:bodyPr/>
          <a:lstStyle/>
          <a:p>
            <a:r>
              <a:rPr lang="en-GB"/>
              <a:t>Slide </a:t>
            </a:r>
            <a:fld id="{440F5867-744E-4AA6-B0ED-4C44D2DFBB7B}" type="slidenum">
              <a:rPr lang="en-GB" smtClean="0"/>
              <a:pPr/>
              <a:t>65</a:t>
            </a:fld>
            <a:endParaRPr lang="en-GB" dirty="0"/>
          </a:p>
        </p:txBody>
      </p:sp>
      <p:sp>
        <p:nvSpPr>
          <p:cNvPr id="5" name="Footer Placeholder 4">
            <a:extLst>
              <a:ext uri="{FF2B5EF4-FFF2-40B4-BE49-F238E27FC236}">
                <a16:creationId xmlns:a16="http://schemas.microsoft.com/office/drawing/2014/main" id="{56CFA9C4-F650-4F2C-86B7-6502F58A213B}"/>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54008356-9290-4F51-9130-DF936638A439}"/>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4169244735"/>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20</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66</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08743189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a:t>
            </a:r>
            <a:r>
              <a:rPr lang="en-US" altLang="en-US">
                <a:solidFill>
                  <a:schemeClr val="tx2"/>
                </a:solidFill>
              </a:rPr>
              <a:t>20</a:t>
            </a:r>
            <a:r>
              <a:rPr lang="en-US" altLang="en-US" baseline="30000">
                <a:solidFill>
                  <a:schemeClr val="tx2"/>
                </a:solidFill>
              </a:rPr>
              <a:t>th</a:t>
            </a:r>
            <a:r>
              <a:rPr lang="en-US" altLang="en-US">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385650478"/>
              </p:ext>
            </p:extLst>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2003109545"/>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68</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976725893"/>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endParaRPr lang="en-US" sz="4000" dirty="0"/>
          </a:p>
          <a:p>
            <a:pPr algn="ctr"/>
            <a:r>
              <a:rPr lang="en-US" sz="6000">
                <a:solidFill>
                  <a:schemeClr val="tx2"/>
                </a:solidFill>
              </a:rPr>
              <a:t>Adjourn</a:t>
            </a:r>
            <a:endParaRPr lang="en-US" sz="6000" dirty="0">
              <a:solidFill>
                <a:schemeClr val="tx2"/>
              </a:solidFill>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4325378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altLang="en-US" dirty="0"/>
              <a:t>Following 5 slides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417481050"/>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62001"/>
          </a:xfrm>
        </p:spPr>
        <p:txBody>
          <a:bodyPr/>
          <a:lstStyle/>
          <a:p>
            <a:r>
              <a:rPr lang="en-US" altLang="en-US" dirty="0" err="1">
                <a:solidFill>
                  <a:schemeClr val="tx2"/>
                </a:solidFill>
              </a:rPr>
              <a:t>TGbk</a:t>
            </a:r>
            <a:r>
              <a:rPr lang="en-US" altLang="en-US" dirty="0">
                <a:solidFill>
                  <a:schemeClr val="tx2"/>
                </a:solidFill>
              </a:rPr>
              <a:t> Telecon – June 27</a:t>
            </a:r>
            <a:r>
              <a:rPr lang="en-US" altLang="en-US" baseline="30000" dirty="0">
                <a:solidFill>
                  <a:schemeClr val="tx2"/>
                </a:solidFill>
              </a:rPr>
              <a:t>th</a:t>
            </a:r>
            <a:endParaRPr lang="en-US" dirty="0"/>
          </a:p>
        </p:txBody>
      </p:sp>
      <p:sp>
        <p:nvSpPr>
          <p:cNvPr id="3" name="Content Placeholder 2"/>
          <p:cNvSpPr>
            <a:spLocks noGrp="1"/>
          </p:cNvSpPr>
          <p:nvPr>
            <p:ph idx="1"/>
          </p:nvPr>
        </p:nvSpPr>
        <p:spPr>
          <a:xfrm>
            <a:off x="914401" y="1560288"/>
            <a:ext cx="10361084" cy="4821039"/>
          </a:xfrm>
        </p:spPr>
        <p:txBody>
          <a:bodyPr/>
          <a:lstStyle/>
          <a:p>
            <a:pPr algn="just">
              <a:spcBef>
                <a:spcPct val="20000"/>
              </a:spcBef>
              <a:buFontTx/>
              <a:buChar char="•"/>
            </a:pPr>
            <a:r>
              <a:rPr lang="en-US" sz="1600" b="0" dirty="0"/>
              <a:t>Call the meeting to order (3min)</a:t>
            </a:r>
          </a:p>
          <a:p>
            <a:pPr algn="just">
              <a:spcBef>
                <a:spcPct val="20000"/>
              </a:spcBef>
              <a:buFontTx/>
              <a:buChar char="•"/>
            </a:pPr>
            <a:r>
              <a:rPr lang="en-US" altLang="en-US" sz="1600" b="0" dirty="0"/>
              <a:t>Review IEEE-SA patent policy, duty to inform, call for potential essential patents, guidelines for anti-trust and competition laws and participation on individual basis in IEEE 802 meeting, IEEE-SA copyrights policy (9 min).</a:t>
            </a:r>
          </a:p>
          <a:p>
            <a:pPr algn="just">
              <a:spcBef>
                <a:spcPct val="20000"/>
              </a:spcBef>
              <a:buFontTx/>
              <a:buChar char="•"/>
            </a:pPr>
            <a:r>
              <a:rPr lang="en-US" sz="1600" b="0" dirty="0"/>
              <a:t>Attendance reminder – </a:t>
            </a:r>
            <a:r>
              <a:rPr lang="en-US" sz="1600" dirty="0"/>
              <a:t>we’re now using IMAT</a:t>
            </a:r>
            <a:r>
              <a:rPr lang="en-US" sz="1600" b="0" dirty="0"/>
              <a:t>.</a:t>
            </a:r>
          </a:p>
          <a:p>
            <a:pPr algn="just">
              <a:spcBef>
                <a:spcPct val="20000"/>
              </a:spcBef>
              <a:buFontTx/>
              <a:buChar char="•"/>
            </a:pPr>
            <a:r>
              <a:rPr lang="en-US" altLang="en-US" sz="1600" b="0" dirty="0"/>
              <a:t>Agenda setting for this telecon (5 min).</a:t>
            </a:r>
          </a:p>
          <a:p>
            <a:pPr algn="just">
              <a:spcBef>
                <a:spcPct val="20000"/>
              </a:spcBef>
              <a:buFontTx/>
              <a:buChar char="•"/>
            </a:pPr>
            <a:r>
              <a:rPr lang="en-US" sz="1600" b="0" dirty="0"/>
              <a:t>Review technical submissions towards amendment text (as time permits)</a:t>
            </a:r>
          </a:p>
          <a:p>
            <a:pPr algn="just">
              <a:spcBef>
                <a:spcPct val="20000"/>
              </a:spcBef>
              <a:buFontTx/>
              <a:buChar char="•"/>
            </a:pPr>
            <a:r>
              <a:rPr lang="en-US" sz="1600" b="0" dirty="0" err="1"/>
              <a:t>AoB</a:t>
            </a:r>
            <a:endParaRPr lang="en-US" sz="1600" b="0" dirty="0"/>
          </a:p>
          <a:p>
            <a:pPr algn="just">
              <a:spcBef>
                <a:spcPct val="20000"/>
              </a:spcBef>
              <a:buFontTx/>
              <a:buChar char="•"/>
            </a:pPr>
            <a:r>
              <a:rPr lang="en-US" sz="1600" b="0" dirty="0"/>
              <a:t>Adjourn</a:t>
            </a:r>
          </a:p>
          <a:p>
            <a:pPr lvl="1" algn="just">
              <a:spcBef>
                <a:spcPct val="20000"/>
              </a:spcBef>
              <a:buFontTx/>
              <a:buChar char="•"/>
            </a:pPr>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70</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7427373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582959"/>
          </a:xfrm>
        </p:spPr>
        <p:txBody>
          <a:bodyPr/>
          <a:lstStyle/>
          <a:p>
            <a:r>
              <a:rPr lang="en-US" altLang="en-US" dirty="0">
                <a:solidFill>
                  <a:schemeClr val="tx2"/>
                </a:solidFill>
              </a:rPr>
              <a:t>Submission List for the June 27</a:t>
            </a:r>
            <a:r>
              <a:rPr lang="en-US" altLang="en-US" baseline="30000" dirty="0">
                <a:solidFill>
                  <a:schemeClr val="tx2"/>
                </a:solidFill>
              </a:rPr>
              <a:t>th</a:t>
            </a:r>
            <a:r>
              <a:rPr lang="en-US" altLang="en-US" dirty="0">
                <a:solidFill>
                  <a:schemeClr val="tx2"/>
                </a:solidFill>
              </a:rPr>
              <a:t> meeting</a:t>
            </a: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71</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graphicFrame>
        <p:nvGraphicFramePr>
          <p:cNvPr id="7" name="Content Placeholder 6"/>
          <p:cNvGraphicFramePr>
            <a:graphicFrameLocks noGrp="1"/>
          </p:cNvGraphicFramePr>
          <p:nvPr>
            <p:ph idx="1"/>
          </p:nvPr>
        </p:nvGraphicFramePr>
        <p:xfrm>
          <a:off x="914401" y="1260086"/>
          <a:ext cx="10460566" cy="3352640"/>
        </p:xfrm>
        <a:graphic>
          <a:graphicData uri="http://schemas.openxmlformats.org/drawingml/2006/table">
            <a:tbl>
              <a:tblPr firstRow="1" bandRow="1">
                <a:tableStyleId>{21E4AEA4-8DFA-4A89-87EB-49C32662AFE0}</a:tableStyleId>
              </a:tblPr>
              <a:tblGrid>
                <a:gridCol w="1046095">
                  <a:extLst>
                    <a:ext uri="{9D8B030D-6E8A-4147-A177-3AD203B41FA5}">
                      <a16:colId xmlns:a16="http://schemas.microsoft.com/office/drawing/2014/main" val="20000"/>
                    </a:ext>
                  </a:extLst>
                </a:gridCol>
                <a:gridCol w="1603810">
                  <a:extLst>
                    <a:ext uri="{9D8B030D-6E8A-4147-A177-3AD203B41FA5}">
                      <a16:colId xmlns:a16="http://schemas.microsoft.com/office/drawing/2014/main" val="20001"/>
                    </a:ext>
                  </a:extLst>
                </a:gridCol>
                <a:gridCol w="4811431">
                  <a:extLst>
                    <a:ext uri="{9D8B030D-6E8A-4147-A177-3AD203B41FA5}">
                      <a16:colId xmlns:a16="http://schemas.microsoft.com/office/drawing/2014/main" val="20002"/>
                    </a:ext>
                  </a:extLst>
                </a:gridCol>
                <a:gridCol w="1824719">
                  <a:extLst>
                    <a:ext uri="{9D8B030D-6E8A-4147-A177-3AD203B41FA5}">
                      <a16:colId xmlns:a16="http://schemas.microsoft.com/office/drawing/2014/main" val="3219614300"/>
                    </a:ext>
                  </a:extLst>
                </a:gridCol>
                <a:gridCol w="1174511">
                  <a:extLst>
                    <a:ext uri="{9D8B030D-6E8A-4147-A177-3AD203B41FA5}">
                      <a16:colId xmlns:a16="http://schemas.microsoft.com/office/drawing/2014/main" val="20003"/>
                    </a:ext>
                  </a:extLst>
                </a:gridCol>
              </a:tblGrid>
              <a:tr h="279755">
                <a:tc>
                  <a:txBody>
                    <a:bodyPr/>
                    <a:lstStyle/>
                    <a:p>
                      <a:pPr algn="ctr"/>
                      <a:r>
                        <a:rPr lang="en-US" sz="1600" dirty="0"/>
                        <a:t>DCN</a:t>
                      </a:r>
                    </a:p>
                  </a:txBody>
                  <a:tcPr marR="36000" marT="45712" marB="45712"/>
                </a:tc>
                <a:tc>
                  <a:txBody>
                    <a:bodyPr/>
                    <a:lstStyle/>
                    <a:p>
                      <a:pPr algn="ctr"/>
                      <a:r>
                        <a:rPr lang="en-US" sz="1600" dirty="0">
                          <a:solidFill>
                            <a:schemeClr val="bg1"/>
                          </a:solidFill>
                        </a:rPr>
                        <a:t>Presenter</a:t>
                      </a:r>
                    </a:p>
                  </a:txBody>
                  <a:tcPr marR="36000" marT="45712" marB="45712"/>
                </a:tc>
                <a:tc>
                  <a:txBody>
                    <a:bodyPr/>
                    <a:lstStyle/>
                    <a:p>
                      <a:pPr algn="ctr"/>
                      <a:r>
                        <a:rPr lang="en-US" sz="1600" kern="1200" dirty="0">
                          <a:solidFill>
                            <a:schemeClr val="bg1"/>
                          </a:solidFill>
                          <a:latin typeface="+mn-lt"/>
                          <a:ea typeface="+mn-ea"/>
                          <a:cs typeface="+mn-cs"/>
                        </a:rPr>
                        <a:t>Title</a:t>
                      </a:r>
                    </a:p>
                  </a:txBody>
                  <a:tcPr marR="36000" marT="45712" marB="45712"/>
                </a:tc>
                <a:tc>
                  <a:txBody>
                    <a:bodyPr/>
                    <a:lstStyle/>
                    <a:p>
                      <a:pPr algn="ctr"/>
                      <a:r>
                        <a:rPr lang="en-US" sz="1600" dirty="0">
                          <a:solidFill>
                            <a:schemeClr val="bg1"/>
                          </a:solidFill>
                        </a:rPr>
                        <a:t>Topic</a:t>
                      </a:r>
                    </a:p>
                  </a:txBody>
                  <a:tcPr marR="36000" marT="45712" marB="45712"/>
                </a:tc>
                <a:tc>
                  <a:txBody>
                    <a:bodyPr/>
                    <a:lstStyle/>
                    <a:p>
                      <a:pPr algn="ctr"/>
                      <a:r>
                        <a:rPr lang="en-US" sz="1600" dirty="0">
                          <a:solidFill>
                            <a:schemeClr val="bg1"/>
                          </a:solidFill>
                        </a:rPr>
                        <a:t>Time</a:t>
                      </a:r>
                    </a:p>
                  </a:txBody>
                  <a:tcPr marR="36000" marT="45712" marB="45712"/>
                </a:tc>
                <a:extLst>
                  <a:ext uri="{0D108BD9-81ED-4DB2-BD59-A6C34878D82A}">
                    <a16:rowId xmlns:a16="http://schemas.microsoft.com/office/drawing/2014/main" val="10000"/>
                  </a:ext>
                </a:extLst>
              </a:tr>
              <a:tr h="169090">
                <a:tc>
                  <a:txBody>
                    <a:bodyPr/>
                    <a:lstStyle/>
                    <a:p>
                      <a:r>
                        <a:rPr lang="en-US" sz="1400" kern="1200" dirty="0">
                          <a:solidFill>
                            <a:schemeClr val="dk1"/>
                          </a:solidFill>
                          <a:latin typeface="+mn-lt"/>
                          <a:ea typeface="+mn-ea"/>
                          <a:cs typeface="+mn-cs"/>
                        </a:rPr>
                        <a:t>11-23-569</a:t>
                      </a:r>
                    </a:p>
                  </a:txBody>
                  <a:tcPr marT="45712" marB="45712"/>
                </a:tc>
                <a:tc>
                  <a:txBody>
                    <a:bodyPr/>
                    <a:lstStyle/>
                    <a:p>
                      <a:r>
                        <a:rPr lang="en-US" sz="1400" kern="1200" dirty="0">
                          <a:solidFill>
                            <a:schemeClr val="dk1"/>
                          </a:solidFill>
                          <a:latin typeface="+mn-lt"/>
                          <a:ea typeface="+mn-ea"/>
                          <a:cs typeface="+mn-cs"/>
                        </a:rPr>
                        <a:t>Jonathan Segev</a:t>
                      </a:r>
                    </a:p>
                  </a:txBody>
                  <a:tcPr marT="45712" marB="45712"/>
                </a:tc>
                <a:tc>
                  <a:txBody>
                    <a:bodyPr/>
                    <a:lstStyle/>
                    <a:p>
                      <a:r>
                        <a:rPr lang="en-US" sz="1400" kern="1200" dirty="0">
                          <a:solidFill>
                            <a:schemeClr val="dk1"/>
                          </a:solidFill>
                          <a:latin typeface="+mn-lt"/>
                          <a:ea typeface="+mn-ea"/>
                          <a:cs typeface="+mn-cs"/>
                        </a:rPr>
                        <a:t>Agenda slide deck</a:t>
                      </a:r>
                    </a:p>
                  </a:txBody>
                  <a:tcPr marT="45712" marB="45712"/>
                </a:tc>
                <a:tc>
                  <a:txBody>
                    <a:bodyPr/>
                    <a:lstStyle/>
                    <a:p>
                      <a:r>
                        <a:rPr lang="en-US" sz="1400" kern="1200" dirty="0">
                          <a:solidFill>
                            <a:schemeClr val="dk1"/>
                          </a:solidFill>
                          <a:latin typeface="+mn-lt"/>
                          <a:ea typeface="+mn-ea"/>
                          <a:cs typeface="+mn-cs"/>
                        </a:rPr>
                        <a:t>Agenda</a:t>
                      </a:r>
                    </a:p>
                  </a:txBody>
                  <a:tcPr marT="45712" marB="45712"/>
                </a:tc>
                <a:tc>
                  <a:txBody>
                    <a:bodyPr/>
                    <a:lstStyle/>
                    <a:p>
                      <a:r>
                        <a:rPr lang="en-US" sz="1400" kern="1200" dirty="0">
                          <a:solidFill>
                            <a:schemeClr val="dk1"/>
                          </a:solidFill>
                          <a:latin typeface="+mn-lt"/>
                          <a:ea typeface="+mn-ea"/>
                          <a:cs typeface="+mn-cs"/>
                        </a:rPr>
                        <a:t>As needed</a:t>
                      </a:r>
                    </a:p>
                  </a:txBody>
                  <a:tcPr marT="45712" marB="45712"/>
                </a:tc>
                <a:extLst>
                  <a:ext uri="{0D108BD9-81ED-4DB2-BD59-A6C34878D82A}">
                    <a16:rowId xmlns:a16="http://schemas.microsoft.com/office/drawing/2014/main" val="10001"/>
                  </a:ext>
                </a:extLst>
              </a:tr>
              <a:tr h="0">
                <a:tc>
                  <a:txBody>
                    <a:bodyPr/>
                    <a:lstStyle/>
                    <a:p>
                      <a:r>
                        <a:rPr lang="en-US" sz="1400" kern="1200" dirty="0">
                          <a:solidFill>
                            <a:schemeClr val="dk1"/>
                          </a:solidFill>
                          <a:latin typeface="+mn-lt"/>
                          <a:ea typeface="+mn-ea"/>
                          <a:cs typeface="+mn-cs"/>
                        </a:rPr>
                        <a:t>11-23-887</a:t>
                      </a:r>
                    </a:p>
                  </a:txBody>
                  <a:tcPr marT="45712" marB="45712"/>
                </a:tc>
                <a:tc>
                  <a:txBody>
                    <a:bodyPr/>
                    <a:lstStyle/>
                    <a:p>
                      <a:r>
                        <a:rPr lang="en-US" sz="1400" kern="1200" dirty="0">
                          <a:solidFill>
                            <a:schemeClr val="dk1"/>
                          </a:solidFill>
                          <a:latin typeface="+mn-lt"/>
                          <a:ea typeface="+mn-ea"/>
                          <a:cs typeface="+mn-cs"/>
                        </a:rPr>
                        <a:t>Yanjun Sun</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Trigger frame format for TB Ranging</a:t>
                      </a: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400" kern="1200" dirty="0">
                          <a:solidFill>
                            <a:schemeClr val="dk1"/>
                          </a:solidFill>
                          <a:latin typeface="+mn-lt"/>
                          <a:ea typeface="+mn-ea"/>
                          <a:cs typeface="+mn-cs"/>
                        </a:rPr>
                        <a:t>Amendment text</a:t>
                      </a:r>
                    </a:p>
                  </a:txBody>
                  <a:tcPr marT="45712" marB="45712"/>
                </a:tc>
                <a:tc>
                  <a:txBody>
                    <a:bodyPr/>
                    <a:lstStyle/>
                    <a:p>
                      <a:r>
                        <a:rPr lang="en-US" sz="1400" dirty="0"/>
                        <a:t>As time permits</a:t>
                      </a:r>
                    </a:p>
                  </a:txBody>
                  <a:tcPr marT="45712" marB="45712"/>
                </a:tc>
                <a:extLst>
                  <a:ext uri="{0D108BD9-81ED-4DB2-BD59-A6C34878D82A}">
                    <a16:rowId xmlns:a16="http://schemas.microsoft.com/office/drawing/2014/main" val="10002"/>
                  </a:ext>
                </a:extLst>
              </a:tr>
              <a:tr h="0">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10009"/>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868341811"/>
                  </a:ext>
                </a:extLst>
              </a:tr>
              <a:tr h="0">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tc>
                  <a:txBody>
                    <a:bodyPr/>
                    <a:lstStyle/>
                    <a:p>
                      <a:endParaRPr lang="en-US" dirty="0"/>
                    </a:p>
                  </a:txBody>
                  <a:tcPr marT="45712" marB="45712"/>
                </a:tc>
                <a:extLst>
                  <a:ext uri="{0D108BD9-81ED-4DB2-BD59-A6C34878D82A}">
                    <a16:rowId xmlns:a16="http://schemas.microsoft.com/office/drawing/2014/main" val="1142323225"/>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621250036"/>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281966889"/>
                  </a:ext>
                </a:extLst>
              </a:tr>
              <a:tr h="0">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tc>
                  <a:txBody>
                    <a:bodyPr/>
                    <a:lstStyle/>
                    <a:p>
                      <a:endParaRPr lang="en-US" sz="1400" kern="1200" dirty="0">
                        <a:solidFill>
                          <a:schemeClr val="dk1"/>
                        </a:solidFill>
                        <a:latin typeface="+mn-lt"/>
                        <a:ea typeface="+mn-ea"/>
                        <a:cs typeface="+mn-cs"/>
                      </a:endParaRPr>
                    </a:p>
                  </a:txBody>
                  <a:tcPr marT="45712" marB="45712"/>
                </a:tc>
                <a:extLst>
                  <a:ext uri="{0D108BD9-81ED-4DB2-BD59-A6C34878D82A}">
                    <a16:rowId xmlns:a16="http://schemas.microsoft.com/office/drawing/2014/main" val="3408709058"/>
                  </a:ext>
                </a:extLst>
              </a:tr>
              <a:tr h="0">
                <a:tc>
                  <a:txBody>
                    <a:bodyPr/>
                    <a:lstStyle/>
                    <a:p>
                      <a:endParaRPr lang="en-US" sz="1400" dirty="0"/>
                    </a:p>
                  </a:txBody>
                  <a:tcPr marT="45712" marB="45712"/>
                </a:tc>
                <a:tc>
                  <a:txBody>
                    <a:bodyPr/>
                    <a:lstStyle/>
                    <a:p>
                      <a:endParaRPr lang="en-US" sz="1400" dirty="0"/>
                    </a:p>
                  </a:txBody>
                  <a:tcPr marT="45712" marB="45712"/>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400" dirty="0"/>
                    </a:p>
                  </a:txBody>
                  <a:tcPr marT="45712" marB="45712"/>
                </a:tc>
                <a:tc>
                  <a:txBody>
                    <a:bodyPr/>
                    <a:lstStyle/>
                    <a:p>
                      <a:endParaRPr lang="en-US" sz="1400" dirty="0"/>
                    </a:p>
                  </a:txBody>
                  <a:tcPr marT="45712" marB="45712"/>
                </a:tc>
                <a:tc>
                  <a:txBody>
                    <a:bodyPr/>
                    <a:lstStyle/>
                    <a:p>
                      <a:endParaRPr lang="en-US" sz="1400" dirty="0"/>
                    </a:p>
                  </a:txBody>
                  <a:tcPr marT="45712" marB="45712"/>
                </a:tc>
                <a:extLst>
                  <a:ext uri="{0D108BD9-81ED-4DB2-BD59-A6C34878D82A}">
                    <a16:rowId xmlns:a16="http://schemas.microsoft.com/office/drawing/2014/main" val="2584876864"/>
                  </a:ext>
                </a:extLst>
              </a:tr>
            </a:tbl>
          </a:graphicData>
        </a:graphic>
      </p:graphicFrame>
    </p:spTree>
    <p:extLst>
      <p:ext uri="{BB962C8B-B14F-4D97-AF65-F5344CB8AC3E}">
        <p14:creationId xmlns:p14="http://schemas.microsoft.com/office/powerpoint/2010/main" val="3304708473"/>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p:txBody>
          <a:bodyPr/>
          <a:lstStyle/>
          <a:p>
            <a:r>
              <a:rPr lang="en-US" dirty="0"/>
              <a:t>Review Submissions</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p:txBody>
          <a:bodyPr/>
          <a:lstStyle/>
          <a:p>
            <a:endParaRPr lang="en-US"/>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72</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220008126"/>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5D5F0D-2B7C-4331-BBF9-46A6803CCBA9}"/>
              </a:ext>
            </a:extLst>
          </p:cNvPr>
          <p:cNvSpPr>
            <a:spLocks noGrp="1"/>
          </p:cNvSpPr>
          <p:nvPr>
            <p:ph type="title"/>
          </p:nvPr>
        </p:nvSpPr>
        <p:spPr>
          <a:xfrm>
            <a:off x="914401" y="685801"/>
            <a:ext cx="10361084" cy="582959"/>
          </a:xfrm>
        </p:spPr>
        <p:txBody>
          <a:bodyPr/>
          <a:lstStyle/>
          <a:p>
            <a:r>
              <a:rPr lang="en-US" dirty="0"/>
              <a:t>Submission 11-23-887</a:t>
            </a:r>
          </a:p>
        </p:txBody>
      </p:sp>
      <p:sp>
        <p:nvSpPr>
          <p:cNvPr id="3" name="Content Placeholder 2">
            <a:extLst>
              <a:ext uri="{FF2B5EF4-FFF2-40B4-BE49-F238E27FC236}">
                <a16:creationId xmlns:a16="http://schemas.microsoft.com/office/drawing/2014/main" id="{FEFA7477-838A-44F2-B338-9C1F78BF57C5}"/>
              </a:ext>
            </a:extLst>
          </p:cNvPr>
          <p:cNvSpPr>
            <a:spLocks noGrp="1"/>
          </p:cNvSpPr>
          <p:nvPr>
            <p:ph idx="1"/>
          </p:nvPr>
        </p:nvSpPr>
        <p:spPr>
          <a:xfrm>
            <a:off x="479376" y="1484785"/>
            <a:ext cx="11305256" cy="4609630"/>
          </a:xfrm>
        </p:spPr>
        <p:txBody>
          <a:bodyPr/>
          <a:lstStyle/>
          <a:p>
            <a:r>
              <a:rPr lang="en-US" dirty="0" err="1"/>
              <a:t>Strawpoll</a:t>
            </a:r>
            <a:endParaRPr lang="en-US" dirty="0"/>
          </a:p>
          <a:p>
            <a:pPr marL="0" indent="0"/>
            <a:r>
              <a:rPr lang="en-US" b="0" dirty="0"/>
              <a:t>Do you support to incorporate the proposed draft text of submission 11-23/0887r1 to the </a:t>
            </a:r>
            <a:r>
              <a:rPr lang="en-US" b="0" dirty="0" err="1"/>
              <a:t>TGbk</a:t>
            </a:r>
            <a:r>
              <a:rPr lang="en-US" b="0" dirty="0"/>
              <a:t> Draft ?</a:t>
            </a:r>
          </a:p>
          <a:p>
            <a:r>
              <a:rPr lang="en-US" dirty="0"/>
              <a:t>Result (Y/N/A):</a:t>
            </a:r>
          </a:p>
          <a:p>
            <a:endParaRPr lang="en-US" dirty="0"/>
          </a:p>
        </p:txBody>
      </p:sp>
      <p:sp>
        <p:nvSpPr>
          <p:cNvPr id="4" name="Slide Number Placeholder 3">
            <a:extLst>
              <a:ext uri="{FF2B5EF4-FFF2-40B4-BE49-F238E27FC236}">
                <a16:creationId xmlns:a16="http://schemas.microsoft.com/office/drawing/2014/main" id="{CD0BE4B7-3686-461D-B174-EFA24D3BCB2F}"/>
              </a:ext>
            </a:extLst>
          </p:cNvPr>
          <p:cNvSpPr>
            <a:spLocks noGrp="1"/>
          </p:cNvSpPr>
          <p:nvPr>
            <p:ph type="sldNum" idx="12"/>
          </p:nvPr>
        </p:nvSpPr>
        <p:spPr/>
        <p:txBody>
          <a:bodyPr/>
          <a:lstStyle/>
          <a:p>
            <a:r>
              <a:rPr lang="en-GB"/>
              <a:t>Slide </a:t>
            </a:r>
            <a:fld id="{440F5867-744E-4AA6-B0ED-4C44D2DFBB7B}" type="slidenum">
              <a:rPr lang="en-GB" smtClean="0"/>
              <a:pPr/>
              <a:t>73</a:t>
            </a:fld>
            <a:endParaRPr lang="en-GB" dirty="0"/>
          </a:p>
        </p:txBody>
      </p:sp>
      <p:sp>
        <p:nvSpPr>
          <p:cNvPr id="5" name="Footer Placeholder 4">
            <a:extLst>
              <a:ext uri="{FF2B5EF4-FFF2-40B4-BE49-F238E27FC236}">
                <a16:creationId xmlns:a16="http://schemas.microsoft.com/office/drawing/2014/main" id="{79379DF2-5ADC-4EE9-BC7B-F6B7D1AFF852}"/>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C503193E-6490-48D1-A883-6B7EA5A5E78A}"/>
              </a:ext>
            </a:extLst>
          </p:cNvPr>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62409861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EAAA7D-AF08-4879-953B-4B7FF0391C1D}"/>
              </a:ext>
            </a:extLst>
          </p:cNvPr>
          <p:cNvSpPr>
            <a:spLocks noGrp="1"/>
          </p:cNvSpPr>
          <p:nvPr>
            <p:ph type="title"/>
          </p:nvPr>
        </p:nvSpPr>
        <p:spPr>
          <a:xfrm>
            <a:off x="914401" y="685801"/>
            <a:ext cx="10361084" cy="726975"/>
          </a:xfrm>
        </p:spPr>
        <p:txBody>
          <a:bodyPr/>
          <a:lstStyle/>
          <a:p>
            <a:r>
              <a:rPr lang="en-US" dirty="0"/>
              <a:t>Scheduled </a:t>
            </a:r>
            <a:r>
              <a:rPr lang="en-US" dirty="0" err="1"/>
              <a:t>TGbk</a:t>
            </a:r>
            <a:r>
              <a:rPr lang="en-US" dirty="0"/>
              <a:t> telecons – newly announced</a:t>
            </a:r>
          </a:p>
        </p:txBody>
      </p:sp>
      <p:sp>
        <p:nvSpPr>
          <p:cNvPr id="4" name="Slide Number Placeholder 3">
            <a:extLst>
              <a:ext uri="{FF2B5EF4-FFF2-40B4-BE49-F238E27FC236}">
                <a16:creationId xmlns:a16="http://schemas.microsoft.com/office/drawing/2014/main" id="{EFD4E48F-9300-438A-8C3B-A714C94868D8}"/>
              </a:ext>
            </a:extLst>
          </p:cNvPr>
          <p:cNvSpPr>
            <a:spLocks noGrp="1"/>
          </p:cNvSpPr>
          <p:nvPr>
            <p:ph type="sldNum" idx="12"/>
          </p:nvPr>
        </p:nvSpPr>
        <p:spPr/>
        <p:txBody>
          <a:bodyPr/>
          <a:lstStyle/>
          <a:p>
            <a:r>
              <a:rPr lang="en-GB"/>
              <a:t>Slide </a:t>
            </a:r>
            <a:fld id="{440F5867-744E-4AA6-B0ED-4C44D2DFBB7B}" type="slidenum">
              <a:rPr lang="en-GB" smtClean="0"/>
              <a:pPr/>
              <a:t>74</a:t>
            </a:fld>
            <a:endParaRPr lang="en-GB" dirty="0"/>
          </a:p>
        </p:txBody>
      </p:sp>
      <p:sp>
        <p:nvSpPr>
          <p:cNvPr id="5" name="Footer Placeholder 4">
            <a:extLst>
              <a:ext uri="{FF2B5EF4-FFF2-40B4-BE49-F238E27FC236}">
                <a16:creationId xmlns:a16="http://schemas.microsoft.com/office/drawing/2014/main" id="{485B51AB-6A1D-4BA6-8817-ECA2366E18E5}"/>
              </a:ext>
            </a:extLst>
          </p:cNvPr>
          <p:cNvSpPr>
            <a:spLocks noGrp="1"/>
          </p:cNvSpPr>
          <p:nvPr>
            <p:ph type="ftr" idx="14"/>
          </p:nvPr>
        </p:nvSpPr>
        <p:spPr/>
        <p:txBody>
          <a:bodyPr/>
          <a:lstStyle/>
          <a:p>
            <a:r>
              <a:rPr lang="en-GB"/>
              <a:t>Jonathan Segev, Intel corporation</a:t>
            </a:r>
            <a:endParaRPr lang="en-GB" dirty="0"/>
          </a:p>
        </p:txBody>
      </p:sp>
      <p:sp>
        <p:nvSpPr>
          <p:cNvPr id="6" name="Date Placeholder 5">
            <a:extLst>
              <a:ext uri="{FF2B5EF4-FFF2-40B4-BE49-F238E27FC236}">
                <a16:creationId xmlns:a16="http://schemas.microsoft.com/office/drawing/2014/main" id="{45D1BC66-0A21-4D49-9A97-9FE36CAC67F1}"/>
              </a:ext>
            </a:extLst>
          </p:cNvPr>
          <p:cNvSpPr>
            <a:spLocks noGrp="1"/>
          </p:cNvSpPr>
          <p:nvPr>
            <p:ph type="dt" idx="15"/>
          </p:nvPr>
        </p:nvSpPr>
        <p:spPr/>
        <p:txBody>
          <a:bodyPr/>
          <a:lstStyle/>
          <a:p>
            <a:r>
              <a:rPr lang="en-US"/>
              <a:t>Nov. 2023</a:t>
            </a:r>
            <a:endParaRPr lang="en-GB" dirty="0"/>
          </a:p>
        </p:txBody>
      </p:sp>
      <p:sp>
        <p:nvSpPr>
          <p:cNvPr id="8" name="Content Placeholder 2">
            <a:extLst>
              <a:ext uri="{FF2B5EF4-FFF2-40B4-BE49-F238E27FC236}">
                <a16:creationId xmlns:a16="http://schemas.microsoft.com/office/drawing/2014/main" id="{CC5B7EB9-3DEF-4981-89A9-614127FF9327}"/>
              </a:ext>
            </a:extLst>
          </p:cNvPr>
          <p:cNvSpPr txBox="1">
            <a:spLocks/>
          </p:cNvSpPr>
          <p:nvPr/>
        </p:nvSpPr>
        <p:spPr bwMode="auto">
          <a:xfrm>
            <a:off x="869621" y="1865108"/>
            <a:ext cx="10190067" cy="196601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lvl="1">
              <a:buFont typeface="Arial" panose="020B0604020202020204" pitchFamily="34" charset="0"/>
              <a:buChar char="•"/>
            </a:pPr>
            <a:r>
              <a:rPr lang="en-US" altLang="en-US" kern="0" dirty="0"/>
              <a:t>Tue. Aug. 1</a:t>
            </a:r>
            <a:r>
              <a:rPr lang="en-US" altLang="en-US" kern="0" baseline="30000" dirty="0"/>
              <a:t>st</a:t>
            </a:r>
            <a:r>
              <a:rPr lang="en-US" altLang="en-US" kern="0" dirty="0"/>
              <a:t> </a:t>
            </a:r>
            <a:r>
              <a:rPr lang="en-US" altLang="en-US" b="0" kern="0" dirty="0"/>
              <a:t>		13:00-14:30 ET / </a:t>
            </a:r>
            <a:r>
              <a:rPr lang="en-US" altLang="en-US" kern="0" dirty="0"/>
              <a:t>10:00 – 11:30 PT*</a:t>
            </a:r>
          </a:p>
          <a:p>
            <a:pPr lvl="1">
              <a:buFont typeface="Arial" panose="020B0604020202020204" pitchFamily="34" charset="0"/>
              <a:buChar char="•"/>
            </a:pPr>
            <a:r>
              <a:rPr lang="en-US" altLang="en-US" kern="0" dirty="0"/>
              <a:t>Tue. </a:t>
            </a:r>
            <a:r>
              <a:rPr lang="en-US" altLang="en-US" b="0" kern="0" dirty="0"/>
              <a:t>Aug. 15</a:t>
            </a:r>
            <a:r>
              <a:rPr lang="en-US" altLang="en-US" b="0" kern="0" baseline="30000" dirty="0"/>
              <a:t>th</a:t>
            </a:r>
            <a:r>
              <a:rPr lang="en-US" altLang="en-US" b="0" kern="0" dirty="0"/>
              <a:t> </a:t>
            </a:r>
            <a:r>
              <a:rPr lang="en-US" altLang="en-US" kern="0" dirty="0"/>
              <a:t>	</a:t>
            </a:r>
            <a:r>
              <a:rPr lang="en-US" altLang="en-US" b="0" kern="0" dirty="0"/>
              <a:t>13:00-14:30 ET / </a:t>
            </a:r>
            <a:r>
              <a:rPr lang="en-US" altLang="en-US" kern="0" dirty="0"/>
              <a:t>10:00 – 11:30 PT*</a:t>
            </a:r>
            <a:endParaRPr lang="en-US" altLang="en-US" sz="1200" b="0" kern="0" baseline="30000" dirty="0"/>
          </a:p>
          <a:p>
            <a:pPr lvl="1">
              <a:buFont typeface="Arial" panose="020B0604020202020204" pitchFamily="34" charset="0"/>
              <a:buChar char="•"/>
            </a:pPr>
            <a:r>
              <a:rPr lang="en-US" altLang="en-US" kern="0" dirty="0"/>
              <a:t>Tue. </a:t>
            </a:r>
            <a:r>
              <a:rPr lang="en-US" altLang="en-US" b="0" kern="0" dirty="0"/>
              <a:t>Aug. 29</a:t>
            </a:r>
            <a:r>
              <a:rPr lang="en-US" altLang="en-US" b="0" kern="0" baseline="30000" dirty="0"/>
              <a:t>th</a:t>
            </a:r>
            <a:r>
              <a:rPr lang="en-US" altLang="en-US" b="0" kern="0" dirty="0"/>
              <a:t> </a:t>
            </a:r>
            <a:r>
              <a:rPr lang="en-US" altLang="en-US" b="0" kern="0" baseline="30000" dirty="0"/>
              <a:t> </a:t>
            </a:r>
            <a:r>
              <a:rPr lang="en-US" altLang="en-US" kern="0" dirty="0"/>
              <a:t>	</a:t>
            </a:r>
            <a:r>
              <a:rPr lang="en-US" altLang="en-US" b="0" kern="0" dirty="0"/>
              <a:t>13:00-14:30 ET / </a:t>
            </a:r>
            <a:r>
              <a:rPr lang="en-US" altLang="en-US" kern="0" dirty="0"/>
              <a:t>10:00 – 11:30 PT*</a:t>
            </a:r>
            <a:r>
              <a:rPr lang="en-US" altLang="en-US" sz="1800" b="0" kern="0" baseline="30000" dirty="0"/>
              <a:t> </a:t>
            </a:r>
            <a:r>
              <a:rPr lang="en-US" altLang="en-US" sz="1400" b="0" kern="0" baseline="30000" dirty="0"/>
              <a:t>┼</a:t>
            </a:r>
            <a:endParaRPr lang="en-US" altLang="en-US" kern="0" baseline="30000" dirty="0"/>
          </a:p>
          <a:p>
            <a:pPr marL="0" indent="0"/>
            <a:endParaRPr lang="en-US" altLang="en-US" sz="2000" b="0" kern="0" dirty="0"/>
          </a:p>
        </p:txBody>
      </p:sp>
      <p:sp>
        <p:nvSpPr>
          <p:cNvPr id="9" name="TextBox 8">
            <a:extLst>
              <a:ext uri="{FF2B5EF4-FFF2-40B4-BE49-F238E27FC236}">
                <a16:creationId xmlns:a16="http://schemas.microsoft.com/office/drawing/2014/main" id="{C62FCB9C-804D-48A6-AD0F-0AA4C10DB6AA}"/>
              </a:ext>
            </a:extLst>
          </p:cNvPr>
          <p:cNvSpPr txBox="1"/>
          <p:nvPr/>
        </p:nvSpPr>
        <p:spPr>
          <a:xfrm>
            <a:off x="869621" y="4789021"/>
            <a:ext cx="10694384" cy="830997"/>
          </a:xfrm>
          <a:prstGeom prst="rect">
            <a:avLst/>
          </a:prstGeom>
          <a:noFill/>
        </p:spPr>
        <p:txBody>
          <a:bodyPr wrap="square" rtlCol="0">
            <a:spAutoFit/>
          </a:bodyPr>
          <a:lstStyle/>
          <a:p>
            <a:pPr marL="0" indent="0"/>
            <a:r>
              <a:rPr lang="en-US" altLang="en-US" sz="1400" b="0" dirty="0">
                <a:solidFill>
                  <a:schemeClr val="tx1"/>
                </a:solidFill>
              </a:rPr>
              <a:t>* - </a:t>
            </a:r>
            <a:r>
              <a:rPr lang="en-US" altLang="en-US" sz="1600" dirty="0">
                <a:solidFill>
                  <a:schemeClr val="tx1"/>
                </a:solidFill>
              </a:rPr>
              <a:t>newly announced</a:t>
            </a:r>
          </a:p>
          <a:p>
            <a:r>
              <a:rPr lang="en-US" sz="1600" dirty="0">
                <a:solidFill>
                  <a:schemeClr val="tx1"/>
                </a:solidFill>
              </a:rPr>
              <a:t>** - meeting as part of the IEEE week, refer to WG agenda document for details.</a:t>
            </a:r>
          </a:p>
          <a:p>
            <a:r>
              <a:rPr lang="en-US" altLang="en-US" sz="1600" b="0" kern="0" baseline="30000" dirty="0">
                <a:solidFill>
                  <a:schemeClr val="tx1"/>
                </a:solidFill>
              </a:rPr>
              <a:t>┼  </a:t>
            </a:r>
            <a:r>
              <a:rPr lang="en-US" sz="1600" dirty="0">
                <a:solidFill>
                  <a:schemeClr val="tx1"/>
                </a:solidFill>
              </a:rPr>
              <a:t>- Motion meeting, motions to be made available to chair 15 days in advance and announced to group 10 days in advance.</a:t>
            </a:r>
            <a:endParaRPr lang="en-US" sz="1400" dirty="0">
              <a:solidFill>
                <a:schemeClr val="tx1"/>
              </a:solidFill>
            </a:endParaRPr>
          </a:p>
        </p:txBody>
      </p:sp>
    </p:spTree>
    <p:extLst>
      <p:ext uri="{BB962C8B-B14F-4D97-AF65-F5344CB8AC3E}">
        <p14:creationId xmlns:p14="http://schemas.microsoft.com/office/powerpoint/2010/main" val="1137607529"/>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sz="6000" dirty="0"/>
          </a:p>
        </p:txBody>
      </p:sp>
      <p:sp>
        <p:nvSpPr>
          <p:cNvPr id="3" name="Content Placeholder 2"/>
          <p:cNvSpPr>
            <a:spLocks noGrp="1"/>
          </p:cNvSpPr>
          <p:nvPr>
            <p:ph idx="1"/>
          </p:nvPr>
        </p:nvSpPr>
        <p:spPr/>
        <p:txBody>
          <a:bodyPr/>
          <a:lstStyle/>
          <a:p>
            <a:endParaRPr lang="en-US" sz="4000" dirty="0"/>
          </a:p>
          <a:p>
            <a:pPr algn="ctr"/>
            <a:r>
              <a:rPr lang="en-US" sz="6000" dirty="0">
                <a:solidFill>
                  <a:schemeClr val="tx2"/>
                </a:solidFill>
              </a:rPr>
              <a:t>Adjourn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75</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16074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10361084" cy="366935"/>
          </a:xfrm>
        </p:spPr>
        <p:txBody>
          <a:bodyPr/>
          <a:lstStyle/>
          <a:p>
            <a:r>
              <a:rPr lang="en-US" altLang="en-US" u="sng" dirty="0">
                <a:solidFill>
                  <a:schemeClr val="tx1"/>
                </a:solidFill>
                <a:latin typeface="Calibri" panose="020F0502020204030204" pitchFamily="34" charset="0"/>
                <a:cs typeface="Calibri" panose="020F0502020204030204" pitchFamily="34" charset="0"/>
              </a:rPr>
              <a:t>Instructions for the WG Chair</a:t>
            </a:r>
            <a:endParaRPr lang="en-US" dirty="0"/>
          </a:p>
        </p:txBody>
      </p:sp>
      <p:sp>
        <p:nvSpPr>
          <p:cNvPr id="3" name="Content Placeholder 2"/>
          <p:cNvSpPr>
            <a:spLocks noGrp="1"/>
          </p:cNvSpPr>
          <p:nvPr>
            <p:ph idx="1"/>
          </p:nvPr>
        </p:nvSpPr>
        <p:spPr>
          <a:xfrm>
            <a:off x="551384" y="1340768"/>
            <a:ext cx="11233248" cy="4753647"/>
          </a:xfrm>
        </p:spPr>
        <p:txBody>
          <a:bodyPr/>
          <a:lstStyle/>
          <a:p>
            <a:pPr marL="0" lvl="0" indent="0" defTabSz="914400" eaLnBrk="0" hangingPunct="0">
              <a:lnSpc>
                <a:spcPct val="80000"/>
              </a:lnSpc>
              <a:spcBef>
                <a:spcPct val="20000"/>
              </a:spcBef>
              <a:spcAft>
                <a:spcPct val="30000"/>
              </a:spcAft>
              <a:buClr>
                <a:srgbClr val="CC3300"/>
              </a:buClr>
              <a:buSzPct val="50000"/>
            </a:pPr>
            <a:r>
              <a:rPr lang="en-US" altLang="en-US" sz="1800" dirty="0">
                <a:latin typeface="Calibri" panose="020F0502020204030204" pitchFamily="34" charset="0"/>
                <a:cs typeface="Calibri" panose="020F0502020204030204" pitchFamily="34" charset="0"/>
              </a:rPr>
              <a:t>The IEEE-SA strongly recommends that at each WG meeting the chair or a designee:</a:t>
            </a:r>
            <a:endParaRPr lang="en-US" altLang="en-US" sz="1800" b="0" dirty="0">
              <a:latin typeface="Calibri" panose="020F0502020204030204" pitchFamily="34" charset="0"/>
              <a:cs typeface="Calibri" panose="020F0502020204030204" pitchFamily="34" charset="0"/>
            </a:endParaRP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Show slides #1 through #4 of this presentation</a:t>
            </a:r>
          </a:p>
          <a:p>
            <a:pPr lvl="1" defTabSz="914400" eaLnBrk="0" hangingPunct="0">
              <a:lnSpc>
                <a:spcPct val="8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Advise the WG attendees that:</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IEEE’s patent policy is described in Clause 6 of the </a:t>
            </a:r>
            <a:r>
              <a:rPr lang="en-US" altLang="en-US" sz="1400" i="1" dirty="0">
                <a:latin typeface="Calibri" panose="020F0502020204030204" pitchFamily="34" charset="0"/>
                <a:cs typeface="Calibri" panose="020F0502020204030204" pitchFamily="34" charset="0"/>
              </a:rPr>
              <a:t>IEEE-SA Standards Board Bylaws</a:t>
            </a:r>
            <a:r>
              <a:rPr lang="en-US" altLang="en-US" sz="1400" dirty="0">
                <a:latin typeface="Calibri" panose="020F0502020204030204" pitchFamily="34" charset="0"/>
                <a:cs typeface="Calibri" panose="020F0502020204030204" pitchFamily="34" charset="0"/>
              </a:rPr>
              <a:t>;</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Early identification of patent claims which may be essential for the use of standards under development is strongly encouraged;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There may be Essential Patent Claims of which IEEE is not aware. Additionally, neither IEEE, the WG, nor the WG Chair can ensure the accuracy or completeness of any assurance or whether any such assurance is, in fact, of a Patent Claim that is essential for the use of the standard under development.</a:t>
            </a:r>
            <a:br>
              <a:rPr lang="en-US" altLang="en-US" sz="1400" dirty="0">
                <a:latin typeface="Calibri" panose="020F0502020204030204" pitchFamily="34" charset="0"/>
                <a:cs typeface="Calibri" panose="020F0502020204030204" pitchFamily="34" charset="0"/>
              </a:rPr>
            </a:br>
            <a:endParaRPr lang="en-US" altLang="en-US" sz="1600" dirty="0">
              <a:latin typeface="Calibri" panose="020F0502020204030204" pitchFamily="34" charset="0"/>
              <a:cs typeface="Calibri" panose="020F0502020204030204" pitchFamily="34" charset="0"/>
            </a:endParaRPr>
          </a:p>
          <a:p>
            <a:pPr lvl="1" defTabSz="914400" eaLnBrk="0" hangingPunct="0">
              <a:lnSpc>
                <a:spcPct val="20000"/>
              </a:lnSpc>
              <a:spcBef>
                <a:spcPct val="20000"/>
              </a:spcBef>
              <a:buClr>
                <a:srgbClr val="CC3300"/>
              </a:buClr>
              <a:buSzPct val="150000"/>
              <a:buFont typeface="Arial" panose="020B0604020202020204" pitchFamily="34" charset="0"/>
              <a:buChar char="•"/>
            </a:pPr>
            <a:r>
              <a:rPr lang="en-US" altLang="en-US" sz="1600" b="1" dirty="0">
                <a:latin typeface="Calibri" panose="020F0502020204030204" pitchFamily="34" charset="0"/>
                <a:cs typeface="Calibri" panose="020F0502020204030204" pitchFamily="34" charset="0"/>
              </a:rPr>
              <a:t>Instruct the WG Secretary to record in the minutes of the relevant WG meeting:</a:t>
            </a:r>
            <a:r>
              <a:rPr lang="en-US" altLang="en-US" sz="1600" dirty="0">
                <a:latin typeface="Calibri" panose="020F0502020204030204" pitchFamily="34" charset="0"/>
                <a:cs typeface="Calibri" panose="020F0502020204030204" pitchFamily="34" charset="0"/>
              </a:rPr>
              <a:t>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foregoing information was provided and that slides 1 through 4 (and this slide 0, if applicable) were shown;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defTabSz="914400" eaLnBrk="0" hangingPunct="0">
              <a:lnSpc>
                <a:spcPct val="80000"/>
              </a:lnSpc>
              <a:spcBef>
                <a:spcPct val="20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Any responses that were given, specifically the patent claim(s)/patent application claim(s) and/or the holder of the patent claim(s)/patent application claim(s) that were identified (if any) and by whom.</a:t>
            </a:r>
          </a:p>
          <a:p>
            <a:pPr lvl="2" defTabSz="914400" eaLnBrk="0" hangingPunct="0">
              <a:lnSpc>
                <a:spcPct val="80000"/>
              </a:lnSpc>
              <a:spcBef>
                <a:spcPct val="20000"/>
              </a:spcBef>
              <a:buClr>
                <a:srgbClr val="CC3300"/>
              </a:buClr>
              <a:buSzPct val="150000"/>
              <a:buFont typeface="Arial" panose="020B0604020202020204" pitchFamily="34" charset="0"/>
              <a:buChar char="•"/>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The WG Chair shall ensure that a request is made to any identified holders of potential essential patent claim(s) to complete and submit a Letter of Assurance.</a:t>
            </a:r>
          </a:p>
          <a:p>
            <a:pPr lvl="1" defTabSz="914400" eaLnBrk="0" hangingPunct="0">
              <a:lnSpc>
                <a:spcPct val="80000"/>
              </a:lnSpc>
              <a:spcBef>
                <a:spcPct val="5000"/>
              </a:spcBef>
              <a:buClr>
                <a:srgbClr val="CC3300"/>
              </a:buClr>
              <a:buSzPct val="150000"/>
              <a:buFont typeface="Arial" panose="020B0604020202020204" pitchFamily="34" charset="0"/>
              <a:buChar char="•"/>
            </a:pPr>
            <a:r>
              <a:rPr lang="en-US" altLang="en-US" sz="1400" dirty="0">
                <a:latin typeface="Calibri" panose="020F0502020204030204" pitchFamily="34" charset="0"/>
                <a:cs typeface="Calibri" panose="020F0502020204030204" pitchFamily="34" charset="0"/>
              </a:rPr>
              <a:t>It is recommended that the WG Chair review the guidance in </a:t>
            </a:r>
            <a:r>
              <a:rPr lang="en-US" altLang="en-US" sz="1400" i="1" dirty="0">
                <a:latin typeface="Calibri" panose="020F0502020204030204" pitchFamily="34" charset="0"/>
                <a:cs typeface="Calibri" panose="020F0502020204030204" pitchFamily="34" charset="0"/>
              </a:rPr>
              <a:t>IEEE-SA Standards Board Operations Manual</a:t>
            </a:r>
            <a:r>
              <a:rPr lang="en-US" altLang="en-US" sz="1400" dirty="0">
                <a:latin typeface="Calibri" panose="020F0502020204030204" pitchFamily="34" charset="0"/>
                <a:cs typeface="Calibri" panose="020F0502020204030204" pitchFamily="34" charset="0"/>
              </a:rPr>
              <a:t> 6.3.5 and in FAQs 14 and 15 on inclusion of potential Essential Patent Claims by incorporation or by reference. </a:t>
            </a:r>
          </a:p>
          <a:p>
            <a:pPr lvl="1" defTabSz="914400" eaLnBrk="0" hangingPunct="0">
              <a:lnSpc>
                <a:spcPct val="80000"/>
              </a:lnSpc>
              <a:spcBef>
                <a:spcPct val="5000"/>
              </a:spcBef>
              <a:buClr>
                <a:srgbClr val="CC3300"/>
              </a:buClr>
              <a:buSzPct val="50000"/>
            </a:pPr>
            <a:endParaRPr lang="en-US" altLang="en-US" sz="1400" dirty="0">
              <a:latin typeface="Calibri" panose="020F0502020204030204" pitchFamily="34" charset="0"/>
              <a:cs typeface="Calibri" panose="020F0502020204030204" pitchFamily="34" charset="0"/>
            </a:endParaRPr>
          </a:p>
          <a:p>
            <a:pPr lvl="1" defTabSz="914400" eaLnBrk="0" hangingPunct="0">
              <a:lnSpc>
                <a:spcPct val="80000"/>
              </a:lnSpc>
              <a:spcBef>
                <a:spcPct val="5000"/>
              </a:spcBef>
              <a:buClr>
                <a:srgbClr val="CC3300"/>
              </a:buClr>
              <a:buSzPct val="50000"/>
            </a:pPr>
            <a:r>
              <a:rPr lang="en-US" altLang="en-US" sz="1400" dirty="0">
                <a:latin typeface="Calibri" panose="020F0502020204030204" pitchFamily="34" charset="0"/>
                <a:cs typeface="Calibri" panose="020F0502020204030204" pitchFamily="34" charset="0"/>
              </a:rPr>
              <a:t>	Note: </a:t>
            </a:r>
            <a:r>
              <a:rPr lang="en-US" altLang="en-US" sz="1400" b="1" dirty="0">
                <a:latin typeface="Calibri" panose="020F0502020204030204" pitchFamily="34" charset="0"/>
                <a:cs typeface="Calibri" panose="020F0502020204030204" pitchFamily="34" charset="0"/>
              </a:rPr>
              <a:t>WG</a:t>
            </a:r>
            <a:r>
              <a:rPr lang="en-US" altLang="en-US" sz="1400" dirty="0">
                <a:latin typeface="Calibri" panose="020F0502020204030204" pitchFamily="34" charset="0"/>
                <a:cs typeface="Calibri" panose="020F0502020204030204" pitchFamily="34" charset="0"/>
              </a:rPr>
              <a:t> includes Working Groups, Task Groups, and other standards-developing committees with a PAR approved by the IEEE-SA Standards Board.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Tree>
    <p:extLst>
      <p:ext uri="{BB962C8B-B14F-4D97-AF65-F5344CB8AC3E}">
        <p14:creationId xmlns:p14="http://schemas.microsoft.com/office/powerpoint/2010/main" val="123753097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914401" y="2052091"/>
            <a:ext cx="10361084" cy="4113213"/>
          </a:xfrm>
        </p:spPr>
        <p:txBody>
          <a:bodyPr/>
          <a:lstStyle/>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shall</a:t>
            </a:r>
            <a:r>
              <a:rPr lang="en-US" altLang="en-US"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lvl="1" defTabSz="914400" eaLnBrk="0" hangingPunct="0">
              <a:spcBef>
                <a:spcPct val="20000"/>
              </a:spcBef>
              <a:buClr>
                <a:srgbClr val="CC3300"/>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Participants </a:t>
            </a:r>
            <a:r>
              <a:rPr lang="en-US" altLang="en-US" b="1" u="sng" dirty="0">
                <a:latin typeface="Calibri" panose="020F0502020204030204" pitchFamily="34" charset="0"/>
                <a:cs typeface="Calibri" panose="020F0502020204030204" pitchFamily="34" charset="0"/>
              </a:rPr>
              <a:t>should </a:t>
            </a:r>
            <a:r>
              <a:rPr lang="en-US" altLang="en-US"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defTabSz="914400" eaLnBrk="0" hangingPunct="0">
              <a:spcBef>
                <a:spcPct val="20000"/>
              </a:spcBef>
              <a:buClr>
                <a:srgbClr val="CC3300"/>
              </a:buClr>
              <a:buSzPct val="150000"/>
              <a:buFont typeface="Arial" panose="020B0604020202020204" pitchFamily="34" charset="0"/>
              <a:buChar char="•"/>
              <a:defRPr/>
            </a:pPr>
            <a:endParaRPr lang="en-US" altLang="en-US" b="1" dirty="0">
              <a:latin typeface="Calibri" panose="020F0502020204030204" pitchFamily="34" charset="0"/>
              <a:cs typeface="Calibri" panose="020F0502020204030204" pitchFamily="34" charset="0"/>
            </a:endParaRPr>
          </a:p>
          <a:p>
            <a:pPr marL="457200" lvl="1" indent="0" algn="ctr" defTabSz="914400" eaLnBrk="0" hangingPunct="0">
              <a:spcBef>
                <a:spcPct val="20000"/>
              </a:spcBef>
              <a:buClr>
                <a:srgbClr val="CC3300"/>
              </a:buClr>
              <a:buSzPct val="50000"/>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Jonathan Segev, Intel corporation</a:t>
            </a:r>
            <a:endParaRPr lang="en-GB" dirty="0"/>
          </a:p>
        </p:txBody>
      </p:sp>
      <p:sp>
        <p:nvSpPr>
          <p:cNvPr id="6" name="Date Placeholder 5"/>
          <p:cNvSpPr>
            <a:spLocks noGrp="1"/>
          </p:cNvSpPr>
          <p:nvPr>
            <p:ph type="dt" idx="15"/>
          </p:nvPr>
        </p:nvSpPr>
        <p:spPr/>
        <p:txBody>
          <a:bodyPr/>
          <a:lstStyle/>
          <a:p>
            <a:r>
              <a:rPr lang="en-US"/>
              <a:t>Nov. 2023</a:t>
            </a:r>
            <a:endParaRPr lang="en-GB" dirty="0"/>
          </a:p>
        </p:txBody>
      </p:sp>
      <p:sp>
        <p:nvSpPr>
          <p:cNvPr id="7" name="Text Box 1028">
            <a:extLst>
              <a:ext uri="{FF2B5EF4-FFF2-40B4-BE49-F238E27FC236}">
                <a16:creationId xmlns:a16="http://schemas.microsoft.com/office/drawing/2014/main" id="{7AA2D575-91B0-4E34-8C3F-8540C2FF2D4B}"/>
              </a:ext>
            </a:extLst>
          </p:cNvPr>
          <p:cNvSpPr txBox="1">
            <a:spLocks noChangeArrowheads="1"/>
          </p:cNvSpPr>
          <p:nvPr/>
        </p:nvSpPr>
        <p:spPr bwMode="auto">
          <a:xfrm>
            <a:off x="10560496" y="5954713"/>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3972933485"/>
      </p:ext>
    </p:extLst>
  </p:cSld>
  <p:clrMapOvr>
    <a:masterClrMapping/>
  </p:clrMapOvr>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Metadata/LabelInfo.xml><?xml version="1.0" encoding="utf-8"?>
<clbl:labelList xmlns:clbl="http://schemas.microsoft.com/office/2020/mipLabelMetadata">
  <clbl:label id="{46c98d88-e344-4ed4-8496-4ed7712e255d}" enabled="0" method="" siteId="{46c98d88-e344-4ed4-8496-4ed7712e255d}" removed="1"/>
</clbl:labelList>
</file>

<file path=docProps/app.xml><?xml version="1.0" encoding="utf-8"?>
<Properties xmlns="http://schemas.openxmlformats.org/officeDocument/2006/extended-properties" xmlns:vt="http://schemas.openxmlformats.org/officeDocument/2006/docPropsVTypes">
  <Template>802-11-Submission-16-9</Template>
  <TotalTime>119924</TotalTime>
  <Words>6287</Words>
  <Application>Microsoft Office PowerPoint</Application>
  <PresentationFormat>Widescreen</PresentationFormat>
  <Paragraphs>975</Paragraphs>
  <Slides>75</Slides>
  <Notes>15</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75</vt:i4>
      </vt:variant>
    </vt:vector>
  </HeadingPairs>
  <TitlesOfParts>
    <vt:vector size="83" baseType="lpstr">
      <vt:lpstr>Arial</vt:lpstr>
      <vt:lpstr>Calibri</vt:lpstr>
      <vt:lpstr>Monotype Sorts</vt:lpstr>
      <vt:lpstr>Montserrat</vt:lpstr>
      <vt:lpstr>Times</vt:lpstr>
      <vt:lpstr>Times New Roman</vt:lpstr>
      <vt:lpstr>Office Theme</vt:lpstr>
      <vt:lpstr>Document</vt:lpstr>
      <vt:lpstr>TGbk Next Generation Positioning  Agenda for the Nov. Meeting and  the Following Telecons</vt:lpstr>
      <vt:lpstr>IEEE 802.11 Task Group BK 320MHz Positioning</vt:lpstr>
      <vt:lpstr>Task Group BK Leadership 320MHz Positioning</vt:lpstr>
      <vt:lpstr>Abstract</vt:lpstr>
      <vt:lpstr>Logistics</vt:lpstr>
      <vt:lpstr>Logistics</vt:lpstr>
      <vt:lpstr>Patent Policy</vt:lpstr>
      <vt:lpstr>Instructions for the WG Chair</vt:lpstr>
      <vt:lpstr>Participants have a duty to inform the IEEE</vt:lpstr>
      <vt:lpstr>Ways to inform IEEE</vt:lpstr>
      <vt:lpstr>Other guidelines for IEEE WG meetings</vt:lpstr>
      <vt:lpstr>Patent-related information</vt:lpstr>
      <vt:lpstr>Instructions for Chairs of  standards development activities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IEEE SA Policy Documents</vt:lpstr>
      <vt:lpstr>IEEE SA Rules Documents</vt:lpstr>
      <vt:lpstr>IEEE 802 Ground Rules</vt:lpstr>
      <vt:lpstr>IEEE 802 Rules Documents </vt:lpstr>
      <vt:lpstr>Nov. IEEE  802.11 Plenary Meeting Week Agenda</vt:lpstr>
      <vt:lpstr>Submission List for the week</vt:lpstr>
      <vt:lpstr>Nov. IEEE Meeting –  Nov. 13th </vt:lpstr>
      <vt:lpstr>Submission List for the Nov. 13th meeting</vt:lpstr>
      <vt:lpstr>Announcement of Vice-Chair Position</vt:lpstr>
      <vt:lpstr>Motions</vt:lpstr>
      <vt:lpstr>Review Submissions</vt:lpstr>
      <vt:lpstr>Submission 11-23-2054</vt:lpstr>
      <vt:lpstr>PowerPoint Presentation</vt:lpstr>
      <vt:lpstr>Nov. IEEE Meeting –  Nov. 14th </vt:lpstr>
      <vt:lpstr>Submission List for the Nov. 14th meeting</vt:lpstr>
      <vt:lpstr>Affirmation vote</vt:lpstr>
      <vt:lpstr>Review Submissions</vt:lpstr>
      <vt:lpstr>Consider Initial WG ballot readiness</vt:lpstr>
      <vt:lpstr>PowerPoint Presentation</vt:lpstr>
      <vt:lpstr>Nov. IEEE Meeting –  Nov. 15th AM1</vt:lpstr>
      <vt:lpstr>Submission List for the Nov. 15th AM1 meeting</vt:lpstr>
      <vt:lpstr>Review Submissions</vt:lpstr>
      <vt:lpstr>Scheduled TGbk telecons</vt:lpstr>
      <vt:lpstr>Nov. Meeting Progress and Targets Towards the Jan. Meeting</vt:lpstr>
      <vt:lpstr>TGbk Projected Timeline (as of July)</vt:lpstr>
      <vt:lpstr>PowerPoint Presentation</vt:lpstr>
      <vt:lpstr>Nov. IEEE Meeting –  Nov. 15th AM2</vt:lpstr>
      <vt:lpstr>Submission List for the Sep. 15th meeting</vt:lpstr>
      <vt:lpstr>TGbk Projected Timeline (as of July)</vt:lpstr>
      <vt:lpstr>TGbk Projected Timeline (updated)</vt:lpstr>
      <vt:lpstr>Scheduled TGbk telecons</vt:lpstr>
      <vt:lpstr>Sep. Meeting Progress and Targets Towards the Sep. Meeting</vt:lpstr>
      <vt:lpstr>Sep. Meeting Progress and Targets Towards the Sep. Meeting</vt:lpstr>
      <vt:lpstr>AOB</vt:lpstr>
      <vt:lpstr>PowerPoint Presentation</vt:lpstr>
      <vt:lpstr>Identify topics for draft completion</vt:lpstr>
      <vt:lpstr>Backup</vt:lpstr>
      <vt:lpstr>Motion to adopt text</vt:lpstr>
      <vt:lpstr>Approval of previous meeting minutes</vt:lpstr>
      <vt:lpstr>Approval of previous meeting minutes</vt:lpstr>
      <vt:lpstr>Approval of previous meeting minutes</vt:lpstr>
      <vt:lpstr>Approval of previous meeting minutes</vt:lpstr>
      <vt:lpstr>Comment Resolution from Ad Hoc and Telecon</vt:lpstr>
      <vt:lpstr>802.11 Template Instructions 2/4</vt:lpstr>
      <vt:lpstr>802.11 Template Instructions 3/4</vt:lpstr>
      <vt:lpstr>802.11 Template Instructions 4/4 Recommendations</vt:lpstr>
      <vt:lpstr>PowerPoint Presentation</vt:lpstr>
      <vt:lpstr>TGbk Telecon – June 20th</vt:lpstr>
      <vt:lpstr>Submission List for the June 20th meeting</vt:lpstr>
      <vt:lpstr>Review Submissions</vt:lpstr>
      <vt:lpstr>PowerPoint Presentation</vt:lpstr>
      <vt:lpstr>TGbk Telecon – June 27th</vt:lpstr>
      <vt:lpstr>Submission List for the June 27th meeting</vt:lpstr>
      <vt:lpstr>Review Submissions</vt:lpstr>
      <vt:lpstr>Submission 11-23-887</vt:lpstr>
      <vt:lpstr>Scheduled TGbk telecons – newly announced</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Segev, Jonathan</dc:creator>
  <cp:keywords>CTPClassification=CTP_NT</cp:keywords>
  <cp:lastModifiedBy>Segev, Jonathan</cp:lastModifiedBy>
  <cp:revision>736</cp:revision>
  <cp:lastPrinted>1601-01-01T00:00:00Z</cp:lastPrinted>
  <dcterms:created xsi:type="dcterms:W3CDTF">2018-08-06T10:28:59Z</dcterms:created>
  <dcterms:modified xsi:type="dcterms:W3CDTF">2023-11-15T00:20:08Z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e0fefc8e-efe4-41e0-baf1-140a4ea19220</vt:lpwstr>
  </property>
  <property fmtid="{D5CDD505-2E9C-101B-9397-08002B2CF9AE}" pid="3" name="CTP_TimeStamp">
    <vt:lpwstr>2020-08-21 00:51:45Z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