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2"/>
  </p:notesMasterIdLst>
  <p:handoutMasterIdLst>
    <p:handoutMasterId r:id="rId73"/>
  </p:handoutMasterIdLst>
  <p:sldIdLst>
    <p:sldId id="256" r:id="rId2"/>
    <p:sldId id="265" r:id="rId3"/>
    <p:sldId id="256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569" r:id="rId24"/>
    <p:sldId id="345" r:id="rId25"/>
    <p:sldId id="690" r:id="rId26"/>
    <p:sldId id="694" r:id="rId27"/>
    <p:sldId id="2581" r:id="rId28"/>
    <p:sldId id="2568" r:id="rId29"/>
    <p:sldId id="679" r:id="rId30"/>
    <p:sldId id="2582" r:id="rId31"/>
    <p:sldId id="680" r:id="rId32"/>
    <p:sldId id="2530" r:id="rId33"/>
    <p:sldId id="2531" r:id="rId34"/>
    <p:sldId id="2533" r:id="rId35"/>
    <p:sldId id="2535" r:id="rId36"/>
    <p:sldId id="2569" r:id="rId37"/>
    <p:sldId id="2570" r:id="rId38"/>
    <p:sldId id="2571" r:id="rId39"/>
    <p:sldId id="2572" r:id="rId40"/>
    <p:sldId id="2536" r:id="rId41"/>
    <p:sldId id="2537" r:id="rId42"/>
    <p:sldId id="2538" r:id="rId43"/>
    <p:sldId id="2567" r:id="rId44"/>
    <p:sldId id="2400" r:id="rId45"/>
    <p:sldId id="2513" r:id="rId46"/>
    <p:sldId id="2549" r:id="rId47"/>
    <p:sldId id="2551" r:id="rId48"/>
    <p:sldId id="2527" r:id="rId49"/>
    <p:sldId id="2552" r:id="rId50"/>
    <p:sldId id="315" r:id="rId51"/>
    <p:sldId id="312" r:id="rId52"/>
    <p:sldId id="318" r:id="rId53"/>
    <p:sldId id="472" r:id="rId54"/>
    <p:sldId id="473" r:id="rId55"/>
    <p:sldId id="474" r:id="rId56"/>
    <p:sldId id="480" r:id="rId57"/>
    <p:sldId id="259" r:id="rId58"/>
    <p:sldId id="260" r:id="rId59"/>
    <p:sldId id="261" r:id="rId60"/>
    <p:sldId id="2525" r:id="rId61"/>
    <p:sldId id="2555" r:id="rId62"/>
    <p:sldId id="2556" r:id="rId63"/>
    <p:sldId id="2557" r:id="rId64"/>
    <p:sldId id="2558" r:id="rId65"/>
    <p:sldId id="2559" r:id="rId66"/>
    <p:sldId id="2560" r:id="rId67"/>
    <p:sldId id="2561" r:id="rId68"/>
    <p:sldId id="2563" r:id="rId69"/>
    <p:sldId id="2564" r:id="rId70"/>
    <p:sldId id="2562" r:id="rId7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Nov. 13th - Nov. IEEE Interim meeting" id="{DE843586-E506-4D30-A655-52B441F0114A}">
          <p14:sldIdLst>
            <p14:sldId id="690"/>
            <p14:sldId id="694"/>
            <p14:sldId id="2581"/>
            <p14:sldId id="2568"/>
            <p14:sldId id="679"/>
            <p14:sldId id="2582"/>
            <p14:sldId id="680"/>
          </p14:sldIdLst>
        </p14:section>
        <p14:section name="Nov. 14th - Nov. IEEE interim meeting" id="{D686ED55-D2EA-43E3-A87F-725BDBE41CF2}">
          <p14:sldIdLst>
            <p14:sldId id="2530"/>
            <p14:sldId id="2531"/>
            <p14:sldId id="2533"/>
            <p14:sldId id="2535"/>
          </p14:sldIdLst>
        </p14:section>
        <p14:section name="Nov. 15th AM1 - Nov. IEEE interim meeting" id="{ED07B73E-3417-4C27-85C9-944D735BB0CE}">
          <p14:sldIdLst>
            <p14:sldId id="2569"/>
            <p14:sldId id="2570"/>
            <p14:sldId id="2571"/>
            <p14:sldId id="2572"/>
          </p14:sldIdLst>
        </p14:section>
        <p14:section name="Nov. 15th PM2 - Nov. IEEE interim meeting" id="{8E838D38-B45C-442C-8603-25CE94919C41}">
          <p14:sldIdLst>
            <p14:sldId id="2536"/>
            <p14:sldId id="2537"/>
            <p14:sldId id="2538"/>
            <p14:sldId id="2567"/>
            <p14:sldId id="2400"/>
            <p14:sldId id="2513"/>
            <p14:sldId id="2549"/>
            <p14:sldId id="2551"/>
            <p14:sldId id="2527"/>
          </p14:sldIdLst>
        </p14:section>
        <p14:section name="Backup" id="{62682A0D-7317-4EE9-B56C-63AD74488E19}">
          <p14:sldIdLst>
            <p14:sldId id="2552"/>
            <p14:sldId id="315"/>
            <p14:sldId id="312"/>
            <p14:sldId id="318"/>
            <p14:sldId id="472"/>
            <p14:sldId id="473"/>
            <p14:sldId id="474"/>
            <p14:sldId id="480"/>
            <p14:sldId id="259"/>
            <p14:sldId id="260"/>
            <p14:sldId id="261"/>
            <p14:sldId id="2525"/>
          </p14:sldIdLst>
        </p14:section>
        <p14:section name="June 20th Telecon" id="{2BA70FBB-2DF2-4AB9-8CE1-BD33A7EA639A}">
          <p14:sldIdLst>
            <p14:sldId id="2555"/>
            <p14:sldId id="2556"/>
            <p14:sldId id="2557"/>
            <p14:sldId id="2558"/>
          </p14:sldIdLst>
        </p14:section>
        <p14:section name="June 27th Telecon" id="{81DC7820-6B2F-41EF-ABC1-9CAAE3DC68A2}">
          <p14:sldIdLst>
            <p14:sldId id="2559"/>
            <p14:sldId id="2560"/>
            <p14:sldId id="2561"/>
            <p14:sldId id="2563"/>
            <p14:sldId id="2564"/>
            <p14:sldId id="2562"/>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89272F-EA66-4CDE-8198-1A2CF24F14AD}" v="12" dt="2023-11-13T23:58:29.319"/>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61" autoAdjust="0"/>
    <p:restoredTop sz="96807" autoAdjust="0"/>
  </p:normalViewPr>
  <p:slideViewPr>
    <p:cSldViewPr>
      <p:cViewPr varScale="1">
        <p:scale>
          <a:sx n="92" d="100"/>
          <a:sy n="92" d="100"/>
        </p:scale>
        <p:origin x="509" y="8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handoutMaster" Target="handoutMasters/handoutMaster1.xml"/><Relationship Id="rId78"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41</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62</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66</a:t>
            </a:fld>
            <a:endParaRPr lang="en-US"/>
          </a:p>
        </p:txBody>
      </p:sp>
    </p:spTree>
    <p:extLst>
      <p:ext uri="{BB962C8B-B14F-4D97-AF65-F5344CB8AC3E}">
        <p14:creationId xmlns:p14="http://schemas.microsoft.com/office/powerpoint/2010/main" val="4118230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37</a:t>
            </a:fld>
            <a:endParaRPr lang="en-US"/>
          </a:p>
        </p:txBody>
      </p:sp>
    </p:spTree>
    <p:extLst>
      <p:ext uri="{BB962C8B-B14F-4D97-AF65-F5344CB8AC3E}">
        <p14:creationId xmlns:p14="http://schemas.microsoft.com/office/powerpoint/2010/main" val="3209041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802.11-23/1727r2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4376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Nov.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2023-11-13</a:t>
            </a:r>
          </a:p>
        </p:txBody>
      </p:sp>
      <p:sp>
        <p:nvSpPr>
          <p:cNvPr id="6" name="Date Placeholder 3"/>
          <p:cNvSpPr>
            <a:spLocks noGrp="1"/>
          </p:cNvSpPr>
          <p:nvPr>
            <p:ph type="dt" idx="10"/>
          </p:nvPr>
        </p:nvSpPr>
        <p:spPr/>
        <p:txBody>
          <a:bodyPr/>
          <a:lstStyle/>
          <a:p>
            <a:r>
              <a:rPr lang="en-US"/>
              <a:t>Nov.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Nov.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Nov. 2023 and Jan. 2024</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Nov. IEEE  802.11 Plenary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altLang="en-US" sz="1800" b="0" dirty="0"/>
              <a:t>Final call for vice-chair nomination (2 min)</a:t>
            </a:r>
          </a:p>
          <a:p>
            <a:pPr algn="just">
              <a:spcBef>
                <a:spcPct val="20000"/>
              </a:spcBef>
              <a:buFontTx/>
              <a:buChar char="•"/>
            </a:pPr>
            <a:r>
              <a:rPr lang="en-US" sz="1800" b="0" dirty="0"/>
              <a:t>Draft status update (10 min)</a:t>
            </a:r>
          </a:p>
          <a:p>
            <a:pPr algn="just">
              <a:spcBef>
                <a:spcPct val="20000"/>
              </a:spcBef>
              <a:buFontTx/>
              <a:buChar char="•"/>
            </a:pPr>
            <a:r>
              <a:rPr lang="en-US" sz="1800" b="0" dirty="0"/>
              <a:t>Approval of previous meeting minutes (10 min)</a:t>
            </a:r>
          </a:p>
          <a:p>
            <a:pPr algn="just">
              <a:spcBef>
                <a:spcPct val="20000"/>
              </a:spcBef>
              <a:buFontTx/>
              <a:buChar char="•"/>
            </a:pPr>
            <a:r>
              <a:rPr lang="en-US" altLang="en-US" sz="1800" b="0" dirty="0"/>
              <a:t>Review technical submission and proposed draft text (as time permits)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21176681"/>
              </p:ext>
            </p:extLst>
          </p:nvPr>
        </p:nvGraphicFramePr>
        <p:xfrm>
          <a:off x="907229" y="1265032"/>
          <a:ext cx="10475382" cy="2163968"/>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2221521">
                  <a:extLst>
                    <a:ext uri="{9D8B030D-6E8A-4147-A177-3AD203B41FA5}">
                      <a16:colId xmlns:a16="http://schemas.microsoft.com/office/drawing/2014/main" val="20001"/>
                    </a:ext>
                  </a:extLst>
                </a:gridCol>
                <a:gridCol w="5277918">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11-23-1727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11-23-1830</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TBD in EHT LTF field using secure EHT LTF </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extLst>
                  <a:ext uri="{0D108BD9-81ED-4DB2-BD59-A6C34878D82A}">
                    <a16:rowId xmlns:a16="http://schemas.microsoft.com/office/drawing/2014/main" val="535303451"/>
                  </a:ext>
                </a:extLst>
              </a:tr>
              <a:tr h="0">
                <a:tc>
                  <a:txBody>
                    <a:bodyPr/>
                    <a:lstStyle/>
                    <a:p>
                      <a:r>
                        <a:rPr lang="en-US" sz="1400" dirty="0"/>
                        <a:t>11-23-1827</a:t>
                      </a:r>
                    </a:p>
                  </a:txBody>
                  <a:tcPr marT="45712" marB="45712"/>
                </a:tc>
                <a:tc>
                  <a:txBody>
                    <a:bodyPr/>
                    <a:lstStyle/>
                    <a:p>
                      <a:r>
                        <a:rPr lang="en-US" sz="1400" dirty="0"/>
                        <a:t>Christian Berger</a:t>
                      </a:r>
                    </a:p>
                  </a:txBody>
                  <a:tcPr marT="45712" marB="45712"/>
                </a:tc>
                <a:tc>
                  <a:txBody>
                    <a:bodyPr/>
                    <a:lstStyle/>
                    <a:p>
                      <a:r>
                        <a:rPr lang="en-US" sz="1400" dirty="0"/>
                        <a:t>Support for 320 MHz </a:t>
                      </a:r>
                      <a:r>
                        <a:rPr lang="en-US" sz="1400" dirty="0" err="1"/>
                        <a:t>Subelement</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322837709"/>
                  </a:ext>
                </a:extLst>
              </a:tr>
              <a:tr h="0">
                <a:tc>
                  <a:txBody>
                    <a:bodyPr/>
                    <a:lstStyle/>
                    <a:p>
                      <a:r>
                        <a:rPr lang="en-US" sz="1400" kern="1200" dirty="0">
                          <a:solidFill>
                            <a:schemeClr val="dk1"/>
                          </a:solidFill>
                          <a:latin typeface="+mn-lt"/>
                          <a:ea typeface="+mn-ea"/>
                          <a:cs typeface="+mn-cs"/>
                        </a:rPr>
                        <a:t>11-23-2066</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Completion of EHT LTF field using secure EHT LTF</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extLst>
                  <a:ext uri="{0D108BD9-81ED-4DB2-BD59-A6C34878D82A}">
                    <a16:rowId xmlns:a16="http://schemas.microsoft.com/office/drawing/2014/main" val="1237629070"/>
                  </a:ext>
                </a:extLst>
              </a:tr>
              <a:tr h="0">
                <a:tc>
                  <a:txBody>
                    <a:bodyPr/>
                    <a:lstStyle/>
                    <a:p>
                      <a:r>
                        <a:rPr lang="en-US" sz="1400" kern="1200" dirty="0">
                          <a:solidFill>
                            <a:schemeClr val="dk1"/>
                          </a:solidFill>
                          <a:latin typeface="+mn-lt"/>
                          <a:ea typeface="+mn-ea"/>
                          <a:cs typeface="+mn-cs"/>
                        </a:rPr>
                        <a:t>11-23-2054</a:t>
                      </a:r>
                    </a:p>
                  </a:txBody>
                  <a:tcPr marT="45712" marB="45712"/>
                </a:tc>
                <a:tc>
                  <a:txBody>
                    <a:bodyPr/>
                    <a:lstStyle/>
                    <a:p>
                      <a:r>
                        <a:rPr lang="en-US" sz="1400" kern="1200" dirty="0">
                          <a:solidFill>
                            <a:schemeClr val="dk1"/>
                          </a:solidFill>
                          <a:latin typeface="+mn-lt"/>
                          <a:ea typeface="+mn-ea"/>
                          <a:cs typeface="+mn-cs"/>
                        </a:rPr>
                        <a:t>Tianyu Wu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Puncturing pattern support</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2037088717"/>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 IEEE Meeting –  Nov. 13</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(10 min).</a:t>
            </a:r>
          </a:p>
          <a:p>
            <a:pPr algn="just">
              <a:spcBef>
                <a:spcPct val="20000"/>
              </a:spcBef>
              <a:buFontTx/>
              <a:buChar char="•"/>
            </a:pPr>
            <a:r>
              <a:rPr lang="en-US" altLang="en-US" sz="1600" b="0" dirty="0"/>
              <a:t>Review draft status (10 min)</a:t>
            </a:r>
          </a:p>
          <a:p>
            <a:pPr algn="just">
              <a:spcBef>
                <a:spcPct val="20000"/>
              </a:spcBef>
              <a:buFontTx/>
              <a:buChar char="•"/>
            </a:pPr>
            <a:r>
              <a:rPr lang="en-US" sz="1600" b="0" dirty="0"/>
              <a:t>Last call for vice-chair nomination (5min)</a:t>
            </a:r>
          </a:p>
          <a:p>
            <a:pPr algn="just">
              <a:spcBef>
                <a:spcPct val="20000"/>
              </a:spcBef>
              <a:buFontTx/>
              <a:buChar char="•"/>
            </a:pPr>
            <a:r>
              <a:rPr lang="en-US" sz="1600" b="0" dirty="0"/>
              <a:t>Approval of previous meeting minutes and motion from telecon that met draft text threshold (15min)</a:t>
            </a:r>
          </a:p>
          <a:p>
            <a:pPr algn="just">
              <a:spcBef>
                <a:spcPct val="20000"/>
              </a:spcBef>
              <a:buFontTx/>
              <a:buChar char="•"/>
            </a:pPr>
            <a:r>
              <a:rPr lang="en-US" sz="1600" b="0" dirty="0"/>
              <a:t>Review submissions.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73218114"/>
              </p:ext>
            </p:extLst>
          </p:nvPr>
        </p:nvGraphicFramePr>
        <p:xfrm>
          <a:off x="914401" y="1260086"/>
          <a:ext cx="10460566" cy="216396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11-23-1727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r>
                        <a:rPr lang="en-US" sz="1400" dirty="0"/>
                        <a:t>11-23-1830</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TBD in EHT LTF field using secure EHT LTF </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3408709058"/>
                  </a:ext>
                </a:extLst>
              </a:tr>
              <a:tr h="0">
                <a:tc>
                  <a:txBody>
                    <a:bodyPr/>
                    <a:lstStyle/>
                    <a:p>
                      <a:r>
                        <a:rPr lang="en-US" sz="1400" dirty="0"/>
                        <a:t>11-23-1827</a:t>
                      </a:r>
                    </a:p>
                  </a:txBody>
                  <a:tcPr marT="45712" marB="45712"/>
                </a:tc>
                <a:tc>
                  <a:txBody>
                    <a:bodyPr/>
                    <a:lstStyle/>
                    <a:p>
                      <a:r>
                        <a:rPr lang="en-US" sz="1400" dirty="0"/>
                        <a:t>Christian Berger</a:t>
                      </a:r>
                    </a:p>
                  </a:txBody>
                  <a:tcPr marT="45712" marB="45712"/>
                </a:tc>
                <a:tc>
                  <a:txBody>
                    <a:bodyPr/>
                    <a:lstStyle/>
                    <a:p>
                      <a:r>
                        <a:rPr lang="en-US" sz="1400" dirty="0"/>
                        <a:t>Support for 320 MHz </a:t>
                      </a:r>
                      <a:r>
                        <a:rPr lang="en-US" sz="1400" dirty="0" err="1"/>
                        <a:t>Subelement</a:t>
                      </a:r>
                      <a:endParaRPr lang="en-US" sz="1400" dirty="0"/>
                    </a:p>
                  </a:txBody>
                  <a:tcPr marT="45712" marB="45712"/>
                </a:tc>
                <a:tc>
                  <a:txBody>
                    <a:bodyPr/>
                    <a:lstStyle/>
                    <a:p>
                      <a:r>
                        <a:rPr lang="en-US" sz="1400" dirty="0"/>
                        <a:t>Amendment text</a:t>
                      </a:r>
                    </a:p>
                  </a:txBody>
                  <a:tcPr marT="45712" marB="45712"/>
                </a:tc>
                <a:tc>
                  <a:txBody>
                    <a:bodyPr/>
                    <a:lstStyle/>
                    <a:p>
                      <a:r>
                        <a:rPr lang="en-US" sz="1400" dirty="0"/>
                        <a:t>30min</a:t>
                      </a:r>
                    </a:p>
                  </a:txBody>
                  <a:tcPr marT="45712" marB="45712"/>
                </a:tc>
                <a:extLst>
                  <a:ext uri="{0D108BD9-81ED-4DB2-BD59-A6C34878D82A}">
                    <a16:rowId xmlns:a16="http://schemas.microsoft.com/office/drawing/2014/main" val="2584876864"/>
                  </a:ext>
                </a:extLst>
              </a:tr>
              <a:tr h="0">
                <a:tc>
                  <a:txBody>
                    <a:bodyPr/>
                    <a:lstStyle/>
                    <a:p>
                      <a:r>
                        <a:rPr lang="en-US" sz="1400" kern="1200" dirty="0">
                          <a:solidFill>
                            <a:schemeClr val="dk1"/>
                          </a:solidFill>
                          <a:latin typeface="+mn-lt"/>
                          <a:ea typeface="+mn-ea"/>
                          <a:cs typeface="+mn-cs"/>
                        </a:rPr>
                        <a:t>11-23-2066</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Completion of EHT LTF field using secure EHT LTF</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dirty="0"/>
                        <a:t>30min</a:t>
                      </a:r>
                    </a:p>
                  </a:txBody>
                  <a:tcPr marT="45712" marB="45712"/>
                </a:tc>
                <a:extLst>
                  <a:ext uri="{0D108BD9-81ED-4DB2-BD59-A6C34878D82A}">
                    <a16:rowId xmlns:a16="http://schemas.microsoft.com/office/drawing/2014/main" val="628240624"/>
                  </a:ext>
                </a:extLst>
              </a:tr>
              <a:tr h="0">
                <a:tc>
                  <a:txBody>
                    <a:bodyPr/>
                    <a:lstStyle/>
                    <a:p>
                      <a:r>
                        <a:rPr lang="en-US" sz="1400" kern="1200" dirty="0">
                          <a:solidFill>
                            <a:schemeClr val="dk1"/>
                          </a:solidFill>
                          <a:latin typeface="+mn-lt"/>
                          <a:ea typeface="+mn-ea"/>
                          <a:cs typeface="+mn-cs"/>
                        </a:rPr>
                        <a:t>11-23-2054</a:t>
                      </a:r>
                    </a:p>
                  </a:txBody>
                  <a:tcPr marT="45712" marB="45712"/>
                </a:tc>
                <a:tc>
                  <a:txBody>
                    <a:bodyPr/>
                    <a:lstStyle/>
                    <a:p>
                      <a:r>
                        <a:rPr lang="en-US" sz="1400" kern="1200" dirty="0">
                          <a:solidFill>
                            <a:schemeClr val="dk1"/>
                          </a:solidFill>
                          <a:latin typeface="+mn-lt"/>
                          <a:ea typeface="+mn-ea"/>
                          <a:cs typeface="+mn-cs"/>
                        </a:rPr>
                        <a:t>Tianyu Wu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Puncturing pattern support</a:t>
                      </a:r>
                    </a:p>
                  </a:txBody>
                  <a:tcPr marT="45712" marB="45712"/>
                </a:tc>
                <a:tc>
                  <a:txBody>
                    <a:bodyPr/>
                    <a:lstStyle/>
                    <a:p>
                      <a:r>
                        <a:rPr lang="en-US" sz="1400" kern="1200" dirty="0">
                          <a:solidFill>
                            <a:schemeClr val="dk1"/>
                          </a:solidFill>
                          <a:latin typeface="+mn-lt"/>
                          <a:ea typeface="+mn-ea"/>
                          <a:cs typeface="+mn-cs"/>
                        </a:rPr>
                        <a:t>Technical</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3066023250"/>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4DC3A-BD5F-9427-08C2-022588D92D77}"/>
              </a:ext>
            </a:extLst>
          </p:cNvPr>
          <p:cNvSpPr>
            <a:spLocks noGrp="1"/>
          </p:cNvSpPr>
          <p:nvPr>
            <p:ph type="title"/>
          </p:nvPr>
        </p:nvSpPr>
        <p:spPr/>
        <p:txBody>
          <a:bodyPr/>
          <a:lstStyle/>
          <a:p>
            <a:r>
              <a:rPr lang="en-US" dirty="0"/>
              <a:t>Announcement of Vice-Chair Position</a:t>
            </a:r>
          </a:p>
        </p:txBody>
      </p:sp>
      <p:sp>
        <p:nvSpPr>
          <p:cNvPr id="3" name="Content Placeholder 2">
            <a:extLst>
              <a:ext uri="{FF2B5EF4-FFF2-40B4-BE49-F238E27FC236}">
                <a16:creationId xmlns:a16="http://schemas.microsoft.com/office/drawing/2014/main" id="{42F90100-EDA1-D782-CE48-7B3B2B474F57}"/>
              </a:ext>
            </a:extLst>
          </p:cNvPr>
          <p:cNvSpPr>
            <a:spLocks noGrp="1"/>
          </p:cNvSpPr>
          <p:nvPr>
            <p:ph idx="1"/>
          </p:nvPr>
        </p:nvSpPr>
        <p:spPr/>
        <p:txBody>
          <a:bodyPr/>
          <a:lstStyle/>
          <a:p>
            <a:pPr>
              <a:buFont typeface="Arial" panose="020B0604020202020204" pitchFamily="34" charset="0"/>
              <a:buChar char="•"/>
            </a:pPr>
            <a:r>
              <a:rPr lang="en-US" dirty="0"/>
              <a:t>Currently TG leadership consists of:</a:t>
            </a:r>
          </a:p>
          <a:p>
            <a:pPr lvl="1">
              <a:buFont typeface="Arial" panose="020B0604020202020204" pitchFamily="34" charset="0"/>
              <a:buChar char="•"/>
            </a:pPr>
            <a:r>
              <a:rPr lang="en-US" dirty="0"/>
              <a:t>Chair (Jonathan Segev)</a:t>
            </a:r>
          </a:p>
          <a:p>
            <a:pPr lvl="1">
              <a:buFont typeface="Arial" panose="020B0604020202020204" pitchFamily="34" charset="0"/>
              <a:buChar char="•"/>
            </a:pPr>
            <a:r>
              <a:rPr lang="en-US" dirty="0"/>
              <a:t>Vice chair (Assaf Kasher)</a:t>
            </a:r>
          </a:p>
          <a:p>
            <a:pPr lvl="1">
              <a:buFont typeface="Arial" panose="020B0604020202020204" pitchFamily="34" charset="0"/>
              <a:buChar char="•"/>
            </a:pPr>
            <a:r>
              <a:rPr lang="en-US" dirty="0"/>
              <a:t>Secretary (Dibakar Das)</a:t>
            </a:r>
          </a:p>
          <a:p>
            <a:pPr lvl="1">
              <a:buFont typeface="Arial" panose="020B0604020202020204" pitchFamily="34" charset="0"/>
              <a:buChar char="•"/>
            </a:pPr>
            <a:r>
              <a:rPr lang="en-US" dirty="0"/>
              <a:t>Editor (Roy Want)</a:t>
            </a:r>
          </a:p>
          <a:p>
            <a:pPr>
              <a:buFont typeface="Arial" panose="020B0604020202020204" pitchFamily="34" charset="0"/>
              <a:buChar char="•"/>
            </a:pPr>
            <a:r>
              <a:rPr lang="en-US" b="0" dirty="0"/>
              <a:t>“The TG Vice-Chair assists the TG Chair in carrying out the TG Chair Functions. ”. </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294FE6FA-956B-0E30-3AF6-9D5BA3EB8F0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7F35B62-073E-3A10-B64B-63F3AEE3D8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2FA648E-DFBA-1E6F-3512-C48F6311AF75}"/>
              </a:ext>
            </a:extLst>
          </p:cNvPr>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18702668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b="0" dirty="0">
                <a:cs typeface="Times New Roman" panose="02020603050405020304" pitchFamily="18" charset="0"/>
              </a:rPr>
              <a:t>Chair Jonathan Segev (Intel)</a:t>
            </a:r>
          </a:p>
          <a:p>
            <a:pPr algn="ctr">
              <a:lnSpc>
                <a:spcPct val="90000"/>
              </a:lnSpc>
              <a:buFontTx/>
              <a:buNone/>
            </a:pPr>
            <a:r>
              <a:rPr lang="en-US" altLang="en-US" sz="3600" b="0" dirty="0">
                <a:cs typeface="Times New Roman" panose="02020603050405020304" pitchFamily="18" charset="0"/>
              </a:rPr>
              <a:t>Vice Chair Assaf Kasher (Self)</a:t>
            </a:r>
          </a:p>
          <a:p>
            <a:pPr algn="ctr">
              <a:lnSpc>
                <a:spcPct val="90000"/>
              </a:lnSpc>
              <a:buFontTx/>
              <a:buNone/>
            </a:pPr>
            <a:r>
              <a:rPr lang="en-US" altLang="en-US" sz="3600" b="0" dirty="0">
                <a:cs typeface="Times New Roman" panose="02020603050405020304" pitchFamily="18" charset="0"/>
              </a:rPr>
              <a:t>Technical Editor Roy Want (Google)</a:t>
            </a:r>
          </a:p>
          <a:p>
            <a:pPr algn="ctr">
              <a:lnSpc>
                <a:spcPct val="90000"/>
              </a:lnSpc>
              <a:buFontTx/>
              <a:buNone/>
            </a:pPr>
            <a:r>
              <a:rPr lang="en-US" altLang="en-US" sz="36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B874B-9214-DDB0-716F-E1B7C5C5D0DE}"/>
              </a:ext>
            </a:extLst>
          </p:cNvPr>
          <p:cNvSpPr>
            <a:spLocks noGrp="1"/>
          </p:cNvSpPr>
          <p:nvPr>
            <p:ph type="title"/>
          </p:nvPr>
        </p:nvSpPr>
        <p:spPr/>
        <p:txBody>
          <a:bodyPr/>
          <a:lstStyle/>
          <a:p>
            <a:r>
              <a:rPr lang="en-US" dirty="0"/>
              <a:t>Submission 11-23-2054</a:t>
            </a:r>
          </a:p>
        </p:txBody>
      </p:sp>
      <p:sp>
        <p:nvSpPr>
          <p:cNvPr id="3" name="Content Placeholder 2">
            <a:extLst>
              <a:ext uri="{FF2B5EF4-FFF2-40B4-BE49-F238E27FC236}">
                <a16:creationId xmlns:a16="http://schemas.microsoft.com/office/drawing/2014/main" id="{5311BB09-9DCE-0A73-69BD-E318C2547392}"/>
              </a:ext>
            </a:extLst>
          </p:cNvPr>
          <p:cNvSpPr>
            <a:spLocks noGrp="1"/>
          </p:cNvSpPr>
          <p:nvPr>
            <p:ph idx="1"/>
          </p:nvPr>
        </p:nvSpPr>
        <p:spPr/>
        <p:txBody>
          <a:bodyPr/>
          <a:lstStyle/>
          <a:p>
            <a:r>
              <a:rPr lang="en-US" dirty="0" err="1"/>
              <a:t>Strawpoll</a:t>
            </a:r>
            <a:endParaRPr lang="en-US" dirty="0"/>
          </a:p>
          <a:p>
            <a:r>
              <a:rPr lang="en-US" b="0" dirty="0"/>
              <a:t>Do you agree to the following:</a:t>
            </a:r>
          </a:p>
          <a:p>
            <a:r>
              <a:rPr lang="en-US" b="0" dirty="0"/>
              <a:t>11bk will support 320MHz and the two contiguous 240MHz preamble puncture patterns</a:t>
            </a:r>
          </a:p>
          <a:p>
            <a:r>
              <a:rPr lang="en-US" b="0" dirty="0"/>
              <a:t>11bk optionally supports all other preamble puncture patterns</a:t>
            </a:r>
          </a:p>
          <a:p>
            <a:endParaRPr lang="en-US" dirty="0"/>
          </a:p>
          <a:p>
            <a:r>
              <a:rPr lang="en-US" dirty="0"/>
              <a:t>Results (Y/N/A): </a:t>
            </a:r>
            <a:r>
              <a:rPr lang="en-US" b="0" dirty="0"/>
              <a:t>13/0/5</a:t>
            </a:r>
          </a:p>
        </p:txBody>
      </p:sp>
      <p:sp>
        <p:nvSpPr>
          <p:cNvPr id="4" name="Slide Number Placeholder 3">
            <a:extLst>
              <a:ext uri="{FF2B5EF4-FFF2-40B4-BE49-F238E27FC236}">
                <a16:creationId xmlns:a16="http://schemas.microsoft.com/office/drawing/2014/main" id="{11518EE7-5955-B6DA-5F4D-D235D603146E}"/>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4FFD33DF-1C7A-2C5C-E96C-B439C8A733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8F5E01-E123-DE09-0100-53BC28C293DA}"/>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0204914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 IEEE Meeting –  Nov. 14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technical submission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14</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67831875"/>
              </p:ext>
            </p:extLst>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11-23-1727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11-23-1727</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11-23-049</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868341811"/>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 IEEE Meeting –  Nov. 15</a:t>
            </a:r>
            <a:r>
              <a:rPr lang="en-US" altLang="en-US" baseline="30000" dirty="0">
                <a:solidFill>
                  <a:schemeClr val="tx2"/>
                </a:solidFill>
              </a:rPr>
              <a:t>th</a:t>
            </a:r>
            <a:r>
              <a:rPr lang="en-US" altLang="en-US" dirty="0">
                <a:solidFill>
                  <a:schemeClr val="tx2"/>
                </a:solidFill>
              </a:rPr>
              <a:t> AM1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technical submission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0871459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15</a:t>
            </a:r>
            <a:r>
              <a:rPr lang="en-US" altLang="en-US" baseline="30000" dirty="0">
                <a:solidFill>
                  <a:schemeClr val="tx2"/>
                </a:solidFill>
              </a:rPr>
              <a:t>th</a:t>
            </a:r>
            <a:r>
              <a:rPr lang="en-US" altLang="en-US" dirty="0">
                <a:solidFill>
                  <a:schemeClr val="tx2"/>
                </a:solidFill>
              </a:rPr>
              <a:t> AM1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graphicFrame>
        <p:nvGraphicFramePr>
          <p:cNvPr id="7" name="Content Placeholder 6"/>
          <p:cNvGraphicFramePr>
            <a:graphicFrameLocks noGrp="1"/>
          </p:cNvGraphicFramePr>
          <p:nvPr>
            <p:ph idx="1"/>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11-23-1334</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11-23-049</a:t>
                      </a:r>
                    </a:p>
                  </a:txBody>
                  <a:tcPr marT="45712" marB="45712"/>
                </a:tc>
                <a:tc>
                  <a:txBody>
                    <a:bodyPr/>
                    <a:lstStyle/>
                    <a:p>
                      <a:r>
                        <a:rPr lang="en-US" sz="1400" dirty="0"/>
                        <a:t>Ali Raissinia</a:t>
                      </a:r>
                    </a:p>
                  </a:txBody>
                  <a:tcPr marT="45712" marB="45712"/>
                </a:tc>
                <a:tc>
                  <a:txBody>
                    <a:bodyPr/>
                    <a:lstStyle/>
                    <a:p>
                      <a:r>
                        <a:rPr lang="en-US" sz="1400" dirty="0"/>
                        <a:t>Motion compendium </a:t>
                      </a:r>
                    </a:p>
                  </a:txBody>
                  <a:tcPr marT="45712" marB="45712"/>
                </a:tc>
                <a:tc>
                  <a:txBody>
                    <a:bodyPr/>
                    <a:lstStyle/>
                    <a:p>
                      <a:r>
                        <a:rPr lang="en-US" sz="1400" dirty="0"/>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868341811"/>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1799728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908333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033692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Nov. 2023 IEEE 802.11 meeting week, and teleconferences running between the Nov. 2023 and Jan. 2024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 IEEE Meeting –  Nov. 15</a:t>
            </a:r>
            <a:r>
              <a:rPr lang="en-US" altLang="en-US" baseline="30000" dirty="0">
                <a:solidFill>
                  <a:schemeClr val="tx2"/>
                </a:solidFill>
              </a:rPr>
              <a:t>th</a:t>
            </a:r>
            <a:r>
              <a:rPr lang="en-US" altLang="en-US" dirty="0">
                <a:solidFill>
                  <a:schemeClr val="tx2"/>
                </a:solidFill>
              </a:rPr>
              <a:t> AM2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Progress made during the week – 5min special order</a:t>
            </a:r>
          </a:p>
          <a:p>
            <a:pPr algn="just">
              <a:spcBef>
                <a:spcPct val="20000"/>
              </a:spcBef>
              <a:buFontTx/>
              <a:buChar char="•"/>
            </a:pPr>
            <a:r>
              <a:rPr lang="en-US" sz="1600" b="0" dirty="0"/>
              <a:t>Review timelines – 5min special order</a:t>
            </a:r>
          </a:p>
          <a:p>
            <a:pPr algn="just">
              <a:spcBef>
                <a:spcPct val="20000"/>
              </a:spcBef>
              <a:buFontTx/>
              <a:buChar char="•"/>
            </a:pPr>
            <a:r>
              <a:rPr lang="en-US" sz="1600" b="0" dirty="0"/>
              <a:t>Schedule telecons for the Sep. to Nov. meeting interval – 5min special order </a:t>
            </a: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29069425"/>
              </p:ext>
            </p:extLst>
          </p:nvPr>
        </p:nvGraphicFramePr>
        <p:xfrm>
          <a:off x="914401" y="1260086"/>
          <a:ext cx="10460566" cy="283449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11-23-1727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11-23-1727</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11-23-049</a:t>
                      </a:r>
                    </a:p>
                  </a:txBody>
                  <a:tcPr marT="45712" marB="45712"/>
                </a:tc>
                <a:extLst>
                  <a:ext uri="{0D108BD9-81ED-4DB2-BD59-A6C34878D82A}">
                    <a16:rowId xmlns:a16="http://schemas.microsoft.com/office/drawing/2014/main" val="100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(as of July)</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Nov. 2023</a:t>
            </a:r>
            <a:endParaRPr lang="en-GB" dirty="0"/>
          </a:p>
        </p:txBody>
      </p:sp>
      <p:sp>
        <p:nvSpPr>
          <p:cNvPr id="7" name="Rectangle 6">
            <a:extLst>
              <a:ext uri="{FF2B5EF4-FFF2-40B4-BE49-F238E27FC236}">
                <a16:creationId xmlns:a16="http://schemas.microsoft.com/office/drawing/2014/main" id="{F8B442AE-627F-0A9A-5F64-FB59003C8F30}"/>
              </a:ext>
            </a:extLst>
          </p:cNvPr>
          <p:cNvSpPr>
            <a:spLocks noChangeArrowheads="1"/>
          </p:cNvSpPr>
          <p:nvPr/>
        </p:nvSpPr>
        <p:spPr bwMode="auto">
          <a:xfrm>
            <a:off x="949389" y="1220565"/>
            <a:ext cx="10285409" cy="502364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15" name="Rectangle 14">
            <a:extLst>
              <a:ext uri="{FF2B5EF4-FFF2-40B4-BE49-F238E27FC236}">
                <a16:creationId xmlns:a16="http://schemas.microsoft.com/office/drawing/2014/main" id="{73ADB041-727B-178E-5A10-5946B3DF69B1}"/>
              </a:ext>
            </a:extLst>
          </p:cNvPr>
          <p:cNvSpPr>
            <a:spLocks noChangeArrowheads="1"/>
          </p:cNvSpPr>
          <p:nvPr/>
        </p:nvSpPr>
        <p:spPr bwMode="auto">
          <a:xfrm>
            <a:off x="7370562"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6" name="Rectangle 15">
            <a:extLst>
              <a:ext uri="{FF2B5EF4-FFF2-40B4-BE49-F238E27FC236}">
                <a16:creationId xmlns:a16="http://schemas.microsoft.com/office/drawing/2014/main" id="{45FD4677-4125-B284-0AFF-50E4BEC4432B}"/>
              </a:ext>
            </a:extLst>
          </p:cNvPr>
          <p:cNvSpPr>
            <a:spLocks noChangeArrowheads="1"/>
          </p:cNvSpPr>
          <p:nvPr/>
        </p:nvSpPr>
        <p:spPr bwMode="auto">
          <a:xfrm>
            <a:off x="6105068" y="1213898"/>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7" name="Rectangle 16">
            <a:extLst>
              <a:ext uri="{FF2B5EF4-FFF2-40B4-BE49-F238E27FC236}">
                <a16:creationId xmlns:a16="http://schemas.microsoft.com/office/drawing/2014/main" id="{CC26DA89-F519-4456-D13D-1EA28FE6DF81}"/>
              </a:ext>
            </a:extLst>
          </p:cNvPr>
          <p:cNvSpPr>
            <a:spLocks noChangeArrowheads="1"/>
          </p:cNvSpPr>
          <p:nvPr/>
        </p:nvSpPr>
        <p:spPr bwMode="auto">
          <a:xfrm>
            <a:off x="3566961" y="1213898"/>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8" name="Rectangle 17">
            <a:extLst>
              <a:ext uri="{FF2B5EF4-FFF2-40B4-BE49-F238E27FC236}">
                <a16:creationId xmlns:a16="http://schemas.microsoft.com/office/drawing/2014/main" id="{9B30D0DA-787E-E1EC-96D4-57D2B0D589DB}"/>
              </a:ext>
            </a:extLst>
          </p:cNvPr>
          <p:cNvSpPr>
            <a:spLocks noChangeArrowheads="1"/>
          </p:cNvSpPr>
          <p:nvPr/>
        </p:nvSpPr>
        <p:spPr bwMode="auto">
          <a:xfrm>
            <a:off x="2194394" y="1213897"/>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9" name="Rectangle 18">
            <a:extLst>
              <a:ext uri="{FF2B5EF4-FFF2-40B4-BE49-F238E27FC236}">
                <a16:creationId xmlns:a16="http://schemas.microsoft.com/office/drawing/2014/main" id="{962E4039-49F9-E1A8-67B2-6149A32A7CB5}"/>
              </a:ext>
            </a:extLst>
          </p:cNvPr>
          <p:cNvSpPr>
            <a:spLocks noChangeArrowheads="1"/>
          </p:cNvSpPr>
          <p:nvPr/>
        </p:nvSpPr>
        <p:spPr bwMode="auto">
          <a:xfrm>
            <a:off x="979017" y="1213897"/>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20" name="Rectangle 19">
            <a:extLst>
              <a:ext uri="{FF2B5EF4-FFF2-40B4-BE49-F238E27FC236}">
                <a16:creationId xmlns:a16="http://schemas.microsoft.com/office/drawing/2014/main" id="{EA71A6B3-681F-8094-7BF7-68ABC1095B24}"/>
              </a:ext>
            </a:extLst>
          </p:cNvPr>
          <p:cNvSpPr>
            <a:spLocks noChangeArrowheads="1"/>
          </p:cNvSpPr>
          <p:nvPr/>
        </p:nvSpPr>
        <p:spPr bwMode="auto">
          <a:xfrm>
            <a:off x="4830675" y="1213897"/>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1" name="Rectangle 20">
            <a:extLst>
              <a:ext uri="{FF2B5EF4-FFF2-40B4-BE49-F238E27FC236}">
                <a16:creationId xmlns:a16="http://schemas.microsoft.com/office/drawing/2014/main" id="{43BB7140-FCB4-CC53-D6C0-5DB226B8E58A}"/>
              </a:ext>
            </a:extLst>
          </p:cNvPr>
          <p:cNvSpPr>
            <a:spLocks noChangeArrowheads="1"/>
          </p:cNvSpPr>
          <p:nvPr/>
        </p:nvSpPr>
        <p:spPr bwMode="auto">
          <a:xfrm>
            <a:off x="8663640"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2" name="Line 15">
            <a:extLst>
              <a:ext uri="{FF2B5EF4-FFF2-40B4-BE49-F238E27FC236}">
                <a16:creationId xmlns:a16="http://schemas.microsoft.com/office/drawing/2014/main" id="{F0DDFB48-F00F-7453-14B4-097BE13BC3E0}"/>
              </a:ext>
            </a:extLst>
          </p:cNvPr>
          <p:cNvSpPr>
            <a:spLocks noChangeShapeType="1"/>
          </p:cNvSpPr>
          <p:nvPr/>
        </p:nvSpPr>
        <p:spPr bwMode="auto">
          <a:xfrm flipH="1">
            <a:off x="7462138" y="124791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3" name="Line 14">
            <a:extLst>
              <a:ext uri="{FF2B5EF4-FFF2-40B4-BE49-F238E27FC236}">
                <a16:creationId xmlns:a16="http://schemas.microsoft.com/office/drawing/2014/main" id="{4E400F63-81F6-4689-94C5-D7DE6B1C303E}"/>
              </a:ext>
            </a:extLst>
          </p:cNvPr>
          <p:cNvSpPr>
            <a:spLocks noChangeShapeType="1"/>
          </p:cNvSpPr>
          <p:nvPr/>
        </p:nvSpPr>
        <p:spPr bwMode="auto">
          <a:xfrm flipH="1">
            <a:off x="4871683" y="1247912"/>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5" name="Line 10">
            <a:extLst>
              <a:ext uri="{FF2B5EF4-FFF2-40B4-BE49-F238E27FC236}">
                <a16:creationId xmlns:a16="http://schemas.microsoft.com/office/drawing/2014/main" id="{9546A1B2-E759-214C-42B1-DA53AF508B22}"/>
              </a:ext>
            </a:extLst>
          </p:cNvPr>
          <p:cNvSpPr>
            <a:spLocks noChangeShapeType="1"/>
          </p:cNvSpPr>
          <p:nvPr/>
        </p:nvSpPr>
        <p:spPr bwMode="auto">
          <a:xfrm>
            <a:off x="2198316"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2" name="Line 11">
            <a:extLst>
              <a:ext uri="{FF2B5EF4-FFF2-40B4-BE49-F238E27FC236}">
                <a16:creationId xmlns:a16="http://schemas.microsoft.com/office/drawing/2014/main" id="{B87943A8-86A3-4426-684D-893711BAF932}"/>
              </a:ext>
            </a:extLst>
          </p:cNvPr>
          <p:cNvSpPr>
            <a:spLocks noChangeShapeType="1"/>
          </p:cNvSpPr>
          <p:nvPr/>
        </p:nvSpPr>
        <p:spPr bwMode="auto">
          <a:xfrm>
            <a:off x="3566630"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3" name="Line 15">
            <a:extLst>
              <a:ext uri="{FF2B5EF4-FFF2-40B4-BE49-F238E27FC236}">
                <a16:creationId xmlns:a16="http://schemas.microsoft.com/office/drawing/2014/main" id="{ED31FE89-6998-04E7-7AB3-4EE3E443C45C}"/>
              </a:ext>
            </a:extLst>
          </p:cNvPr>
          <p:cNvSpPr>
            <a:spLocks noChangeShapeType="1"/>
          </p:cNvSpPr>
          <p:nvPr/>
        </p:nvSpPr>
        <p:spPr bwMode="auto">
          <a:xfrm>
            <a:off x="6130421"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4" name="Line 15">
            <a:extLst>
              <a:ext uri="{FF2B5EF4-FFF2-40B4-BE49-F238E27FC236}">
                <a16:creationId xmlns:a16="http://schemas.microsoft.com/office/drawing/2014/main" id="{72A97422-AA4B-5472-7561-0188330DCB74}"/>
              </a:ext>
            </a:extLst>
          </p:cNvPr>
          <p:cNvSpPr>
            <a:spLocks noChangeShapeType="1"/>
          </p:cNvSpPr>
          <p:nvPr/>
        </p:nvSpPr>
        <p:spPr bwMode="auto">
          <a:xfrm flipH="1">
            <a:off x="8698298" y="1213898"/>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5" name="Rectangle 34">
            <a:extLst>
              <a:ext uri="{FF2B5EF4-FFF2-40B4-BE49-F238E27FC236}">
                <a16:creationId xmlns:a16="http://schemas.microsoft.com/office/drawing/2014/main" id="{5F1EBBCD-7691-6698-7257-6E8C5365D09F}"/>
              </a:ext>
            </a:extLst>
          </p:cNvPr>
          <p:cNvSpPr>
            <a:spLocks noChangeArrowheads="1"/>
          </p:cNvSpPr>
          <p:nvPr/>
        </p:nvSpPr>
        <p:spPr bwMode="auto">
          <a:xfrm>
            <a:off x="9959773" y="1203419"/>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36" name="Line 15">
            <a:extLst>
              <a:ext uri="{FF2B5EF4-FFF2-40B4-BE49-F238E27FC236}">
                <a16:creationId xmlns:a16="http://schemas.microsoft.com/office/drawing/2014/main" id="{DB12A39E-F728-F599-2BD3-FA91726756AE}"/>
              </a:ext>
            </a:extLst>
          </p:cNvPr>
          <p:cNvSpPr>
            <a:spLocks noChangeShapeType="1"/>
          </p:cNvSpPr>
          <p:nvPr/>
        </p:nvSpPr>
        <p:spPr bwMode="auto">
          <a:xfrm flipH="1">
            <a:off x="9994431" y="119675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37" name="Text Box 26">
            <a:extLst>
              <a:ext uri="{FF2B5EF4-FFF2-40B4-BE49-F238E27FC236}">
                <a16:creationId xmlns:a16="http://schemas.microsoft.com/office/drawing/2014/main" id="{AB1AE7C6-ECF6-5114-FCA8-312110E8F454}"/>
              </a:ext>
            </a:extLst>
          </p:cNvPr>
          <p:cNvSpPr txBox="1">
            <a:spLocks noChangeArrowheads="1"/>
          </p:cNvSpPr>
          <p:nvPr/>
        </p:nvSpPr>
        <p:spPr bwMode="auto">
          <a:xfrm flipH="1">
            <a:off x="879319" y="1880918"/>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38" name="Isosceles Triangle 37">
            <a:extLst>
              <a:ext uri="{FF2B5EF4-FFF2-40B4-BE49-F238E27FC236}">
                <a16:creationId xmlns:a16="http://schemas.microsoft.com/office/drawing/2014/main" id="{3A9099D6-D2E6-100C-6F6B-BFC416888050}"/>
              </a:ext>
            </a:extLst>
          </p:cNvPr>
          <p:cNvSpPr>
            <a:spLocks noChangeArrowheads="1"/>
          </p:cNvSpPr>
          <p:nvPr/>
        </p:nvSpPr>
        <p:spPr bwMode="auto">
          <a:xfrm flipH="1">
            <a:off x="1067688" y="169043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39" name="Rectangle 38">
            <a:extLst>
              <a:ext uri="{FF2B5EF4-FFF2-40B4-BE49-F238E27FC236}">
                <a16:creationId xmlns:a16="http://schemas.microsoft.com/office/drawing/2014/main" id="{B735B7B5-B308-92F2-69B0-F17A63743542}"/>
              </a:ext>
            </a:extLst>
          </p:cNvPr>
          <p:cNvSpPr/>
          <p:nvPr/>
        </p:nvSpPr>
        <p:spPr>
          <a:xfrm>
            <a:off x="1106044" y="2249904"/>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40" name="Isosceles Triangle 39">
            <a:extLst>
              <a:ext uri="{FF2B5EF4-FFF2-40B4-BE49-F238E27FC236}">
                <a16:creationId xmlns:a16="http://schemas.microsoft.com/office/drawing/2014/main" id="{5ACA023A-1531-CAE6-3035-EC557E800F54}"/>
              </a:ext>
            </a:extLst>
          </p:cNvPr>
          <p:cNvSpPr>
            <a:spLocks noChangeArrowheads="1"/>
          </p:cNvSpPr>
          <p:nvPr/>
        </p:nvSpPr>
        <p:spPr bwMode="auto">
          <a:xfrm flipH="1">
            <a:off x="2094295" y="1717488"/>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3" name="Text Box 26">
            <a:extLst>
              <a:ext uri="{FF2B5EF4-FFF2-40B4-BE49-F238E27FC236}">
                <a16:creationId xmlns:a16="http://schemas.microsoft.com/office/drawing/2014/main" id="{A3020D80-E419-09F7-7FCF-86AE5AB84EAC}"/>
              </a:ext>
            </a:extLst>
          </p:cNvPr>
          <p:cNvSpPr txBox="1">
            <a:spLocks noChangeArrowheads="1"/>
          </p:cNvSpPr>
          <p:nvPr/>
        </p:nvSpPr>
        <p:spPr bwMode="auto">
          <a:xfrm flipH="1">
            <a:off x="1875498" y="1899562"/>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45" name="Rectangle 44">
            <a:extLst>
              <a:ext uri="{FF2B5EF4-FFF2-40B4-BE49-F238E27FC236}">
                <a16:creationId xmlns:a16="http://schemas.microsoft.com/office/drawing/2014/main" id="{A9B7E138-5657-ABEE-F09D-3A66AE22F7E4}"/>
              </a:ext>
            </a:extLst>
          </p:cNvPr>
          <p:cNvSpPr/>
          <p:nvPr/>
        </p:nvSpPr>
        <p:spPr>
          <a:xfrm>
            <a:off x="2208587" y="2553475"/>
            <a:ext cx="819910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 development</a:t>
            </a:r>
          </a:p>
        </p:txBody>
      </p:sp>
      <p:cxnSp>
        <p:nvCxnSpPr>
          <p:cNvPr id="46" name="Straight Connector 45">
            <a:extLst>
              <a:ext uri="{FF2B5EF4-FFF2-40B4-BE49-F238E27FC236}">
                <a16:creationId xmlns:a16="http://schemas.microsoft.com/office/drawing/2014/main" id="{416936A9-8B7B-EAFF-EA1C-562516D76C63}"/>
              </a:ext>
            </a:extLst>
          </p:cNvPr>
          <p:cNvCxnSpPr>
            <a:cxnSpLocks/>
          </p:cNvCxnSpPr>
          <p:nvPr/>
        </p:nvCxnSpPr>
        <p:spPr bwMode="auto">
          <a:xfrm flipV="1">
            <a:off x="2220784" y="2767848"/>
            <a:ext cx="18288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Rectangle 46">
            <a:extLst>
              <a:ext uri="{FF2B5EF4-FFF2-40B4-BE49-F238E27FC236}">
                <a16:creationId xmlns:a16="http://schemas.microsoft.com/office/drawing/2014/main" id="{C8BA9A7E-90EB-4AC1-DBB6-83AADB545B12}"/>
              </a:ext>
            </a:extLst>
          </p:cNvPr>
          <p:cNvSpPr/>
          <p:nvPr/>
        </p:nvSpPr>
        <p:spPr>
          <a:xfrm>
            <a:off x="2209741" y="2851751"/>
            <a:ext cx="5348022"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Meas. Sequence</a:t>
            </a:r>
          </a:p>
        </p:txBody>
      </p:sp>
      <p:sp>
        <p:nvSpPr>
          <p:cNvPr id="48" name="Rectangle 47">
            <a:extLst>
              <a:ext uri="{FF2B5EF4-FFF2-40B4-BE49-F238E27FC236}">
                <a16:creationId xmlns:a16="http://schemas.microsoft.com/office/drawing/2014/main" id="{49214169-7904-A181-0948-ADEDF657F010}"/>
              </a:ext>
            </a:extLst>
          </p:cNvPr>
          <p:cNvSpPr/>
          <p:nvPr/>
        </p:nvSpPr>
        <p:spPr>
          <a:xfrm>
            <a:off x="2209738" y="3150027"/>
            <a:ext cx="5348023"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and NTB negotiation</a:t>
            </a:r>
          </a:p>
        </p:txBody>
      </p:sp>
      <p:sp>
        <p:nvSpPr>
          <p:cNvPr id="49" name="Rectangle 48">
            <a:extLst>
              <a:ext uri="{FF2B5EF4-FFF2-40B4-BE49-F238E27FC236}">
                <a16:creationId xmlns:a16="http://schemas.microsoft.com/office/drawing/2014/main" id="{2A83E130-E7F2-2199-A2E5-E93F3A281CB3}"/>
              </a:ext>
            </a:extLst>
          </p:cNvPr>
          <p:cNvSpPr/>
          <p:nvPr/>
        </p:nvSpPr>
        <p:spPr>
          <a:xfrm>
            <a:off x="2209741" y="4343131"/>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TX, RX LTF VECTORS</a:t>
            </a:r>
          </a:p>
        </p:txBody>
      </p:sp>
      <p:sp>
        <p:nvSpPr>
          <p:cNvPr id="50" name="Rectangle 49">
            <a:extLst>
              <a:ext uri="{FF2B5EF4-FFF2-40B4-BE49-F238E27FC236}">
                <a16:creationId xmlns:a16="http://schemas.microsoft.com/office/drawing/2014/main" id="{937C5026-3796-5DAD-B38F-EF8473090D14}"/>
              </a:ext>
            </a:extLst>
          </p:cNvPr>
          <p:cNvSpPr/>
          <p:nvPr/>
        </p:nvSpPr>
        <p:spPr>
          <a:xfrm>
            <a:off x="2209741" y="4044855"/>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Passive Ranging</a:t>
            </a:r>
          </a:p>
        </p:txBody>
      </p:sp>
      <p:sp>
        <p:nvSpPr>
          <p:cNvPr id="51" name="Rectangle 50">
            <a:extLst>
              <a:ext uri="{FF2B5EF4-FFF2-40B4-BE49-F238E27FC236}">
                <a16:creationId xmlns:a16="http://schemas.microsoft.com/office/drawing/2014/main" id="{95CFE6A5-877D-593E-5D87-9D933ECC3AF8}"/>
              </a:ext>
            </a:extLst>
          </p:cNvPr>
          <p:cNvSpPr/>
          <p:nvPr/>
        </p:nvSpPr>
        <p:spPr>
          <a:xfrm>
            <a:off x="2209740" y="5536235"/>
            <a:ext cx="1275929"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EHT Tx Procedure</a:t>
            </a:r>
          </a:p>
        </p:txBody>
      </p:sp>
      <p:sp>
        <p:nvSpPr>
          <p:cNvPr id="52" name="Rectangle 51">
            <a:extLst>
              <a:ext uri="{FF2B5EF4-FFF2-40B4-BE49-F238E27FC236}">
                <a16:creationId xmlns:a16="http://schemas.microsoft.com/office/drawing/2014/main" id="{2C390E59-B550-1D76-68C7-980638B6A856}"/>
              </a:ext>
            </a:extLst>
          </p:cNvPr>
          <p:cNvSpPr/>
          <p:nvPr/>
        </p:nvSpPr>
        <p:spPr>
          <a:xfrm>
            <a:off x="2204926" y="5828103"/>
            <a:ext cx="1275929"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TOD Accuracy </a:t>
            </a:r>
          </a:p>
        </p:txBody>
      </p:sp>
      <p:sp>
        <p:nvSpPr>
          <p:cNvPr id="53" name="Rectangle 52">
            <a:extLst>
              <a:ext uri="{FF2B5EF4-FFF2-40B4-BE49-F238E27FC236}">
                <a16:creationId xmlns:a16="http://schemas.microsoft.com/office/drawing/2014/main" id="{80D48E37-00B3-8DCE-1BF1-5B0C0D21535C}"/>
              </a:ext>
            </a:extLst>
          </p:cNvPr>
          <p:cNvSpPr/>
          <p:nvPr/>
        </p:nvSpPr>
        <p:spPr>
          <a:xfrm>
            <a:off x="2209740" y="4641407"/>
            <a:ext cx="534484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TB Ranging NDP </a:t>
            </a:r>
          </a:p>
        </p:txBody>
      </p:sp>
      <p:sp>
        <p:nvSpPr>
          <p:cNvPr id="54" name="Rectangle 53">
            <a:extLst>
              <a:ext uri="{FF2B5EF4-FFF2-40B4-BE49-F238E27FC236}">
                <a16:creationId xmlns:a16="http://schemas.microsoft.com/office/drawing/2014/main" id="{39D15AF4-1AFB-29A4-5CCC-643320B0B08D}"/>
              </a:ext>
            </a:extLst>
          </p:cNvPr>
          <p:cNvSpPr/>
          <p:nvPr/>
        </p:nvSpPr>
        <p:spPr>
          <a:xfrm>
            <a:off x="2209740" y="4939683"/>
            <a:ext cx="5341669"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Ranging NDP </a:t>
            </a:r>
          </a:p>
        </p:txBody>
      </p:sp>
      <p:sp>
        <p:nvSpPr>
          <p:cNvPr id="55" name="Rectangle 54">
            <a:extLst>
              <a:ext uri="{FF2B5EF4-FFF2-40B4-BE49-F238E27FC236}">
                <a16:creationId xmlns:a16="http://schemas.microsoft.com/office/drawing/2014/main" id="{49FB3872-3850-8A98-A266-D0D3EA44EC4D}"/>
              </a:ext>
            </a:extLst>
          </p:cNvPr>
          <p:cNvSpPr/>
          <p:nvPr/>
        </p:nvSpPr>
        <p:spPr>
          <a:xfrm>
            <a:off x="2209738" y="3448303"/>
            <a:ext cx="534802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section pseudo random LTF sequence</a:t>
            </a:r>
          </a:p>
        </p:txBody>
      </p:sp>
      <p:sp>
        <p:nvSpPr>
          <p:cNvPr id="56" name="Rectangle 55">
            <a:extLst>
              <a:ext uri="{FF2B5EF4-FFF2-40B4-BE49-F238E27FC236}">
                <a16:creationId xmlns:a16="http://schemas.microsoft.com/office/drawing/2014/main" id="{2531DB4B-9FE3-D1D9-AE21-1D511F96D871}"/>
              </a:ext>
            </a:extLst>
          </p:cNvPr>
          <p:cNvSpPr/>
          <p:nvPr/>
        </p:nvSpPr>
        <p:spPr>
          <a:xfrm>
            <a:off x="2209741" y="5237959"/>
            <a:ext cx="2934128"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pseudo random sequence mapping</a:t>
            </a:r>
          </a:p>
        </p:txBody>
      </p:sp>
      <p:sp>
        <p:nvSpPr>
          <p:cNvPr id="57" name="Rectangle 56">
            <a:extLst>
              <a:ext uri="{FF2B5EF4-FFF2-40B4-BE49-F238E27FC236}">
                <a16:creationId xmlns:a16="http://schemas.microsoft.com/office/drawing/2014/main" id="{3FDBDE29-756B-F269-EF82-608F81B18A65}"/>
              </a:ext>
            </a:extLst>
          </p:cNvPr>
          <p:cNvSpPr/>
          <p:nvPr/>
        </p:nvSpPr>
        <p:spPr>
          <a:xfrm>
            <a:off x="2209741" y="3746579"/>
            <a:ext cx="2900368"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Elements and frame formats (ctrl , man etc.)</a:t>
            </a:r>
          </a:p>
        </p:txBody>
      </p:sp>
      <p:cxnSp>
        <p:nvCxnSpPr>
          <p:cNvPr id="58" name="Straight Connector 57">
            <a:extLst>
              <a:ext uri="{FF2B5EF4-FFF2-40B4-BE49-F238E27FC236}">
                <a16:creationId xmlns:a16="http://schemas.microsoft.com/office/drawing/2014/main" id="{74FC47F3-0175-D710-4D5D-A51145EC4755}"/>
              </a:ext>
            </a:extLst>
          </p:cNvPr>
          <p:cNvCxnSpPr>
            <a:cxnSpLocks/>
            <a:endCxn id="47" idx="2"/>
          </p:cNvCxnSpPr>
          <p:nvPr/>
        </p:nvCxnSpPr>
        <p:spPr bwMode="auto">
          <a:xfrm flipV="1">
            <a:off x="2208586" y="3053866"/>
            <a:ext cx="2834640" cy="1285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a:extLst>
              <a:ext uri="{FF2B5EF4-FFF2-40B4-BE49-F238E27FC236}">
                <a16:creationId xmlns:a16="http://schemas.microsoft.com/office/drawing/2014/main" id="{3720F114-E2E2-F75F-F3AB-09FE6D31BBD4}"/>
              </a:ext>
            </a:extLst>
          </p:cNvPr>
          <p:cNvCxnSpPr>
            <a:cxnSpLocks/>
          </p:cNvCxnSpPr>
          <p:nvPr/>
        </p:nvCxnSpPr>
        <p:spPr bwMode="auto">
          <a:xfrm flipV="1">
            <a:off x="2206472" y="3383888"/>
            <a:ext cx="997527"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a:extLst>
              <a:ext uri="{FF2B5EF4-FFF2-40B4-BE49-F238E27FC236}">
                <a16:creationId xmlns:a16="http://schemas.microsoft.com/office/drawing/2014/main" id="{FB7C5B3E-9309-2675-45B5-B7971F48C72B}"/>
              </a:ext>
            </a:extLst>
          </p:cNvPr>
          <p:cNvCxnSpPr>
            <a:cxnSpLocks/>
          </p:cNvCxnSpPr>
          <p:nvPr/>
        </p:nvCxnSpPr>
        <p:spPr bwMode="auto">
          <a:xfrm flipV="1">
            <a:off x="2206470" y="3667966"/>
            <a:ext cx="27432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Straight Connector 60">
            <a:extLst>
              <a:ext uri="{FF2B5EF4-FFF2-40B4-BE49-F238E27FC236}">
                <a16:creationId xmlns:a16="http://schemas.microsoft.com/office/drawing/2014/main" id="{9E909EB3-3459-777A-342D-E3202EF9D5B9}"/>
              </a:ext>
            </a:extLst>
          </p:cNvPr>
          <p:cNvCxnSpPr>
            <a:cxnSpLocks/>
          </p:cNvCxnSpPr>
          <p:nvPr/>
        </p:nvCxnSpPr>
        <p:spPr bwMode="auto">
          <a:xfrm flipV="1">
            <a:off x="2220785" y="3973104"/>
            <a:ext cx="3657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Straight Connector 61">
            <a:extLst>
              <a:ext uri="{FF2B5EF4-FFF2-40B4-BE49-F238E27FC236}">
                <a16:creationId xmlns:a16="http://schemas.microsoft.com/office/drawing/2014/main" id="{E6F6F91F-25B3-7329-4183-9D9D37A0271F}"/>
              </a:ext>
            </a:extLst>
          </p:cNvPr>
          <p:cNvCxnSpPr>
            <a:cxnSpLocks/>
          </p:cNvCxnSpPr>
          <p:nvPr/>
        </p:nvCxnSpPr>
        <p:spPr bwMode="auto">
          <a:xfrm flipV="1">
            <a:off x="2204926" y="4568048"/>
            <a:ext cx="15544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Straight Connector 62">
            <a:extLst>
              <a:ext uri="{FF2B5EF4-FFF2-40B4-BE49-F238E27FC236}">
                <a16:creationId xmlns:a16="http://schemas.microsoft.com/office/drawing/2014/main" id="{33B98585-5F48-60D0-8EFE-1D3660B82CE1}"/>
              </a:ext>
            </a:extLst>
          </p:cNvPr>
          <p:cNvCxnSpPr>
            <a:cxnSpLocks/>
          </p:cNvCxnSpPr>
          <p:nvPr/>
        </p:nvCxnSpPr>
        <p:spPr bwMode="auto">
          <a:xfrm flipV="1">
            <a:off x="2209738" y="4270727"/>
            <a:ext cx="6400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Straight Connector 63">
            <a:extLst>
              <a:ext uri="{FF2B5EF4-FFF2-40B4-BE49-F238E27FC236}">
                <a16:creationId xmlns:a16="http://schemas.microsoft.com/office/drawing/2014/main" id="{B5E51571-13A4-AD75-0538-59A531B12513}"/>
              </a:ext>
            </a:extLst>
          </p:cNvPr>
          <p:cNvCxnSpPr>
            <a:cxnSpLocks/>
          </p:cNvCxnSpPr>
          <p:nvPr/>
        </p:nvCxnSpPr>
        <p:spPr bwMode="auto">
          <a:xfrm flipV="1">
            <a:off x="2204926" y="4878845"/>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Straight Connector 64">
            <a:extLst>
              <a:ext uri="{FF2B5EF4-FFF2-40B4-BE49-F238E27FC236}">
                <a16:creationId xmlns:a16="http://schemas.microsoft.com/office/drawing/2014/main" id="{41D20854-77B1-80C1-A762-22C3D23EDE98}"/>
              </a:ext>
            </a:extLst>
          </p:cNvPr>
          <p:cNvCxnSpPr>
            <a:cxnSpLocks/>
          </p:cNvCxnSpPr>
          <p:nvPr/>
        </p:nvCxnSpPr>
        <p:spPr bwMode="auto">
          <a:xfrm flipV="1">
            <a:off x="2200771" y="5162356"/>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a:extLst>
              <a:ext uri="{FF2B5EF4-FFF2-40B4-BE49-F238E27FC236}">
                <a16:creationId xmlns:a16="http://schemas.microsoft.com/office/drawing/2014/main" id="{FEB53E4D-2B18-7866-7CE0-5DEE83A66DC6}"/>
              </a:ext>
            </a:extLst>
          </p:cNvPr>
          <p:cNvCxnSpPr>
            <a:cxnSpLocks/>
          </p:cNvCxnSpPr>
          <p:nvPr/>
        </p:nvCxnSpPr>
        <p:spPr bwMode="auto">
          <a:xfrm flipV="1">
            <a:off x="1104901" y="2439786"/>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3474330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02654"/>
          </a:xfrm>
        </p:spPr>
        <p:txBody>
          <a:bodyPr/>
          <a:lstStyle/>
          <a:p>
            <a:r>
              <a:rPr lang="en-US" dirty="0" err="1"/>
              <a:t>TGbk</a:t>
            </a:r>
            <a:r>
              <a:rPr lang="en-US" dirty="0"/>
              <a:t> Projected Timeline (updated)</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Nov. 2023</a:t>
            </a:r>
            <a:endParaRPr lang="en-GB" dirty="0"/>
          </a:p>
        </p:txBody>
      </p:sp>
      <p:sp>
        <p:nvSpPr>
          <p:cNvPr id="8" name="Rectangle 7">
            <a:extLst>
              <a:ext uri="{FF2B5EF4-FFF2-40B4-BE49-F238E27FC236}">
                <a16:creationId xmlns:a16="http://schemas.microsoft.com/office/drawing/2014/main" id="{1FB10516-3491-4316-A725-E4F1B9846A8D}"/>
              </a:ext>
            </a:extLst>
          </p:cNvPr>
          <p:cNvSpPr>
            <a:spLocks noChangeArrowheads="1"/>
          </p:cNvSpPr>
          <p:nvPr/>
        </p:nvSpPr>
        <p:spPr bwMode="auto">
          <a:xfrm>
            <a:off x="949389" y="1220565"/>
            <a:ext cx="10285409" cy="502364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9" name="Rectangle 8">
            <a:extLst>
              <a:ext uri="{FF2B5EF4-FFF2-40B4-BE49-F238E27FC236}">
                <a16:creationId xmlns:a16="http://schemas.microsoft.com/office/drawing/2014/main" id="{B387DA77-B53F-462C-90EA-AA2F27328AC2}"/>
              </a:ext>
            </a:extLst>
          </p:cNvPr>
          <p:cNvSpPr>
            <a:spLocks noChangeArrowheads="1"/>
          </p:cNvSpPr>
          <p:nvPr/>
        </p:nvSpPr>
        <p:spPr bwMode="auto">
          <a:xfrm>
            <a:off x="7370562"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0" name="Rectangle 9">
            <a:extLst>
              <a:ext uri="{FF2B5EF4-FFF2-40B4-BE49-F238E27FC236}">
                <a16:creationId xmlns:a16="http://schemas.microsoft.com/office/drawing/2014/main" id="{ED863154-4D05-415D-ACB3-92E0A6E47AF4}"/>
              </a:ext>
            </a:extLst>
          </p:cNvPr>
          <p:cNvSpPr>
            <a:spLocks noChangeArrowheads="1"/>
          </p:cNvSpPr>
          <p:nvPr/>
        </p:nvSpPr>
        <p:spPr bwMode="auto">
          <a:xfrm>
            <a:off x="6105068" y="1213898"/>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1" name="Rectangle 10">
            <a:extLst>
              <a:ext uri="{FF2B5EF4-FFF2-40B4-BE49-F238E27FC236}">
                <a16:creationId xmlns:a16="http://schemas.microsoft.com/office/drawing/2014/main" id="{FFEF244E-1972-4D20-9C4E-1D743CDE82F5}"/>
              </a:ext>
            </a:extLst>
          </p:cNvPr>
          <p:cNvSpPr>
            <a:spLocks noChangeArrowheads="1"/>
          </p:cNvSpPr>
          <p:nvPr/>
        </p:nvSpPr>
        <p:spPr bwMode="auto">
          <a:xfrm>
            <a:off x="3566961" y="1213898"/>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2" name="Rectangle 11">
            <a:extLst>
              <a:ext uri="{FF2B5EF4-FFF2-40B4-BE49-F238E27FC236}">
                <a16:creationId xmlns:a16="http://schemas.microsoft.com/office/drawing/2014/main" id="{3AC636AE-408B-49BA-A585-EE731FCBE342}"/>
              </a:ext>
            </a:extLst>
          </p:cNvPr>
          <p:cNvSpPr>
            <a:spLocks noChangeArrowheads="1"/>
          </p:cNvSpPr>
          <p:nvPr/>
        </p:nvSpPr>
        <p:spPr bwMode="auto">
          <a:xfrm>
            <a:off x="2194394" y="1213897"/>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3" name="Rectangle 12">
            <a:extLst>
              <a:ext uri="{FF2B5EF4-FFF2-40B4-BE49-F238E27FC236}">
                <a16:creationId xmlns:a16="http://schemas.microsoft.com/office/drawing/2014/main" id="{38A759AD-A5F9-4921-B4E4-193177D62170}"/>
              </a:ext>
            </a:extLst>
          </p:cNvPr>
          <p:cNvSpPr>
            <a:spLocks noChangeArrowheads="1"/>
          </p:cNvSpPr>
          <p:nvPr/>
        </p:nvSpPr>
        <p:spPr bwMode="auto">
          <a:xfrm>
            <a:off x="979017" y="1213897"/>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4" name="Rectangle 13">
            <a:extLst>
              <a:ext uri="{FF2B5EF4-FFF2-40B4-BE49-F238E27FC236}">
                <a16:creationId xmlns:a16="http://schemas.microsoft.com/office/drawing/2014/main" id="{6043A20A-AA58-435A-9C85-5D2307B670C2}"/>
              </a:ext>
            </a:extLst>
          </p:cNvPr>
          <p:cNvSpPr>
            <a:spLocks noChangeArrowheads="1"/>
          </p:cNvSpPr>
          <p:nvPr/>
        </p:nvSpPr>
        <p:spPr bwMode="auto">
          <a:xfrm>
            <a:off x="4830675" y="1213897"/>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4" name="Rectangle 23">
            <a:extLst>
              <a:ext uri="{FF2B5EF4-FFF2-40B4-BE49-F238E27FC236}">
                <a16:creationId xmlns:a16="http://schemas.microsoft.com/office/drawing/2014/main" id="{BD678BB0-2F9C-4596-A626-291BF2C7627A}"/>
              </a:ext>
            </a:extLst>
          </p:cNvPr>
          <p:cNvSpPr>
            <a:spLocks noChangeArrowheads="1"/>
          </p:cNvSpPr>
          <p:nvPr/>
        </p:nvSpPr>
        <p:spPr bwMode="auto">
          <a:xfrm>
            <a:off x="8663640"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6" name="Line 15">
            <a:extLst>
              <a:ext uri="{FF2B5EF4-FFF2-40B4-BE49-F238E27FC236}">
                <a16:creationId xmlns:a16="http://schemas.microsoft.com/office/drawing/2014/main" id="{68106E24-D65B-4E50-B77B-941DACCA4475}"/>
              </a:ext>
            </a:extLst>
          </p:cNvPr>
          <p:cNvSpPr>
            <a:spLocks noChangeShapeType="1"/>
          </p:cNvSpPr>
          <p:nvPr/>
        </p:nvSpPr>
        <p:spPr bwMode="auto">
          <a:xfrm flipH="1">
            <a:off x="7462138" y="124791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4">
            <a:extLst>
              <a:ext uri="{FF2B5EF4-FFF2-40B4-BE49-F238E27FC236}">
                <a16:creationId xmlns:a16="http://schemas.microsoft.com/office/drawing/2014/main" id="{28C78A47-22C9-40BB-8E4B-99DA028C7827}"/>
              </a:ext>
            </a:extLst>
          </p:cNvPr>
          <p:cNvSpPr>
            <a:spLocks noChangeShapeType="1"/>
          </p:cNvSpPr>
          <p:nvPr/>
        </p:nvSpPr>
        <p:spPr bwMode="auto">
          <a:xfrm flipH="1">
            <a:off x="4871683" y="1247912"/>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0">
            <a:extLst>
              <a:ext uri="{FF2B5EF4-FFF2-40B4-BE49-F238E27FC236}">
                <a16:creationId xmlns:a16="http://schemas.microsoft.com/office/drawing/2014/main" id="{0F92ABEB-0196-40D3-B81E-7278EBB15BC7}"/>
              </a:ext>
            </a:extLst>
          </p:cNvPr>
          <p:cNvSpPr>
            <a:spLocks noChangeShapeType="1"/>
          </p:cNvSpPr>
          <p:nvPr/>
        </p:nvSpPr>
        <p:spPr bwMode="auto">
          <a:xfrm>
            <a:off x="2198316"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1">
            <a:extLst>
              <a:ext uri="{FF2B5EF4-FFF2-40B4-BE49-F238E27FC236}">
                <a16:creationId xmlns:a16="http://schemas.microsoft.com/office/drawing/2014/main" id="{E9B78053-243D-43F8-B9D5-6D6F6ABAFCBF}"/>
              </a:ext>
            </a:extLst>
          </p:cNvPr>
          <p:cNvSpPr>
            <a:spLocks noChangeShapeType="1"/>
          </p:cNvSpPr>
          <p:nvPr/>
        </p:nvSpPr>
        <p:spPr bwMode="auto">
          <a:xfrm>
            <a:off x="3566630"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10175594-B941-44A7-AEBA-76BE68099D90}"/>
              </a:ext>
            </a:extLst>
          </p:cNvPr>
          <p:cNvSpPr>
            <a:spLocks noChangeShapeType="1"/>
          </p:cNvSpPr>
          <p:nvPr/>
        </p:nvSpPr>
        <p:spPr bwMode="auto">
          <a:xfrm>
            <a:off x="6130421"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Line 15">
            <a:extLst>
              <a:ext uri="{FF2B5EF4-FFF2-40B4-BE49-F238E27FC236}">
                <a16:creationId xmlns:a16="http://schemas.microsoft.com/office/drawing/2014/main" id="{7B29AA31-B78F-488F-A9BB-1858125D5FF0}"/>
              </a:ext>
            </a:extLst>
          </p:cNvPr>
          <p:cNvSpPr>
            <a:spLocks noChangeShapeType="1"/>
          </p:cNvSpPr>
          <p:nvPr/>
        </p:nvSpPr>
        <p:spPr bwMode="auto">
          <a:xfrm flipH="1">
            <a:off x="8698298" y="1213898"/>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89" name="Rectangle 88">
            <a:extLst>
              <a:ext uri="{FF2B5EF4-FFF2-40B4-BE49-F238E27FC236}">
                <a16:creationId xmlns:a16="http://schemas.microsoft.com/office/drawing/2014/main" id="{FB2D85A7-131A-462B-9502-8756B1C0EE0B}"/>
              </a:ext>
            </a:extLst>
          </p:cNvPr>
          <p:cNvSpPr>
            <a:spLocks noChangeArrowheads="1"/>
          </p:cNvSpPr>
          <p:nvPr/>
        </p:nvSpPr>
        <p:spPr bwMode="auto">
          <a:xfrm>
            <a:off x="9959773" y="1203419"/>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90" name="Line 15">
            <a:extLst>
              <a:ext uri="{FF2B5EF4-FFF2-40B4-BE49-F238E27FC236}">
                <a16:creationId xmlns:a16="http://schemas.microsoft.com/office/drawing/2014/main" id="{057E6EE2-3254-4589-9990-AA753E9B3AAF}"/>
              </a:ext>
            </a:extLst>
          </p:cNvPr>
          <p:cNvSpPr>
            <a:spLocks noChangeShapeType="1"/>
          </p:cNvSpPr>
          <p:nvPr/>
        </p:nvSpPr>
        <p:spPr bwMode="auto">
          <a:xfrm flipH="1">
            <a:off x="9994431" y="119675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95" name="Text Box 26">
            <a:extLst>
              <a:ext uri="{FF2B5EF4-FFF2-40B4-BE49-F238E27FC236}">
                <a16:creationId xmlns:a16="http://schemas.microsoft.com/office/drawing/2014/main" id="{3EBD7134-DD4C-487B-93DC-A5904E47AD1E}"/>
              </a:ext>
            </a:extLst>
          </p:cNvPr>
          <p:cNvSpPr txBox="1">
            <a:spLocks noChangeArrowheads="1"/>
          </p:cNvSpPr>
          <p:nvPr/>
        </p:nvSpPr>
        <p:spPr bwMode="auto">
          <a:xfrm flipH="1">
            <a:off x="879319" y="1880918"/>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96" name="Isosceles Triangle 95">
            <a:extLst>
              <a:ext uri="{FF2B5EF4-FFF2-40B4-BE49-F238E27FC236}">
                <a16:creationId xmlns:a16="http://schemas.microsoft.com/office/drawing/2014/main" id="{A3726148-8C90-40D6-86F2-518337385D11}"/>
              </a:ext>
            </a:extLst>
          </p:cNvPr>
          <p:cNvSpPr>
            <a:spLocks noChangeArrowheads="1"/>
          </p:cNvSpPr>
          <p:nvPr/>
        </p:nvSpPr>
        <p:spPr bwMode="auto">
          <a:xfrm flipH="1">
            <a:off x="1067688" y="169043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98" name="Rectangle 97">
            <a:extLst>
              <a:ext uri="{FF2B5EF4-FFF2-40B4-BE49-F238E27FC236}">
                <a16:creationId xmlns:a16="http://schemas.microsoft.com/office/drawing/2014/main" id="{77AF3098-DF72-48B6-BA63-507FB60A86AE}"/>
              </a:ext>
            </a:extLst>
          </p:cNvPr>
          <p:cNvSpPr/>
          <p:nvPr/>
        </p:nvSpPr>
        <p:spPr>
          <a:xfrm>
            <a:off x="1106044" y="2249904"/>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104" name="Isosceles Triangle 103">
            <a:extLst>
              <a:ext uri="{FF2B5EF4-FFF2-40B4-BE49-F238E27FC236}">
                <a16:creationId xmlns:a16="http://schemas.microsoft.com/office/drawing/2014/main" id="{8ACC35D5-8B35-43CB-A9F1-9B1F5620CB3B}"/>
              </a:ext>
            </a:extLst>
          </p:cNvPr>
          <p:cNvSpPr>
            <a:spLocks noChangeArrowheads="1"/>
          </p:cNvSpPr>
          <p:nvPr/>
        </p:nvSpPr>
        <p:spPr bwMode="auto">
          <a:xfrm flipH="1">
            <a:off x="2094295" y="1717488"/>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5" name="Text Box 26">
            <a:extLst>
              <a:ext uri="{FF2B5EF4-FFF2-40B4-BE49-F238E27FC236}">
                <a16:creationId xmlns:a16="http://schemas.microsoft.com/office/drawing/2014/main" id="{38D8E094-3E96-4172-8A71-66B9C44A4826}"/>
              </a:ext>
            </a:extLst>
          </p:cNvPr>
          <p:cNvSpPr txBox="1">
            <a:spLocks noChangeArrowheads="1"/>
          </p:cNvSpPr>
          <p:nvPr/>
        </p:nvSpPr>
        <p:spPr bwMode="auto">
          <a:xfrm flipH="1">
            <a:off x="1875498" y="1899562"/>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99" name="Rectangle 98">
            <a:extLst>
              <a:ext uri="{FF2B5EF4-FFF2-40B4-BE49-F238E27FC236}">
                <a16:creationId xmlns:a16="http://schemas.microsoft.com/office/drawing/2014/main" id="{52DC9D0E-C34E-4678-B84B-3251B894A84D}"/>
              </a:ext>
            </a:extLst>
          </p:cNvPr>
          <p:cNvSpPr/>
          <p:nvPr/>
        </p:nvSpPr>
        <p:spPr>
          <a:xfrm>
            <a:off x="2208587" y="2553475"/>
            <a:ext cx="819910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 development</a:t>
            </a:r>
          </a:p>
        </p:txBody>
      </p:sp>
      <p:cxnSp>
        <p:nvCxnSpPr>
          <p:cNvPr id="44" name="Straight Connector 43">
            <a:extLst>
              <a:ext uri="{FF2B5EF4-FFF2-40B4-BE49-F238E27FC236}">
                <a16:creationId xmlns:a16="http://schemas.microsoft.com/office/drawing/2014/main" id="{6CF7DF2C-4FF2-45EA-9E54-23DE7C8A2595}"/>
              </a:ext>
            </a:extLst>
          </p:cNvPr>
          <p:cNvCxnSpPr>
            <a:cxnSpLocks/>
          </p:cNvCxnSpPr>
          <p:nvPr/>
        </p:nvCxnSpPr>
        <p:spPr bwMode="auto">
          <a:xfrm flipV="1">
            <a:off x="2220784" y="2767848"/>
            <a:ext cx="18288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793BC54C-DC30-47A8-996C-2B491F26EAD1}"/>
              </a:ext>
            </a:extLst>
          </p:cNvPr>
          <p:cNvSpPr/>
          <p:nvPr/>
        </p:nvSpPr>
        <p:spPr>
          <a:xfrm>
            <a:off x="2209741" y="2851751"/>
            <a:ext cx="5348022"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Meas. Sequence</a:t>
            </a:r>
          </a:p>
        </p:txBody>
      </p:sp>
      <p:sp>
        <p:nvSpPr>
          <p:cNvPr id="15" name="Rectangle 14">
            <a:extLst>
              <a:ext uri="{FF2B5EF4-FFF2-40B4-BE49-F238E27FC236}">
                <a16:creationId xmlns:a16="http://schemas.microsoft.com/office/drawing/2014/main" id="{2CC31CDD-7886-717F-6BC1-4442327FA854}"/>
              </a:ext>
            </a:extLst>
          </p:cNvPr>
          <p:cNvSpPr/>
          <p:nvPr/>
        </p:nvSpPr>
        <p:spPr>
          <a:xfrm>
            <a:off x="2209738" y="3150027"/>
            <a:ext cx="5348023"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and NTB negotiation</a:t>
            </a:r>
          </a:p>
        </p:txBody>
      </p:sp>
      <p:sp>
        <p:nvSpPr>
          <p:cNvPr id="16" name="Rectangle 15">
            <a:extLst>
              <a:ext uri="{FF2B5EF4-FFF2-40B4-BE49-F238E27FC236}">
                <a16:creationId xmlns:a16="http://schemas.microsoft.com/office/drawing/2014/main" id="{ED036B8E-5B74-65B4-1DF9-B91B53EF1014}"/>
              </a:ext>
            </a:extLst>
          </p:cNvPr>
          <p:cNvSpPr/>
          <p:nvPr/>
        </p:nvSpPr>
        <p:spPr>
          <a:xfrm>
            <a:off x="2209741" y="4343131"/>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TX, RX LTF VECTORS</a:t>
            </a:r>
          </a:p>
        </p:txBody>
      </p:sp>
      <p:sp>
        <p:nvSpPr>
          <p:cNvPr id="17" name="Rectangle 16">
            <a:extLst>
              <a:ext uri="{FF2B5EF4-FFF2-40B4-BE49-F238E27FC236}">
                <a16:creationId xmlns:a16="http://schemas.microsoft.com/office/drawing/2014/main" id="{E94B6E14-DA3E-CBDD-3157-D354364BB3E1}"/>
              </a:ext>
            </a:extLst>
          </p:cNvPr>
          <p:cNvSpPr/>
          <p:nvPr/>
        </p:nvSpPr>
        <p:spPr>
          <a:xfrm>
            <a:off x="2209741" y="4044855"/>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Passive Ranging</a:t>
            </a:r>
          </a:p>
        </p:txBody>
      </p:sp>
      <p:sp>
        <p:nvSpPr>
          <p:cNvPr id="18" name="Rectangle 17">
            <a:extLst>
              <a:ext uri="{FF2B5EF4-FFF2-40B4-BE49-F238E27FC236}">
                <a16:creationId xmlns:a16="http://schemas.microsoft.com/office/drawing/2014/main" id="{9248664F-350D-4A54-861F-45A599C584BF}"/>
              </a:ext>
            </a:extLst>
          </p:cNvPr>
          <p:cNvSpPr/>
          <p:nvPr/>
        </p:nvSpPr>
        <p:spPr>
          <a:xfrm>
            <a:off x="2209740" y="5536235"/>
            <a:ext cx="1275929"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EHT Tx Procedure</a:t>
            </a:r>
          </a:p>
        </p:txBody>
      </p:sp>
      <p:sp>
        <p:nvSpPr>
          <p:cNvPr id="19" name="Rectangle 18">
            <a:extLst>
              <a:ext uri="{FF2B5EF4-FFF2-40B4-BE49-F238E27FC236}">
                <a16:creationId xmlns:a16="http://schemas.microsoft.com/office/drawing/2014/main" id="{075A8C69-CF4E-FE3A-43EB-B00DE5A5FFF2}"/>
              </a:ext>
            </a:extLst>
          </p:cNvPr>
          <p:cNvSpPr/>
          <p:nvPr/>
        </p:nvSpPr>
        <p:spPr>
          <a:xfrm>
            <a:off x="2204926" y="5828103"/>
            <a:ext cx="1275929"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TOD Accuracy </a:t>
            </a:r>
          </a:p>
        </p:txBody>
      </p:sp>
      <p:sp>
        <p:nvSpPr>
          <p:cNvPr id="20" name="Rectangle 19">
            <a:extLst>
              <a:ext uri="{FF2B5EF4-FFF2-40B4-BE49-F238E27FC236}">
                <a16:creationId xmlns:a16="http://schemas.microsoft.com/office/drawing/2014/main" id="{980CE0F8-CCA1-3355-00BC-8E88D394640C}"/>
              </a:ext>
            </a:extLst>
          </p:cNvPr>
          <p:cNvSpPr/>
          <p:nvPr/>
        </p:nvSpPr>
        <p:spPr>
          <a:xfrm>
            <a:off x="2209740" y="4641407"/>
            <a:ext cx="534484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TB Ranging NDP </a:t>
            </a:r>
          </a:p>
        </p:txBody>
      </p:sp>
      <p:sp>
        <p:nvSpPr>
          <p:cNvPr id="21" name="Rectangle 20">
            <a:extLst>
              <a:ext uri="{FF2B5EF4-FFF2-40B4-BE49-F238E27FC236}">
                <a16:creationId xmlns:a16="http://schemas.microsoft.com/office/drawing/2014/main" id="{78581DAF-9F02-5538-866B-963EAA4B9E2E}"/>
              </a:ext>
            </a:extLst>
          </p:cNvPr>
          <p:cNvSpPr/>
          <p:nvPr/>
        </p:nvSpPr>
        <p:spPr>
          <a:xfrm>
            <a:off x="2209740" y="4939683"/>
            <a:ext cx="5341669"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Ranging NDP </a:t>
            </a:r>
          </a:p>
        </p:txBody>
      </p:sp>
      <p:sp>
        <p:nvSpPr>
          <p:cNvPr id="22" name="Rectangle 21">
            <a:extLst>
              <a:ext uri="{FF2B5EF4-FFF2-40B4-BE49-F238E27FC236}">
                <a16:creationId xmlns:a16="http://schemas.microsoft.com/office/drawing/2014/main" id="{C9F14778-A98D-820D-DF9A-3AEE324E31C9}"/>
              </a:ext>
            </a:extLst>
          </p:cNvPr>
          <p:cNvSpPr/>
          <p:nvPr/>
        </p:nvSpPr>
        <p:spPr>
          <a:xfrm>
            <a:off x="2209738" y="3448303"/>
            <a:ext cx="534802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section pseudo random LTF sequence</a:t>
            </a:r>
          </a:p>
        </p:txBody>
      </p:sp>
      <p:sp>
        <p:nvSpPr>
          <p:cNvPr id="23" name="Rectangle 22">
            <a:extLst>
              <a:ext uri="{FF2B5EF4-FFF2-40B4-BE49-F238E27FC236}">
                <a16:creationId xmlns:a16="http://schemas.microsoft.com/office/drawing/2014/main" id="{2A0EB79D-8E11-C127-57CC-53F31A86767B}"/>
              </a:ext>
            </a:extLst>
          </p:cNvPr>
          <p:cNvSpPr/>
          <p:nvPr/>
        </p:nvSpPr>
        <p:spPr>
          <a:xfrm>
            <a:off x="2209741" y="5237959"/>
            <a:ext cx="2934128"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pseudo random sequence mapping</a:t>
            </a:r>
          </a:p>
        </p:txBody>
      </p:sp>
      <p:sp>
        <p:nvSpPr>
          <p:cNvPr id="32" name="Rectangle 31">
            <a:extLst>
              <a:ext uri="{FF2B5EF4-FFF2-40B4-BE49-F238E27FC236}">
                <a16:creationId xmlns:a16="http://schemas.microsoft.com/office/drawing/2014/main" id="{7C8C64E1-C044-7088-2AB2-38C82C68A6C1}"/>
              </a:ext>
            </a:extLst>
          </p:cNvPr>
          <p:cNvSpPr/>
          <p:nvPr/>
        </p:nvSpPr>
        <p:spPr>
          <a:xfrm>
            <a:off x="2209741" y="3746579"/>
            <a:ext cx="2900368"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Elements and frame formats (ctrl , man etc.)</a:t>
            </a:r>
          </a:p>
        </p:txBody>
      </p:sp>
      <p:cxnSp>
        <p:nvCxnSpPr>
          <p:cNvPr id="33" name="Straight Connector 32">
            <a:extLst>
              <a:ext uri="{FF2B5EF4-FFF2-40B4-BE49-F238E27FC236}">
                <a16:creationId xmlns:a16="http://schemas.microsoft.com/office/drawing/2014/main" id="{7019C62D-195F-5499-9233-121F92A9D24A}"/>
              </a:ext>
            </a:extLst>
          </p:cNvPr>
          <p:cNvCxnSpPr>
            <a:cxnSpLocks/>
            <a:endCxn id="7" idx="2"/>
          </p:cNvCxnSpPr>
          <p:nvPr/>
        </p:nvCxnSpPr>
        <p:spPr bwMode="auto">
          <a:xfrm flipV="1">
            <a:off x="2208586" y="3053866"/>
            <a:ext cx="2834640" cy="1285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Connector 35">
            <a:extLst>
              <a:ext uri="{FF2B5EF4-FFF2-40B4-BE49-F238E27FC236}">
                <a16:creationId xmlns:a16="http://schemas.microsoft.com/office/drawing/2014/main" id="{94499338-A748-4369-13EB-5DA5C9FDCD33}"/>
              </a:ext>
            </a:extLst>
          </p:cNvPr>
          <p:cNvCxnSpPr>
            <a:cxnSpLocks/>
          </p:cNvCxnSpPr>
          <p:nvPr/>
        </p:nvCxnSpPr>
        <p:spPr bwMode="auto">
          <a:xfrm flipV="1">
            <a:off x="2206472" y="3383888"/>
            <a:ext cx="997527"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Connector 39">
            <a:extLst>
              <a:ext uri="{FF2B5EF4-FFF2-40B4-BE49-F238E27FC236}">
                <a16:creationId xmlns:a16="http://schemas.microsoft.com/office/drawing/2014/main" id="{FF5114C8-7AF1-40A7-F6A8-9541DD6F7BF1}"/>
              </a:ext>
            </a:extLst>
          </p:cNvPr>
          <p:cNvCxnSpPr>
            <a:cxnSpLocks/>
          </p:cNvCxnSpPr>
          <p:nvPr/>
        </p:nvCxnSpPr>
        <p:spPr bwMode="auto">
          <a:xfrm flipV="1">
            <a:off x="2206470" y="3667966"/>
            <a:ext cx="27432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Connector 42">
            <a:extLst>
              <a:ext uri="{FF2B5EF4-FFF2-40B4-BE49-F238E27FC236}">
                <a16:creationId xmlns:a16="http://schemas.microsoft.com/office/drawing/2014/main" id="{F3AF0BA8-92AF-6C6A-BACA-5E79417C0017}"/>
              </a:ext>
            </a:extLst>
          </p:cNvPr>
          <p:cNvCxnSpPr>
            <a:cxnSpLocks/>
          </p:cNvCxnSpPr>
          <p:nvPr/>
        </p:nvCxnSpPr>
        <p:spPr bwMode="auto">
          <a:xfrm flipV="1">
            <a:off x="2220785" y="3973104"/>
            <a:ext cx="3657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C3260396-6705-A7A6-C6E5-E3DE5E42ADEA}"/>
              </a:ext>
            </a:extLst>
          </p:cNvPr>
          <p:cNvCxnSpPr>
            <a:cxnSpLocks/>
          </p:cNvCxnSpPr>
          <p:nvPr/>
        </p:nvCxnSpPr>
        <p:spPr bwMode="auto">
          <a:xfrm flipV="1">
            <a:off x="2204926" y="4568048"/>
            <a:ext cx="15544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D7123FA9-7133-5821-F4C9-7273FEB88DBE}"/>
              </a:ext>
            </a:extLst>
          </p:cNvPr>
          <p:cNvCxnSpPr>
            <a:cxnSpLocks/>
          </p:cNvCxnSpPr>
          <p:nvPr/>
        </p:nvCxnSpPr>
        <p:spPr bwMode="auto">
          <a:xfrm flipV="1">
            <a:off x="2209738" y="4270727"/>
            <a:ext cx="6400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a:extLst>
              <a:ext uri="{FF2B5EF4-FFF2-40B4-BE49-F238E27FC236}">
                <a16:creationId xmlns:a16="http://schemas.microsoft.com/office/drawing/2014/main" id="{0D4B3355-A191-3F3C-D2D1-4E32C049103F}"/>
              </a:ext>
            </a:extLst>
          </p:cNvPr>
          <p:cNvCxnSpPr>
            <a:cxnSpLocks/>
          </p:cNvCxnSpPr>
          <p:nvPr/>
        </p:nvCxnSpPr>
        <p:spPr bwMode="auto">
          <a:xfrm flipV="1">
            <a:off x="2204926" y="4878845"/>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47">
            <a:extLst>
              <a:ext uri="{FF2B5EF4-FFF2-40B4-BE49-F238E27FC236}">
                <a16:creationId xmlns:a16="http://schemas.microsoft.com/office/drawing/2014/main" id="{B432F241-0CB6-0588-798C-135BFCC59874}"/>
              </a:ext>
            </a:extLst>
          </p:cNvPr>
          <p:cNvCxnSpPr>
            <a:cxnSpLocks/>
          </p:cNvCxnSpPr>
          <p:nvPr/>
        </p:nvCxnSpPr>
        <p:spPr bwMode="auto">
          <a:xfrm flipV="1">
            <a:off x="2200771" y="5162356"/>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a:extLst>
              <a:ext uri="{FF2B5EF4-FFF2-40B4-BE49-F238E27FC236}">
                <a16:creationId xmlns:a16="http://schemas.microsoft.com/office/drawing/2014/main" id="{031BAECB-F2C0-11B3-A1AC-372DBF33755F}"/>
              </a:ext>
            </a:extLst>
          </p:cNvPr>
          <p:cNvCxnSpPr>
            <a:cxnSpLocks/>
          </p:cNvCxnSpPr>
          <p:nvPr/>
        </p:nvCxnSpPr>
        <p:spPr bwMode="auto">
          <a:xfrm flipV="1">
            <a:off x="1104901" y="2439786"/>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273411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Nov.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TBD</a:t>
            </a:r>
            <a:endParaRPr lang="en-US" altLang="en-US" kern="0" baseline="30000" dirty="0"/>
          </a:p>
          <a:p>
            <a:pPr marL="0" indent="0"/>
            <a:endParaRPr lang="en-US" altLang="en-US" sz="2000" b="0" kern="0" dirty="0"/>
          </a:p>
          <a:p>
            <a:pPr marL="0" indent="0"/>
            <a:r>
              <a:rPr lang="en-US" altLang="en-US" sz="2000" b="0" kern="0" dirty="0"/>
              <a:t>*all telecon were previously announced</a:t>
            </a:r>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35486733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2"/>
            <a:ext cx="11809312" cy="775034"/>
          </a:xfrm>
        </p:spPr>
        <p:txBody>
          <a:bodyPr/>
          <a:lstStyle/>
          <a:p>
            <a:r>
              <a:rPr lang="en-US" dirty="0"/>
              <a:t>Sep. Meeting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535145"/>
            <a:ext cx="10657184" cy="2469919"/>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Nov. 2023</a:t>
            </a:r>
            <a:endParaRPr lang="en-GB" dirty="0"/>
          </a:p>
        </p:txBody>
      </p:sp>
      <p:sp>
        <p:nvSpPr>
          <p:cNvPr id="9" name="Footer Placeholder 4">
            <a:extLst>
              <a:ext uri="{FF2B5EF4-FFF2-40B4-BE49-F238E27FC236}">
                <a16:creationId xmlns:a16="http://schemas.microsoft.com/office/drawing/2014/main" id="{C65A89BF-8A40-48A4-8634-3AB695572AB5}"/>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Jonathan Segev, Intel corporation</a:t>
            </a:r>
            <a:endParaRPr lang="en-GB" dirty="0"/>
          </a:p>
        </p:txBody>
      </p:sp>
      <p:grpSp>
        <p:nvGrpSpPr>
          <p:cNvPr id="10" name="Group 9">
            <a:extLst>
              <a:ext uri="{FF2B5EF4-FFF2-40B4-BE49-F238E27FC236}">
                <a16:creationId xmlns:a16="http://schemas.microsoft.com/office/drawing/2014/main" id="{9C3037FA-DCCF-4501-86FC-77889B31AD16}"/>
              </a:ext>
            </a:extLst>
          </p:cNvPr>
          <p:cNvGrpSpPr/>
          <p:nvPr/>
        </p:nvGrpSpPr>
        <p:grpSpPr>
          <a:xfrm>
            <a:off x="2023881" y="4869160"/>
            <a:ext cx="5631921" cy="1201106"/>
            <a:chOff x="2845792" y="3241917"/>
            <a:chExt cx="5285898" cy="855830"/>
          </a:xfrm>
        </p:grpSpPr>
        <p:sp>
          <p:nvSpPr>
            <p:cNvPr id="11" name="TextBox 10">
              <a:extLst>
                <a:ext uri="{FF2B5EF4-FFF2-40B4-BE49-F238E27FC236}">
                  <a16:creationId xmlns:a16="http://schemas.microsoft.com/office/drawing/2014/main" id="{4A7C7271-C823-4DBE-B1C8-4D7553782EBA}"/>
                </a:ext>
              </a:extLst>
            </p:cNvPr>
            <p:cNvSpPr txBox="1">
              <a:spLocks noChangeAspect="1"/>
            </p:cNvSpPr>
            <p:nvPr/>
          </p:nvSpPr>
          <p:spPr>
            <a:xfrm>
              <a:off x="2845792" y="3241917"/>
              <a:ext cx="2087134" cy="461665"/>
            </a:xfrm>
            <a:prstGeom prst="rect">
              <a:avLst/>
            </a:prstGeom>
            <a:noFill/>
          </p:spPr>
          <p:txBody>
            <a:bodyPr wrap="square" rtlCol="0">
              <a:spAutoFit/>
            </a:bodyPr>
            <a:lstStyle/>
            <a:p>
              <a:r>
                <a:rPr lang="en-US" b="1" dirty="0" err="1">
                  <a:solidFill>
                    <a:schemeClr val="tx1"/>
                  </a:solidFill>
                </a:rPr>
                <a:t>TGbk</a:t>
              </a:r>
              <a:r>
                <a:rPr lang="en-US" b="1" dirty="0">
                  <a:solidFill>
                    <a:schemeClr val="tx1"/>
                  </a:solidFill>
                </a:rPr>
                <a:t>:</a:t>
              </a:r>
            </a:p>
          </p:txBody>
        </p:sp>
        <p:sp>
          <p:nvSpPr>
            <p:cNvPr id="12" name="Rectangle 11">
              <a:extLst>
                <a:ext uri="{FF2B5EF4-FFF2-40B4-BE49-F238E27FC236}">
                  <a16:creationId xmlns:a16="http://schemas.microsoft.com/office/drawing/2014/main" id="{C3C941D8-B7BA-4857-97D9-3D39D684FBD9}"/>
                </a:ext>
              </a:extLst>
            </p:cNvPr>
            <p:cNvSpPr/>
            <p:nvPr/>
          </p:nvSpPr>
          <p:spPr bwMode="auto">
            <a:xfrm>
              <a:off x="4275000" y="3613737"/>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 (SFD)</a:t>
              </a:r>
            </a:p>
          </p:txBody>
        </p:sp>
        <p:cxnSp>
          <p:nvCxnSpPr>
            <p:cNvPr id="13" name="Straight Arrow Connector 12">
              <a:extLst>
                <a:ext uri="{FF2B5EF4-FFF2-40B4-BE49-F238E27FC236}">
                  <a16:creationId xmlns:a16="http://schemas.microsoft.com/office/drawing/2014/main" id="{389AA7FF-8C2B-4816-8536-50AA731BE689}"/>
                </a:ext>
              </a:extLst>
            </p:cNvPr>
            <p:cNvCxnSpPr/>
            <p:nvPr/>
          </p:nvCxnSpPr>
          <p:spPr bwMode="auto">
            <a:xfrm>
              <a:off x="5787427" y="3916223"/>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14" name="Rectangle 13">
              <a:extLst>
                <a:ext uri="{FF2B5EF4-FFF2-40B4-BE49-F238E27FC236}">
                  <a16:creationId xmlns:a16="http://schemas.microsoft.com/office/drawing/2014/main" id="{CCE44772-81B7-45E2-B1B5-D76D9293B30B}"/>
                </a:ext>
              </a:extLst>
            </p:cNvPr>
            <p:cNvSpPr/>
            <p:nvPr/>
          </p:nvSpPr>
          <p:spPr bwMode="auto">
            <a:xfrm>
              <a:off x="6619262" y="3613737"/>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grpSp>
        <p:nvGrpSpPr>
          <p:cNvPr id="15" name="Group 14">
            <a:extLst>
              <a:ext uri="{FF2B5EF4-FFF2-40B4-BE49-F238E27FC236}">
                <a16:creationId xmlns:a16="http://schemas.microsoft.com/office/drawing/2014/main" id="{51C6BF5A-FC77-4B30-AFB2-E1A35F56E7A5}"/>
              </a:ext>
            </a:extLst>
          </p:cNvPr>
          <p:cNvGrpSpPr>
            <a:grpSpLocks noChangeAspect="1"/>
          </p:cNvGrpSpPr>
          <p:nvPr/>
        </p:nvGrpSpPr>
        <p:grpSpPr>
          <a:xfrm>
            <a:off x="4316742" y="3669856"/>
            <a:ext cx="7560840" cy="839328"/>
            <a:chOff x="550425" y="4856471"/>
            <a:chExt cx="9938093" cy="1103226"/>
          </a:xfrm>
        </p:grpSpPr>
        <p:sp>
          <p:nvSpPr>
            <p:cNvPr id="16" name="TextBox 15">
              <a:extLst>
                <a:ext uri="{FF2B5EF4-FFF2-40B4-BE49-F238E27FC236}">
                  <a16:creationId xmlns:a16="http://schemas.microsoft.com/office/drawing/2014/main" id="{D1C45289-DE96-44AB-ABA5-D3957ECBAB80}"/>
                </a:ext>
              </a:extLst>
            </p:cNvPr>
            <p:cNvSpPr txBox="1"/>
            <p:nvPr/>
          </p:nvSpPr>
          <p:spPr>
            <a:xfrm>
              <a:off x="550425" y="4856471"/>
              <a:ext cx="2087134" cy="461665"/>
            </a:xfrm>
            <a:prstGeom prst="rect">
              <a:avLst/>
            </a:prstGeom>
            <a:noFill/>
          </p:spPr>
          <p:txBody>
            <a:bodyPr wrap="square" rtlCol="0">
              <a:spAutoFit/>
            </a:bodyPr>
            <a:lstStyle/>
            <a:p>
              <a:r>
                <a:rPr lang="en-US" b="1" dirty="0" err="1">
                  <a:solidFill>
                    <a:schemeClr val="tx1"/>
                  </a:solidFill>
                </a:rPr>
                <a:t>TGaz</a:t>
              </a:r>
              <a:r>
                <a:rPr lang="en-US" b="1" dirty="0">
                  <a:solidFill>
                    <a:schemeClr val="tx1"/>
                  </a:solidFill>
                </a:rPr>
                <a:t>:</a:t>
              </a:r>
            </a:p>
          </p:txBody>
        </p:sp>
        <p:sp>
          <p:nvSpPr>
            <p:cNvPr id="17" name="Rectangle 16">
              <a:extLst>
                <a:ext uri="{FF2B5EF4-FFF2-40B4-BE49-F238E27FC236}">
                  <a16:creationId xmlns:a16="http://schemas.microsoft.com/office/drawing/2014/main" id="{903714B9-50CC-43A1-B0C4-6FD9B1F1E329}"/>
                </a:ext>
              </a:extLst>
            </p:cNvPr>
            <p:cNvSpPr/>
            <p:nvPr/>
          </p:nvSpPr>
          <p:spPr bwMode="auto">
            <a:xfrm>
              <a:off x="1943302" y="5230423"/>
              <a:ext cx="1512428" cy="482595"/>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18" name="Rectangle 17">
              <a:extLst>
                <a:ext uri="{FF2B5EF4-FFF2-40B4-BE49-F238E27FC236}">
                  <a16:creationId xmlns:a16="http://schemas.microsoft.com/office/drawing/2014/main" id="{21E4193D-742B-410D-9D5B-2242164DD6C0}"/>
                </a:ext>
              </a:extLst>
            </p:cNvPr>
            <p:cNvSpPr/>
            <p:nvPr/>
          </p:nvSpPr>
          <p:spPr bwMode="auto">
            <a:xfrm>
              <a:off x="4287565" y="5229009"/>
              <a:ext cx="1512428" cy="484009"/>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cxnSp>
          <p:nvCxnSpPr>
            <p:cNvPr id="19" name="Straight Arrow Connector 18">
              <a:extLst>
                <a:ext uri="{FF2B5EF4-FFF2-40B4-BE49-F238E27FC236}">
                  <a16:creationId xmlns:a16="http://schemas.microsoft.com/office/drawing/2014/main" id="{AFDCB87F-492D-44E1-82E4-4F17DEE2E23A}"/>
                </a:ext>
              </a:extLst>
            </p:cNvPr>
            <p:cNvCxnSpPr/>
            <p:nvPr/>
          </p:nvCxnSpPr>
          <p:spPr bwMode="auto">
            <a:xfrm>
              <a:off x="3455730"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0" name="Rectangle 19">
              <a:extLst>
                <a:ext uri="{FF2B5EF4-FFF2-40B4-BE49-F238E27FC236}">
                  <a16:creationId xmlns:a16="http://schemas.microsoft.com/office/drawing/2014/main" id="{E48AF1EB-BEF7-4C50-A921-C00CE69F51E2}"/>
                </a:ext>
              </a:extLst>
            </p:cNvPr>
            <p:cNvSpPr/>
            <p:nvPr/>
          </p:nvSpPr>
          <p:spPr bwMode="auto">
            <a:xfrm>
              <a:off x="6631828" y="5230423"/>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21" name="Straight Arrow Connector 20">
              <a:extLst>
                <a:ext uri="{FF2B5EF4-FFF2-40B4-BE49-F238E27FC236}">
                  <a16:creationId xmlns:a16="http://schemas.microsoft.com/office/drawing/2014/main" id="{7B2FB4BC-2144-4CD5-98CB-7964C9EB4408}"/>
                </a:ext>
              </a:extLst>
            </p:cNvPr>
            <p:cNvCxnSpPr/>
            <p:nvPr/>
          </p:nvCxnSpPr>
          <p:spPr bwMode="auto">
            <a:xfrm>
              <a:off x="5799992"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2" name="Straight Arrow Connector 21">
              <a:extLst>
                <a:ext uri="{FF2B5EF4-FFF2-40B4-BE49-F238E27FC236}">
                  <a16:creationId xmlns:a16="http://schemas.microsoft.com/office/drawing/2014/main" id="{83A26CC5-83EE-440B-9621-5AAA7692F991}"/>
                </a:ext>
              </a:extLst>
            </p:cNvPr>
            <p:cNvCxnSpPr/>
            <p:nvPr/>
          </p:nvCxnSpPr>
          <p:spPr bwMode="auto">
            <a:xfrm>
              <a:off x="8144255"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3" name="Rectangle 22">
              <a:extLst>
                <a:ext uri="{FF2B5EF4-FFF2-40B4-BE49-F238E27FC236}">
                  <a16:creationId xmlns:a16="http://schemas.microsoft.com/office/drawing/2014/main" id="{676F90B0-F796-46CE-82CB-A1E88D4A3A07}"/>
                </a:ext>
              </a:extLst>
            </p:cNvPr>
            <p:cNvSpPr/>
            <p:nvPr/>
          </p:nvSpPr>
          <p:spPr bwMode="auto">
            <a:xfrm>
              <a:off x="8976090" y="5230423"/>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nvGrpSpPr>
            <p:cNvPr id="24" name="Group 23">
              <a:extLst>
                <a:ext uri="{FF2B5EF4-FFF2-40B4-BE49-F238E27FC236}">
                  <a16:creationId xmlns:a16="http://schemas.microsoft.com/office/drawing/2014/main" id="{7646E523-F714-4F76-AE20-6205277389A5}"/>
                </a:ext>
              </a:extLst>
            </p:cNvPr>
            <p:cNvGrpSpPr/>
            <p:nvPr/>
          </p:nvGrpSpPr>
          <p:grpSpPr>
            <a:xfrm>
              <a:off x="1943301" y="5087304"/>
              <a:ext cx="1512428" cy="872393"/>
              <a:chOff x="2281259" y="5223255"/>
              <a:chExt cx="685272" cy="455796"/>
            </a:xfrm>
          </p:grpSpPr>
          <p:cxnSp>
            <p:nvCxnSpPr>
              <p:cNvPr id="28" name="Straight Connector 27">
                <a:extLst>
                  <a:ext uri="{FF2B5EF4-FFF2-40B4-BE49-F238E27FC236}">
                    <a16:creationId xmlns:a16="http://schemas.microsoft.com/office/drawing/2014/main" id="{ADEA66FF-CDE1-4637-A658-B7539BA72D6D}"/>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9" name="Straight Connector 28">
                <a:extLst>
                  <a:ext uri="{FF2B5EF4-FFF2-40B4-BE49-F238E27FC236}">
                    <a16:creationId xmlns:a16="http://schemas.microsoft.com/office/drawing/2014/main" id="{FF39AD60-7299-4218-A7D9-6F7DA218804A}"/>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nvGrpSpPr>
            <p:cNvPr id="25" name="Group 24">
              <a:extLst>
                <a:ext uri="{FF2B5EF4-FFF2-40B4-BE49-F238E27FC236}">
                  <a16:creationId xmlns:a16="http://schemas.microsoft.com/office/drawing/2014/main" id="{8D61770F-6627-4769-BB11-A1FA1C701901}"/>
                </a:ext>
              </a:extLst>
            </p:cNvPr>
            <p:cNvGrpSpPr/>
            <p:nvPr/>
          </p:nvGrpSpPr>
          <p:grpSpPr>
            <a:xfrm>
              <a:off x="4273148" y="5064576"/>
              <a:ext cx="1512428" cy="872393"/>
              <a:chOff x="2281259" y="5223255"/>
              <a:chExt cx="685272" cy="455796"/>
            </a:xfrm>
          </p:grpSpPr>
          <p:cxnSp>
            <p:nvCxnSpPr>
              <p:cNvPr id="26" name="Straight Connector 25">
                <a:extLst>
                  <a:ext uri="{FF2B5EF4-FFF2-40B4-BE49-F238E27FC236}">
                    <a16:creationId xmlns:a16="http://schemas.microsoft.com/office/drawing/2014/main" id="{7EB889AA-D9F0-4B85-AB08-2DEA507CD0CB}"/>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7" name="Straight Connector 26">
                <a:extLst>
                  <a:ext uri="{FF2B5EF4-FFF2-40B4-BE49-F238E27FC236}">
                    <a16:creationId xmlns:a16="http://schemas.microsoft.com/office/drawing/2014/main" id="{2FEB524A-EF46-4DCD-8DF8-35FF88BEB289}"/>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sp>
        <p:nvSpPr>
          <p:cNvPr id="30" name="Arrow: Down 29">
            <a:extLst>
              <a:ext uri="{FF2B5EF4-FFF2-40B4-BE49-F238E27FC236}">
                <a16:creationId xmlns:a16="http://schemas.microsoft.com/office/drawing/2014/main" id="{1A1CD639-3822-47FF-83B8-75EEBEDEEE09}"/>
              </a:ext>
            </a:extLst>
          </p:cNvPr>
          <p:cNvSpPr/>
          <p:nvPr/>
        </p:nvSpPr>
        <p:spPr bwMode="auto">
          <a:xfrm rot="2901312">
            <a:off x="7664775" y="4456430"/>
            <a:ext cx="374723" cy="806669"/>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01844117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1"/>
            <a:ext cx="11809312" cy="1065213"/>
          </a:xfrm>
        </p:spPr>
        <p:txBody>
          <a:bodyPr/>
          <a:lstStyle/>
          <a:p>
            <a:r>
              <a:rPr lang="en-US" dirty="0"/>
              <a:t>Sep. Meeting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10009112" cy="4343400"/>
          </a:xfrm>
        </p:spPr>
        <p:txBody>
          <a:bodyPr/>
          <a:lstStyle/>
          <a:p>
            <a:pPr>
              <a:buFont typeface="Arial" panose="020B0604020202020204" pitchFamily="34" charset="0"/>
              <a:buChar char="•"/>
            </a:pPr>
            <a:r>
              <a:rPr lang="en-US" b="0" dirty="0"/>
              <a:t>Targets towards the Sep. meeting:</a:t>
            </a:r>
          </a:p>
          <a:p>
            <a:pPr lvl="1">
              <a:buFont typeface="Arial" panose="020B0604020202020204" pitchFamily="34" charset="0"/>
              <a:buChar char="•"/>
            </a:pPr>
            <a:r>
              <a:rPr lang="en-US" dirty="0"/>
              <a:t>Generate P802.11bk draft 0.2.</a:t>
            </a:r>
            <a:endParaRPr lang="en-US" b="0" dirty="0"/>
          </a:p>
          <a:p>
            <a:pPr lvl="1">
              <a:buFont typeface="Arial" panose="020B0604020202020204" pitchFamily="34" charset="0"/>
              <a:buChar char="•"/>
            </a:pPr>
            <a:r>
              <a:rPr lang="en-US" b="0" dirty="0"/>
              <a:t>Continue review and adoption of amendment text.</a:t>
            </a:r>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7046478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Nov. 2023</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nvGraphicFramePr>
        <p:xfrm>
          <a:off x="226291" y="2514296"/>
          <a:ext cx="11737304" cy="426704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400" dirty="0"/>
                        <a:t>Tx procedure</a:t>
                      </a:r>
                    </a:p>
                  </a:txBody>
                  <a:tcPr marT="45712" marB="45712"/>
                </a:tc>
                <a:tc>
                  <a:txBody>
                    <a:bodyPr/>
                    <a:lstStyle/>
                    <a:p>
                      <a:r>
                        <a:rPr lang="en-US" sz="1400" dirty="0"/>
                        <a:t>PHY</a:t>
                      </a:r>
                    </a:p>
                  </a:txBody>
                  <a:tcPr marT="45712" marB="45712"/>
                </a:tc>
                <a:tc>
                  <a:txBody>
                    <a:bodyPr/>
                    <a:lstStyle/>
                    <a:p>
                      <a:r>
                        <a:rPr lang="en-US" sz="1400" dirty="0"/>
                        <a:t>EHT Transmit procedure</a:t>
                      </a:r>
                    </a:p>
                  </a:txBody>
                  <a:tcPr marT="45712" marB="45712"/>
                </a:tc>
                <a:tc>
                  <a:txBody>
                    <a:bodyPr/>
                    <a:lstStyle/>
                    <a:p>
                      <a:r>
                        <a:rPr lang="en-US" sz="1400" dirty="0"/>
                        <a:t>Equivalent text to 27.3.21 HE transmit procedure needed to deal with TOD registering. </a:t>
                      </a:r>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3188154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Nov. meeting:</a:t>
            </a:r>
            <a:endParaRPr lang="en-US" sz="2000" b="0" dirty="0"/>
          </a:p>
          <a:p>
            <a:pPr>
              <a:buFont typeface="Arial" panose="020B0604020202020204" pitchFamily="34" charset="0"/>
              <a:buChar char="•"/>
            </a:pPr>
            <a:r>
              <a:rPr lang="en-US" sz="2000" b="0" dirty="0"/>
              <a:t>This meeting is part of the Nov.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dirty="0"/>
              <a:t>If you have not already done so, you can register here: </a:t>
            </a:r>
            <a:r>
              <a:rPr lang="en-US" sz="2000" dirty="0">
                <a:hlinkClick r:id="rId2"/>
              </a:rPr>
              <a:t>https://web.cvent.com/event/adea36bb-d70a-4157-b7e8-97d554e398cf/summary</a:t>
            </a:r>
            <a:r>
              <a:rPr lang="en-US" sz="200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a:t>
            </a:r>
            <a:r>
              <a:rPr lang="en-US" altLang="en-US">
                <a:solidFill>
                  <a:schemeClr val="tx2"/>
                </a:solidFill>
              </a:rPr>
              <a:t>20</a:t>
            </a:r>
            <a:r>
              <a:rPr lang="en-US" altLang="en-US" baseline="30000">
                <a:solidFill>
                  <a:schemeClr val="tx2"/>
                </a:solidFill>
              </a:rPr>
              <a:t>th</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5650478"/>
              </p:ext>
            </p:extLst>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7427373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27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graphicFrame>
        <p:nvGraphicFramePr>
          <p:cNvPr id="7" name="Content Placeholder 6"/>
          <p:cNvGraphicFramePr>
            <a:graphicFrameLocks noGrp="1"/>
          </p:cNvGraphicFramePr>
          <p:nvPr>
            <p:ph idx="1"/>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30470847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2000812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a:xfrm>
            <a:off x="914401" y="685801"/>
            <a:ext cx="10361084" cy="582959"/>
          </a:xfrm>
        </p:spPr>
        <p:txBody>
          <a:bodyPr/>
          <a:lstStyle/>
          <a:p>
            <a:r>
              <a:rPr lang="en-US" dirty="0"/>
              <a:t>Submission 11-23-887</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479376" y="1484785"/>
            <a:ext cx="11305256" cy="4609630"/>
          </a:xfrm>
        </p:spPr>
        <p:txBody>
          <a:bodyPr/>
          <a:lstStyle/>
          <a:p>
            <a:r>
              <a:rPr lang="en-US" dirty="0" err="1"/>
              <a:t>Strawpoll</a:t>
            </a:r>
            <a:endParaRPr lang="en-US" dirty="0"/>
          </a:p>
          <a:p>
            <a:pPr marL="0" indent="0"/>
            <a:r>
              <a:rPr lang="en-US" b="0" dirty="0"/>
              <a:t>Do you support to incorporate the proposed draft text of submission 11-23/0887r1 to the </a:t>
            </a:r>
            <a:r>
              <a:rPr lang="en-US" b="0" dirty="0" err="1"/>
              <a:t>TGbk</a:t>
            </a:r>
            <a:r>
              <a:rPr lang="en-US" b="0" dirty="0"/>
              <a:t> Draft ?</a:t>
            </a:r>
          </a:p>
          <a:p>
            <a:r>
              <a:rPr lang="en-US" dirty="0"/>
              <a:t>Result (Y/N/A):</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62409861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 – newly announced</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Nov.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Aug. 1</a:t>
            </a:r>
            <a:r>
              <a:rPr lang="en-US" altLang="en-US" kern="0" baseline="30000" dirty="0"/>
              <a:t>st</a:t>
            </a:r>
            <a:r>
              <a:rPr lang="en-US" altLang="en-US" kern="0" dirty="0"/>
              <a:t> </a:t>
            </a:r>
            <a:r>
              <a:rPr lang="en-US" altLang="en-US" b="0" kern="0" dirty="0"/>
              <a:t>		13:00-14:30 ET / </a:t>
            </a:r>
            <a:r>
              <a:rPr lang="en-US" altLang="en-US" kern="0" dirty="0"/>
              <a:t>10:00 – 11:30 PT*</a:t>
            </a:r>
          </a:p>
          <a:p>
            <a:pPr lvl="1">
              <a:buFont typeface="Arial" panose="020B0604020202020204" pitchFamily="34" charset="0"/>
              <a:buChar char="•"/>
            </a:pPr>
            <a:r>
              <a:rPr lang="en-US" altLang="en-US" kern="0" dirty="0"/>
              <a:t>Tue. </a:t>
            </a:r>
            <a:r>
              <a:rPr lang="en-US" altLang="en-US" b="0" kern="0" dirty="0"/>
              <a:t>Aug. 15</a:t>
            </a:r>
            <a:r>
              <a:rPr lang="en-US" altLang="en-US" b="0" kern="0" baseline="30000" dirty="0"/>
              <a:t>th</a:t>
            </a:r>
            <a:r>
              <a:rPr lang="en-US" altLang="en-US" b="0" kern="0" dirty="0"/>
              <a:t> </a:t>
            </a:r>
            <a:r>
              <a:rPr lang="en-US" altLang="en-US" kern="0" dirty="0"/>
              <a:t>	</a:t>
            </a:r>
            <a:r>
              <a:rPr lang="en-US" altLang="en-US" b="0" kern="0" dirty="0"/>
              <a:t>13:00-14:30 ET / </a:t>
            </a:r>
            <a:r>
              <a:rPr lang="en-US" altLang="en-US" kern="0" dirty="0"/>
              <a:t>10:00 – 11:30 PT*</a:t>
            </a:r>
            <a:endParaRPr lang="en-US" altLang="en-US" sz="1200" b="0" kern="0" baseline="30000" dirty="0"/>
          </a:p>
          <a:p>
            <a:pPr lvl="1">
              <a:buFont typeface="Arial" panose="020B0604020202020204" pitchFamily="34" charset="0"/>
              <a:buChar char="•"/>
            </a:pPr>
            <a:r>
              <a:rPr lang="en-US" altLang="en-US" kern="0" dirty="0"/>
              <a:t>Tue. </a:t>
            </a:r>
            <a:r>
              <a:rPr lang="en-US" altLang="en-US" b="0" kern="0" dirty="0"/>
              <a:t>Aug. 29</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r>
              <a:rPr lang="en-US" altLang="en-US" sz="1800" b="0" kern="0" baseline="30000" dirty="0"/>
              <a:t> </a:t>
            </a:r>
            <a:r>
              <a:rPr lang="en-US" altLang="en-US" sz="1400" b="0" kern="0" baseline="30000" dirty="0"/>
              <a:t>┼</a:t>
            </a:r>
            <a:endParaRPr lang="en-US" altLang="en-US" kern="0" baseline="3000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137607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160741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119499</TotalTime>
  <Words>6000</Words>
  <Application>Microsoft Office PowerPoint</Application>
  <PresentationFormat>Widescreen</PresentationFormat>
  <Paragraphs>905</Paragraphs>
  <Slides>70</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70</vt:i4>
      </vt:variant>
    </vt:vector>
  </HeadingPairs>
  <TitlesOfParts>
    <vt:vector size="78" baseType="lpstr">
      <vt:lpstr>Arial</vt:lpstr>
      <vt:lpstr>Calibri</vt:lpstr>
      <vt:lpstr>Monotype Sorts</vt:lpstr>
      <vt:lpstr>Montserrat</vt:lpstr>
      <vt:lpstr>Times</vt:lpstr>
      <vt:lpstr>Times New Roman</vt:lpstr>
      <vt:lpstr>Office Theme</vt:lpstr>
      <vt:lpstr>Document</vt:lpstr>
      <vt:lpstr>TGbk Next Generation Positioning  Agenda for the Nov.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Nov. IEEE  802.11 Plenary Meeting Week Agenda</vt:lpstr>
      <vt:lpstr>Submission List for the week</vt:lpstr>
      <vt:lpstr>Nov. IEEE Meeting –  Nov. 13th </vt:lpstr>
      <vt:lpstr>Submission List for the Nov. 13th meeting</vt:lpstr>
      <vt:lpstr>Announcement of Vice-Chair Position</vt:lpstr>
      <vt:lpstr>Motions</vt:lpstr>
      <vt:lpstr>Review Submissions</vt:lpstr>
      <vt:lpstr>Submission 11-23-2054</vt:lpstr>
      <vt:lpstr>PowerPoint Presentation</vt:lpstr>
      <vt:lpstr>Nov. IEEE Meeting –  Nov. 14th </vt:lpstr>
      <vt:lpstr>Submission List for the Nov. 14th meeting</vt:lpstr>
      <vt:lpstr>Review Submissions</vt:lpstr>
      <vt:lpstr>PowerPoint Presentation</vt:lpstr>
      <vt:lpstr>Nov. IEEE Meeting –  Nov. 15th AM1</vt:lpstr>
      <vt:lpstr>Submission List for the Nov. 15th AM1 meeting</vt:lpstr>
      <vt:lpstr>Review Submissions</vt:lpstr>
      <vt:lpstr>PowerPoint Presentation</vt:lpstr>
      <vt:lpstr>Nov. IEEE Meeting –  Nov. 15th AM2</vt:lpstr>
      <vt:lpstr>Submission List for the Sep. 15th meeting</vt:lpstr>
      <vt:lpstr>TGbk Projected Timeline (as of July)</vt:lpstr>
      <vt:lpstr>TGbk Projected Timeline (updated)</vt:lpstr>
      <vt:lpstr>Scheduled TGbk telecons</vt:lpstr>
      <vt:lpstr>Sep. Meeting Progress and Targets Towards the Sep. Meeting</vt:lpstr>
      <vt:lpstr>Sep. Meeting Progress and Targets Towards the Sep. Meeting</vt:lpstr>
      <vt:lpstr>AOB</vt:lpstr>
      <vt:lpstr>PowerPoint Presentation</vt:lpstr>
      <vt:lpstr>Identify topics for draft completion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lpstr>TGbk Telecon – June 20th</vt:lpstr>
      <vt:lpstr>Submission List for the June 20th meeting</vt:lpstr>
      <vt:lpstr>Review Submissions</vt:lpstr>
      <vt:lpstr>PowerPoint Presentation</vt:lpstr>
      <vt:lpstr>TGbk Telecon – June 27th</vt:lpstr>
      <vt:lpstr>Submission List for the June 27th meeting</vt:lpstr>
      <vt:lpstr>Review Submissions</vt:lpstr>
      <vt:lpstr>Submission 11-23-887</vt:lpstr>
      <vt:lpstr>Scheduled TGbk telecons – newly announced</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735</cp:revision>
  <cp:lastPrinted>1601-01-01T00:00:00Z</cp:lastPrinted>
  <dcterms:created xsi:type="dcterms:W3CDTF">2018-08-06T10:28:59Z</dcterms:created>
  <dcterms:modified xsi:type="dcterms:W3CDTF">2023-11-14T03:12:13Z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