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handoutMasterIdLst>
    <p:handoutMasterId r:id="rId37"/>
  </p:handoutMasterIdLst>
  <p:sldIdLst>
    <p:sldId id="1263" r:id="rId3"/>
    <p:sldId id="1266" r:id="rId4"/>
    <p:sldId id="1267" r:id="rId5"/>
    <p:sldId id="1268" r:id="rId6"/>
    <p:sldId id="1269" r:id="rId7"/>
    <p:sldId id="1270" r:id="rId8"/>
    <p:sldId id="1271" r:id="rId9"/>
    <p:sldId id="1272" r:id="rId10"/>
    <p:sldId id="1273" r:id="rId11"/>
    <p:sldId id="1274" r:id="rId12"/>
    <p:sldId id="1275" r:id="rId13"/>
    <p:sldId id="1276" r:id="rId14"/>
    <p:sldId id="1277" r:id="rId15"/>
    <p:sldId id="1278" r:id="rId16"/>
    <p:sldId id="1279" r:id="rId17"/>
    <p:sldId id="1280" r:id="rId18"/>
    <p:sldId id="1281" r:id="rId19"/>
    <p:sldId id="1282" r:id="rId20"/>
    <p:sldId id="1298" r:id="rId21"/>
    <p:sldId id="1296" r:id="rId22"/>
    <p:sldId id="1283" r:id="rId23"/>
    <p:sldId id="1284" r:id="rId24"/>
    <p:sldId id="1295" r:id="rId25"/>
    <p:sldId id="1297" r:id="rId26"/>
    <p:sldId id="1286" r:id="rId27"/>
    <p:sldId id="1287" r:id="rId28"/>
    <p:sldId id="1288" r:id="rId29"/>
    <p:sldId id="1290" r:id="rId30"/>
    <p:sldId id="1289" r:id="rId31"/>
    <p:sldId id="1291" r:id="rId32"/>
    <p:sldId id="1292" r:id="rId33"/>
    <p:sldId id="1293" r:id="rId34"/>
    <p:sldId id="1294" r:id="rId3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8" d="100"/>
          <a:sy n="78" d="100"/>
        </p:scale>
        <p:origin x="26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0" Type="http://schemas.openxmlformats.org/officeDocument/2006/relationships/tableStyles" Target="tableStyles.xml"/><Relationship Id="rId4" Type="http://schemas.openxmlformats.org/officeDocument/2006/relationships/slide" Target="slides/slide2.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handoutMaster" Target="handoutMasters/handoutMaster1.xml"/><Relationship Id="rId36" Type="http://schemas.openxmlformats.org/officeDocument/2006/relationships/notesMaster" Target="notesMasters/notesMaster1.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/1723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ec/dcn/22/ec-22-0204-00-00EC-2022-nov-ieee-802-mixed-mode-plenary-meeting-av-training.pptx" TargetMode="Externa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web.cvent.com/event/adea36bb-d70a-4157-b7e8-97d554e398cf/summary"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s://mentor.ieee.org/802.11/dcn/23/11-23-1740-00-0amp-amp-sg-telecon-minutes-on-october-10th.docx" TargetMode="External"/><Relationship Id="rId1" Type="http://schemas.openxmlformats.org/officeDocument/2006/relationships/hyperlink" Target="https://mentor.ieee.org/802.11/dcn/23/11-23-1666-00-0amp-802-11-amp-sg-meeting-minutes-for-september-2023-interim.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a:t>
            </a:r>
            <a:r>
              <a:rPr lang="en-US" altLang="en-US" kern="0" dirty="0" smtClean="0"/>
              <a:t>Plenary</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2023-11-07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215"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TIG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kern="0" dirty="0" smtClean="0">
              <a:latin typeface="Arial" panose="020B0604020202020204" pitchFamily="34" charset="0"/>
              <a:cs typeface="Arial" panose="020B0604020202020204" pitchFamily="34" charset="0"/>
            </a:endParaRP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Suggested Best Practices in Mix-mode Meetings</a:t>
            </a:r>
            <a:endParaRPr lang="zh-CN" altLang="en-US" sz="3200" kern="0" dirty="0"/>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smtClean="0"/>
              <a:t>In-room Attendees:</a:t>
            </a:r>
            <a:endParaRPr lang="en-US" sz="2000" kern="0" smtClean="0"/>
          </a:p>
          <a:p>
            <a:pPr lvl="1">
              <a:lnSpc>
                <a:spcPct val="120000"/>
              </a:lnSpc>
              <a:spcBef>
                <a:spcPts val="0"/>
              </a:spcBef>
            </a:pPr>
            <a:r>
              <a:rPr lang="en-US" sz="1800" kern="0" smtClean="0"/>
              <a:t>In Webex choose connect without audio before you join</a:t>
            </a:r>
            <a:endParaRPr lang="en-US" sz="1800" kern="0" smtClean="0"/>
          </a:p>
          <a:p>
            <a:pPr lvl="1">
              <a:lnSpc>
                <a:spcPct val="120000"/>
              </a:lnSpc>
              <a:spcBef>
                <a:spcPts val="0"/>
              </a:spcBef>
            </a:pPr>
            <a:r>
              <a:rPr lang="en-US" sz="1800" kern="0" smtClean="0"/>
              <a:t>Use the Webex queue to indicate you want to speak</a:t>
            </a:r>
            <a:endParaRPr lang="en-US" sz="1800" kern="0" smtClean="0"/>
          </a:p>
          <a:p>
            <a:pPr lvl="1">
              <a:lnSpc>
                <a:spcPct val="120000"/>
              </a:lnSpc>
              <a:spcBef>
                <a:spcPts val="0"/>
              </a:spcBef>
            </a:pPr>
            <a:r>
              <a:rPr lang="en-US" sz="1800" kern="0" smtClean="0"/>
              <a:t>Wait to be called on while standing/holding a microphone to make a comment</a:t>
            </a:r>
            <a:endParaRPr lang="en-US" sz="1800" kern="0" smtClean="0"/>
          </a:p>
          <a:p>
            <a:pPr lvl="1">
              <a:lnSpc>
                <a:spcPct val="120000"/>
              </a:lnSpc>
              <a:spcBef>
                <a:spcPts val="0"/>
              </a:spcBef>
            </a:pPr>
            <a:r>
              <a:rPr lang="en-US" sz="1800" kern="0" smtClean="0"/>
              <a:t>Repeat any questions that are inadvertently asked away from the microphone</a:t>
            </a:r>
            <a:endParaRPr lang="en-US" sz="1800" kern="0" smtClean="0"/>
          </a:p>
          <a:p>
            <a:pPr>
              <a:lnSpc>
                <a:spcPct val="120000"/>
              </a:lnSpc>
            </a:pPr>
            <a:r>
              <a:rPr lang="en-US" sz="2000" kern="0" smtClean="0"/>
              <a:t>Remote Attendees:</a:t>
            </a:r>
            <a:endParaRPr lang="en-US" sz="2000" kern="0" smtClean="0"/>
          </a:p>
          <a:p>
            <a:pPr lvl="1">
              <a:lnSpc>
                <a:spcPct val="120000"/>
              </a:lnSpc>
              <a:spcBef>
                <a:spcPts val="0"/>
              </a:spcBef>
            </a:pPr>
            <a:r>
              <a:rPr lang="en-US" sz="1800" kern="0" smtClean="0"/>
              <a:t>Join Webex and set Webex audio as ‘music’</a:t>
            </a:r>
            <a:endParaRPr lang="en-US" sz="1800" kern="0" smtClean="0"/>
          </a:p>
          <a:p>
            <a:pPr lvl="1">
              <a:lnSpc>
                <a:spcPct val="120000"/>
              </a:lnSpc>
              <a:spcBef>
                <a:spcPts val="0"/>
              </a:spcBef>
            </a:pPr>
            <a:r>
              <a:rPr lang="en-US" sz="1800" kern="0" smtClean="0"/>
              <a:t>Use the Webex chat window to indicate you want to speak (“q”)</a:t>
            </a:r>
            <a:endParaRPr lang="en-US" sz="1800" kern="0" smtClean="0"/>
          </a:p>
          <a:p>
            <a:pPr lvl="1">
              <a:lnSpc>
                <a:spcPct val="120000"/>
              </a:lnSpc>
              <a:spcBef>
                <a:spcPts val="0"/>
              </a:spcBef>
            </a:pPr>
            <a:r>
              <a:rPr lang="en-US" sz="1800" kern="0" smtClean="0"/>
              <a:t>Wait to be called on to speak</a:t>
            </a:r>
            <a:endParaRPr lang="en-US" sz="1800" kern="0" smtClean="0"/>
          </a:p>
          <a:p>
            <a:pPr>
              <a:lnSpc>
                <a:spcPct val="120000"/>
              </a:lnSpc>
            </a:pPr>
            <a:r>
              <a:rPr lang="en-US" sz="2000" kern="0" smtClean="0"/>
              <a:t>Host:</a:t>
            </a:r>
            <a:endParaRPr lang="en-US" sz="2000" kern="0" smtClean="0"/>
          </a:p>
          <a:p>
            <a:pPr lvl="1">
              <a:lnSpc>
                <a:spcPct val="120000"/>
              </a:lnSpc>
              <a:spcBef>
                <a:spcPts val="0"/>
              </a:spcBef>
            </a:pPr>
            <a:r>
              <a:rPr lang="en-US" sz="1800" kern="0" smtClean="0"/>
              <a:t>Disable Video for participants</a:t>
            </a:r>
            <a:endParaRPr lang="en-US" sz="1800" kern="0" smtClean="0"/>
          </a:p>
          <a:p>
            <a:pPr lvl="1">
              <a:lnSpc>
                <a:spcPct val="120000"/>
              </a:lnSpc>
              <a:spcBef>
                <a:spcPts val="0"/>
              </a:spcBef>
            </a:pPr>
            <a:r>
              <a:rPr lang="en-US" sz="1800" kern="0" smtClean="0"/>
              <a:t>Set up participants to mute on entry</a:t>
            </a:r>
            <a:endParaRPr lang="en-US" sz="1800" kern="0" smtClean="0"/>
          </a:p>
          <a:p>
            <a:pPr lvl="1">
              <a:lnSpc>
                <a:spcPct val="120000"/>
              </a:lnSpc>
              <a:spcBef>
                <a:spcPts val="0"/>
              </a:spcBef>
            </a:pPr>
            <a:r>
              <a:rPr lang="en-US" sz="1800" kern="0" smtClean="0"/>
              <a:t>Set up Audio Options: </a:t>
            </a:r>
            <a:endParaRPr lang="en-US" sz="1800" kern="0" smtClean="0"/>
          </a:p>
          <a:p>
            <a:pPr lvl="1">
              <a:lnSpc>
                <a:spcPct val="120000"/>
              </a:lnSpc>
              <a:spcBef>
                <a:spcPts val="0"/>
              </a:spcBef>
            </a:pPr>
            <a:r>
              <a:rPr lang="en-US" sz="1800" kern="0" smtClean="0"/>
              <a:t>	Microphone -&gt; USB,  Speaker -&gt; USB,  Smart Audio -&gt; Music</a:t>
            </a:r>
            <a:endParaRPr lang="en-US" sz="1800" kern="0" smtClean="0"/>
          </a:p>
          <a:p>
            <a:pPr lvl="1">
              <a:lnSpc>
                <a:spcPct val="120000"/>
              </a:lnSpc>
              <a:spcBef>
                <a:spcPts val="0"/>
              </a:spcBef>
            </a:pPr>
            <a:r>
              <a:rPr lang="en-US" sz="1800" kern="0" smtClean="0"/>
              <a:t>Use a designated person to monitor speaking requests (manage the queue).</a:t>
            </a:r>
            <a:endParaRPr lang="en-US" altLang="zh-CN" kern="0" smtClean="0">
              <a:solidFill>
                <a:schemeClr val="tx1"/>
              </a:solidFill>
            </a:endParaRPr>
          </a:p>
          <a:p>
            <a:pPr>
              <a:lnSpc>
                <a:spcPct val="120000"/>
              </a:lnSpc>
            </a:pPr>
            <a:r>
              <a:rPr lang="en-US" altLang="zh-CN" sz="2100" kern="0" smtClean="0"/>
              <a:t>Reference:</a:t>
            </a:r>
            <a:endParaRPr lang="en-US" altLang="zh-CN" sz="2100" kern="0" smtClean="0"/>
          </a:p>
          <a:p>
            <a:pPr marL="99695" indent="0">
              <a:lnSpc>
                <a:spcPct val="120000"/>
              </a:lnSpc>
            </a:pPr>
            <a:r>
              <a:rPr lang="en-US" altLang="zh-CN" sz="1800" b="0" u="sng" kern="0" smtClean="0">
                <a:hlinkClick r:id="rId1"/>
              </a:rPr>
              <a:t>https://mentor.ieee.org/802-ec/dcn/22/ec-22-0204-00-00EC-2022-nov-ieee-802-mixed-mode-plenary-meeting-av-training.pptx</a:t>
            </a:r>
            <a:r>
              <a:rPr lang="en-US" altLang="zh-CN" sz="1800" b="0" u="sng" kern="0" smtClean="0"/>
              <a:t> </a:t>
            </a:r>
            <a:endParaRPr lang="en-US" altLang="zh-CN" sz="1800" b="0" u="sng" kern="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November IEEE 802 plenary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1"/>
              </a:rPr>
              <a:t>https://web.cvent.com/event/adea36bb-d70a-4157-b7e8-97d554e398cf/summary</a:t>
            </a:r>
            <a:r>
              <a:rPr lang="en-US" sz="2400" dirty="0">
                <a:sym typeface="+mn-ea"/>
              </a:rPr>
              <a:t>	</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t>AMP SG Meeting Plan during the 802 Sep Interim Session</a:t>
            </a:r>
            <a:endParaRPr lang="zh-CN" altLang="en-US" sz="3200" kern="0" dirty="0"/>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a:t>
            </a:r>
            <a:r>
              <a:rPr lang="en-US" altLang="zh-CN" sz="2800" dirty="0" smtClean="0">
                <a:solidFill>
                  <a:schemeClr val="tx1"/>
                </a:solidFill>
                <a:cs typeface="+mn-ea"/>
                <a:sym typeface="+mn-ea"/>
              </a:rPr>
              <a:t>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smtClean="0">
                <a:solidFill>
                  <a:schemeClr val="tx1"/>
                </a:solidFill>
                <a:cs typeface="+mn-ea"/>
                <a:sym typeface="+mn-ea"/>
              </a:rPr>
              <a:t>(</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a:t>
            </a:r>
            <a:r>
              <a:rPr lang="en-US" altLang="zh-CN" sz="2800" dirty="0" smtClean="0">
                <a:solidFill>
                  <a:schemeClr val="tx1"/>
                </a:solidFill>
                <a:cs typeface="+mn-ea"/>
                <a:sym typeface="+mn-ea"/>
              </a:rPr>
              <a:t>, mixed mode</a:t>
            </a:r>
            <a:endParaRPr lang="en-US" altLang="zh-CN" sz="2800" dirty="0" smtClean="0">
              <a:solidFill>
                <a:schemeClr val="tx1"/>
              </a:solidFill>
              <a:cs typeface="+mn-ea"/>
              <a:sym typeface="+mn-ea"/>
            </a:endParaRPr>
          </a:p>
          <a:p>
            <a:pPr marL="796925" lvl="1" indent="-335280">
              <a:lnSpc>
                <a:spcPct val="120000"/>
              </a:lnSpc>
              <a:spcAft>
                <a:spcPts val="600"/>
              </a:spcAft>
              <a:buFont typeface="Arial" panose="020B0604020202020204" pitchFamily="34" charset="0"/>
              <a:buChar char="•"/>
            </a:pPr>
            <a:r>
              <a:rPr lang="en-US" altLang="zh-CN" sz="2400" dirty="0" smtClean="0">
                <a:solidFill>
                  <a:schemeClr val="tx1"/>
                </a:solidFill>
                <a:sym typeface="+mn-ea"/>
              </a:rPr>
              <a:t>Local: </a:t>
            </a:r>
            <a:r>
              <a:rPr lang="en-US" altLang="zh-CN" sz="2400" dirty="0" smtClean="0">
                <a:solidFill>
                  <a:schemeClr val="tx1"/>
                </a:solidFill>
                <a:sym typeface="+mn-ea"/>
              </a:rPr>
              <a:t>South Pacific I;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2348 898 5690</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smtClean="0">
                <a:solidFill>
                  <a:schemeClr val="tx1"/>
                </a:solidFill>
                <a:cs typeface="+mn-ea"/>
                <a:sym typeface="+mn-ea"/>
              </a:rPr>
              <a:t>(Tuesday), </a:t>
            </a:r>
            <a:r>
              <a:rPr lang="en-US" altLang="zh-CN" sz="2800" dirty="0" smtClean="0">
                <a:solidFill>
                  <a:schemeClr val="tx1"/>
                </a:solidFill>
                <a:cs typeface="+mn-ea"/>
                <a:sym typeface="+mn-ea"/>
              </a:rPr>
              <a:t>10:30 </a:t>
            </a:r>
            <a:r>
              <a:rPr lang="en-US" altLang="zh-CN" sz="2800" dirty="0" smtClean="0">
                <a:solidFill>
                  <a:schemeClr val="tx1"/>
                </a:solidFill>
                <a:cs typeface="+mn-ea"/>
                <a:sym typeface="+mn-ea"/>
              </a:rPr>
              <a:t>~ </a:t>
            </a:r>
            <a:r>
              <a:rPr lang="en-US" altLang="zh-CN" sz="2800" dirty="0" smtClean="0">
                <a:solidFill>
                  <a:schemeClr val="tx1"/>
                </a:solidFill>
                <a:cs typeface="+mn-ea"/>
                <a:sym typeface="+mn-ea"/>
              </a:rPr>
              <a:t>12:30</a:t>
            </a:r>
            <a:r>
              <a:rPr lang="en-US" altLang="zh-CN" sz="2800" dirty="0" smtClean="0">
                <a:solidFill>
                  <a:schemeClr val="tx1"/>
                </a:solidFill>
                <a:cs typeface="+mn-ea"/>
                <a:sym typeface="+mn-ea"/>
              </a:rPr>
              <a:t>, mixed mode</a:t>
            </a:r>
            <a:endParaRPr lang="en-US" altLang="zh-CN" sz="2800" dirty="0" smtClean="0">
              <a:solidFill>
                <a:schemeClr val="tx1"/>
              </a:solidFill>
              <a:cs typeface="+mn-ea"/>
              <a:sym typeface="+mn-ea"/>
            </a:endParaRPr>
          </a:p>
          <a:p>
            <a:pPr marL="796925" lvl="1" indent="-335280">
              <a:lnSpc>
                <a:spcPct val="120000"/>
              </a:lnSpc>
              <a:spcAft>
                <a:spcPts val="600"/>
              </a:spcAft>
              <a:buFont typeface="Arial" panose="020B0604020202020204" pitchFamily="34" charset="0"/>
              <a:buChar char="•"/>
            </a:pPr>
            <a:r>
              <a:rPr lang="en-US" sz="2400" dirty="0" smtClean="0">
                <a:solidFill>
                  <a:schemeClr val="tx1"/>
                </a:solidFill>
              </a:rPr>
              <a:t>Local: </a:t>
            </a:r>
            <a:r>
              <a:rPr lang="en-US" sz="2400" dirty="0" smtClean="0">
                <a:solidFill>
                  <a:schemeClr val="tx1"/>
                </a:solidFill>
              </a:rPr>
              <a:t>Coral II; </a:t>
            </a:r>
            <a:r>
              <a:rPr lang="en-US" sz="2400" dirty="0" err="1">
                <a:solidFill>
                  <a:schemeClr val="tx1"/>
                </a:solidFill>
              </a:rPr>
              <a:t>Webex</a:t>
            </a:r>
            <a:r>
              <a:rPr lang="en-US" sz="2400" dirty="0">
                <a:solidFill>
                  <a:schemeClr val="tx1"/>
                </a:solidFill>
              </a:rPr>
              <a:t>: </a:t>
            </a:r>
            <a:r>
              <a:rPr lang="en-US" altLang="zh-CN" sz="2400" dirty="0">
                <a:solidFill>
                  <a:schemeClr val="tx1"/>
                </a:solidFill>
              </a:rPr>
              <a:t>2348 211 1313</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a:t>
            </a:r>
            <a:r>
              <a:rPr lang="en-US" altLang="zh-CN" sz="2800" dirty="0">
                <a:solidFill>
                  <a:schemeClr val="tx1"/>
                </a:solidFill>
                <a:cs typeface="+mn-ea"/>
                <a:sym typeface="+mn-ea"/>
              </a:rPr>
              <a:t>8:00 ~ 10:00, mixed mode</a:t>
            </a:r>
            <a:endParaRPr lang="en-US" altLang="zh-CN" sz="2800" dirty="0">
              <a:solidFill>
                <a:schemeClr val="tx1"/>
              </a:solidFill>
              <a:cs typeface="+mn-ea"/>
              <a:sym typeface="+mn-ea"/>
            </a:endParaRPr>
          </a:p>
          <a:p>
            <a:pPr marL="796925" lvl="1" indent="-335280">
              <a:lnSpc>
                <a:spcPct val="120000"/>
              </a:lnSpc>
              <a:spcAft>
                <a:spcPts val="600"/>
              </a:spcAft>
              <a:buFont typeface="Arial" panose="020B0604020202020204" pitchFamily="34" charset="0"/>
              <a:buChar char="•"/>
            </a:pPr>
            <a:r>
              <a:rPr lang="en-US" altLang="zh-CN" sz="2400" dirty="0">
                <a:solidFill>
                  <a:schemeClr val="tx1"/>
                </a:solidFill>
                <a:sym typeface="+mn-ea"/>
              </a:rPr>
              <a:t>Local: </a:t>
            </a:r>
            <a:r>
              <a:rPr lang="en-US" altLang="zh-CN" sz="2400" dirty="0">
                <a:solidFill>
                  <a:schemeClr val="tx1"/>
                </a:solidFill>
              </a:rPr>
              <a:t>Coral II</a:t>
            </a:r>
            <a:r>
              <a:rPr lang="en-US" altLang="zh-CN" sz="2400" dirty="0" smtClean="0">
                <a:solidFill>
                  <a:schemeClr val="tx1"/>
                </a:solidFill>
                <a:sym typeface="+mn-ea"/>
              </a:rPr>
              <a:t>;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2348 082 7813</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smtClean="0">
                <a:solidFill>
                  <a:schemeClr val="tx1"/>
                </a:solidFill>
                <a:cs typeface="+mn-ea"/>
                <a:sym typeface="+mn-ea"/>
              </a:rPr>
              <a:t>(Thursday), 13:30 ~ 15:30, mixed mode</a:t>
            </a:r>
            <a:endParaRPr lang="en-US" altLang="zh-CN" sz="2800" dirty="0" smtClean="0">
              <a:solidFill>
                <a:schemeClr val="tx1"/>
              </a:solidFill>
              <a:cs typeface="+mn-ea"/>
              <a:sym typeface="+mn-ea"/>
            </a:endParaRPr>
          </a:p>
          <a:p>
            <a:pPr marL="796925" lvl="1" indent="-335280">
              <a:lnSpc>
                <a:spcPct val="120000"/>
              </a:lnSpc>
              <a:spcAft>
                <a:spcPts val="600"/>
              </a:spcAft>
              <a:buFont typeface="Arial" panose="020B0604020202020204" pitchFamily="34" charset="0"/>
              <a:buChar char="•"/>
            </a:pPr>
            <a:r>
              <a:rPr lang="en-US" altLang="zh-CN" sz="2400" dirty="0" smtClean="0">
                <a:solidFill>
                  <a:schemeClr val="tx1"/>
                </a:solidFill>
                <a:sym typeface="+mn-ea"/>
              </a:rPr>
              <a:t>Local: </a:t>
            </a:r>
            <a:r>
              <a:rPr lang="en-US" altLang="zh-CN" sz="2400" dirty="0" smtClean="0">
                <a:solidFill>
                  <a:schemeClr val="tx1"/>
                </a:solidFill>
                <a:sym typeface="+mn-ea"/>
              </a:rPr>
              <a:t>Hibiscus I;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2336 239 0263</a:t>
            </a:r>
            <a:endParaRPr lang="en-US" altLang="zh-CN" sz="2400" dirty="0">
              <a:solidFill>
                <a:schemeClr val="tx1"/>
              </a:solidFill>
              <a:sym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a:t>
            </a:r>
            <a:r>
              <a:rPr lang="en-US" altLang="zh-CN" sz="3200" kern="0" dirty="0" smtClean="0"/>
              <a:t>(Cont.)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endParaRPr lang="en-US" altLang="zh-CN"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endParaRPr lang="en-US" altLang="zh-CN"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endParaRPr lang="en-US" altLang="zh-CN"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endParaRPr lang="en-US" altLang="en-US" sz="1800" kern="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endParaRPr lang="en-US" altLang="en-US" sz="1800" kern="0" dirty="0">
              <a:solidFill>
                <a:srgbClr val="00B050"/>
              </a:solidFill>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en-US" sz="1800" kern="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endParaRPr lang="en-US" altLang="en-US"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11-23/2013, Discussions on AMP Link Budgets, Wei Lin (Huawei)</a:t>
            </a:r>
            <a:endParaRPr lang="en-US" altLang="en-US"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chemeClr val="tx1"/>
                </a:solidFill>
                <a:latin typeface="Calibri" panose="020F0502020204030204" pitchFamily="34" charset="0"/>
                <a:cs typeface="Calibri" panose="020F0502020204030204" pitchFamily="34" charset="0"/>
              </a:rPr>
              <a:t>Rui</a:t>
            </a:r>
            <a:r>
              <a:rPr lang="en-US" altLang="en-US" sz="1600" kern="0" dirty="0" smtClean="0">
                <a:solidFill>
                  <a:schemeClr val="tx1"/>
                </a:solidFill>
                <a:latin typeface="Calibri" panose="020F0502020204030204" pitchFamily="34" charset="0"/>
                <a:cs typeface="Calibri" panose="020F0502020204030204" pitchFamily="34" charset="0"/>
              </a:rPr>
              <a:t> Cao (NXP)</a:t>
            </a:r>
            <a:endParaRPr lang="en-US" altLang="en-US"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TBC </a:t>
            </a:r>
            <a:r>
              <a:rPr lang="en-US" altLang="en-US" sz="1600" kern="0" dirty="0" smtClean="0">
                <a:solidFill>
                  <a:schemeClr val="tx1"/>
                </a:solidFill>
                <a:latin typeface="Calibri" panose="020F0502020204030204" pitchFamily="34" charset="0"/>
                <a:cs typeface="Calibri" panose="020F0502020204030204" pitchFamily="34" charset="0"/>
              </a:rPr>
              <a:t>(call for submissions)</a:t>
            </a: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Agenda for the week</a:t>
            </a:r>
            <a:endParaRPr lang="zh-CN" altLang="en-US" dirty="0"/>
          </a:p>
        </p:txBody>
      </p:sp>
      <p:sp>
        <p:nvSpPr>
          <p:cNvPr id="3" name="日期占位符 2"/>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28688" y="1994534"/>
            <a:ext cx="4864100" cy="2272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Monday (AM1, ADHOC)</a:t>
            </a:r>
            <a:endParaRPr lang="en-GB" altLang="en-US" u="sng" dirty="0" smtClean="0"/>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smtClean="0"/>
              <a:t>Approve meeting </a:t>
            </a:r>
            <a:r>
              <a:rPr lang="en-GB" altLang="en-US" dirty="0" smtClean="0"/>
              <a:t>agenda</a:t>
            </a:r>
            <a:endParaRPr lang="en-GB" altLang="en-US" dirty="0" smtClean="0"/>
          </a:p>
          <a:p>
            <a:pPr lvl="0" eaLnBrk="0" hangingPunct="0">
              <a:defRPr/>
            </a:pPr>
            <a:r>
              <a:rPr lang="en-US" altLang="zh-CN" dirty="0" smtClean="0"/>
              <a:t>Approve past meeting minutes</a:t>
            </a:r>
            <a:endParaRPr lang="en-US" altLang="zh-CN" dirty="0" smtClean="0"/>
          </a:p>
          <a:p>
            <a:pPr lvl="0" eaLnBrk="0" hangingPunct="0">
              <a:defRPr/>
            </a:pPr>
            <a:r>
              <a:rPr lang="en-GB" altLang="en-US" dirty="0" smtClean="0"/>
              <a:t>AMP SG timeline and progress review</a:t>
            </a:r>
            <a:endParaRPr lang="en-GB" altLang="en-US" dirty="0" smtClean="0"/>
          </a:p>
          <a:p>
            <a:pPr eaLnBrk="0" hangingPunct="0">
              <a:defRPr/>
            </a:pPr>
            <a:r>
              <a:rPr lang="en-US" altLang="en-GB" dirty="0" smtClean="0"/>
              <a:t>Contribution discussion</a:t>
            </a:r>
            <a:endParaRPr lang="en-US" altLang="en-GB" dirty="0" smtClean="0"/>
          </a:p>
          <a:p>
            <a:pPr eaLnBrk="0" hangingPunct="0">
              <a:defRPr/>
            </a:pPr>
            <a:r>
              <a:rPr lang="en-US" altLang="en-GB" dirty="0" smtClean="0"/>
              <a:t>Any </a:t>
            </a:r>
            <a:r>
              <a:rPr lang="en-US" altLang="en-GB" dirty="0"/>
              <a:t>other business?</a:t>
            </a:r>
            <a:endParaRPr lang="en-US" altLang="en-GB" dirty="0"/>
          </a:p>
          <a:p>
            <a:pPr lvl="0" eaLnBrk="0" hangingPunct="0">
              <a:defRPr/>
            </a:pPr>
            <a:r>
              <a:rPr lang="en-GB" altLang="en-US" dirty="0">
                <a:sym typeface="+mn-ea"/>
              </a:rPr>
              <a:t>Recess</a:t>
            </a:r>
            <a:endParaRPr lang="en-GB" altLang="en-US" dirty="0"/>
          </a:p>
        </p:txBody>
      </p:sp>
      <p:sp>
        <p:nvSpPr>
          <p:cNvPr id="7" name="Rectangle 3"/>
          <p:cNvSpPr txBox="1">
            <a:spLocks noChangeArrowheads="1"/>
          </p:cNvSpPr>
          <p:nvPr/>
        </p:nvSpPr>
        <p:spPr bwMode="auto">
          <a:xfrm>
            <a:off x="990734" y="4386751"/>
            <a:ext cx="5014916" cy="1813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Tuesday (AM2)</a:t>
            </a:r>
            <a:endParaRPr lang="en-GB" altLang="en-US" u="sng" dirty="0" smtClean="0"/>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US" altLang="en-GB" dirty="0" smtClean="0"/>
              <a:t>Contribution </a:t>
            </a:r>
            <a:r>
              <a:rPr lang="en-US" altLang="en-GB" dirty="0"/>
              <a:t>discussion</a:t>
            </a:r>
            <a:endParaRPr lang="en-US" altLang="en-GB" dirty="0"/>
          </a:p>
          <a:p>
            <a:pPr eaLnBrk="0" hangingPunct="0">
              <a:defRPr/>
            </a:pPr>
            <a:r>
              <a:rPr lang="en-US" altLang="en-GB" dirty="0" smtClean="0"/>
              <a:t>Any </a:t>
            </a:r>
            <a:r>
              <a:rPr lang="en-US" altLang="en-GB" dirty="0"/>
              <a:t>other business</a:t>
            </a:r>
            <a:r>
              <a:rPr lang="en-US" altLang="en-GB" dirty="0" smtClean="0"/>
              <a:t>?</a:t>
            </a:r>
            <a:endParaRPr lang="en-US" altLang="en-GB" dirty="0" smtClean="0"/>
          </a:p>
          <a:p>
            <a:pPr lvl="0" eaLnBrk="0" hangingPunct="0">
              <a:defRPr/>
            </a:pPr>
            <a:r>
              <a:rPr lang="en-GB" altLang="en-US" dirty="0" smtClean="0">
                <a:sym typeface="+mn-ea"/>
              </a:rPr>
              <a:t>Recess</a:t>
            </a:r>
            <a:endParaRPr lang="en-GB" altLang="en-US" dirty="0"/>
          </a:p>
        </p:txBody>
      </p:sp>
      <p:sp>
        <p:nvSpPr>
          <p:cNvPr id="8" name="Rectangle 3"/>
          <p:cNvSpPr txBox="1">
            <a:spLocks noChangeArrowheads="1"/>
          </p:cNvSpPr>
          <p:nvPr/>
        </p:nvSpPr>
        <p:spPr bwMode="auto">
          <a:xfrm>
            <a:off x="6497638" y="1985952"/>
            <a:ext cx="5014916" cy="2057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 (AM1)</a:t>
            </a:r>
            <a:endParaRPr lang="en-GB" altLang="en-US" u="sng" dirty="0" smtClean="0"/>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US" altLang="en-GB" dirty="0"/>
              <a:t>Contribution discussion</a:t>
            </a:r>
            <a:endParaRPr lang="en-US" altLang="en-GB" dirty="0"/>
          </a:p>
          <a:p>
            <a:pPr eaLnBrk="0" hangingPunct="0">
              <a:defRPr/>
            </a:pPr>
            <a:r>
              <a:rPr lang="en-US" altLang="en-GB" dirty="0" smtClean="0"/>
              <a:t>Any </a:t>
            </a:r>
            <a:r>
              <a:rPr lang="en-US" altLang="en-GB" dirty="0"/>
              <a:t>other business</a:t>
            </a:r>
            <a:r>
              <a:rPr lang="en-US" altLang="en-GB" dirty="0" smtClean="0"/>
              <a:t>?</a:t>
            </a:r>
            <a:endParaRPr lang="en-US" altLang="en-GB" dirty="0" smtClean="0"/>
          </a:p>
          <a:p>
            <a:pPr lvl="0" eaLnBrk="0" hangingPunct="0">
              <a:defRPr/>
            </a:pPr>
            <a:r>
              <a:rPr lang="en-GB" altLang="en-US" dirty="0" smtClean="0">
                <a:sym typeface="+mn-ea"/>
              </a:rPr>
              <a:t>Recess</a:t>
            </a:r>
            <a:endParaRPr lang="en-GB" altLang="en-US" dirty="0"/>
          </a:p>
        </p:txBody>
      </p:sp>
      <p:sp>
        <p:nvSpPr>
          <p:cNvPr id="9" name="Rectangle 3"/>
          <p:cNvSpPr txBox="1">
            <a:spLocks noChangeArrowheads="1"/>
          </p:cNvSpPr>
          <p:nvPr/>
        </p:nvSpPr>
        <p:spPr bwMode="auto">
          <a:xfrm>
            <a:off x="6497638" y="4114783"/>
            <a:ext cx="4864100" cy="236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 (PM1, closing)</a:t>
            </a:r>
            <a:endParaRPr lang="en-GB" altLang="en-US" u="sng" dirty="0" smtClean="0"/>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dirty="0"/>
              <a:t>Contribution discussion</a:t>
            </a:r>
            <a:endParaRPr lang="en-US" altLang="en-GB" dirty="0"/>
          </a:p>
          <a:p>
            <a:pPr lvl="0" eaLnBrk="0" hangingPunct="0">
              <a:defRPr/>
            </a:pPr>
            <a:r>
              <a:rPr lang="en-GB" altLang="en-US" dirty="0" smtClean="0"/>
              <a:t>PAR/CSD </a:t>
            </a:r>
            <a:r>
              <a:rPr lang="en-GB" altLang="en-US" dirty="0" smtClean="0"/>
              <a:t>motion</a:t>
            </a:r>
            <a:endParaRPr lang="en-GB" altLang="en-US" dirty="0"/>
          </a:p>
          <a:p>
            <a:pPr eaLnBrk="0" hangingPunct="0">
              <a:defRPr/>
            </a:pPr>
            <a:r>
              <a:rPr lang="en-US" altLang="en-GB" dirty="0" smtClean="0"/>
              <a:t>Teleconference </a:t>
            </a:r>
            <a:r>
              <a:rPr lang="en-US" altLang="en-GB" dirty="0" smtClean="0"/>
              <a:t>Plan</a:t>
            </a:r>
            <a:endParaRPr lang="en-US" altLang="en-GB" dirty="0" smtClean="0"/>
          </a:p>
          <a:p>
            <a:pPr lvl="0" eaLnBrk="0" hangingPunct="0">
              <a:defRPr/>
            </a:pPr>
            <a:r>
              <a:rPr lang="en-GB" altLang="en-US" dirty="0" smtClean="0">
                <a:sym typeface="+mn-ea"/>
              </a:rPr>
              <a:t>Adjourn</a:t>
            </a:r>
            <a:endParaRPr lang="en-GB"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a:t>
            </a:r>
            <a:r>
              <a:rPr lang="en-US" dirty="0" smtClean="0"/>
              <a:t>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rPr>
              <a:t>Nov Plenary </a:t>
            </a:r>
            <a:r>
              <a:rPr lang="en-US" sz="3200" kern="0" dirty="0" smtClean="0">
                <a:solidFill>
                  <a:srgbClr val="0000FF"/>
                </a:solidFill>
                <a:latin typeface="Arial Black" panose="020B0A04020102020204" pitchFamily="34" charset="0"/>
              </a:rPr>
              <a:t>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smtClean="0"/>
              <a:t>Approve meeting </a:t>
            </a:r>
            <a:r>
              <a:rPr lang="en-GB" altLang="en-US" dirty="0" smtClean="0"/>
              <a:t>agenda</a:t>
            </a:r>
            <a:endParaRPr lang="en-GB" altLang="en-US" dirty="0" smtClean="0"/>
          </a:p>
          <a:p>
            <a:pPr lvl="0" eaLnBrk="0" hangingPunct="0">
              <a:defRPr/>
            </a:pPr>
            <a:r>
              <a:rPr lang="en-US" altLang="zh-CN" dirty="0" smtClean="0"/>
              <a:t>Approve past meeting minutes</a:t>
            </a:r>
            <a:endParaRPr lang="en-US" altLang="zh-CN" dirty="0" smtClean="0"/>
          </a:p>
          <a:p>
            <a:pPr lvl="0" eaLnBrk="0" hangingPunct="0">
              <a:defRPr/>
            </a:pPr>
            <a:r>
              <a:rPr lang="en-GB" altLang="en-US" dirty="0" smtClean="0"/>
              <a:t>AMP SG timeline and progress review</a:t>
            </a:r>
            <a:endParaRPr lang="en-GB" altLang="en-US" dirty="0" smtClean="0"/>
          </a:p>
          <a:p>
            <a:pPr eaLnBrk="0" hangingPunct="0">
              <a:defRPr/>
            </a:pPr>
            <a:r>
              <a:rPr lang="en-US" altLang="en-GB" dirty="0" smtClean="0"/>
              <a:t>Contribution discussion</a:t>
            </a:r>
            <a:endParaRPr lang="en-US" altLang="en-GB" dirty="0" smtClean="0"/>
          </a:p>
          <a:p>
            <a:pPr eaLnBrk="0" hangingPunct="0">
              <a:defRPr/>
            </a:pPr>
            <a:r>
              <a:rPr lang="en-US" altLang="en-GB" dirty="0" smtClean="0"/>
              <a:t>Any </a:t>
            </a:r>
            <a:r>
              <a:rPr lang="en-US" altLang="en-GB" dirty="0"/>
              <a:t>other business?</a:t>
            </a:r>
            <a:endParaRPr lang="en-US" altLang="en-GB" dirty="0"/>
          </a:p>
          <a:p>
            <a:pPr lvl="0" eaLnBrk="0" hangingPunct="0">
              <a:defRPr/>
            </a:pPr>
            <a:r>
              <a:rPr lang="en-GB" altLang="en-US" dirty="0">
                <a:sym typeface="+mn-ea"/>
              </a:rPr>
              <a:t>Recess</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a:t>
            </a:r>
            <a:r>
              <a:rPr lang="en-GB" altLang="en-US" dirty="0" smtClean="0"/>
              <a:t>Sep interim</a:t>
            </a:r>
            <a:r>
              <a:rPr lang="en-US" altLang="zh-CN" dirty="0" smtClean="0"/>
              <a:t> </a:t>
            </a:r>
            <a:r>
              <a:rPr lang="en-GB" altLang="en-US" dirty="0" smtClean="0"/>
              <a:t>session and for AMP SG teleconferences after </a:t>
            </a:r>
            <a:r>
              <a:rPr lang="en-GB" altLang="en-US" dirty="0" smtClean="0"/>
              <a:t>Sep interim session </a:t>
            </a:r>
            <a:r>
              <a:rPr lang="en-GB" altLang="en-US" dirty="0" smtClean="0"/>
              <a:t>as below:</a:t>
            </a:r>
            <a:endParaRPr lang="en-GB" altLang="en-US" dirty="0" smtClean="0"/>
          </a:p>
          <a:p>
            <a:pPr lvl="1" indent="-342900" eaLnBrk="0" hangingPunct="0">
              <a:buFontTx/>
              <a:buChar char="-"/>
              <a:defRPr/>
            </a:pPr>
            <a:r>
              <a:rPr lang="en-GB" altLang="en-US" dirty="0">
                <a:hlinkClick r:id="rId1"/>
              </a:rPr>
              <a:t>https://</a:t>
            </a:r>
            <a:r>
              <a:rPr lang="en-GB" altLang="en-US" dirty="0" smtClean="0">
                <a:hlinkClick r:id="rId1"/>
              </a:rPr>
              <a:t>mentor.ieee.org/802.11/dcn/23/11-23-1666-00-0amp-802-11-amp-sg-meeting-minutes-for-september-2023-interim.docx</a:t>
            </a:r>
            <a:endParaRPr lang="en-GB" altLang="en-US" dirty="0" smtClean="0"/>
          </a:p>
          <a:p>
            <a:pPr lvl="1" indent="-342900" eaLnBrk="0" hangingPunct="0">
              <a:buFontTx/>
              <a:buChar char="-"/>
              <a:defRPr/>
            </a:pPr>
            <a:r>
              <a:rPr lang="en-GB" altLang="en-US" dirty="0">
                <a:hlinkClick r:id="rId2"/>
              </a:rPr>
              <a:t>https://</a:t>
            </a:r>
            <a:r>
              <a:rPr lang="en-GB" altLang="en-US" dirty="0" smtClean="0">
                <a:hlinkClick r:id="rId2"/>
              </a:rPr>
              <a:t>mentor.ieee.org/802.11/dcn/23/11-23-1740-00-0amp-amp-sg-telecon-minutes-on-october-10th.docx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endParaRPr lang="en-GB" altLang="en-US" dirty="0" smtClean="0"/>
          </a:p>
          <a:p>
            <a:pPr marL="0" lvl="0" indent="0" eaLnBrk="0" hangingPunct="0">
              <a:buNone/>
              <a:defRPr/>
            </a:pPr>
            <a:r>
              <a:rPr lang="en-GB" altLang="en-US" dirty="0" smtClean="0"/>
              <a:t>Seconded: </a:t>
            </a:r>
            <a:endParaRPr lang="en-GB" altLang="en-US" dirty="0" smtClean="0"/>
          </a:p>
          <a:p>
            <a:pPr marL="0" lvl="0" indent="0" eaLnBrk="0" hangingPunct="0">
              <a:buNone/>
              <a:defRPr/>
            </a:pPr>
            <a:r>
              <a:rPr lang="en-GB" altLang="en-US" dirty="0" smtClean="0"/>
              <a:t>Result</a:t>
            </a:r>
            <a:r>
              <a:rPr lang="en-GB" altLang="en-US" dirty="0" smtClean="0"/>
              <a:t>:</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97010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endParaRPr lang="en-US" altLang="zh-CN" sz="1800" kern="0" dirty="0" smtClean="0">
              <a:sym typeface="+mn-ea"/>
            </a:endParaRP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endParaRPr lang="en-US" altLang="zh-CN" sz="1800" kern="0" dirty="0" smtClean="0">
              <a:sym typeface="+mn-ea"/>
            </a:endParaRPr>
          </a:p>
          <a:p>
            <a:pPr marL="285750">
              <a:lnSpc>
                <a:spcPct val="120000"/>
              </a:lnSpc>
              <a:spcAft>
                <a:spcPts val="600"/>
              </a:spcAft>
              <a:buFontTx/>
              <a:buChar char="-"/>
              <a:defRPr/>
            </a:pPr>
            <a:r>
              <a:rPr lang="en-US" altLang="zh-CN" sz="1800" kern="0" dirty="0" smtClean="0">
                <a:sym typeface="+mn-ea"/>
              </a:rPr>
              <a:t>The AMP SG was formed in Mar 2023 to develop AMP PAR/CSD.</a:t>
            </a:r>
            <a:endParaRPr lang="en-US" altLang="zh-CN" sz="1800" kern="0" dirty="0" smtClean="0">
              <a:sym typeface="+mn-ea"/>
            </a:endParaRP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endParaRPr lang="en-US" altLang="zh-CN" sz="1400" kern="0" dirty="0">
              <a:sym typeface="+mn-ea"/>
            </a:endParaRPr>
          </a:p>
        </p:txBody>
      </p:sp>
      <p:grpSp>
        <p:nvGrpSpPr>
          <p:cNvPr id="44" name="组合 43"/>
          <p:cNvGrpSpPr/>
          <p:nvPr/>
        </p:nvGrpSpPr>
        <p:grpSpPr>
          <a:xfrm>
            <a:off x="914536" y="4308275"/>
            <a:ext cx="10259981" cy="2217050"/>
            <a:chOff x="914536" y="4308275"/>
            <a:chExt cx="10259981" cy="2217050"/>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solidFill>
                    <a:srgbClr val="FF0000"/>
                  </a:solidFill>
                  <a:effectLst>
                    <a:outerShdw blurRad="38100" dist="38100" dir="2700000" algn="tl">
                      <a:srgbClr val="000000">
                        <a:alpha val="43137"/>
                      </a:srgbClr>
                    </a:outerShdw>
                  </a:effectLst>
                </a:rPr>
                <a:t>Sep 2023</a:t>
              </a:r>
              <a:endParaRPr lang="en-US" dirty="0">
                <a:solidFill>
                  <a:srgbClr val="FF0000"/>
                </a:solidFill>
                <a:effectLst>
                  <a:outerShdw blurRad="38100" dist="38100" dir="2700000" algn="tl">
                    <a:srgbClr val="000000">
                      <a:alpha val="43137"/>
                    </a:srgbClr>
                  </a:outerShdw>
                </a:effectLst>
              </a:endParaRPr>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dirty="0" smtClean="0"/>
                <a:t>Nov 2023</a:t>
              </a:r>
              <a:endParaRPr lang="en-US" dirty="0"/>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209222"/>
              <a:ext cx="1312346" cy="461665"/>
            </a:xfrm>
            <a:prstGeom prst="rect">
              <a:avLst/>
            </a:prstGeom>
            <a:noFill/>
          </p:spPr>
          <p:txBody>
            <a:bodyPr wrap="square" rtlCol="0">
              <a:spAutoFit/>
            </a:bodyPr>
            <a:lstStyle/>
            <a:p>
              <a:r>
                <a:rPr lang="en-US" dirty="0" smtClean="0"/>
                <a:t>SG Kick-off</a:t>
              </a:r>
              <a:endParaRPr lang="en-US" dirty="0" smtClean="0"/>
            </a:p>
            <a:p>
              <a:r>
                <a:rPr lang="en-US" dirty="0" smtClean="0"/>
                <a:t>PAR/CSD draft</a:t>
              </a:r>
              <a:endParaRPr lang="en-US" dirty="0"/>
            </a:p>
          </p:txBody>
        </p:sp>
        <p:sp>
          <p:nvSpPr>
            <p:cNvPr id="19" name="文本框 18"/>
            <p:cNvSpPr txBox="1"/>
            <p:nvPr/>
          </p:nvSpPr>
          <p:spPr>
            <a:xfrm>
              <a:off x="3940001" y="5209222"/>
              <a:ext cx="1089227" cy="461665"/>
            </a:xfrm>
            <a:prstGeom prst="rect">
              <a:avLst/>
            </a:prstGeom>
            <a:noFill/>
          </p:spPr>
          <p:txBody>
            <a:bodyPr wrap="square" rtlCol="0">
              <a:spAutoFit/>
            </a:bodyPr>
            <a:lstStyle/>
            <a:p>
              <a:r>
                <a:rPr lang="en-US" altLang="zh-CN" dirty="0"/>
                <a:t>PAR/CSD development</a:t>
              </a:r>
              <a:endParaRPr lang="en-US" altLang="zh-CN" dirty="0"/>
            </a:p>
          </p:txBody>
        </p:sp>
        <p:sp>
          <p:nvSpPr>
            <p:cNvPr id="22" name="文本框 21"/>
            <p:cNvSpPr txBox="1"/>
            <p:nvPr/>
          </p:nvSpPr>
          <p:spPr>
            <a:xfrm>
              <a:off x="2438496" y="5209222"/>
              <a:ext cx="990574" cy="461665"/>
            </a:xfrm>
            <a:prstGeom prst="rect">
              <a:avLst/>
            </a:prstGeom>
            <a:noFill/>
          </p:spPr>
          <p:txBody>
            <a:bodyPr wrap="square" rtlCol="0">
              <a:spAutoFit/>
            </a:bodyPr>
            <a:lstStyle/>
            <a:p>
              <a:r>
                <a:rPr lang="en-US" dirty="0" smtClean="0"/>
                <a:t>PAR/CSD development</a:t>
              </a:r>
              <a:endParaRPr lang="en-US" dirty="0"/>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393888"/>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418473" y="4492942"/>
              <a:ext cx="1506984" cy="461665"/>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1" name="文本框 30"/>
            <p:cNvSpPr txBox="1"/>
            <p:nvPr/>
          </p:nvSpPr>
          <p:spPr>
            <a:xfrm>
              <a:off x="6781782" y="4308275"/>
              <a:ext cx="1636691" cy="646331"/>
            </a:xfrm>
            <a:prstGeom prst="rect">
              <a:avLst/>
            </a:prstGeom>
            <a:noFill/>
          </p:spPr>
          <p:txBody>
            <a:bodyPr wrap="square" rtlCol="0">
              <a:spAutoFit/>
            </a:bodyPr>
            <a:lstStyle/>
            <a:p>
              <a:r>
                <a:rPr lang="en-US" dirty="0" smtClean="0">
                  <a:solidFill>
                    <a:srgbClr val="FF0000"/>
                  </a:solidFill>
                </a:rPr>
                <a:t>WG approve PAR/CSD submitted to EC for review </a:t>
              </a:r>
              <a:endParaRPr lang="en-US" dirty="0">
                <a:solidFill>
                  <a:srgbClr val="FF0000"/>
                </a:solidFill>
              </a:endParaRPr>
            </a:p>
          </p:txBody>
        </p:sp>
        <p:sp>
          <p:nvSpPr>
            <p:cNvPr id="32" name="文本框 31"/>
            <p:cNvSpPr txBox="1"/>
            <p:nvPr/>
          </p:nvSpPr>
          <p:spPr>
            <a:xfrm>
              <a:off x="5257822" y="5024556"/>
              <a:ext cx="1636691" cy="646331"/>
            </a:xfrm>
            <a:prstGeom prst="rect">
              <a:avLst/>
            </a:prstGeom>
            <a:noFill/>
          </p:spPr>
          <p:txBody>
            <a:bodyPr wrap="square" rtlCol="0">
              <a:spAutoFit/>
            </a:bodyPr>
            <a:lstStyle/>
            <a:p>
              <a:r>
                <a:rPr lang="en-US" dirty="0" smtClean="0">
                  <a:solidFill>
                    <a:srgbClr val="00B0F0"/>
                  </a:solidFill>
                </a:rPr>
                <a:t>WG approve PAR/CSD submitted to EC for review </a:t>
              </a:r>
              <a:endParaRPr lang="en-US" dirty="0">
                <a:solidFill>
                  <a:srgbClr val="00B0F0"/>
                </a:solidFill>
              </a:endParaRPr>
            </a:p>
          </p:txBody>
        </p:sp>
        <p:sp>
          <p:nvSpPr>
            <p:cNvPr id="33" name="文本框 32"/>
            <p:cNvSpPr txBox="1"/>
            <p:nvPr/>
          </p:nvSpPr>
          <p:spPr>
            <a:xfrm>
              <a:off x="6863276" y="5203892"/>
              <a:ext cx="1506984" cy="461665"/>
            </a:xfrm>
            <a:prstGeom prst="rect">
              <a:avLst/>
            </a:prstGeom>
            <a:noFill/>
          </p:spPr>
          <p:txBody>
            <a:bodyPr wrap="square" rtlCol="0">
              <a:spAutoFit/>
            </a:bodyPr>
            <a:lstStyle/>
            <a:p>
              <a:r>
                <a:rPr lang="en-US" dirty="0" smtClean="0">
                  <a:solidFill>
                    <a:srgbClr val="00B0F0"/>
                  </a:solidFill>
                </a:rPr>
                <a:t>Comments reply and potential update</a:t>
              </a:r>
              <a:endParaRPr lang="en-US" dirty="0">
                <a:solidFill>
                  <a:srgbClr val="00B0F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cxnSp>
          <p:nvCxnSpPr>
            <p:cNvPr id="42" name="直接连接符 41"/>
            <p:cNvCxnSpPr/>
            <p:nvPr/>
          </p:nvCxnSpPr>
          <p:spPr bwMode="auto">
            <a:xfrm>
              <a:off x="8186031" y="4724366"/>
              <a:ext cx="184229" cy="0"/>
            </a:xfrm>
            <a:prstGeom prst="line">
              <a:avLst/>
            </a:prstGeom>
            <a:solidFill>
              <a:srgbClr val="00B8FF"/>
            </a:solidFill>
            <a:ln w="38100" cap="flat" cmpd="sng" algn="ctr">
              <a:solidFill>
                <a:srgbClr val="FF0000"/>
              </a:solidFill>
              <a:prstDash val="solid"/>
              <a:round/>
              <a:headEnd type="none" w="med" len="med"/>
              <a:tailEnd type="triangle" w="med" len="med"/>
            </a:ln>
          </p:spPr>
        </p:cxnSp>
        <p:cxnSp>
          <p:nvCxnSpPr>
            <p:cNvPr id="43" name="直接连接符 42"/>
            <p:cNvCxnSpPr/>
            <p:nvPr/>
          </p:nvCxnSpPr>
          <p:spPr bwMode="auto">
            <a:xfrm>
              <a:off x="6679047" y="5527719"/>
              <a:ext cx="184229" cy="0"/>
            </a:xfrm>
            <a:prstGeom prst="line">
              <a:avLst/>
            </a:prstGeom>
            <a:solidFill>
              <a:srgbClr val="00B8FF"/>
            </a:solidFill>
            <a:ln w="38100" cap="flat" cmpd="sng" algn="ctr">
              <a:solidFill>
                <a:srgbClr val="00B0F0"/>
              </a:solidFill>
              <a:prstDash val="solid"/>
              <a:round/>
              <a:headEnd type="none" w="med" len="med"/>
              <a:tailEnd type="triangle" w="med" len="med"/>
            </a:ln>
          </p:spPr>
        </p:cxn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rPr>
              <a:t>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US" altLang="en-GB" dirty="0" smtClean="0"/>
              <a:t>Contribution </a:t>
            </a:r>
            <a:r>
              <a:rPr lang="en-US" altLang="en-GB" dirty="0"/>
              <a:t>discussion</a:t>
            </a:r>
            <a:endParaRPr lang="en-US" altLang="en-GB" dirty="0"/>
          </a:p>
          <a:p>
            <a:pPr eaLnBrk="0" hangingPunct="0">
              <a:defRPr/>
            </a:pPr>
            <a:r>
              <a:rPr lang="en-US" altLang="en-GB" dirty="0" smtClean="0"/>
              <a:t>Any </a:t>
            </a:r>
            <a:r>
              <a:rPr lang="en-US" altLang="en-GB" dirty="0"/>
              <a:t>other business</a:t>
            </a:r>
            <a:r>
              <a:rPr lang="en-US" altLang="en-GB" dirty="0" smtClean="0"/>
              <a:t>?</a:t>
            </a:r>
            <a:endParaRPr lang="en-US" altLang="en-GB" dirty="0" smtClean="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rPr>
              <a:t>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US" altLang="en-GB" dirty="0"/>
              <a:t>Contribution discussion</a:t>
            </a:r>
            <a:endParaRPr lang="en-US" altLang="en-GB" dirty="0"/>
          </a:p>
          <a:p>
            <a:pPr eaLnBrk="0" hangingPunct="0">
              <a:defRPr/>
            </a:pPr>
            <a:r>
              <a:rPr lang="en-US" altLang="en-GB" dirty="0" smtClean="0"/>
              <a:t>Any </a:t>
            </a:r>
            <a:r>
              <a:rPr lang="en-US" altLang="en-GB" dirty="0"/>
              <a:t>other business</a:t>
            </a:r>
            <a:r>
              <a:rPr lang="en-US" altLang="en-GB" dirty="0" smtClean="0"/>
              <a:t>?</a:t>
            </a:r>
            <a:endParaRPr lang="en-US" altLang="en-GB" dirty="0" smtClean="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a:t>
            </a:r>
            <a:r>
              <a:rPr lang="en-US" sz="3200" kern="0" dirty="0" smtClean="0">
                <a:solidFill>
                  <a:srgbClr val="0000FF"/>
                </a:solidFill>
                <a:latin typeface="Arial Black" panose="020B0A04020102020204" pitchFamily="34" charset="0"/>
              </a:rPr>
              <a:t>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dirty="0"/>
              <a:t>Contribution discussion</a:t>
            </a:r>
            <a:endParaRPr lang="en-US" altLang="en-GB" dirty="0"/>
          </a:p>
          <a:p>
            <a:pPr lvl="0" eaLnBrk="0" hangingPunct="0">
              <a:defRPr/>
            </a:pPr>
            <a:r>
              <a:rPr lang="en-GB" altLang="en-US" dirty="0" smtClean="0"/>
              <a:t>PAR </a:t>
            </a:r>
            <a:r>
              <a:rPr lang="en-GB" altLang="en-US" dirty="0" smtClean="0"/>
              <a:t>and CSD </a:t>
            </a:r>
            <a:r>
              <a:rPr lang="en-GB" altLang="en-US" dirty="0" smtClean="0"/>
              <a:t>SG </a:t>
            </a:r>
            <a:r>
              <a:rPr lang="en-GB" altLang="en-US" dirty="0" smtClean="0"/>
              <a:t>motion</a:t>
            </a:r>
            <a:endParaRPr lang="en-GB" altLang="en-US" dirty="0"/>
          </a:p>
          <a:p>
            <a:pPr eaLnBrk="0" hangingPunct="0">
              <a:defRPr/>
            </a:pPr>
            <a:r>
              <a:rPr lang="en-US" altLang="en-GB" dirty="0" smtClean="0"/>
              <a:t>Teleconference </a:t>
            </a:r>
            <a:r>
              <a:rPr lang="en-US" altLang="en-GB" dirty="0" smtClean="0"/>
              <a:t>Plan</a:t>
            </a:r>
            <a:endParaRPr lang="en-US" altLang="en-GB" dirty="0" smtClean="0"/>
          </a:p>
          <a:p>
            <a:pPr lvl="0" eaLnBrk="0" hangingPunct="0">
              <a:defRPr/>
            </a:pPr>
            <a:r>
              <a:rPr lang="en-GB" altLang="en-US" dirty="0" smtClean="0">
                <a:sym typeface="+mn-ea"/>
              </a:rPr>
              <a:t>Adjourn</a:t>
            </a:r>
            <a:endParaRPr lang="en-GB"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rPr>
              <a:t>SG </a:t>
            </a:r>
            <a:r>
              <a:rPr lang="en-US" altLang="en-US" sz="3200" b="1" dirty="0" smtClean="0">
                <a:solidFill>
                  <a:schemeClr val="tx2"/>
                </a:solidFill>
                <a:latin typeface="Times New Roman" panose="02020603050405020304" pitchFamily="18" charset="0"/>
              </a:rPr>
              <a:t>Motion #1: AMP </a:t>
            </a:r>
            <a:r>
              <a:rPr lang="en-US" altLang="en-US" sz="3200" b="1" dirty="0" smtClean="0">
                <a:solidFill>
                  <a:schemeClr val="tx2"/>
                </a:solidFill>
                <a:latin typeface="Times New Roman" panose="02020603050405020304" pitchFamily="18" charset="0"/>
              </a:rPr>
              <a:t>PAR</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R</a:t>
            </a:r>
            <a:r>
              <a:rPr lang="en-GB" altLang="en-US" dirty="0" smtClean="0"/>
              <a:t>equest a WG motion for the approval of submitting </a:t>
            </a:r>
            <a:r>
              <a:rPr lang="en-GB" altLang="en-US" dirty="0" smtClean="0"/>
              <a:t>11-23/1006r4 as AMP PAR document to 802 EC for review and collecting comments. </a:t>
            </a:r>
            <a:endParaRPr lang="en-GB" altLang="en-US" dirty="0" smtClean="0"/>
          </a:p>
          <a:p>
            <a:pPr lvl="0" eaLnBrk="0" hangingPunct="0">
              <a:defRPr/>
            </a:pPr>
            <a:endParaRPr lang="en-GB" altLang="zh-CN" sz="2000" dirty="0">
              <a:ea typeface="宋体"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a:t>
            </a:r>
            <a:r>
              <a:rPr lang="en-GB" altLang="zh-CN" i="1" dirty="0" smtClean="0"/>
              <a:t>:</a:t>
            </a:r>
            <a:endParaRPr lang="en-GB" altLang="zh-CN" i="1" dirty="0" smtClean="0"/>
          </a:p>
          <a:p>
            <a:pPr marL="0" marR="0" indent="0" eaLnBrk="0" hangingPunct="0">
              <a:buNone/>
              <a:defRPr/>
            </a:pPr>
            <a:r>
              <a:rPr lang="en-GB" altLang="zh-CN" i="1" dirty="0" smtClean="0"/>
              <a:t>Seconded: </a:t>
            </a:r>
            <a:endParaRPr lang="en-GB" altLang="zh-CN" i="1" dirty="0" smtClean="0"/>
          </a:p>
          <a:p>
            <a:pPr marL="0" marR="0" indent="0" eaLnBrk="0" hangingPunct="0">
              <a:buNone/>
              <a:defRPr/>
            </a:pPr>
            <a:endParaRPr lang="en-GB" altLang="zh-CN" i="1" dirty="0"/>
          </a:p>
          <a:p>
            <a:pPr marL="0" marR="0" indent="0" eaLnBrk="0" hangingPunct="0">
              <a:buNone/>
              <a:defRPr/>
            </a:pPr>
            <a:r>
              <a:rPr lang="en-GB" altLang="zh-CN" i="1" dirty="0" smtClean="0"/>
              <a:t>Result</a:t>
            </a:r>
            <a:r>
              <a:rPr lang="en-GB" altLang="zh-CN" i="1" dirty="0" smtClean="0"/>
              <a:t>: </a:t>
            </a:r>
            <a:r>
              <a:rPr lang="en-GB" altLang="zh-CN" i="1" dirty="0" smtClean="0"/>
              <a:t>Y/N/A</a:t>
            </a:r>
            <a:endParaRPr lang="en-GB" altLang="zh-CN" i="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SG Motion #2: AMP </a:t>
            </a:r>
            <a:r>
              <a:rPr lang="en-US" altLang="en-US" sz="3200" b="1" dirty="0" smtClean="0">
                <a:solidFill>
                  <a:schemeClr val="tx2"/>
                </a:solidFill>
                <a:latin typeface="Times New Roman" panose="02020603050405020304" pitchFamily="18" charset="0"/>
              </a:rPr>
              <a:t>CSD</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a:t>Request a WG motion for the approval of submitting </a:t>
            </a:r>
            <a:r>
              <a:rPr lang="en-GB" altLang="en-US" dirty="0" smtClean="0"/>
              <a:t>11-23/1212r2 </a:t>
            </a:r>
            <a:r>
              <a:rPr lang="en-GB" altLang="en-US" dirty="0"/>
              <a:t>as AMP </a:t>
            </a:r>
            <a:r>
              <a:rPr lang="en-GB" altLang="en-US" dirty="0" smtClean="0"/>
              <a:t>CSD </a:t>
            </a:r>
            <a:r>
              <a:rPr lang="en-GB" altLang="en-US" dirty="0"/>
              <a:t>document to 802 EC for review and collecting </a:t>
            </a:r>
            <a:r>
              <a:rPr lang="en-GB" altLang="en-US" dirty="0" smtClean="0"/>
              <a:t>comments</a:t>
            </a:r>
            <a:r>
              <a:rPr lang="en-GB" altLang="en-US" dirty="0" smtClean="0"/>
              <a:t>. </a:t>
            </a:r>
            <a:endParaRPr lang="en-GB" altLang="en-US" dirty="0" smtClean="0"/>
          </a:p>
          <a:p>
            <a:pPr lvl="0" eaLnBrk="0" hangingPunct="0">
              <a:defRPr/>
            </a:pPr>
            <a:endParaRPr lang="en-GB" altLang="zh-CN" sz="2000" dirty="0">
              <a:ea typeface="宋体" panose="02010600030101010101" pitchFamily="2" charset="-122"/>
            </a:endParaRPr>
          </a:p>
          <a:p>
            <a:pPr marL="0" marR="0" indent="0" eaLnBrk="0" hangingPunct="0">
              <a:buNone/>
              <a:defRPr/>
            </a:pPr>
            <a:endParaRPr lang="en-GB" altLang="zh-CN" i="1" dirty="0"/>
          </a:p>
          <a:p>
            <a:pPr marL="0" marR="0" indent="0" eaLnBrk="0" hangingPunct="0">
              <a:buNone/>
              <a:defRPr/>
            </a:pPr>
            <a:r>
              <a:rPr lang="en-GB" altLang="zh-CN" i="1" dirty="0" smtClean="0"/>
              <a:t>Moved: </a:t>
            </a:r>
            <a:endParaRPr lang="en-GB" altLang="zh-CN" i="1" dirty="0" smtClean="0"/>
          </a:p>
          <a:p>
            <a:pPr marL="0" marR="0" indent="0" eaLnBrk="0" hangingPunct="0">
              <a:buNone/>
              <a:defRPr/>
            </a:pPr>
            <a:r>
              <a:rPr lang="en-GB" altLang="zh-CN" i="1" dirty="0" smtClean="0"/>
              <a:t>Seconded</a:t>
            </a:r>
            <a:r>
              <a:rPr lang="en-GB" altLang="zh-CN" i="1" dirty="0" smtClean="0"/>
              <a:t>:</a:t>
            </a:r>
            <a:endParaRPr lang="en-GB" altLang="zh-CN" i="1" dirty="0" smtClean="0"/>
          </a:p>
          <a:p>
            <a:pPr marL="0" marR="0" indent="0" eaLnBrk="0" hangingPunct="0">
              <a:buNone/>
              <a:defRPr/>
            </a:pPr>
            <a:endParaRPr lang="en-GB" altLang="zh-CN" i="1" dirty="0" smtClean="0"/>
          </a:p>
          <a:p>
            <a:pPr marL="0" marR="0" indent="0" eaLnBrk="0" hangingPunct="0">
              <a:buNone/>
              <a:defRPr/>
            </a:pPr>
            <a:r>
              <a:rPr lang="en-GB" altLang="zh-CN" i="1" dirty="0" smtClean="0"/>
              <a:t>Result</a:t>
            </a:r>
            <a:r>
              <a:rPr lang="en-GB" altLang="zh-CN" i="1" dirty="0" smtClean="0"/>
              <a:t>: </a:t>
            </a:r>
            <a:r>
              <a:rPr lang="en-GB" altLang="zh-CN" i="1" dirty="0" smtClean="0"/>
              <a:t>Y/N/A</a:t>
            </a:r>
            <a:endParaRPr lang="en-GB" altLang="zh-CN" i="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AMP SG Teleconference Plan</a:t>
            </a:r>
            <a:endParaRPr lang="en-US" sz="3200" kern="0" dirty="0"/>
          </a:p>
        </p:txBody>
      </p:sp>
      <p:sp>
        <p:nvSpPr>
          <p:cNvPr id="6" name="内容占位符 2"/>
          <p:cNvSpPr txBox="1"/>
          <p:nvPr/>
        </p:nvSpPr>
        <p:spPr>
          <a:xfrm>
            <a:off x="914400" y="198120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50000"/>
              </a:lnSpc>
              <a:spcBef>
                <a:spcPts val="600"/>
              </a:spcBef>
              <a:spcAft>
                <a:spcPts val="600"/>
              </a:spcAft>
            </a:pPr>
            <a:r>
              <a:rPr lang="en-US" sz="2400" kern="0" dirty="0" smtClean="0"/>
              <a:t>Proposed AMP SG teleconference plan after </a:t>
            </a:r>
            <a:r>
              <a:rPr lang="en-US" sz="2400" kern="0" dirty="0" smtClean="0"/>
              <a:t>Nov</a:t>
            </a:r>
            <a:r>
              <a:rPr lang="en-US" sz="2400" kern="0" dirty="0" smtClean="0"/>
              <a:t> </a:t>
            </a:r>
            <a:r>
              <a:rPr lang="en-US" sz="2400" kern="0" dirty="0" smtClean="0"/>
              <a:t>802 </a:t>
            </a:r>
            <a:r>
              <a:rPr lang="en-US" sz="2400" kern="0" dirty="0" smtClean="0"/>
              <a:t>plenary </a:t>
            </a:r>
            <a:r>
              <a:rPr lang="en-US" sz="2400" kern="0" dirty="0" smtClean="0"/>
              <a:t>session:</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Nov 28</a:t>
            </a:r>
            <a:r>
              <a:rPr lang="en-US" sz="2400" kern="0" baseline="30000" dirty="0" smtClean="0"/>
              <a:t>th</a:t>
            </a:r>
            <a:r>
              <a:rPr lang="en-US" sz="2400" kern="0" dirty="0" smtClean="0"/>
              <a:t>, 09:00am</a:t>
            </a:r>
            <a:r>
              <a:rPr lang="en-US" sz="2400" kern="0" dirty="0" smtClean="0"/>
              <a:t>, ET; 2 hours, </a:t>
            </a:r>
            <a:r>
              <a:rPr lang="en-US" sz="2400" kern="0" dirty="0" err="1" smtClean="0"/>
              <a:t>webex</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Dec 5</a:t>
            </a:r>
            <a:r>
              <a:rPr lang="en-US" sz="2400" kern="0" baseline="30000" dirty="0" smtClean="0"/>
              <a:t>th</a:t>
            </a:r>
            <a:r>
              <a:rPr lang="en-US" sz="2400" kern="0" dirty="0" smtClean="0"/>
              <a:t>, </a:t>
            </a:r>
            <a:r>
              <a:rPr lang="en-US" altLang="zh-CN" sz="2400" kern="0" dirty="0"/>
              <a:t>09:00am, ET; 2 hours, </a:t>
            </a:r>
            <a:r>
              <a:rPr lang="en-US" altLang="zh-CN" sz="2400" kern="0" dirty="0" err="1" smtClean="0"/>
              <a:t>webex</a:t>
            </a:r>
            <a:r>
              <a:rPr lang="en-US" altLang="zh-CN" sz="2400" kern="0" dirty="0" smtClean="0"/>
              <a:t> (alternative)</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Dec, 19</a:t>
            </a:r>
            <a:r>
              <a:rPr lang="en-US" sz="2400" kern="0" baseline="30000" dirty="0" smtClean="0"/>
              <a:t>th</a:t>
            </a:r>
            <a:r>
              <a:rPr lang="en-US" sz="2400" kern="0" dirty="0" smtClean="0"/>
              <a:t>, 09</a:t>
            </a:r>
            <a:r>
              <a:rPr lang="en-US" sz="2400" kern="0" dirty="0" smtClean="0"/>
              <a:t>:00am</a:t>
            </a:r>
            <a:r>
              <a:rPr lang="en-US" sz="2400" kern="0" dirty="0" smtClean="0"/>
              <a:t>, ET; 2 hours, </a:t>
            </a:r>
            <a:r>
              <a:rPr lang="en-US" sz="2400" kern="0" dirty="0" err="1" smtClean="0"/>
              <a:t>webex</a:t>
            </a:r>
            <a:endParaRPr lang="en-US" sz="2400" kern="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kern="0" dirty="0" smtClean="0">
              <a:solidFill>
                <a:schemeClr val="tx1"/>
              </a:solidFill>
              <a:latin typeface="Calibri" panose="020F0502020204030204" pitchFamily="34" charset="0"/>
              <a:cs typeface="Calibri" panose="020F0502020204030204" pitchFamily="34" charset="0"/>
            </a:endParaRP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a:t>
            </a:r>
            <a:r>
              <a:rPr lang="en-US" dirty="0" smtClean="0"/>
              <a:t>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22502</Words>
  <Application>WPS 演示</Application>
  <PresentationFormat>宽屏</PresentationFormat>
  <Paragraphs>663</Paragraphs>
  <Slides>33</Slides>
  <Notes>0</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50"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微软雅黑</vt:lpstr>
      <vt:lpstr>Arial Black</vt:lpstr>
      <vt:lpstr>Wingdings</vt:lpstr>
      <vt:lpstr>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creator>Mr. Bo Sun</dc:creator>
  <cp:keywords>Sep 2023</cp:keywords>
  <dc:subject>IEEE 802.11 AMP SG Meeting Agenda</dc:subject>
  <cp:lastModifiedBy>0318003590</cp:lastModifiedBy>
  <cp:revision>72</cp:revision>
  <cp:lastPrinted>2014-11-04T15:04:00Z</cp:lastPrinted>
  <dcterms:created xsi:type="dcterms:W3CDTF">2007-04-17T18:10:00Z</dcterms:created>
  <dcterms:modified xsi:type="dcterms:W3CDTF">2023-11-12T09:31:57Z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