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5"/>
  </p:notesMasterIdLst>
  <p:handoutMasterIdLst>
    <p:handoutMasterId r:id="rId26"/>
  </p:handoutMasterIdLst>
  <p:sldIdLst>
    <p:sldId id="256" r:id="rId2"/>
    <p:sldId id="257" r:id="rId3"/>
    <p:sldId id="268" r:id="rId4"/>
    <p:sldId id="2366" r:id="rId5"/>
    <p:sldId id="302" r:id="rId6"/>
    <p:sldId id="269" r:id="rId7"/>
    <p:sldId id="260" r:id="rId8"/>
    <p:sldId id="261" r:id="rId9"/>
    <p:sldId id="262" r:id="rId10"/>
    <p:sldId id="263" r:id="rId11"/>
    <p:sldId id="283" r:id="rId12"/>
    <p:sldId id="284" r:id="rId13"/>
    <p:sldId id="287" r:id="rId14"/>
    <p:sldId id="288" r:id="rId15"/>
    <p:sldId id="289" r:id="rId16"/>
    <p:sldId id="295" r:id="rId17"/>
    <p:sldId id="294" r:id="rId18"/>
    <p:sldId id="303" r:id="rId19"/>
    <p:sldId id="293" r:id="rId20"/>
    <p:sldId id="304" r:id="rId21"/>
    <p:sldId id="299" r:id="rId22"/>
    <p:sldId id="305" r:id="rId23"/>
    <p:sldId id="306" r:id="rId24"/>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512" autoAdjust="0"/>
    <p:restoredTop sz="94660"/>
  </p:normalViewPr>
  <p:slideViewPr>
    <p:cSldViewPr>
      <p:cViewPr varScale="1">
        <p:scale>
          <a:sx n="83" d="100"/>
          <a:sy n="83" d="100"/>
        </p:scale>
        <p:origin x="90" y="162"/>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11/7/2023</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21</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75794023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92835377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0406709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10</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680421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77931033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19</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1192411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20</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7057943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802.11-23/1720r0</a:t>
            </a:r>
          </a:p>
        </p:txBody>
      </p:sp>
      <p:sp>
        <p:nvSpPr>
          <p:cNvPr id="11" name="Date Placeholder 3">
            <a:extLst>
              <a:ext uri="{FF2B5EF4-FFF2-40B4-BE49-F238E27FC236}">
                <a16:creationId xmlns:a16="http://schemas.microsoft.com/office/drawing/2014/main" id="{37CE6430-622B-4176-BF54-4362F0973D2C}"/>
              </a:ext>
            </a:extLst>
          </p:cNvPr>
          <p:cNvSpPr txBox="1">
            <a:spLocks/>
          </p:cNvSpPr>
          <p:nvPr userDrawn="1"/>
        </p:nvSpPr>
        <p:spPr bwMode="auto">
          <a:xfrm>
            <a:off x="912285" y="346365"/>
            <a:ext cx="1907115" cy="3394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 November 2023</a:t>
            </a:r>
          </a:p>
        </p:txBody>
      </p:sp>
      <p:sp>
        <p:nvSpPr>
          <p:cNvPr id="12" name="Rectangle 7">
            <a:extLst>
              <a:ext uri="{FF2B5EF4-FFF2-40B4-BE49-F238E27FC236}">
                <a16:creationId xmlns:a16="http://schemas.microsoft.com/office/drawing/2014/main" id="{3D862394-D570-4AFC-90CD-C44A8258DE48}"/>
              </a:ext>
            </a:extLst>
          </p:cNvPr>
          <p:cNvSpPr>
            <a:spLocks noChangeArrowheads="1"/>
          </p:cNvSpPr>
          <p:nvPr userDrawn="1"/>
        </p:nvSpPr>
        <p:spPr bwMode="auto">
          <a:xfrm>
            <a:off x="9019828" y="6475413"/>
            <a:ext cx="2333972" cy="184666"/>
          </a:xfrm>
          <a:prstGeom prst="rect">
            <a:avLst/>
          </a:prstGeom>
          <a:noFill/>
          <a:ln w="9525">
            <a:noFill/>
            <a:round/>
            <a:headEnd/>
            <a:tailEnd/>
          </a:ln>
          <a:effectLst/>
        </p:spPr>
        <p:txBody>
          <a:bodyPr wrap="none" lIns="0" tIns="0" rIns="0" bIns="0">
            <a:spAutoFit/>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Mark Hamilton, Ruckus/CommScope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about/policies/bylaws/sect6-7.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1/dcn/23/11-23-0838-01-0000-wba-liaison-re-qos.doc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hyperlink" Target="https://mentor.ieee.org/802.11/dcn/23/11-23-1206-00-0000-wba-e2e-qos-qos-over-wi-fi-links.pptx"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1/dcn/20/11-20-0174-00-0arc-epd-and-lpd-terminology-misalignment-in-ieee-std-802-1-and-802-11.pptx"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hyperlink" Target="https://mentor.ieee.org/802.11/dcn/19/11-19-0106-00-000m-sta-and-ap.docx" TargetMode="External"/></Relationships>
</file>

<file path=ppt/slides/_rels/slide18.xml.rels><?xml version="1.0" encoding="UTF-8" standalone="yes"?>
<Relationships xmlns="http://schemas.openxmlformats.org/package/2006/relationships"><Relationship Id="rId2" Type="http://schemas.openxmlformats.org/officeDocument/2006/relationships/hyperlink" Target="https://mentor.ieee.org/802.11/dcn/23/11-23-1537-00-0arc-arc-sc-mixed-mode-minutes-september-2023-interim.docx"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1/dcn/23/11-23-1433-01-0000-cc45-p802-revc-d1-1-comments.xlsx"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hyperlink" Target="https://mentor.ieee.org/802.1/dcn/23/1-23-0024-06-Mntg-p802-revc-wg-rc1-comment-resolution.odp"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hyperlink" Target="https://mentor.ieee.org/802.11/dcn/23/11-23-1599-00-0arc-discussion-of-normative-text-understanding-of-frame-exchange-sequences.docx"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hyperlink" Target="https://web.cvent.com/event/adea36bb-d70a-4157-b7e8-97d554e398cf/summary"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927100"/>
            <a:ext cx="10363200" cy="53657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ARC-SC-agenda-Nov-2023</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2023-11-7</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911483410"/>
              </p:ext>
            </p:extLst>
          </p:nvPr>
        </p:nvGraphicFramePr>
        <p:xfrm>
          <a:off x="985838" y="2416175"/>
          <a:ext cx="10290175" cy="2481263"/>
        </p:xfrm>
        <a:graphic>
          <a:graphicData uri="http://schemas.openxmlformats.org/presentationml/2006/ole">
            <mc:AlternateContent xmlns:mc="http://schemas.openxmlformats.org/markup-compatibility/2006">
              <mc:Choice xmlns:v="urn:schemas-microsoft-com:vml" Requires="v">
                <p:oleObj name="Document" r:id="rId3" imgW="10457640" imgH="2537948" progId="Word.Document.8">
                  <p:embed/>
                </p:oleObj>
              </mc:Choice>
              <mc:Fallback>
                <p:oleObj name="Document" r:id="rId3" imgW="10457640" imgH="2537948" progId="Word.Document.8">
                  <p:embed/>
                  <p:pic>
                    <p:nvPicPr>
                      <p:cNvPr id="0" name="Picture 3"/>
                      <p:cNvPicPr>
                        <a:picLocks noChangeAspect="1" noChangeArrowheads="1"/>
                      </p:cNvPicPr>
                      <p:nvPr/>
                    </p:nvPicPr>
                    <p:blipFill>
                      <a:blip r:embed="rId4"/>
                      <a:srcRect/>
                      <a:stretch>
                        <a:fillRect/>
                      </a:stretch>
                    </p:blipFill>
                    <p:spPr bwMode="auto">
                      <a:xfrm>
                        <a:off x="985838" y="2416175"/>
                        <a:ext cx="10290175" cy="2481263"/>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090664063"/>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7" name="Slide Number Placeholder 3">
            <a:extLst>
              <a:ext uri="{FF2B5EF4-FFF2-40B4-BE49-F238E27FC236}">
                <a16:creationId xmlns:a16="http://schemas.microsoft.com/office/drawing/2014/main" id="{55A6AF36-539C-49F8-A5C5-50E3C41EB9FD}"/>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34646500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752600"/>
            <a:ext cx="10361084" cy="4724400"/>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8" name="Slide Number Placeholder 3">
            <a:extLst>
              <a:ext uri="{FF2B5EF4-FFF2-40B4-BE49-F238E27FC236}">
                <a16:creationId xmlns:a16="http://schemas.microsoft.com/office/drawing/2014/main" id="{01378ADC-FC6C-429A-A8D0-659AC50CE410}"/>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31171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13437058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Tree>
    <p:extLst>
      <p:ext uri="{BB962C8B-B14F-4D97-AF65-F5344CB8AC3E}">
        <p14:creationId xmlns:p14="http://schemas.microsoft.com/office/powerpoint/2010/main" val="96954274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762001"/>
            <a:ext cx="10361084" cy="685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ARC Agenda – 13 Nov 2023, 18:15 HST/</a:t>
            </a:r>
            <a:br>
              <a:rPr lang="en-US" altLang="en-US" dirty="0"/>
            </a:br>
            <a:r>
              <a:rPr lang="en-US" altLang="en-US" dirty="0"/>
              <a:t>16 Nov 2023, 10:30 HST</a:t>
            </a:r>
            <a:endParaRPr lang="en-GB" dirty="0"/>
          </a:p>
        </p:txBody>
      </p:sp>
      <p:sp>
        <p:nvSpPr>
          <p:cNvPr id="4098" name="Rectangle 2"/>
          <p:cNvSpPr>
            <a:spLocks noGrp="1" noChangeArrowheads="1"/>
          </p:cNvSpPr>
          <p:nvPr>
            <p:ph idx="1"/>
          </p:nvPr>
        </p:nvSpPr>
        <p:spPr>
          <a:xfrm>
            <a:off x="914401" y="1828800"/>
            <a:ext cx="10361084" cy="4570413"/>
          </a:xfrm>
          <a:ln/>
        </p:spPr>
        <p:txBody>
          <a:bodyPr/>
          <a:lstStyle/>
          <a:p>
            <a:pPr marL="457200" indent="-457200">
              <a:lnSpc>
                <a:spcPct val="90000"/>
              </a:lnSpc>
              <a:spcBef>
                <a:spcPts val="300"/>
              </a:spcBef>
              <a:spcAft>
                <a:spcPts val="0"/>
              </a:spcAft>
              <a:buFont typeface="Arial" panose="020B0604020202020204" pitchFamily="34" charset="0"/>
              <a:buChar char="•"/>
              <a:defRPr/>
            </a:pPr>
            <a:r>
              <a:rPr lang="en-US" sz="2800" dirty="0">
                <a:solidFill>
                  <a:srgbClr val="000000"/>
                </a:solidFill>
              </a:rPr>
              <a:t>Two meeting slots this week, Monday 18:15 and Thurs 10:30</a:t>
            </a:r>
          </a:p>
          <a:p>
            <a:pPr marL="457200" indent="-457200">
              <a:lnSpc>
                <a:spcPct val="90000"/>
              </a:lnSpc>
              <a:spcBef>
                <a:spcPts val="300"/>
              </a:spcBef>
              <a:spcAft>
                <a:spcPts val="0"/>
              </a:spcAft>
              <a:buFont typeface="Arial" panose="020B0604020202020204" pitchFamily="34" charset="0"/>
              <a:buChar char="•"/>
              <a:defRPr/>
            </a:pPr>
            <a:r>
              <a:rPr lang="en-US" sz="2800" dirty="0"/>
              <a:t>Attendance, noises/recording, meeting protocol reminders</a:t>
            </a:r>
          </a:p>
          <a:p>
            <a:pPr marL="457200" indent="-457200">
              <a:lnSpc>
                <a:spcPct val="90000"/>
              </a:lnSpc>
              <a:spcBef>
                <a:spcPts val="300"/>
              </a:spcBef>
              <a:spcAft>
                <a:spcPts val="0"/>
              </a:spcAft>
              <a:buFont typeface="Arial" panose="020B0604020202020204" pitchFamily="34" charset="0"/>
              <a:buChar char="•"/>
              <a:defRPr/>
            </a:pPr>
            <a:r>
              <a:rPr lang="en-US" sz="2800" dirty="0"/>
              <a:t>Policies, duty to inform, participation rules</a:t>
            </a:r>
          </a:p>
          <a:p>
            <a:pPr marL="457200" indent="-457200">
              <a:lnSpc>
                <a:spcPct val="90000"/>
              </a:lnSpc>
              <a:spcBef>
                <a:spcPts val="300"/>
              </a:spcBef>
              <a:spcAft>
                <a:spcPts val="0"/>
              </a:spcAft>
              <a:buFont typeface="Arial" panose="020B0604020202020204" pitchFamily="34" charset="0"/>
              <a:buChar char="•"/>
              <a:defRPr/>
            </a:pPr>
            <a:r>
              <a:rPr lang="en-US" sz="2800" dirty="0">
                <a:solidFill>
                  <a:srgbClr val="000000"/>
                </a:solidFill>
              </a:rPr>
              <a:t>Approve meeting minutes (slide 18)</a:t>
            </a:r>
          </a:p>
          <a:p>
            <a:pPr marL="457200" indent="-457200">
              <a:lnSpc>
                <a:spcPct val="90000"/>
              </a:lnSpc>
              <a:spcBef>
                <a:spcPts val="300"/>
              </a:spcBef>
              <a:spcAft>
                <a:spcPts val="0"/>
              </a:spcAft>
              <a:buFont typeface="Arial" panose="020B0604020202020204" pitchFamily="34" charset="0"/>
              <a:buChar char="•"/>
              <a:defRPr/>
            </a:pPr>
            <a:r>
              <a:rPr lang="en-US" sz="2800" dirty="0"/>
              <a:t>Contribution/discussion topics:</a:t>
            </a:r>
          </a:p>
          <a:p>
            <a:pPr marL="800100" lvl="1" indent="-342900" eaLnBrk="1" hangingPunct="1">
              <a:spcBef>
                <a:spcPts val="0"/>
              </a:spcBef>
              <a:spcAft>
                <a:spcPts val="0"/>
              </a:spcAft>
              <a:buFont typeface="Arial" panose="020B0604020202020204" pitchFamily="34" charset="0"/>
              <a:buChar char="•"/>
              <a:defRPr/>
            </a:pPr>
            <a:r>
              <a:rPr lang="en-US" sz="2400" dirty="0"/>
              <a:t>IEEE Std 802 project, - Monday review draft/comment, Thursday de-brief</a:t>
            </a:r>
          </a:p>
          <a:p>
            <a:pPr marL="800100" lvl="1" indent="-342900" eaLnBrk="1" hangingPunct="1">
              <a:spcBef>
                <a:spcPts val="0"/>
              </a:spcBef>
              <a:spcAft>
                <a:spcPts val="0"/>
              </a:spcAft>
              <a:buFont typeface="Arial" panose="020B0604020202020204" pitchFamily="34" charset="0"/>
              <a:buChar char="•"/>
              <a:defRPr/>
            </a:pPr>
            <a:r>
              <a:rPr lang="en-US" sz="2400" dirty="0"/>
              <a:t>Annex G way forward (slide 22) - Thursday</a:t>
            </a:r>
          </a:p>
          <a:p>
            <a:pPr marL="800100" lvl="1" indent="-342900" eaLnBrk="1" hangingPunct="1">
              <a:spcBef>
                <a:spcPts val="0"/>
              </a:spcBef>
              <a:spcAft>
                <a:spcPts val="0"/>
              </a:spcAft>
              <a:buFont typeface="Arial" panose="020B0604020202020204" pitchFamily="34" charset="0"/>
              <a:buChar char="•"/>
              <a:defRPr/>
            </a:pPr>
            <a:r>
              <a:rPr lang="en-US" sz="2400" dirty="0"/>
              <a:t>WBA liaison on QoS: </a:t>
            </a:r>
            <a:r>
              <a:rPr lang="en-US" sz="2400" dirty="0">
                <a:hlinkClick r:id="rId3"/>
              </a:rPr>
              <a:t>11-23/0838r1</a:t>
            </a:r>
            <a:r>
              <a:rPr lang="en-US" sz="2400" dirty="0"/>
              <a:t> , </a:t>
            </a:r>
            <a:r>
              <a:rPr lang="en-US" sz="2400" dirty="0">
                <a:hlinkClick r:id="rId4"/>
              </a:rPr>
              <a:t>11-23/1206r0</a:t>
            </a:r>
            <a:r>
              <a:rPr lang="en-US" sz="2400" dirty="0"/>
              <a:t> (Venkatesan) </a:t>
            </a:r>
          </a:p>
          <a:p>
            <a:pPr marL="457200" indent="-457200">
              <a:lnSpc>
                <a:spcPct val="90000"/>
              </a:lnSpc>
              <a:spcBef>
                <a:spcPts val="300"/>
              </a:spcBef>
              <a:spcAft>
                <a:spcPts val="0"/>
              </a:spcAft>
              <a:buFont typeface="Arial" panose="020B0604020202020204" pitchFamily="34" charset="0"/>
              <a:buChar char="•"/>
              <a:defRPr/>
            </a:pPr>
            <a:r>
              <a:rPr lang="en-US" sz="2800" dirty="0"/>
              <a:t>Next steps </a:t>
            </a:r>
            <a:r>
              <a:rPr lang="en-US" sz="2800" b="0" dirty="0"/>
              <a:t>(slide 23)</a:t>
            </a:r>
          </a:p>
          <a:p>
            <a:pPr marL="457200" indent="-457200">
              <a:lnSpc>
                <a:spcPct val="90000"/>
              </a:lnSpc>
              <a:spcBef>
                <a:spcPts val="0"/>
              </a:spcBef>
              <a:spcAft>
                <a:spcPts val="0"/>
              </a:spcAft>
              <a:buFont typeface="Arial" panose="020B0604020202020204" pitchFamily="34" charset="0"/>
              <a:buChar char="•"/>
              <a:defRPr/>
            </a:pPr>
            <a:endParaRPr lang="en-US" sz="28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16</a:t>
            </a:fld>
            <a:endParaRPr lang="en-GB"/>
          </a:p>
        </p:txBody>
      </p:sp>
    </p:spTree>
    <p:extLst>
      <p:ext uri="{BB962C8B-B14F-4D97-AF65-F5344CB8AC3E}">
        <p14:creationId xmlns:p14="http://schemas.microsoft.com/office/powerpoint/2010/main" val="77253523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ARC (Architecture) – Other</a:t>
            </a:r>
            <a:endParaRPr lang="en-GB" dirty="0"/>
          </a:p>
        </p:txBody>
      </p:sp>
      <p:sp>
        <p:nvSpPr>
          <p:cNvPr id="4098" name="Rectangle 2"/>
          <p:cNvSpPr>
            <a:spLocks noGrp="1" noChangeArrowheads="1"/>
          </p:cNvSpPr>
          <p:nvPr>
            <p:ph idx="1"/>
          </p:nvPr>
        </p:nvSpPr>
        <p:spPr>
          <a:xfrm>
            <a:off x="914401" y="1754185"/>
            <a:ext cx="10361084" cy="4570415"/>
          </a:xfrm>
          <a:ln/>
        </p:spPr>
        <p:txBody>
          <a:bodyPr/>
          <a:lstStyle/>
          <a:p>
            <a:pPr marL="0" lvl="2" indent="0">
              <a:spcBef>
                <a:spcPts val="300"/>
              </a:spcBef>
              <a:spcAft>
                <a:spcPts val="0"/>
              </a:spcAft>
              <a:buNone/>
              <a:defRPr/>
            </a:pPr>
            <a:r>
              <a:rPr lang="en-US" altLang="en-US" sz="2400" b="1" dirty="0"/>
              <a:t>Other items being tracked (but not actively worked unless/until contributions):</a:t>
            </a:r>
          </a:p>
          <a:p>
            <a:pPr marL="685800" lvl="2" indent="-342900">
              <a:lnSpc>
                <a:spcPct val="90000"/>
              </a:lnSpc>
              <a:buFont typeface="Arial" pitchFamily="34" charset="0"/>
              <a:buChar char="•"/>
              <a:defRPr/>
            </a:pPr>
            <a:r>
              <a:rPr lang="en-US" sz="2000" b="1" dirty="0"/>
              <a:t>Related to IEEE Std 802 updates:</a:t>
            </a:r>
          </a:p>
          <a:p>
            <a:pPr marL="1143000" lvl="3" indent="-342900">
              <a:lnSpc>
                <a:spcPct val="90000"/>
              </a:lnSpc>
              <a:buFont typeface="Arial" pitchFamily="34" charset="0"/>
              <a:buChar char="•"/>
              <a:defRPr/>
            </a:pPr>
            <a:r>
              <a:rPr lang="en-US" sz="2000" b="1" dirty="0"/>
              <a:t>802.1AC mapping from ISS to 802.11 MAC SAP interface</a:t>
            </a:r>
          </a:p>
          <a:p>
            <a:pPr marL="1143000" lvl="3" indent="-342900">
              <a:lnSpc>
                <a:spcPct val="90000"/>
              </a:lnSpc>
              <a:buFont typeface="Arial" pitchFamily="34" charset="0"/>
              <a:buChar char="•"/>
              <a:defRPr/>
            </a:pPr>
            <a:r>
              <a:rPr lang="en-US" sz="2000" b="1" dirty="0"/>
              <a:t>Consider any changes to remove 802.2/LLC terms?</a:t>
            </a:r>
          </a:p>
          <a:p>
            <a:pPr marL="1143000" lvl="3" indent="-342900">
              <a:lnSpc>
                <a:spcPct val="90000"/>
              </a:lnSpc>
              <a:buFont typeface="Arial" pitchFamily="34" charset="0"/>
              <a:buChar char="•"/>
              <a:defRPr/>
            </a:pPr>
            <a:r>
              <a:rPr lang="en-US" sz="2000" b="1" dirty="0"/>
              <a:t>Clarifying EPD/LPD: </a:t>
            </a:r>
            <a:r>
              <a:rPr lang="en-US" sz="2000" dirty="0">
                <a:hlinkClick r:id="rId3"/>
              </a:rPr>
              <a:t>11-20/0174r0</a:t>
            </a:r>
            <a:endParaRPr lang="en-US" sz="2000" b="1" dirty="0">
              <a:solidFill>
                <a:schemeClr val="accent2">
                  <a:lumMod val="75000"/>
                </a:schemeClr>
              </a:solidFill>
            </a:endParaRPr>
          </a:p>
          <a:p>
            <a:pPr marL="685800" lvl="2" indent="-342900">
              <a:lnSpc>
                <a:spcPct val="90000"/>
              </a:lnSpc>
              <a:buFont typeface="Arial" pitchFamily="34" charset="0"/>
              <a:buChar char="•"/>
              <a:defRPr/>
            </a:pPr>
            <a:r>
              <a:rPr lang="en-US" sz="2000" b="1" dirty="0"/>
              <a:t>“What is a STA?” (per </a:t>
            </a:r>
            <a:r>
              <a:rPr lang="en-US" sz="2000" b="1" dirty="0" err="1"/>
              <a:t>REVmd</a:t>
            </a:r>
            <a:r>
              <a:rPr lang="en-US" sz="2000" b="1" dirty="0"/>
              <a:t> discussion: </a:t>
            </a:r>
            <a:r>
              <a:rPr lang="en-US" sz="2000" b="1" dirty="0">
                <a:solidFill>
                  <a:schemeClr val="accent2">
                    <a:lumMod val="75000"/>
                  </a:schemeClr>
                </a:solidFill>
                <a:hlinkClick r:id="rId4">
                  <a:extLst>
                    <a:ext uri="{A12FA001-AC4F-418D-AE19-62706E023703}">
                      <ahyp:hlinkClr xmlns:ahyp="http://schemas.microsoft.com/office/drawing/2018/hyperlinkcolor" val="tx"/>
                    </a:ext>
                  </a:extLst>
                </a:hlinkClick>
              </a:rPr>
              <a:t>11-19/0106r0</a:t>
            </a:r>
            <a:r>
              <a:rPr lang="en-US" sz="2000" b="1" dirty="0"/>
              <a:t>)</a:t>
            </a:r>
          </a:p>
          <a:p>
            <a:pPr marL="685800" lvl="2" indent="-342900">
              <a:lnSpc>
                <a:spcPct val="90000"/>
              </a:lnSpc>
              <a:buFont typeface="Arial" pitchFamily="34" charset="0"/>
              <a:buChar char="•"/>
              <a:defRPr/>
            </a:pPr>
            <a:r>
              <a:rPr lang="en-US" sz="2000" b="1" dirty="0"/>
              <a:t>Off-channel TDLS architecture</a:t>
            </a:r>
          </a:p>
          <a:p>
            <a:pPr marL="685800" lvl="2" indent="-342900">
              <a:lnSpc>
                <a:spcPct val="90000"/>
              </a:lnSpc>
              <a:spcBef>
                <a:spcPts val="300"/>
              </a:spcBef>
              <a:spcAft>
                <a:spcPts val="0"/>
              </a:spcAft>
              <a:buFont typeface="Arial" pitchFamily="34" charset="0"/>
              <a:buChar char="•"/>
              <a:defRPr/>
            </a:pPr>
            <a:r>
              <a:rPr lang="en-US" sz="2000" b="1" dirty="0"/>
              <a:t>MLME-RESET, versus MLME-JOIN, MLME-START, MLME-SCAN and MLME-END</a:t>
            </a:r>
          </a:p>
          <a:p>
            <a:pPr marL="1143000" lvl="3" indent="-342900">
              <a:lnSpc>
                <a:spcPct val="90000"/>
              </a:lnSpc>
              <a:spcBef>
                <a:spcPts val="300"/>
              </a:spcBef>
              <a:spcAft>
                <a:spcPts val="0"/>
              </a:spcAft>
              <a:buFont typeface="Arial" pitchFamily="34" charset="0"/>
              <a:buChar char="•"/>
              <a:defRPr/>
            </a:pPr>
            <a:r>
              <a:rPr lang="en-US" sz="2000" b="1" dirty="0"/>
              <a:t>One aspect is how MAC address is set/controlled – related to IEEE 1609/</a:t>
            </a:r>
            <a:r>
              <a:rPr lang="en-US" sz="2000" b="1" dirty="0" err="1"/>
              <a:t>TGbd</a:t>
            </a:r>
            <a:r>
              <a:rPr lang="en-US" sz="2000" b="1" dirty="0"/>
              <a:t>  activities</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17</a:t>
            </a:fld>
            <a:endParaRPr lang="en-GB"/>
          </a:p>
        </p:txBody>
      </p:sp>
    </p:spTree>
    <p:extLst>
      <p:ext uri="{BB962C8B-B14F-4D97-AF65-F5344CB8AC3E}">
        <p14:creationId xmlns:p14="http://schemas.microsoft.com/office/powerpoint/2010/main" val="425426007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0872D3-6EB2-6655-975C-E474F7AE1F19}"/>
              </a:ext>
            </a:extLst>
          </p:cNvPr>
          <p:cNvSpPr>
            <a:spLocks noGrp="1"/>
          </p:cNvSpPr>
          <p:nvPr>
            <p:ph type="title"/>
          </p:nvPr>
        </p:nvSpPr>
        <p:spPr/>
        <p:txBody>
          <a:bodyPr/>
          <a:lstStyle/>
          <a:p>
            <a:r>
              <a:rPr lang="en-US" altLang="en-US" dirty="0"/>
              <a:t>Prior meeting minutes</a:t>
            </a:r>
            <a:endParaRPr lang="en-US" dirty="0"/>
          </a:p>
        </p:txBody>
      </p:sp>
      <p:sp>
        <p:nvSpPr>
          <p:cNvPr id="3" name="Content Placeholder 2">
            <a:extLst>
              <a:ext uri="{FF2B5EF4-FFF2-40B4-BE49-F238E27FC236}">
                <a16:creationId xmlns:a16="http://schemas.microsoft.com/office/drawing/2014/main" id="{709E0069-971D-E115-A752-3102339579C4}"/>
              </a:ext>
            </a:extLst>
          </p:cNvPr>
          <p:cNvSpPr>
            <a:spLocks noGrp="1"/>
          </p:cNvSpPr>
          <p:nvPr>
            <p:ph idx="1"/>
          </p:nvPr>
        </p:nvSpPr>
        <p:spPr/>
        <p:txBody>
          <a:bodyPr/>
          <a:lstStyle/>
          <a:p>
            <a:pPr marL="0" indent="0" eaLnBrk="1" hangingPunct="1">
              <a:lnSpc>
                <a:spcPct val="90000"/>
              </a:lnSpc>
              <a:spcBef>
                <a:spcPts val="300"/>
              </a:spcBef>
              <a:buNone/>
              <a:defRPr/>
            </a:pPr>
            <a:r>
              <a:rPr lang="en-US" sz="2800" dirty="0"/>
              <a:t>Approve the minutes of:</a:t>
            </a:r>
          </a:p>
          <a:p>
            <a:pPr marL="400050" lvl="1" indent="0" eaLnBrk="1" hangingPunct="1">
              <a:lnSpc>
                <a:spcPct val="90000"/>
              </a:lnSpc>
              <a:spcBef>
                <a:spcPts val="300"/>
              </a:spcBef>
              <a:buNone/>
              <a:defRPr/>
            </a:pPr>
            <a:r>
              <a:rPr lang="en-US" sz="2400" b="1" dirty="0">
                <a:solidFill>
                  <a:srgbClr val="000000"/>
                </a:solidFill>
              </a:rPr>
              <a:t>Sept interim: </a:t>
            </a:r>
            <a:r>
              <a:rPr lang="en-US" sz="2400" b="1" dirty="0">
                <a:solidFill>
                  <a:srgbClr val="000000"/>
                </a:solidFill>
                <a:hlinkClick r:id="rId2"/>
              </a:rPr>
              <a:t>11-23/1537r0</a:t>
            </a:r>
            <a:r>
              <a:rPr lang="en-US" sz="2400" b="1" dirty="0">
                <a:solidFill>
                  <a:srgbClr val="000000"/>
                </a:solidFill>
              </a:rPr>
              <a:t> </a:t>
            </a:r>
          </a:p>
          <a:p>
            <a:pPr lvl="1" indent="-342900" eaLnBrk="1" hangingPunct="1">
              <a:lnSpc>
                <a:spcPct val="90000"/>
              </a:lnSpc>
              <a:spcBef>
                <a:spcPts val="300"/>
              </a:spcBef>
              <a:defRPr/>
            </a:pPr>
            <a:endParaRPr lang="en-US" sz="2400" dirty="0">
              <a:solidFill>
                <a:srgbClr val="000000"/>
              </a:solidFill>
            </a:endParaRPr>
          </a:p>
          <a:p>
            <a:pPr lvl="1" indent="-342900" eaLnBrk="1" hangingPunct="1">
              <a:lnSpc>
                <a:spcPct val="90000"/>
              </a:lnSpc>
              <a:spcBef>
                <a:spcPts val="300"/>
              </a:spcBef>
              <a:defRPr/>
            </a:pPr>
            <a:endParaRPr lang="en-US" sz="2400" dirty="0">
              <a:solidFill>
                <a:srgbClr val="000000"/>
              </a:solidFill>
            </a:endParaRPr>
          </a:p>
          <a:p>
            <a:pPr marL="457200" indent="-457200">
              <a:lnSpc>
                <a:spcPct val="90000"/>
              </a:lnSpc>
              <a:spcBef>
                <a:spcPts val="0"/>
              </a:spcBef>
              <a:spcAft>
                <a:spcPts val="600"/>
              </a:spcAft>
              <a:buFont typeface="Arial" panose="020B0604020202020204" pitchFamily="34" charset="0"/>
              <a:buChar char="•"/>
              <a:defRPr/>
            </a:pPr>
            <a:r>
              <a:rPr lang="en-US" dirty="0"/>
              <a:t>Moved:</a:t>
            </a:r>
          </a:p>
          <a:p>
            <a:pPr marL="457200" indent="-457200">
              <a:lnSpc>
                <a:spcPct val="90000"/>
              </a:lnSpc>
              <a:spcBef>
                <a:spcPts val="0"/>
              </a:spcBef>
              <a:spcAft>
                <a:spcPts val="600"/>
              </a:spcAft>
              <a:buFont typeface="Arial" panose="020B0604020202020204" pitchFamily="34" charset="0"/>
              <a:buChar char="•"/>
              <a:defRPr/>
            </a:pPr>
            <a:r>
              <a:rPr lang="en-US" dirty="0"/>
              <a:t>Seconded:</a:t>
            </a:r>
          </a:p>
          <a:p>
            <a:pPr marL="457200" indent="-457200">
              <a:lnSpc>
                <a:spcPct val="90000"/>
              </a:lnSpc>
              <a:spcBef>
                <a:spcPts val="0"/>
              </a:spcBef>
              <a:spcAft>
                <a:spcPts val="600"/>
              </a:spcAft>
              <a:buFont typeface="Arial" panose="020B0604020202020204" pitchFamily="34" charset="0"/>
              <a:buChar char="•"/>
              <a:defRPr/>
            </a:pPr>
            <a:r>
              <a:rPr lang="en-US" dirty="0"/>
              <a:t>Result: UC</a:t>
            </a:r>
          </a:p>
          <a:p>
            <a:endParaRPr lang="en-US" dirty="0"/>
          </a:p>
        </p:txBody>
      </p:sp>
      <p:sp>
        <p:nvSpPr>
          <p:cNvPr id="4" name="Slide Number Placeholder 3">
            <a:extLst>
              <a:ext uri="{FF2B5EF4-FFF2-40B4-BE49-F238E27FC236}">
                <a16:creationId xmlns:a16="http://schemas.microsoft.com/office/drawing/2014/main" id="{463CC24A-112E-0AD3-1735-9010CD01C78B}"/>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Tree>
    <p:extLst>
      <p:ext uri="{BB962C8B-B14F-4D97-AF65-F5344CB8AC3E}">
        <p14:creationId xmlns:p14="http://schemas.microsoft.com/office/powerpoint/2010/main" val="212838826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533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solidFill>
                  <a:srgbClr val="000000"/>
                </a:solidFill>
              </a:rPr>
              <a:t>IEEE Std 802 revision (P802REVc)</a:t>
            </a:r>
            <a:endParaRPr lang="en-GB" dirty="0"/>
          </a:p>
        </p:txBody>
      </p:sp>
      <p:sp>
        <p:nvSpPr>
          <p:cNvPr id="4098" name="Rectangle 2"/>
          <p:cNvSpPr>
            <a:spLocks noGrp="1" noChangeArrowheads="1"/>
          </p:cNvSpPr>
          <p:nvPr>
            <p:ph idx="1"/>
          </p:nvPr>
        </p:nvSpPr>
        <p:spPr>
          <a:xfrm>
            <a:off x="914401" y="1219200"/>
            <a:ext cx="10361084" cy="5103814"/>
          </a:xfrm>
          <a:ln/>
        </p:spPr>
        <p:txBody>
          <a:bodyPr/>
          <a:lstStyle/>
          <a:p>
            <a:pPr lvl="0">
              <a:buClr>
                <a:srgbClr val="000000"/>
              </a:buClr>
              <a:buSzPct val="100000"/>
              <a:buFont typeface="Arial" pitchFamily="34"/>
              <a:buChar char="•"/>
            </a:pPr>
            <a:r>
              <a:rPr lang="en-US" sz="3200" dirty="0"/>
              <a:t>Update from 802.11 representative (Joseph Levy)</a:t>
            </a:r>
          </a:p>
          <a:p>
            <a:pPr lvl="0">
              <a:buClr>
                <a:srgbClr val="000000"/>
              </a:buClr>
              <a:buSzPct val="100000"/>
              <a:buFont typeface="Arial" pitchFamily="34"/>
              <a:buChar char="•"/>
            </a:pPr>
            <a:r>
              <a:rPr lang="en-US" sz="3200" dirty="0"/>
              <a:t>Background:</a:t>
            </a:r>
          </a:p>
          <a:p>
            <a:pPr lvl="1">
              <a:lnSpc>
                <a:spcPct val="90000"/>
              </a:lnSpc>
              <a:spcBef>
                <a:spcPts val="0"/>
              </a:spcBef>
              <a:spcAft>
                <a:spcPts val="600"/>
              </a:spcAft>
              <a:buFont typeface="Arial" panose="020B0604020202020204" pitchFamily="34" charset="0"/>
              <a:buChar char="•"/>
              <a:defRPr/>
            </a:pPr>
            <a:r>
              <a:rPr lang="en-US" sz="2200" dirty="0"/>
              <a:t>IEEE Std 802 is undergoing a revision update</a:t>
            </a:r>
          </a:p>
          <a:p>
            <a:pPr lvl="2">
              <a:lnSpc>
                <a:spcPct val="90000"/>
              </a:lnSpc>
              <a:spcBef>
                <a:spcPts val="0"/>
              </a:spcBef>
              <a:spcAft>
                <a:spcPts val="600"/>
              </a:spcAft>
              <a:buFont typeface="Arial" panose="020B0604020202020204" pitchFamily="34" charset="0"/>
              <a:buChar char="•"/>
              <a:defRPr/>
            </a:pPr>
            <a:r>
              <a:rPr lang="en-US" sz="2200" dirty="0"/>
              <a:t>802.1 is handling the official process, and is holding 802.1 Working Group letter ballots</a:t>
            </a:r>
          </a:p>
          <a:p>
            <a:pPr lvl="1">
              <a:lnSpc>
                <a:spcPct val="90000"/>
              </a:lnSpc>
              <a:spcBef>
                <a:spcPts val="0"/>
              </a:spcBef>
              <a:spcAft>
                <a:spcPts val="600"/>
              </a:spcAft>
              <a:buFont typeface="Arial" panose="020B0604020202020204" pitchFamily="34" charset="0"/>
              <a:buChar char="•"/>
              <a:defRPr/>
            </a:pPr>
            <a:r>
              <a:rPr lang="en-US" sz="2200" dirty="0"/>
              <a:t>WG11 (802.11) held a comment collection on D1.1, ARC reviewed on Aug 28 telecon</a:t>
            </a:r>
          </a:p>
          <a:p>
            <a:pPr lvl="2">
              <a:lnSpc>
                <a:spcPct val="90000"/>
              </a:lnSpc>
              <a:spcBef>
                <a:spcPts val="0"/>
              </a:spcBef>
              <a:spcAft>
                <a:spcPts val="600"/>
              </a:spcAft>
              <a:buFont typeface="Arial" panose="020B0604020202020204" pitchFamily="34" charset="0"/>
              <a:buChar char="•"/>
              <a:defRPr/>
            </a:pPr>
            <a:r>
              <a:rPr lang="en-US" sz="2200" dirty="0"/>
              <a:t>Comments submitted from WG11: </a:t>
            </a:r>
            <a:r>
              <a:rPr lang="en-US" sz="2200" dirty="0">
                <a:hlinkClick r:id="rId3"/>
              </a:rPr>
              <a:t>11-23/1433r1</a:t>
            </a:r>
            <a:r>
              <a:rPr lang="en-US" sz="2200" dirty="0"/>
              <a:t> </a:t>
            </a:r>
          </a:p>
          <a:p>
            <a:pPr lvl="1">
              <a:lnSpc>
                <a:spcPct val="90000"/>
              </a:lnSpc>
              <a:spcBef>
                <a:spcPts val="0"/>
              </a:spcBef>
              <a:spcAft>
                <a:spcPts val="600"/>
              </a:spcAft>
              <a:buFont typeface="Arial" panose="020B0604020202020204" pitchFamily="34" charset="0"/>
              <a:buChar char="•"/>
              <a:defRPr/>
            </a:pPr>
            <a:r>
              <a:rPr lang="en-US" sz="2200" dirty="0"/>
              <a:t>Overall comments submitted/disposition:</a:t>
            </a:r>
            <a:r>
              <a:rPr lang="en-US" sz="2200" b="0" dirty="0">
                <a:solidFill>
                  <a:srgbClr val="333333"/>
                </a:solidFill>
                <a:latin typeface="+mj-lt"/>
              </a:rPr>
              <a:t> </a:t>
            </a:r>
            <a:r>
              <a:rPr lang="en-US" sz="2200" b="0" dirty="0">
                <a:solidFill>
                  <a:srgbClr val="333333"/>
                </a:solidFill>
                <a:latin typeface="+mj-lt"/>
                <a:hlinkClick r:id="rId4"/>
              </a:rPr>
              <a:t>https://mentor.ieee.org/802.1/dcn/23/1-23-0024-06-Mntg-p802-revc-wg-rc1-comment-resolution.odp</a:t>
            </a:r>
            <a:r>
              <a:rPr lang="en-US" sz="2200" b="0" u="sng" dirty="0">
                <a:solidFill>
                  <a:srgbClr val="0563C1"/>
                </a:solidFill>
                <a:latin typeface="Calibri" panose="020F0502020204030204" pitchFamily="34" charset="0"/>
                <a:cs typeface="Times New Roman" panose="02020603050405020304" pitchFamily="18" charset="0"/>
              </a:rPr>
              <a:t> </a:t>
            </a:r>
            <a:endParaRPr lang="en-US" sz="2200" b="0" dirty="0"/>
          </a:p>
          <a:p>
            <a:pPr lvl="1">
              <a:lnSpc>
                <a:spcPct val="90000"/>
              </a:lnSpc>
              <a:spcBef>
                <a:spcPts val="0"/>
              </a:spcBef>
              <a:spcAft>
                <a:spcPts val="600"/>
              </a:spcAft>
              <a:buFont typeface="Arial" panose="020B0604020202020204" pitchFamily="34" charset="0"/>
              <a:buChar char="•"/>
              <a:defRPr/>
            </a:pPr>
            <a:r>
              <a:rPr lang="en-US" sz="2200" dirty="0"/>
              <a:t>Comment resolution meets on Wed AM1, intention to go out for recirc</a:t>
            </a:r>
          </a:p>
          <a:p>
            <a:pPr lvl="1">
              <a:lnSpc>
                <a:spcPct val="90000"/>
              </a:lnSpc>
              <a:spcBef>
                <a:spcPts val="0"/>
              </a:spcBef>
              <a:spcAft>
                <a:spcPts val="600"/>
              </a:spcAft>
              <a:buFont typeface="Arial" panose="020B0604020202020204" pitchFamily="34" charset="0"/>
              <a:buChar char="•"/>
              <a:defRPr/>
            </a:pPr>
            <a:r>
              <a:rPr lang="en-US" sz="2200" dirty="0"/>
              <a:t>802.11 ARC is requested to review the draft, in particular the GLK additions and Figure 8</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19</a:t>
            </a:fld>
            <a:endParaRPr lang="en-GB"/>
          </a:p>
        </p:txBody>
      </p:sp>
    </p:spTree>
    <p:extLst>
      <p:ext uri="{BB962C8B-B14F-4D97-AF65-F5344CB8AC3E}">
        <p14:creationId xmlns:p14="http://schemas.microsoft.com/office/powerpoint/2010/main" val="320342773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r>
              <a:rPr lang="en-US" altLang="en-US" dirty="0"/>
              <a:t>Agenda for:</a:t>
            </a:r>
          </a:p>
          <a:p>
            <a:pPr algn="ctr"/>
            <a:endParaRPr lang="en-US" altLang="en-US" dirty="0"/>
          </a:p>
          <a:p>
            <a:pPr algn="ctr"/>
            <a:r>
              <a:rPr lang="en-US" altLang="en-US" dirty="0"/>
              <a:t> ARC SC, November 2023 Session</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8381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P802REVc – Other ARC work</a:t>
            </a:r>
            <a:endParaRPr lang="en-GB" dirty="0"/>
          </a:p>
        </p:txBody>
      </p:sp>
      <p:sp>
        <p:nvSpPr>
          <p:cNvPr id="4098" name="Rectangle 2"/>
          <p:cNvSpPr>
            <a:spLocks noGrp="1" noChangeArrowheads="1"/>
          </p:cNvSpPr>
          <p:nvPr>
            <p:ph idx="1"/>
          </p:nvPr>
        </p:nvSpPr>
        <p:spPr>
          <a:xfrm>
            <a:off x="914401" y="1905000"/>
            <a:ext cx="10361084" cy="5103814"/>
          </a:xfrm>
          <a:ln/>
        </p:spPr>
        <p:txBody>
          <a:bodyPr/>
          <a:lstStyle/>
          <a:p>
            <a:pPr>
              <a:buFont typeface="Arial" pitchFamily="34"/>
              <a:buChar char="•"/>
            </a:pPr>
            <a:r>
              <a:rPr lang="en-US" sz="2800" dirty="0">
                <a:ea typeface="ＭＳ Ｐゴシック" pitchFamily="2"/>
              </a:rPr>
              <a:t>Other 802.11 relevant (or perhaps unique) topics:</a:t>
            </a:r>
          </a:p>
          <a:p>
            <a:pPr marL="1143000" lvl="3" indent="-342900">
              <a:lnSpc>
                <a:spcPct val="90000"/>
              </a:lnSpc>
              <a:spcBef>
                <a:spcPts val="0"/>
              </a:spcBef>
              <a:spcAft>
                <a:spcPts val="600"/>
              </a:spcAft>
              <a:buFont typeface="Arial" pitchFamily="34" charset="0"/>
              <a:buChar char="•"/>
              <a:defRPr/>
            </a:pPr>
            <a:r>
              <a:rPr lang="en-US" sz="2400" dirty="0"/>
              <a:t>Review 802.1AC mapping from ISS to 802.11 MAC SAP interface</a:t>
            </a:r>
          </a:p>
          <a:p>
            <a:pPr marL="1143000" lvl="3" indent="-342900">
              <a:lnSpc>
                <a:spcPct val="90000"/>
              </a:lnSpc>
              <a:spcBef>
                <a:spcPts val="0"/>
              </a:spcBef>
              <a:spcAft>
                <a:spcPts val="600"/>
              </a:spcAft>
              <a:buFont typeface="Arial" pitchFamily="34" charset="0"/>
              <a:buChar char="•"/>
              <a:defRPr/>
            </a:pPr>
            <a:r>
              <a:rPr lang="en-US" sz="2400" kern="0" dirty="0"/>
              <a:t>Consider any changes to remove 802.2/LLC terms?</a:t>
            </a:r>
          </a:p>
          <a:p>
            <a:pPr marL="1143000" lvl="3" indent="-342900">
              <a:lnSpc>
                <a:spcPct val="90000"/>
              </a:lnSpc>
              <a:spcBef>
                <a:spcPts val="0"/>
              </a:spcBef>
              <a:spcAft>
                <a:spcPts val="600"/>
              </a:spcAft>
              <a:buFont typeface="Arial" pitchFamily="34" charset="0"/>
              <a:buChar char="•"/>
              <a:defRPr/>
            </a:pPr>
            <a:r>
              <a:rPr lang="en-US" sz="2400" dirty="0"/>
              <a:t>802.11’s “Portal”, and mapping to/usage of IEEE Std 802 terminology</a:t>
            </a:r>
          </a:p>
          <a:p>
            <a:pPr lvl="1">
              <a:buFont typeface="Arial" pitchFamily="34"/>
              <a:buChar char="•"/>
            </a:pPr>
            <a:endParaRPr lang="en-US" sz="2400" dirty="0">
              <a:ea typeface="ＭＳ Ｐゴシック" pitchFamily="2"/>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20</a:t>
            </a:fld>
            <a:endParaRPr lang="en-GB"/>
          </a:p>
        </p:txBody>
      </p:sp>
    </p:spTree>
    <p:extLst>
      <p:ext uri="{BB962C8B-B14F-4D97-AF65-F5344CB8AC3E}">
        <p14:creationId xmlns:p14="http://schemas.microsoft.com/office/powerpoint/2010/main" val="386156427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8381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Telecon notes on </a:t>
            </a:r>
            <a:r>
              <a:rPr lang="en-US" altLang="en-US" dirty="0" err="1"/>
              <a:t>REVc</a:t>
            </a:r>
            <a:r>
              <a:rPr lang="en-US" altLang="en-US" dirty="0"/>
              <a:t> topics – 6/21/2023</a:t>
            </a:r>
            <a:endParaRPr lang="en-GB" dirty="0"/>
          </a:p>
        </p:txBody>
      </p:sp>
      <p:sp>
        <p:nvSpPr>
          <p:cNvPr id="4098" name="Rectangle 2"/>
          <p:cNvSpPr>
            <a:spLocks noGrp="1" noChangeArrowheads="1"/>
          </p:cNvSpPr>
          <p:nvPr>
            <p:ph idx="1"/>
          </p:nvPr>
        </p:nvSpPr>
        <p:spPr>
          <a:xfrm>
            <a:off x="914401" y="1371600"/>
            <a:ext cx="10361084" cy="5103814"/>
          </a:xfrm>
          <a:ln/>
        </p:spPr>
        <p:txBody>
          <a:bodyPr/>
          <a:lstStyle/>
          <a:p>
            <a:pPr algn="l">
              <a:lnSpc>
                <a:spcPts val="2000"/>
              </a:lnSpc>
              <a:buFont typeface="Arial" panose="020B0604020202020204" pitchFamily="34" charset="0"/>
              <a:buChar char="•"/>
            </a:pPr>
            <a:r>
              <a:rPr lang="en-US" sz="2000" i="0" u="none" strike="noStrike" baseline="0" dirty="0">
                <a:latin typeface="Times New Roman" panose="02020603050405020304" pitchFamily="18" charset="0"/>
              </a:rPr>
              <a:t>Do something with “LAN”, “MAN”, (“PAN”), etc.?</a:t>
            </a:r>
          </a:p>
          <a:p>
            <a:pPr lvl="1">
              <a:lnSpc>
                <a:spcPts val="2000"/>
              </a:lnSpc>
              <a:buFont typeface="Arial" panose="020B0604020202020204" pitchFamily="34" charset="0"/>
              <a:buChar char="•"/>
            </a:pPr>
            <a:r>
              <a:rPr lang="en-US" sz="1800" b="1" dirty="0">
                <a:latin typeface="Times New Roman" panose="02020603050405020304" pitchFamily="18" charset="0"/>
              </a:rPr>
              <a:t>Are there definitions of these terms, anymore?</a:t>
            </a:r>
          </a:p>
          <a:p>
            <a:pPr>
              <a:lnSpc>
                <a:spcPts val="2000"/>
              </a:lnSpc>
              <a:buFont typeface="Arial" panose="020B0604020202020204" pitchFamily="34" charset="0"/>
              <a:buChar char="•"/>
            </a:pPr>
            <a:r>
              <a:rPr lang="en-US" sz="2200" dirty="0">
                <a:latin typeface="Times New Roman" panose="02020603050405020304" pitchFamily="18" charset="0"/>
              </a:rPr>
              <a:t>Access Domains: “802 Access Domains”?</a:t>
            </a:r>
          </a:p>
          <a:p>
            <a:pPr lvl="1">
              <a:lnSpc>
                <a:spcPts val="2000"/>
              </a:lnSpc>
              <a:buFont typeface="Arial" panose="020B0604020202020204" pitchFamily="34" charset="0"/>
              <a:buChar char="•"/>
            </a:pPr>
            <a:r>
              <a:rPr lang="en-US" sz="1800" b="1" dirty="0">
                <a:latin typeface="Times New Roman" panose="02020603050405020304" pitchFamily="18" charset="0"/>
              </a:rPr>
              <a:t>Interconnection of Access Domains?</a:t>
            </a:r>
          </a:p>
          <a:p>
            <a:pPr lvl="1">
              <a:lnSpc>
                <a:spcPts val="2000"/>
              </a:lnSpc>
              <a:buFont typeface="Arial" panose="020B0604020202020204" pitchFamily="34" charset="0"/>
              <a:buChar char="•"/>
            </a:pPr>
            <a:r>
              <a:rPr lang="en-US" sz="1800" b="1" dirty="0">
                <a:latin typeface="Times New Roman" panose="02020603050405020304" pitchFamily="18" charset="0"/>
              </a:rPr>
              <a:t>In 802.11, Access Domain is BSS.  Is that still the view, for 802.11be/MLD?</a:t>
            </a:r>
          </a:p>
          <a:p>
            <a:pPr lvl="1">
              <a:lnSpc>
                <a:spcPts val="2000"/>
              </a:lnSpc>
              <a:buFont typeface="Arial" panose="020B0604020202020204" pitchFamily="34" charset="0"/>
              <a:buChar char="•"/>
            </a:pPr>
            <a:r>
              <a:rPr lang="en-US" sz="1800" b="1" dirty="0">
                <a:latin typeface="Times New Roman" panose="02020603050405020304" pitchFamily="18" charset="0"/>
              </a:rPr>
              <a:t>Other 802s?  802.3 Multi-carrier fiber – 1 Access Domain, or many?  We think it’s 1.  But, there are multiple transmitters, in parallel.</a:t>
            </a:r>
          </a:p>
          <a:p>
            <a:pPr>
              <a:lnSpc>
                <a:spcPts val="2000"/>
              </a:lnSpc>
              <a:buFont typeface="Arial" panose="020B0604020202020204" pitchFamily="34" charset="0"/>
              <a:buChar char="•"/>
            </a:pPr>
            <a:r>
              <a:rPr lang="en-US" sz="2200" dirty="0">
                <a:latin typeface="Times New Roman" panose="02020603050405020304" pitchFamily="18" charset="0"/>
              </a:rPr>
              <a:t>IEEE 802 Network (non-bridged): Set of Access Domains plus their interconnection.  (In 802.11, an ESS)</a:t>
            </a:r>
          </a:p>
          <a:p>
            <a:pPr>
              <a:lnSpc>
                <a:spcPts val="2000"/>
              </a:lnSpc>
              <a:buFont typeface="Arial" panose="020B0604020202020204" pitchFamily="34" charset="0"/>
              <a:buChar char="•"/>
            </a:pPr>
            <a:r>
              <a:rPr lang="en-US" sz="2200" dirty="0">
                <a:latin typeface="Times New Roman" panose="02020603050405020304" pitchFamily="18" charset="0"/>
              </a:rPr>
              <a:t>What if we make the DS a bridge (small ‘b’)?</a:t>
            </a:r>
          </a:p>
          <a:p>
            <a:pPr>
              <a:lnSpc>
                <a:spcPts val="2000"/>
              </a:lnSpc>
              <a:buFont typeface="Arial" panose="020B0604020202020204" pitchFamily="34" charset="0"/>
              <a:buChar char="•"/>
            </a:pPr>
            <a:r>
              <a:rPr lang="en-US" sz="2200" dirty="0">
                <a:latin typeface="Times New Roman" panose="02020603050405020304" pitchFamily="18" charset="0"/>
              </a:rPr>
              <a:t>Essential aspects of 802 Network:</a:t>
            </a:r>
          </a:p>
          <a:p>
            <a:pPr lvl="1">
              <a:lnSpc>
                <a:spcPts val="2000"/>
              </a:lnSpc>
              <a:buFont typeface="Arial" panose="020B0604020202020204" pitchFamily="34" charset="0"/>
              <a:buChar char="•"/>
            </a:pPr>
            <a:r>
              <a:rPr lang="en-US" sz="1800" dirty="0" err="1">
                <a:latin typeface="Times New Roman" panose="02020603050405020304" pitchFamily="18" charset="0"/>
              </a:rPr>
              <a:t>EtherType</a:t>
            </a:r>
            <a:endParaRPr lang="en-US" sz="1800" dirty="0">
              <a:latin typeface="Times New Roman" panose="02020603050405020304" pitchFamily="18" charset="0"/>
            </a:endParaRPr>
          </a:p>
          <a:p>
            <a:pPr lvl="1">
              <a:lnSpc>
                <a:spcPts val="2000"/>
              </a:lnSpc>
              <a:buFont typeface="Arial" panose="020B0604020202020204" pitchFamily="34" charset="0"/>
              <a:buChar char="•"/>
            </a:pPr>
            <a:r>
              <a:rPr lang="en-US" sz="1800" dirty="0">
                <a:latin typeface="Times New Roman" panose="02020603050405020304" pitchFamily="18" charset="0"/>
              </a:rPr>
              <a:t>ISS</a:t>
            </a:r>
          </a:p>
          <a:p>
            <a:pPr lvl="1">
              <a:lnSpc>
                <a:spcPts val="2000"/>
              </a:lnSpc>
              <a:buFont typeface="Arial" panose="020B0604020202020204" pitchFamily="34" charset="0"/>
              <a:buChar char="•"/>
            </a:pPr>
            <a:r>
              <a:rPr lang="en-US" sz="1800" dirty="0">
                <a:latin typeface="Times New Roman" panose="02020603050405020304" pitchFamily="18" charset="0"/>
              </a:rPr>
              <a:t>Data frames are forwarded according to 802 MAC addresses, and endpoints are identified by 802 MAC addresses.</a:t>
            </a:r>
          </a:p>
          <a:p>
            <a:pPr>
              <a:lnSpc>
                <a:spcPts val="2000"/>
              </a:lnSpc>
              <a:buFont typeface="Arial" panose="020B0604020202020204" pitchFamily="34" charset="0"/>
              <a:buChar char="•"/>
            </a:pPr>
            <a:r>
              <a:rPr lang="en-US" sz="2200" dirty="0">
                <a:latin typeface="Times New Roman" panose="02020603050405020304" pitchFamily="18" charset="0"/>
              </a:rPr>
              <a:t>Access Network (suggestion): Fronthaul versus Backhaul; </a:t>
            </a:r>
          </a:p>
          <a:p>
            <a:pPr>
              <a:lnSpc>
                <a:spcPts val="2000"/>
              </a:lnSpc>
              <a:buFont typeface="Arial" panose="020B0604020202020204" pitchFamily="34" charset="0"/>
              <a:buChar char="•"/>
            </a:pPr>
            <a:endParaRPr lang="en-US" sz="2200" dirty="0">
              <a:latin typeface="Times New Roman" panose="02020603050405020304" pitchFamily="18" charset="0"/>
            </a:endParaRPr>
          </a:p>
          <a:p>
            <a:pPr>
              <a:lnSpc>
                <a:spcPts val="2000"/>
              </a:lnSpc>
              <a:buFont typeface="Arial" panose="020B0604020202020204" pitchFamily="34" charset="0"/>
              <a:buChar char="•"/>
            </a:pPr>
            <a:endParaRPr lang="en-US" sz="2200" b="1" dirty="0">
              <a:latin typeface="Times New Roman" panose="02020603050405020304" pitchFamily="18" charset="0"/>
            </a:endParaRPr>
          </a:p>
          <a:p>
            <a:pPr lvl="1">
              <a:lnSpc>
                <a:spcPts val="2000"/>
              </a:lnSpc>
              <a:buFont typeface="Arial" panose="020B0604020202020204" pitchFamily="34" charset="0"/>
              <a:buChar char="•"/>
            </a:pPr>
            <a:endParaRPr lang="en-US" sz="1800" b="1" dirty="0">
              <a:latin typeface="Times New Roman" panose="02020603050405020304" pitchFamily="18" charset="0"/>
            </a:endParaRPr>
          </a:p>
          <a:p>
            <a:pPr lvl="1">
              <a:lnSpc>
                <a:spcPts val="2000"/>
              </a:lnSpc>
              <a:buFont typeface="Arial" panose="020B0604020202020204" pitchFamily="34" charset="0"/>
              <a:buChar char="•"/>
            </a:pPr>
            <a:endParaRPr lang="en-US" sz="1800" b="1" dirty="0">
              <a:latin typeface="Times New Roman" panose="02020603050405020304" pitchFamily="18" charset="0"/>
            </a:endParaRPr>
          </a:p>
          <a:p>
            <a:pPr lvl="1">
              <a:lnSpc>
                <a:spcPts val="2000"/>
              </a:lnSpc>
              <a:buFont typeface="Arial" panose="020B0604020202020204" pitchFamily="34" charset="0"/>
              <a:buChar char="•"/>
            </a:pPr>
            <a:endParaRPr lang="en-US" sz="1600" b="1" i="0" u="none" strike="noStrike" baseline="0" dirty="0">
              <a:latin typeface="Times New Roman" panose="02020603050405020304" pitchFamily="18"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21</a:t>
            </a:fld>
            <a:endParaRPr lang="en-GB"/>
          </a:p>
        </p:txBody>
      </p:sp>
    </p:spTree>
    <p:extLst>
      <p:ext uri="{BB962C8B-B14F-4D97-AF65-F5344CB8AC3E}">
        <p14:creationId xmlns:p14="http://schemas.microsoft.com/office/powerpoint/2010/main" val="251150825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F58B25-74AD-8C40-2CC6-A08EF20D748A}"/>
              </a:ext>
            </a:extLst>
          </p:cNvPr>
          <p:cNvSpPr>
            <a:spLocks noGrp="1"/>
          </p:cNvSpPr>
          <p:nvPr>
            <p:ph type="title"/>
          </p:nvPr>
        </p:nvSpPr>
        <p:spPr/>
        <p:txBody>
          <a:bodyPr/>
          <a:lstStyle/>
          <a:p>
            <a:r>
              <a:rPr lang="en-US" dirty="0">
                <a:solidFill>
                  <a:srgbClr val="000000"/>
                </a:solidFill>
              </a:rPr>
              <a:t>Annex G way forward – Step 2</a:t>
            </a:r>
            <a:endParaRPr lang="en-US" dirty="0"/>
          </a:p>
        </p:txBody>
      </p:sp>
      <p:sp>
        <p:nvSpPr>
          <p:cNvPr id="3" name="Content Placeholder 2">
            <a:extLst>
              <a:ext uri="{FF2B5EF4-FFF2-40B4-BE49-F238E27FC236}">
                <a16:creationId xmlns:a16="http://schemas.microsoft.com/office/drawing/2014/main" id="{8DCC4CF3-E0F1-4CC8-458F-98997B67191A}"/>
              </a:ext>
            </a:extLst>
          </p:cNvPr>
          <p:cNvSpPr>
            <a:spLocks noGrp="1"/>
          </p:cNvSpPr>
          <p:nvPr>
            <p:ph idx="1"/>
          </p:nvPr>
        </p:nvSpPr>
        <p:spPr/>
        <p:txBody>
          <a:bodyPr/>
          <a:lstStyle/>
          <a:p>
            <a:pPr marL="0" indent="0" eaLnBrk="1" hangingPunct="1">
              <a:lnSpc>
                <a:spcPct val="90000"/>
              </a:lnSpc>
              <a:spcBef>
                <a:spcPts val="1200"/>
              </a:spcBef>
              <a:buNone/>
              <a:defRPr/>
            </a:pPr>
            <a:r>
              <a:rPr lang="en-US" sz="2800" dirty="0">
                <a:solidFill>
                  <a:srgbClr val="000000"/>
                </a:solidFill>
              </a:rPr>
              <a:t>Annex G way forward:</a:t>
            </a:r>
          </a:p>
          <a:p>
            <a:pPr marL="742950" lvl="2" indent="-400050" eaLnBrk="1" hangingPunct="1">
              <a:lnSpc>
                <a:spcPct val="90000"/>
              </a:lnSpc>
              <a:spcBef>
                <a:spcPts val="300"/>
              </a:spcBef>
              <a:buFont typeface="Arial" pitchFamily="34" charset="0"/>
              <a:buChar char="•"/>
              <a:defRPr/>
            </a:pPr>
            <a:r>
              <a:rPr lang="en-US" sz="2400" dirty="0"/>
              <a:t>Consider scope/purpose for (new) Annex G – informative or normative, etc.</a:t>
            </a:r>
          </a:p>
          <a:p>
            <a:pPr marL="742950" lvl="2" indent="-400050" eaLnBrk="1" hangingPunct="1">
              <a:lnSpc>
                <a:spcPct val="90000"/>
              </a:lnSpc>
              <a:spcBef>
                <a:spcPts val="300"/>
              </a:spcBef>
              <a:buFont typeface="Arial" pitchFamily="34" charset="0"/>
              <a:buChar char="•"/>
              <a:defRPr/>
            </a:pPr>
            <a:r>
              <a:rPr lang="en-US" sz="2400" dirty="0"/>
              <a:t>Straw Poll in Jan: “Do you support deleting Annex G?”  2/6/5.</a:t>
            </a:r>
          </a:p>
          <a:p>
            <a:pPr marL="742950" lvl="2" indent="-400050" eaLnBrk="1" hangingPunct="1">
              <a:lnSpc>
                <a:spcPct val="90000"/>
              </a:lnSpc>
              <a:spcBef>
                <a:spcPts val="300"/>
              </a:spcBef>
              <a:buFont typeface="Arial" pitchFamily="34" charset="0"/>
              <a:buChar char="•"/>
              <a:defRPr/>
            </a:pPr>
            <a:r>
              <a:rPr lang="en-US" sz="2400" dirty="0"/>
              <a:t>Continue discussion on a “replacement” Annex G</a:t>
            </a:r>
          </a:p>
          <a:p>
            <a:pPr marL="1085850" lvl="3" indent="-400050" eaLnBrk="1" hangingPunct="1">
              <a:lnSpc>
                <a:spcPct val="90000"/>
              </a:lnSpc>
              <a:spcBef>
                <a:spcPts val="300"/>
              </a:spcBef>
              <a:buFont typeface="Arial" pitchFamily="34" charset="0"/>
              <a:buChar char="•"/>
              <a:defRPr/>
            </a:pPr>
            <a:r>
              <a:rPr lang="en-US" sz="2200" b="0" dirty="0">
                <a:hlinkClick r:id="rId2"/>
              </a:rPr>
              <a:t>11-23/1599r0</a:t>
            </a:r>
            <a:r>
              <a:rPr lang="en-US" sz="2200" dirty="0"/>
              <a:t> (Harry </a:t>
            </a:r>
            <a:r>
              <a:rPr lang="en-US" sz="2200" dirty="0" err="1"/>
              <a:t>Bims</a:t>
            </a:r>
            <a:r>
              <a:rPr lang="en-US" sz="2200" dirty="0"/>
              <a:t>)</a:t>
            </a:r>
            <a:endParaRPr lang="en-US" sz="2200" b="0" dirty="0"/>
          </a:p>
          <a:p>
            <a:endParaRPr lang="en-US" dirty="0"/>
          </a:p>
        </p:txBody>
      </p:sp>
      <p:sp>
        <p:nvSpPr>
          <p:cNvPr id="4" name="Slide Number Placeholder 3">
            <a:extLst>
              <a:ext uri="{FF2B5EF4-FFF2-40B4-BE49-F238E27FC236}">
                <a16:creationId xmlns:a16="http://schemas.microsoft.com/office/drawing/2014/main" id="{AB3CFF74-9029-19CE-1E58-1C8A0668A932}"/>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Tree>
    <p:extLst>
      <p:ext uri="{BB962C8B-B14F-4D97-AF65-F5344CB8AC3E}">
        <p14:creationId xmlns:p14="http://schemas.microsoft.com/office/powerpoint/2010/main" val="124859141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6AB443-AF3F-FBF0-B7E4-E2FC399E2CA6}"/>
              </a:ext>
            </a:extLst>
          </p:cNvPr>
          <p:cNvSpPr>
            <a:spLocks noGrp="1"/>
          </p:cNvSpPr>
          <p:nvPr>
            <p:ph type="title"/>
          </p:nvPr>
        </p:nvSpPr>
        <p:spPr/>
        <p:txBody>
          <a:bodyPr/>
          <a:lstStyle/>
          <a:p>
            <a:r>
              <a:rPr lang="en-US" altLang="en-US" dirty="0"/>
              <a:t>Next steps</a:t>
            </a:r>
            <a:endParaRPr lang="en-US" dirty="0"/>
          </a:p>
        </p:txBody>
      </p:sp>
      <p:sp>
        <p:nvSpPr>
          <p:cNvPr id="3" name="Content Placeholder 2">
            <a:extLst>
              <a:ext uri="{FF2B5EF4-FFF2-40B4-BE49-F238E27FC236}">
                <a16:creationId xmlns:a16="http://schemas.microsoft.com/office/drawing/2014/main" id="{3264A29A-DB41-420D-D08E-A69FF27B8FDB}"/>
              </a:ext>
            </a:extLst>
          </p:cNvPr>
          <p:cNvSpPr>
            <a:spLocks noGrp="1"/>
          </p:cNvSpPr>
          <p:nvPr>
            <p:ph idx="1"/>
          </p:nvPr>
        </p:nvSpPr>
        <p:spPr>
          <a:xfrm>
            <a:off x="914401" y="1600200"/>
            <a:ext cx="10361084" cy="4875213"/>
          </a:xfrm>
        </p:spPr>
        <p:txBody>
          <a:bodyPr/>
          <a:lstStyle/>
          <a:p>
            <a:pPr eaLnBrk="1" hangingPunct="1">
              <a:spcBef>
                <a:spcPts val="300"/>
              </a:spcBef>
            </a:pPr>
            <a:r>
              <a:rPr lang="en-US" altLang="en-US" dirty="0"/>
              <a:t>Contributions requested/expected:</a:t>
            </a:r>
          </a:p>
          <a:p>
            <a:pPr lvl="1" eaLnBrk="1" hangingPunct="1">
              <a:spcBef>
                <a:spcPts val="300"/>
              </a:spcBef>
            </a:pPr>
            <a:r>
              <a:rPr lang="en-US" altLang="en-US" dirty="0"/>
              <a:t>Annex G (reflector discussion)</a:t>
            </a:r>
          </a:p>
          <a:p>
            <a:pPr lvl="1" eaLnBrk="1" hangingPunct="1">
              <a:spcBef>
                <a:spcPts val="300"/>
              </a:spcBef>
            </a:pPr>
            <a:r>
              <a:rPr lang="en-US" altLang="en-US" dirty="0"/>
              <a:t>Anything on 802REV before January?</a:t>
            </a:r>
          </a:p>
          <a:p>
            <a:pPr lvl="1" eaLnBrk="1" hangingPunct="1">
              <a:spcBef>
                <a:spcPts val="300"/>
              </a:spcBef>
            </a:pPr>
            <a:r>
              <a:rPr lang="en-US" altLang="en-US" dirty="0"/>
              <a:t>QoS topic</a:t>
            </a:r>
          </a:p>
          <a:p>
            <a:pPr eaLnBrk="1" hangingPunct="1">
              <a:spcBef>
                <a:spcPts val="300"/>
              </a:spcBef>
            </a:pPr>
            <a:r>
              <a:rPr lang="en-US" altLang="en-US" dirty="0"/>
              <a:t>January session planning</a:t>
            </a:r>
          </a:p>
          <a:p>
            <a:pPr lvl="1" eaLnBrk="1" hangingPunct="1">
              <a:spcBef>
                <a:spcPts val="300"/>
              </a:spcBef>
            </a:pPr>
            <a:r>
              <a:rPr lang="en-US" altLang="en-US" dirty="0"/>
              <a:t>1 or 2 slots? </a:t>
            </a:r>
          </a:p>
          <a:p>
            <a:pPr lvl="1" eaLnBrk="1" hangingPunct="1">
              <a:spcBef>
                <a:spcPts val="300"/>
              </a:spcBef>
            </a:pPr>
            <a:r>
              <a:rPr lang="en-US" altLang="en-US" dirty="0"/>
              <a:t>Topics? Possibly: Annex G, 802REVc, WBA QoS liaison follow-up</a:t>
            </a:r>
          </a:p>
          <a:p>
            <a:pPr eaLnBrk="1" hangingPunct="1">
              <a:spcBef>
                <a:spcPts val="300"/>
              </a:spcBef>
            </a:pPr>
            <a:r>
              <a:rPr lang="en-US" altLang="en-US" dirty="0"/>
              <a:t>Next Teleconference(s):</a:t>
            </a:r>
          </a:p>
          <a:p>
            <a:pPr lvl="1" eaLnBrk="1" hangingPunct="1">
              <a:spcBef>
                <a:spcPts val="300"/>
              </a:spcBef>
            </a:pPr>
            <a:r>
              <a:rPr lang="en-US" altLang="en-US" dirty="0"/>
              <a:t>November to January teleconference plan…  Any/How many telecons?  </a:t>
            </a:r>
            <a:endParaRPr lang="en-US" altLang="en-US" dirty="0">
              <a:solidFill>
                <a:srgbClr val="FF0000"/>
              </a:solidFill>
            </a:endParaRPr>
          </a:p>
          <a:p>
            <a:pPr lvl="2" eaLnBrk="1" hangingPunct="1">
              <a:spcBef>
                <a:spcPts val="300"/>
              </a:spcBef>
            </a:pPr>
            <a:r>
              <a:rPr lang="en-US" altLang="en-US" dirty="0"/>
              <a:t>Conflicts to avoid: TGbe, </a:t>
            </a:r>
            <a:r>
              <a:rPr lang="en-US" altLang="en-US" dirty="0" err="1"/>
              <a:t>REVme</a:t>
            </a:r>
            <a:r>
              <a:rPr lang="en-US" altLang="en-US" dirty="0"/>
              <a:t>, TGbh, 802REVc</a:t>
            </a:r>
          </a:p>
          <a:p>
            <a:pPr lvl="2" eaLnBrk="1" hangingPunct="1">
              <a:spcBef>
                <a:spcPts val="300"/>
              </a:spcBef>
            </a:pPr>
            <a:r>
              <a:rPr lang="en-US" altLang="en-US" dirty="0"/>
              <a:t>Continue with Monday 1PM ET  (2 hours) or 2PM ET (1 hour)?  </a:t>
            </a:r>
          </a:p>
          <a:p>
            <a:pPr lvl="2" eaLnBrk="1" hangingPunct="1">
              <a:spcBef>
                <a:spcPts val="300"/>
              </a:spcBef>
            </a:pPr>
            <a:r>
              <a:rPr lang="en-US" altLang="en-US" dirty="0"/>
              <a:t>Dates to avoid?? </a:t>
            </a:r>
          </a:p>
          <a:p>
            <a:pPr lvl="1" eaLnBrk="1" hangingPunct="1">
              <a:spcBef>
                <a:spcPts val="300"/>
              </a:spcBef>
            </a:pPr>
            <a:r>
              <a:rPr lang="en-US" altLang="en-US" dirty="0"/>
              <a:t>Will be coordinated with other TG chairs, and announced later</a:t>
            </a:r>
          </a:p>
          <a:p>
            <a:endParaRPr lang="en-US" dirty="0"/>
          </a:p>
        </p:txBody>
      </p:sp>
      <p:sp>
        <p:nvSpPr>
          <p:cNvPr id="4" name="Slide Number Placeholder 3">
            <a:extLst>
              <a:ext uri="{FF2B5EF4-FFF2-40B4-BE49-F238E27FC236}">
                <a16:creationId xmlns:a16="http://schemas.microsoft.com/office/drawing/2014/main" id="{34C6820B-2446-7801-F847-643AC1D6B69D}"/>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Tree>
    <p:extLst>
      <p:ext uri="{BB962C8B-B14F-4D97-AF65-F5344CB8AC3E}">
        <p14:creationId xmlns:p14="http://schemas.microsoft.com/office/powerpoint/2010/main" val="2494348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263D3C-A603-4E2E-9D3D-4E075C13BBE4}"/>
              </a:ext>
            </a:extLst>
          </p:cNvPr>
          <p:cNvSpPr>
            <a:spLocks noGrp="1"/>
          </p:cNvSpPr>
          <p:nvPr>
            <p:ph type="ctrTitle"/>
          </p:nvPr>
        </p:nvSpPr>
        <p:spPr/>
        <p:txBody>
          <a:bodyPr/>
          <a:lstStyle/>
          <a:p>
            <a:r>
              <a:rPr lang="en-US" altLang="en-US" dirty="0"/>
              <a:t>IEEE 802.11  </a:t>
            </a:r>
            <a:br>
              <a:rPr lang="en-US" altLang="en-US" dirty="0"/>
            </a:br>
            <a:r>
              <a:rPr lang="en-US" altLang="en-US" dirty="0"/>
              <a:t>Architecture Standing Committee</a:t>
            </a:r>
            <a:endParaRPr lang="en-US" dirty="0"/>
          </a:p>
        </p:txBody>
      </p:sp>
      <p:sp>
        <p:nvSpPr>
          <p:cNvPr id="3" name="Subtitle 2">
            <a:extLst>
              <a:ext uri="{FF2B5EF4-FFF2-40B4-BE49-F238E27FC236}">
                <a16:creationId xmlns:a16="http://schemas.microsoft.com/office/drawing/2014/main" id="{8F83E18F-8E60-4534-BEFB-360368420143}"/>
              </a:ext>
            </a:extLst>
          </p:cNvPr>
          <p:cNvSpPr>
            <a:spLocks noGrp="1"/>
          </p:cNvSpPr>
          <p:nvPr>
            <p:ph type="subTitle" idx="1"/>
          </p:nvPr>
        </p:nvSpPr>
        <p:spPr/>
        <p:txBody>
          <a:bodyPr/>
          <a:lstStyle/>
          <a:p>
            <a:r>
              <a:rPr lang="en-US" altLang="en-US" dirty="0"/>
              <a:t>Agenda</a:t>
            </a:r>
          </a:p>
          <a:p>
            <a:r>
              <a:rPr lang="en-US" altLang="en-US" dirty="0"/>
              <a:t>November 2023 Session</a:t>
            </a:r>
          </a:p>
          <a:p>
            <a:endParaRPr lang="en-US" altLang="en-US" dirty="0"/>
          </a:p>
          <a:p>
            <a:r>
              <a:rPr lang="en-US" altLang="en-US" dirty="0"/>
              <a:t>Chair: Mark Hamilton (Ruckus/CommScope)</a:t>
            </a:r>
          </a:p>
          <a:p>
            <a:r>
              <a:rPr lang="en-US" altLang="en-US" dirty="0"/>
              <a:t>Vice Chair &amp; Sec’y: Joe Levy (</a:t>
            </a:r>
            <a:r>
              <a:rPr lang="en-US" altLang="en-US" dirty="0" err="1"/>
              <a:t>InterDigital</a:t>
            </a:r>
            <a:r>
              <a:rPr lang="en-US" altLang="en-US" dirty="0"/>
              <a:t>)</a:t>
            </a:r>
          </a:p>
          <a:p>
            <a:endParaRPr lang="en-US" dirty="0"/>
          </a:p>
        </p:txBody>
      </p:sp>
      <p:sp>
        <p:nvSpPr>
          <p:cNvPr id="6" name="Slide Number Placeholder 5">
            <a:extLst>
              <a:ext uri="{FF2B5EF4-FFF2-40B4-BE49-F238E27FC236}">
                <a16:creationId xmlns:a16="http://schemas.microsoft.com/office/drawing/2014/main" id="{58647A7E-813C-4DBC-8C41-7729CDC3A258}"/>
              </a:ext>
            </a:extLst>
          </p:cNvPr>
          <p:cNvSpPr>
            <a:spLocks noGrp="1"/>
          </p:cNvSpPr>
          <p:nvPr>
            <p:ph type="sldNum" idx="12"/>
          </p:nvPr>
        </p:nvSpPr>
        <p:spPr/>
        <p:txBody>
          <a:bodyPr/>
          <a:lstStyle/>
          <a:p>
            <a:r>
              <a:rPr lang="en-GB"/>
              <a:t>Slide </a:t>
            </a:r>
            <a:fld id="{DE40C9FC-4879-4F20-9ECA-A574A90476B7}" type="slidenum">
              <a:rPr lang="en-GB" smtClean="0"/>
              <a:pPr/>
              <a:t>3</a:t>
            </a:fld>
            <a:endParaRPr lang="en-GB"/>
          </a:p>
        </p:txBody>
      </p:sp>
    </p:spTree>
    <p:extLst>
      <p:ext uri="{BB962C8B-B14F-4D97-AF65-F5344CB8AC3E}">
        <p14:creationId xmlns:p14="http://schemas.microsoft.com/office/powerpoint/2010/main" val="27784657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685801"/>
            <a:ext cx="10627783" cy="1065213"/>
          </a:xfrm>
        </p:spPr>
        <p:txBody>
          <a:bodyPr/>
          <a:lstStyle/>
          <a:p>
            <a:r>
              <a:rPr lang="en-US" dirty="0"/>
              <a:t>Registration for the November IEEE 802 plenary session</a:t>
            </a:r>
          </a:p>
        </p:txBody>
      </p:sp>
      <p:sp>
        <p:nvSpPr>
          <p:cNvPr id="3" name="Content Placeholder 2"/>
          <p:cNvSpPr>
            <a:spLocks noGrp="1"/>
          </p:cNvSpPr>
          <p:nvPr>
            <p:ph idx="1"/>
          </p:nvPr>
        </p:nvSpPr>
        <p:spPr>
          <a:xfrm>
            <a:off x="914401" y="1905001"/>
            <a:ext cx="10361084" cy="4570414"/>
          </a:xfrm>
        </p:spPr>
        <p:txBody>
          <a:bodyPr/>
          <a:lstStyle/>
          <a:p>
            <a:pPr>
              <a:buFont typeface="Arial" panose="020B0604020202020204" pitchFamily="34" charset="0"/>
              <a:buChar char="•"/>
            </a:pPr>
            <a:r>
              <a:rPr lang="en-US" dirty="0"/>
              <a:t>This meeting is part of the IEEE 802 plenary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whether attending in-person or remotely</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here: </a:t>
            </a:r>
            <a:r>
              <a:rPr lang="en-US" dirty="0">
                <a:hlinkClick r:id="rId2"/>
              </a:rPr>
              <a:t>https://web.cvent.com/event/adea36bb-d70a-4157-b7e8-97d554e398cf/summary</a:t>
            </a:r>
            <a:r>
              <a:rPr lang="en-US" dirty="0"/>
              <a:t>	</a:t>
            </a:r>
          </a:p>
          <a:p>
            <a:pPr>
              <a:buFont typeface="Arial" panose="020B0604020202020204" pitchFamily="34" charset="0"/>
              <a:buChar char="•"/>
            </a:pP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Some name (affiliation)</a:t>
            </a:r>
            <a:endParaRPr lang="en-GB" dirty="0"/>
          </a:p>
        </p:txBody>
      </p:sp>
      <p:sp>
        <p:nvSpPr>
          <p:cNvPr id="6" name="Date Placeholder 5"/>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September 2023</a:t>
            </a:r>
            <a:endParaRPr lang="en-GB" dirty="0"/>
          </a:p>
        </p:txBody>
      </p:sp>
    </p:spTree>
    <p:extLst>
      <p:ext uri="{BB962C8B-B14F-4D97-AF65-F5344CB8AC3E}">
        <p14:creationId xmlns:p14="http://schemas.microsoft.com/office/powerpoint/2010/main" val="19687203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Attendance, etc.</a:t>
            </a:r>
          </a:p>
        </p:txBody>
      </p:sp>
      <p:sp>
        <p:nvSpPr>
          <p:cNvPr id="4098" name="Rectangle 2"/>
          <p:cNvSpPr>
            <a:spLocks noGrp="1" noChangeArrowheads="1"/>
          </p:cNvSpPr>
          <p:nvPr>
            <p:ph idx="1"/>
          </p:nvPr>
        </p:nvSpPr>
        <p:spPr>
          <a:ln/>
        </p:spPr>
        <p:txBody>
          <a:bodyPr/>
          <a:lstStyle/>
          <a:p>
            <a:r>
              <a:rPr lang="en-US" altLang="en-US" sz="2800" dirty="0"/>
              <a:t>Reminders to attendees:</a:t>
            </a:r>
          </a:p>
          <a:p>
            <a:pPr marL="800100" lvl="1" indent="-342900">
              <a:buFont typeface="Arial" panose="020B0604020202020204" pitchFamily="34" charset="0"/>
              <a:buChar char="•"/>
            </a:pPr>
            <a:r>
              <a:rPr lang="en-US" altLang="en-US" sz="2400" dirty="0"/>
              <a:t>Sign in for .11 attendance credit</a:t>
            </a:r>
          </a:p>
          <a:p>
            <a:pPr marL="800100" lvl="1" indent="-342900">
              <a:buFont typeface="Arial" panose="020B0604020202020204" pitchFamily="34" charset="0"/>
              <a:buChar char="•"/>
            </a:pPr>
            <a:r>
              <a:rPr lang="en-US" altLang="en-US" sz="2400" dirty="0"/>
              <a:t>Noises off (if remote connected)</a:t>
            </a:r>
          </a:p>
          <a:p>
            <a:pPr marL="800100" lvl="1" indent="-342900">
              <a:buFont typeface="Arial" panose="020B0604020202020204" pitchFamily="34" charset="0"/>
              <a:buChar char="•"/>
            </a:pPr>
            <a:r>
              <a:rPr lang="en-US" altLang="en-US" sz="2400" dirty="0">
                <a:highlight>
                  <a:srgbClr val="FFFF00"/>
                </a:highlight>
              </a:rPr>
              <a:t>NO AUDIO CXN (if on-site connected)</a:t>
            </a:r>
          </a:p>
          <a:p>
            <a:pPr marL="800100" lvl="1" indent="-342900">
              <a:buFont typeface="Arial" panose="020B0604020202020204" pitchFamily="34" charset="0"/>
              <a:buChar char="•"/>
            </a:pPr>
            <a:r>
              <a:rPr lang="en-US" altLang="en-US" sz="2400" dirty="0"/>
              <a:t>No recordings</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a:t>
            </a:fld>
            <a:endParaRPr lang="en-GB"/>
          </a:p>
        </p:txBody>
      </p:sp>
    </p:spTree>
    <p:extLst>
      <p:ext uri="{BB962C8B-B14F-4D97-AF65-F5344CB8AC3E}">
        <p14:creationId xmlns:p14="http://schemas.microsoft.com/office/powerpoint/2010/main" val="383003357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Meeting Protocol</a:t>
            </a:r>
            <a:endParaRPr lang="en-GB" dirty="0"/>
          </a:p>
        </p:txBody>
      </p:sp>
      <p:sp>
        <p:nvSpPr>
          <p:cNvPr id="4098" name="Rectangle 2"/>
          <p:cNvSpPr>
            <a:spLocks noGrp="1" noChangeArrowheads="1"/>
          </p:cNvSpPr>
          <p:nvPr>
            <p:ph idx="1"/>
          </p:nvPr>
        </p:nvSpPr>
        <p:spPr>
          <a:ln/>
        </p:spPr>
        <p:txBody>
          <a:bodyPr/>
          <a:lstStyle/>
          <a:p>
            <a:r>
              <a:rPr lang="en-US" altLang="en-US" sz="2800" dirty="0"/>
              <a:t>Please announce your affiliation when you first address the group during a meeting slot</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6</a:t>
            </a:fld>
            <a:endParaRPr lang="en-GB"/>
          </a:p>
        </p:txBody>
      </p:sp>
    </p:spTree>
    <p:extLst>
      <p:ext uri="{BB962C8B-B14F-4D97-AF65-F5344CB8AC3E}">
        <p14:creationId xmlns:p14="http://schemas.microsoft.com/office/powerpoint/2010/main" val="1884026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13935968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2801723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Tree>
    <p:extLst>
      <p:ext uri="{BB962C8B-B14F-4D97-AF65-F5344CB8AC3E}">
        <p14:creationId xmlns:p14="http://schemas.microsoft.com/office/powerpoint/2010/main" val="1295285405"/>
      </p:ext>
    </p:extLst>
  </p:cSld>
  <p:clrMapOvr>
    <a:masterClrMapping/>
  </p:clrMapOvr>
</p:sld>
</file>

<file path=ppt/theme/theme1.xml><?xml version="1.0" encoding="utf-8"?>
<a:theme xmlns:a="http://schemas.openxmlformats.org/drawingml/2006/main" name="Office Theme">
  <a:themeElements>
    <a:clrScheme name="Custom 6">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5959FE"/>
      </a:hlink>
      <a:folHlink>
        <a:srgbClr val="5959F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17256</TotalTime>
  <Words>2377</Words>
  <Application>Microsoft Office PowerPoint</Application>
  <PresentationFormat>Widescreen</PresentationFormat>
  <Paragraphs>249</Paragraphs>
  <Slides>23</Slides>
  <Notes>10</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23</vt:i4>
      </vt:variant>
    </vt:vector>
  </HeadingPairs>
  <TitlesOfParts>
    <vt:vector size="30" baseType="lpstr">
      <vt:lpstr>Arial</vt:lpstr>
      <vt:lpstr>Calibri</vt:lpstr>
      <vt:lpstr>Helvetica</vt:lpstr>
      <vt:lpstr>Monotype Sorts</vt:lpstr>
      <vt:lpstr>Times New Roman</vt:lpstr>
      <vt:lpstr>Office Theme</vt:lpstr>
      <vt:lpstr>Document</vt:lpstr>
      <vt:lpstr>ARC-SC-agenda-Nov-2023</vt:lpstr>
      <vt:lpstr>Abstract</vt:lpstr>
      <vt:lpstr>IEEE 802.11   Architecture Standing Committee</vt:lpstr>
      <vt:lpstr>Registration for the November IEEE 802 plenary session</vt:lpstr>
      <vt:lpstr>Attendance, etc.</vt:lpstr>
      <vt:lpstr>Meeting Protocol</vt:lpstr>
      <vt:lpstr>Participants have a duty to inform the IEEE</vt:lpstr>
      <vt:lpstr>Ways to inform IEEE</vt:lpstr>
      <vt:lpstr>Other guidelines for IEEE WG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ARC Agenda – 13 Nov 2023, 18:15 HST/ 16 Nov 2023, 10:30 HST</vt:lpstr>
      <vt:lpstr>ARC (Architecture) – Other</vt:lpstr>
      <vt:lpstr>Prior meeting minutes</vt:lpstr>
      <vt:lpstr>IEEE Std 802 revision (P802REVc)</vt:lpstr>
      <vt:lpstr>P802REVc – Other ARC work</vt:lpstr>
      <vt:lpstr>Telecon notes on REVc topics – 6/21/2023</vt:lpstr>
      <vt:lpstr>Annex G way forward – Step 2</vt:lpstr>
      <vt:lpstr>Next steps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Hamilton, Mark</dc:creator>
  <cp:lastModifiedBy>Hamilton, Mark</cp:lastModifiedBy>
  <cp:revision>125</cp:revision>
  <cp:lastPrinted>1601-01-01T00:00:00Z</cp:lastPrinted>
  <dcterms:created xsi:type="dcterms:W3CDTF">2021-01-26T19:12:38Z</dcterms:created>
  <dcterms:modified xsi:type="dcterms:W3CDTF">2023-11-07T18:31:54Z</dcterms:modified>
</cp:coreProperties>
</file>