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314" r:id="rId20"/>
    <p:sldId id="2399" r:id="rId21"/>
    <p:sldId id="2400" r:id="rId22"/>
    <p:sldId id="2401" r:id="rId23"/>
    <p:sldId id="2367" r:id="rId24"/>
    <p:sldId id="2393" r:id="rId25"/>
    <p:sldId id="310" r:id="rId26"/>
    <p:sldId id="311"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71" d="100"/>
          <a:sy n="71" d="100"/>
        </p:scale>
        <p:origin x="63" y="21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25309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802.11-23/1719r1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1616-00-00bh-minutes-tgbh-interim-meeting-september-2023.docx" TargetMode="External"/><Relationship Id="rId7" Type="http://schemas.openxmlformats.org/officeDocument/2006/relationships/hyperlink" Target="https://mentor.ieee.org/802.11/dcn/23/11-23-1867-00-00bh-802-11bh-telecon-minutes-october-31-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1829-00-00bh-telecon-minutes-october-24-2023.docx" TargetMode="External"/><Relationship Id="rId5" Type="http://schemas.openxmlformats.org/officeDocument/2006/relationships/hyperlink" Target="https://mentor.ieee.org/802.11/dcn/23/11-23-1858-00-00bh-802-11bh-telecon-minutes-october-10-2023.docx" TargetMode="External"/><Relationship Id="rId4" Type="http://schemas.openxmlformats.org/officeDocument/2006/relationships/hyperlink" Target="https://mentor.ieee.org/802.11/dcn/23/11-23-1674-00-00bh-802-11bh-telecon-minutes-september-26-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1855-01-00bh-lb274-misc-cid-resolutions.docx" TargetMode="External"/><Relationship Id="rId13" Type="http://schemas.openxmlformats.org/officeDocument/2006/relationships/hyperlink" Target="https://mentor.ieee.org/802.11/dcn/23/11-23-1258-04-00bh-comment-resolutions-draft-3-0-section-12-7.docx" TargetMode="External"/><Relationship Id="rId3" Type="http://schemas.openxmlformats.org/officeDocument/2006/relationships/hyperlink" Target="https://mentor.ieee.org/802.11/dcn/23/11-23-1427-02-00bh-cid18-and-cid111-resolution-for-lb274.pptx" TargetMode="External"/><Relationship Id="rId7" Type="http://schemas.openxmlformats.org/officeDocument/2006/relationships/hyperlink" Target="https://mentor.ieee.org/802.11/dcn/23/11-23-1353-06-00bh-cr-for-cids-relevant-to-device-id-part-2.docx" TargetMode="External"/><Relationship Id="rId12" Type="http://schemas.openxmlformats.org/officeDocument/2006/relationships/hyperlink" Target="https://mentor.ieee.org/802.11/dcn/23/11-23-2018-00-00bh-proposed-resolution-of-tgbh-cids-250-252-256.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852-01-00bh-cr-for-ft-case.pptx" TargetMode="External"/><Relationship Id="rId11" Type="http://schemas.openxmlformats.org/officeDocument/2006/relationships/hyperlink" Target="https://mentor.ieee.org/802.11/dcn/23/11-23-1314-05-00bh-cr-for-use-case-4-8.docx" TargetMode="External"/><Relationship Id="rId5" Type="http://schemas.openxmlformats.org/officeDocument/2006/relationships/hyperlink" Target="https://mentor.ieee.org/802.11/dcn/23/11-23-1726-02-00bh-lb274-cid-resolutions-for-pasn.docx" TargetMode="External"/><Relationship Id="rId10" Type="http://schemas.openxmlformats.org/officeDocument/2006/relationships/hyperlink" Target="https://mentor.ieee.org/802.11/dcn/23/11-23-1369-03-00bh-cr-for-cids-in-subclause-9.docx" TargetMode="External"/><Relationship Id="rId4" Type="http://schemas.openxmlformats.org/officeDocument/2006/relationships/hyperlink" Target="https://mentor.ieee.org/802.11/dcn/23/11-23-1925-00-00bh-lb274-cr-for-cid113.docx" TargetMode="External"/><Relationship Id="rId9" Type="http://schemas.openxmlformats.org/officeDocument/2006/relationships/hyperlink" Target="https://mentor.ieee.org/802.11/dcn/23/11-23-1842-00-00bh-cr-for-misc-cids-relevant-irm.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27-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8:00-10:00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altLang="en-US" dirty="0"/>
              <a:t>Approve September Interim and teleconference minutes (next slide)</a:t>
            </a:r>
            <a:endParaRPr lang="en-US" altLang="en-US" sz="2000" dirty="0"/>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(Motions: #23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September interim session: </a:t>
            </a:r>
            <a:r>
              <a:rPr lang="en-US" sz="2800" dirty="0">
                <a:hlinkClick r:id="rId3"/>
              </a:rPr>
              <a:t>11-23/1616r0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Sept 26: </a:t>
            </a:r>
            <a:r>
              <a:rPr lang="en-US" sz="2800" dirty="0">
                <a:hlinkClick r:id="rId4"/>
              </a:rPr>
              <a:t>11-23/1674r0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10: </a:t>
            </a:r>
            <a:r>
              <a:rPr lang="en-US" sz="2800" dirty="0">
                <a:hlinkClick r:id="rId5"/>
              </a:rPr>
              <a:t>11-23/1858r0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24: </a:t>
            </a:r>
            <a:r>
              <a:rPr lang="en-US" sz="2800" dirty="0">
                <a:hlinkClick r:id="rId6"/>
              </a:rPr>
              <a:t>11-23/1829r0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31: </a:t>
            </a:r>
            <a:r>
              <a:rPr lang="en-US" sz="2800" dirty="0">
                <a:hlinkClick r:id="rId7"/>
              </a:rPr>
              <a:t>11-23/1867r0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Nov 7: &lt;</a:t>
            </a:r>
            <a:r>
              <a:rPr lang="en-US" sz="2800" dirty="0" err="1"/>
              <a:t>tbd</a:t>
            </a:r>
            <a:r>
              <a:rPr lang="en-US" sz="2800" dirty="0"/>
              <a:t>&gt;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CIDs 18 and 111 (and 162?) (client to client): </a:t>
            </a:r>
            <a:r>
              <a:rPr lang="en-US" sz="1600" dirty="0">
                <a:hlinkClick r:id="rId3"/>
              </a:rPr>
              <a:t>11-23/1427r2</a:t>
            </a:r>
            <a:r>
              <a:rPr lang="en-US" sz="1600" dirty="0"/>
              <a:t> (Mutgan) – Reject?</a:t>
            </a:r>
          </a:p>
          <a:p>
            <a:pPr marL="457200" indent="-457200">
              <a:spcBef>
                <a:spcPts val="300"/>
              </a:spcBef>
              <a:spcAft>
                <a:spcPts val="0"/>
              </a:spcAft>
              <a:buFont typeface="Arial" panose="020B0604020202020204" pitchFamily="34" charset="0"/>
              <a:buChar char="•"/>
              <a:defRPr/>
            </a:pPr>
            <a:r>
              <a:rPr lang="en-US" sz="1600" dirty="0"/>
              <a:t>CID 112 (Mutgan) – Reject?</a:t>
            </a:r>
          </a:p>
          <a:p>
            <a:pPr marL="457200" indent="-457200">
              <a:spcBef>
                <a:spcPts val="300"/>
              </a:spcBef>
              <a:spcAft>
                <a:spcPts val="0"/>
              </a:spcAft>
              <a:buFont typeface="Arial" panose="020B0604020202020204" pitchFamily="34" charset="0"/>
              <a:buChar char="•"/>
              <a:defRPr/>
            </a:pPr>
            <a:r>
              <a:rPr lang="en-US" sz="1600" dirty="0"/>
              <a:t>CID 113: </a:t>
            </a:r>
            <a:r>
              <a:rPr lang="en-US" sz="1600" u="sng" dirty="0">
                <a:solidFill>
                  <a:srgbClr val="0563C1"/>
                </a:solidFill>
                <a:effectLst/>
                <a:ea typeface="DengXian" panose="02010600030101010101" pitchFamily="2" charset="-122"/>
                <a:hlinkClick r:id="rId4"/>
              </a:rPr>
              <a:t>11-23/1925r0</a:t>
            </a:r>
            <a:r>
              <a:rPr lang="en-US" sz="1600" dirty="0"/>
              <a:t> (Mutgan)</a:t>
            </a:r>
          </a:p>
          <a:p>
            <a:pPr marL="457200" indent="-457200">
              <a:spcBef>
                <a:spcPts val="300"/>
              </a:spcBef>
              <a:spcAft>
                <a:spcPts val="0"/>
              </a:spcAft>
              <a:buFont typeface="Arial" panose="020B0604020202020204" pitchFamily="34" charset="0"/>
              <a:buChar char="•"/>
              <a:defRPr/>
            </a:pPr>
            <a:r>
              <a:rPr lang="en-US" sz="1600" dirty="0"/>
              <a:t>Revisit CIDs 84, 85, 87, 212: </a:t>
            </a:r>
            <a:r>
              <a:rPr lang="en-US" sz="1600" dirty="0">
                <a:hlinkClick r:id="rId5"/>
              </a:rPr>
              <a:t>11-23/1726r2</a:t>
            </a:r>
            <a:r>
              <a:rPr lang="en-US" sz="1600" dirty="0"/>
              <a:t> (Mutgan)</a:t>
            </a:r>
          </a:p>
          <a:p>
            <a:pPr marL="457200" indent="-457200">
              <a:spcBef>
                <a:spcPts val="300"/>
              </a:spcBef>
              <a:spcAft>
                <a:spcPts val="0"/>
              </a:spcAft>
              <a:buFont typeface="Arial" panose="020B0604020202020204" pitchFamily="34" charset="0"/>
              <a:buChar char="•"/>
              <a:defRPr/>
            </a:pPr>
            <a:r>
              <a:rPr lang="en-US" sz="1600" dirty="0"/>
              <a:t>FT case (CIDs 131, 136, 274): &lt;Text changes doc&gt; (based on </a:t>
            </a:r>
            <a:r>
              <a:rPr lang="en-US" sz="1600" dirty="0">
                <a:hlinkClick r:id="rId6"/>
              </a:rPr>
              <a:t>11-23/1852r1</a:t>
            </a:r>
            <a:r>
              <a:rPr lang="en-US" sz="1600" dirty="0"/>
              <a:t> Option 2) (Li)</a:t>
            </a:r>
          </a:p>
          <a:p>
            <a:pPr marL="457200" indent="-457200">
              <a:spcBef>
                <a:spcPts val="300"/>
              </a:spcBef>
              <a:spcAft>
                <a:spcPts val="0"/>
              </a:spcAft>
              <a:buFont typeface="Arial" panose="020B0604020202020204" pitchFamily="34" charset="0"/>
              <a:buChar char="•"/>
              <a:defRPr/>
            </a:pPr>
            <a:r>
              <a:rPr lang="en-US" sz="1600" dirty="0"/>
              <a:t>Numerous CIDs/topics, Part 2 (mostly Device ID): </a:t>
            </a:r>
            <a:r>
              <a:rPr lang="en-US" sz="1600" dirty="0">
                <a:hlinkClick r:id="rId7"/>
              </a:rPr>
              <a:t>11-23/1353r6</a:t>
            </a:r>
            <a:r>
              <a:rPr lang="en-US" sz="1600" dirty="0"/>
              <a:t> (Yang): revisit Figure 12-0a for CIDs 42, 99, 124, 125, 126, 127, 187, 188, 265, 281; revisit CID 184 (PASN encryption); continue on CID 185, 186, 227.</a:t>
            </a:r>
          </a:p>
          <a:p>
            <a:pPr marL="457200" indent="-457200">
              <a:spcBef>
                <a:spcPts val="300"/>
              </a:spcBef>
              <a:spcAft>
                <a:spcPts val="0"/>
              </a:spcAft>
              <a:buFont typeface="Arial" panose="020B0604020202020204" pitchFamily="34" charset="0"/>
              <a:buChar char="•"/>
              <a:defRPr/>
            </a:pPr>
            <a:r>
              <a:rPr lang="en-US" sz="1600" dirty="0"/>
              <a:t>Numerous </a:t>
            </a:r>
            <a:r>
              <a:rPr lang="en-US" sz="1600" dirty="0" err="1"/>
              <a:t>misc</a:t>
            </a:r>
            <a:r>
              <a:rPr lang="en-US" sz="1600" dirty="0"/>
              <a:t> CIDs: </a:t>
            </a:r>
            <a:r>
              <a:rPr lang="en-US" sz="1600" dirty="0">
                <a:hlinkClick r:id="rId8"/>
              </a:rPr>
              <a:t>11-23/1855r1</a:t>
            </a:r>
            <a:r>
              <a:rPr lang="en-US" sz="1600" dirty="0"/>
              <a:t> (Hamilton): 54, 55, 74, 117, 122, 165, 167, 190, 223, 267, 268, 273, 286, 292, 293</a:t>
            </a:r>
          </a:p>
          <a:p>
            <a:pPr marL="457200" indent="-457200">
              <a:spcBef>
                <a:spcPts val="300"/>
              </a:spcBef>
              <a:spcAft>
                <a:spcPts val="0"/>
              </a:spcAft>
              <a:buFont typeface="Arial" panose="020B0604020202020204" pitchFamily="34" charset="0"/>
              <a:buChar char="•"/>
              <a:defRPr/>
            </a:pPr>
            <a:r>
              <a:rPr lang="en-US" sz="1600" dirty="0"/>
              <a:t>CIDs 26 and 27: </a:t>
            </a:r>
            <a:r>
              <a:rPr lang="en-US" sz="1600" dirty="0">
                <a:hlinkClick r:id="rId9"/>
              </a:rPr>
              <a:t>11-23/1842r0</a:t>
            </a:r>
            <a:r>
              <a:rPr lang="en-US" sz="1600" dirty="0"/>
              <a:t> (Yang)</a:t>
            </a:r>
          </a:p>
          <a:p>
            <a:pPr marL="457200" indent="-457200">
              <a:spcBef>
                <a:spcPts val="300"/>
              </a:spcBef>
              <a:spcAft>
                <a:spcPts val="0"/>
              </a:spcAft>
              <a:buFont typeface="Arial" panose="020B0604020202020204" pitchFamily="34" charset="0"/>
              <a:buChar char="•"/>
              <a:defRPr/>
            </a:pPr>
            <a:r>
              <a:rPr lang="en-US" sz="1600" dirty="0"/>
              <a:t>Clause 9: </a:t>
            </a:r>
            <a:r>
              <a:rPr lang="en-US" sz="1600" dirty="0">
                <a:hlinkClick r:id="rId10"/>
              </a:rPr>
              <a:t>11-23/1369r3</a:t>
            </a:r>
            <a:r>
              <a:rPr lang="en-US" sz="1600" dirty="0"/>
              <a:t> (Yang); Return to CIDs 159 and </a:t>
            </a:r>
            <a:r>
              <a:rPr lang="en-US" sz="1600" strike="sngStrike" dirty="0"/>
              <a:t>276(?)</a:t>
            </a:r>
          </a:p>
          <a:p>
            <a:pPr marL="457200" indent="-457200">
              <a:spcBef>
                <a:spcPts val="300"/>
              </a:spcBef>
              <a:spcAft>
                <a:spcPts val="0"/>
              </a:spcAft>
              <a:buFont typeface="Arial" panose="020B0604020202020204" pitchFamily="34" charset="0"/>
              <a:buChar char="•"/>
              <a:defRPr/>
            </a:pPr>
            <a:r>
              <a:rPr lang="en-US" sz="1600" dirty="0"/>
              <a:t>Use Case 4.8/randomized probes (CID 98): </a:t>
            </a:r>
            <a:r>
              <a:rPr lang="en-US" sz="1600" dirty="0">
                <a:hlinkClick r:id="rId11"/>
              </a:rPr>
              <a:t>11-23/1314r5</a:t>
            </a:r>
            <a:r>
              <a:rPr lang="en-US" sz="1600" dirty="0"/>
              <a:t> (r6?) (Yang) </a:t>
            </a:r>
          </a:p>
          <a:p>
            <a:pPr marL="457200" indent="-457200">
              <a:spcBef>
                <a:spcPts val="300"/>
              </a:spcBef>
              <a:spcAft>
                <a:spcPts val="0"/>
              </a:spcAft>
              <a:buFont typeface="Arial" panose="020B0604020202020204" pitchFamily="34" charset="0"/>
              <a:buChar char="•"/>
              <a:defRPr/>
            </a:pPr>
            <a:r>
              <a:rPr lang="en-US" sz="1600" dirty="0"/>
              <a:t>CIDs 250, 252, 256: </a:t>
            </a:r>
            <a:r>
              <a:rPr lang="en-US" sz="1600" dirty="0">
                <a:hlinkClick r:id="rId12"/>
              </a:rPr>
              <a:t>11-23/2018r0</a:t>
            </a:r>
            <a:r>
              <a:rPr lang="en-US" sz="1600" dirty="0"/>
              <a:t>  (Levy)</a:t>
            </a:r>
          </a:p>
          <a:p>
            <a:pPr marL="457200" indent="-457200">
              <a:spcBef>
                <a:spcPts val="300"/>
              </a:spcBef>
              <a:spcAft>
                <a:spcPts val="0"/>
              </a:spcAft>
              <a:buFont typeface="Arial" panose="020B0604020202020204" pitchFamily="34" charset="0"/>
              <a:buChar char="•"/>
              <a:defRPr/>
            </a:pPr>
            <a:r>
              <a:rPr lang="en-US" sz="1600" dirty="0"/>
              <a:t>Numerous </a:t>
            </a:r>
            <a:r>
              <a:rPr lang="en-US" sz="1600" dirty="0" err="1"/>
              <a:t>misc</a:t>
            </a:r>
            <a:r>
              <a:rPr lang="en-US" sz="1600" dirty="0"/>
              <a:t> CIDs </a:t>
            </a:r>
            <a:r>
              <a:rPr lang="en-US" sz="1600" dirty="0">
                <a:hlinkClick r:id="rId8"/>
              </a:rPr>
              <a:t>11-23/1855r1</a:t>
            </a:r>
            <a:r>
              <a:rPr lang="en-US" sz="1600" dirty="0"/>
              <a:t>: (Hamilton): 50, 157, 191, 209, 213, 215, 216, 217, 230, 231, 242, 243, 277, 278, 280, 283, 284</a:t>
            </a:r>
          </a:p>
          <a:p>
            <a:pPr marL="0" indent="0">
              <a:spcBef>
                <a:spcPts val="300"/>
              </a:spcBef>
              <a:spcAft>
                <a:spcPts val="0"/>
              </a:spcAft>
              <a:defRPr/>
            </a:pPr>
            <a:endParaRPr lang="en-US" sz="1600" dirty="0"/>
          </a:p>
          <a:p>
            <a:pPr marL="0" indent="0">
              <a:spcBef>
                <a:spcPts val="300"/>
              </a:spcBef>
              <a:spcAft>
                <a:spcPts val="0"/>
              </a:spcAft>
              <a:defRPr/>
            </a:pPr>
            <a:r>
              <a:rPr lang="en-US" sz="16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600" dirty="0"/>
              <a:t>Device ID/opaque identifier (CIDs 8, 9, 52, 53) </a:t>
            </a:r>
            <a:r>
              <a:rPr lang="en-US" sz="1600" dirty="0">
                <a:hlinkClick r:id="rId13"/>
              </a:rPr>
              <a:t>11-23/1258r4</a:t>
            </a:r>
            <a:r>
              <a:rPr lang="en-US" sz="16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1600" dirty="0"/>
              <a:t>REVme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13:30-15:30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 2023, 10:30-12:30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8166930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 2023, 8:00-10:00 HST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a:t>
            </a:r>
            <a:r>
              <a:rPr lang="en-US" sz="2200" dirty="0">
                <a:hlinkClick r:id="rId4"/>
              </a:rPr>
              <a:t>11-23/1152r27</a:t>
            </a:r>
            <a:r>
              <a:rPr lang="en-US" sz="180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Consider motion for Recirculation Letter Ballot on D2.0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liaise D1.0 to WBA (along with response, per above) (Motion #xx)</a:t>
            </a:r>
          </a:p>
          <a:p>
            <a:pPr marL="457200" indent="-457200">
              <a:lnSpc>
                <a:spcPct val="70000"/>
              </a:lnSpc>
              <a:spcBef>
                <a:spcPts val="300"/>
              </a:spcBef>
              <a:spcAft>
                <a:spcPts val="600"/>
              </a:spcAft>
              <a:buFont typeface="Arial" panose="020B0604020202020204" pitchFamily="34" charset="0"/>
              <a:buChar char="•"/>
              <a:defRPr/>
            </a:pPr>
            <a:r>
              <a:rPr lang="en-US" sz="2200" dirty="0"/>
              <a:t>Teleconference and January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or 5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D2.0 Recirculation Letter Ballot</a:t>
            </a:r>
          </a:p>
          <a:p>
            <a:pPr marL="457200" indent="-457200">
              <a:buFont typeface="Arial" panose="020B0604020202020204" pitchFamily="34" charset="0"/>
              <a:buChar char="•"/>
            </a:pPr>
            <a:r>
              <a:rPr lang="en-US" sz="2800" dirty="0">
                <a:highlight>
                  <a:srgbClr val="FFFF00"/>
                </a:highlight>
              </a:rPr>
              <a:t>D3.0 Recirculation Letter Ballot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January session? Jan 9 (LB results prep and organization)</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REVme, ARC, TGbe(MAC/Joint), </a:t>
            </a:r>
            <a:r>
              <a:rPr lang="en-US" sz="2800" dirty="0" err="1"/>
              <a:t>TGbn</a:t>
            </a:r>
            <a:endParaRPr lang="en-US" sz="2800" dirty="0"/>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84665</TotalTime>
  <Words>2935</Words>
  <Application>Microsoft Office PowerPoint</Application>
  <PresentationFormat>Widescreen</PresentationFormat>
  <Paragraphs>308</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TGbh-agenda-2023-November-Plenary</vt:lpstr>
      <vt:lpstr>Abstract</vt:lpstr>
      <vt:lpstr>IEEE 802.11 TGbh   Randomized and Changing MAC Addresses (RCM)</vt:lpstr>
      <vt:lpstr>Registration for the November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Nov 2023, 8:00-10:00 HST</vt:lpstr>
      <vt:lpstr>Approve prior TGbh minutes</vt:lpstr>
      <vt:lpstr>Timeline</vt:lpstr>
      <vt:lpstr>Comment Resolution queue</vt:lpstr>
      <vt:lpstr>TGbh Agenda – 14 Nov 2023, 13:30-15:30 HST</vt:lpstr>
      <vt:lpstr>TGbh Agenda – 15 Nov 2023, 10:30-12:30 HST</vt:lpstr>
      <vt:lpstr>TGbh Agenda – 16 Nov 2023, 8:00-10:00 HST</vt:lpstr>
      <vt:lpstr>January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549</cp:revision>
  <cp:lastPrinted>1601-01-01T00:00:00Z</cp:lastPrinted>
  <dcterms:created xsi:type="dcterms:W3CDTF">2021-01-26T19:12:38Z</dcterms:created>
  <dcterms:modified xsi:type="dcterms:W3CDTF">2023-11-12T21:54:59Z</dcterms:modified>
</cp:coreProperties>
</file>