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comments/comment1.xml" ContentType="application/vnd.openxmlformats-officedocument.presentationml.comments+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351" r:id="rId23"/>
    <p:sldId id="1066" r:id="rId24"/>
    <p:sldId id="877" r:id="rId25"/>
    <p:sldId id="1322" r:id="rId26"/>
    <p:sldId id="1366" r:id="rId27"/>
    <p:sldId id="1087" r:id="rId28"/>
    <p:sldId id="897" r:id="rId29"/>
    <p:sldId id="1270" r:id="rId30"/>
    <p:sldId id="1287" r:id="rId31"/>
    <p:sldId id="1323" r:id="rId32"/>
    <p:sldId id="905" r:id="rId33"/>
    <p:sldId id="1163" r:id="rId34"/>
    <p:sldId id="1164" r:id="rId35"/>
    <p:sldId id="1013" r:id="rId36"/>
    <p:sldId id="1018" r:id="rId37"/>
    <p:sldId id="1019" r:id="rId38"/>
    <p:sldId id="1020" r:id="rId39"/>
    <p:sldId id="1021" r:id="rId40"/>
    <p:sldId id="1022" r:id="rId41"/>
    <p:sldId id="1023" r:id="rId42"/>
    <p:sldId id="1324" r:id="rId43"/>
    <p:sldId id="1025" r:id="rId44"/>
    <p:sldId id="1026" r:id="rId45"/>
    <p:sldId id="1027" r:id="rId46"/>
    <p:sldId id="1028" r:id="rId47"/>
    <p:sldId id="1325" r:id="rId48"/>
    <p:sldId id="1326" r:id="rId49"/>
    <p:sldId id="1327" r:id="rId50"/>
    <p:sldId id="1328" r:id="rId51"/>
    <p:sldId id="1329" r:id="rId52"/>
    <p:sldId id="1330" r:id="rId53"/>
    <p:sldId id="1334" r:id="rId54"/>
    <p:sldId id="1335" r:id="rId55"/>
    <p:sldId id="1336" r:id="rId56"/>
    <p:sldId id="1337" r:id="rId57"/>
    <p:sldId id="1338" r:id="rId58"/>
    <p:sldId id="1339" r:id="rId59"/>
    <p:sldId id="1340" r:id="rId60"/>
    <p:sldId id="1341" r:id="rId61"/>
    <p:sldId id="1342" r:id="rId62"/>
    <p:sldId id="1343" r:id="rId63"/>
    <p:sldId id="1344" r:id="rId64"/>
    <p:sldId id="1345" r:id="rId65"/>
    <p:sldId id="1346" r:id="rId66"/>
    <p:sldId id="1347" r:id="rId67"/>
    <p:sldId id="1348" r:id="rId68"/>
    <p:sldId id="1349" r:id="rId69"/>
    <p:sldId id="1350" r:id="rId70"/>
    <p:sldId id="1352" r:id="rId71"/>
    <p:sldId id="1353" r:id="rId72"/>
    <p:sldId id="1354" r:id="rId73"/>
    <p:sldId id="1355" r:id="rId74"/>
    <p:sldId id="1356" r:id="rId75"/>
    <p:sldId id="1357" r:id="rId76"/>
    <p:sldId id="1358" r:id="rId77"/>
    <p:sldId id="1359" r:id="rId78"/>
    <p:sldId id="1360" r:id="rId79"/>
    <p:sldId id="1361" r:id="rId80"/>
    <p:sldId id="1364" r:id="rId81"/>
    <p:sldId id="1363" r:id="rId82"/>
    <p:sldId id="1365" r:id="rId83"/>
    <p:sldId id="1362" r:id="rId84"/>
    <p:sldId id="842" r:id="rId85"/>
    <p:sldId id="1024" r:id="rId8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51287984"/>
        <c:axId val="551292880"/>
      </c:barChart>
      <c:catAx>
        <c:axId val="5512879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51292880"/>
        <c:crosses val="autoZero"/>
        <c:auto val="1"/>
        <c:lblAlgn val="ctr"/>
        <c:lblOffset val="100"/>
        <c:noMultiLvlLbl val="0"/>
      </c:catAx>
      <c:valAx>
        <c:axId val="5512928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12879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8682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56653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4598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541195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166062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569346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96724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164380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7281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805779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51852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56032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4158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911965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881720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80233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r15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hyperlink" Target="https://mentor.ieee.org/802.11/dcn/23/11-23-1394-12-00bf-lb276-comments-and-approved-resolutions.xlsx" TargetMode="External"/><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465-480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56323086"/>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16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03073018"/>
              </p:ext>
            </p:extLst>
          </p:nvPr>
        </p:nvGraphicFramePr>
        <p:xfrm>
          <a:off x="3429000" y="1600200"/>
          <a:ext cx="8305801" cy="36711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SR2SI Sounding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Comments Related to 320 MHz Sensing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3298 and 3318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rgbClr val="00B050"/>
                          </a:solidFill>
                          <a:latin typeface="+mn-lt"/>
                          <a:ea typeface="+mn-ea"/>
                          <a:cs typeface="+mn-cs"/>
                        </a:rPr>
                        <a:t>23/2070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3338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capability of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CRs for DMG sensing part 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rgbClr val="00B050"/>
                          </a:solidFill>
                          <a:latin typeface="+mn-lt"/>
                          <a:ea typeface="+mn-ea"/>
                          <a:cs typeface="+mn-cs"/>
                        </a:rPr>
                        <a:t>23/2082</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LB276 CR for Mandatory SBP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68212">
                <a:tc>
                  <a:txBody>
                    <a:bodyPr/>
                    <a:lstStyle/>
                    <a:p>
                      <a:pPr algn="l">
                        <a:spcAft>
                          <a:spcPts val="0"/>
                        </a:spcAft>
                      </a:pPr>
                      <a:r>
                        <a:rPr lang="en-GB" sz="1200" kern="1200" dirty="0">
                          <a:solidFill>
                            <a:srgbClr val="00B050"/>
                          </a:solidFill>
                          <a:latin typeface="+mn-lt"/>
                          <a:ea typeface="+mn-ea"/>
                          <a:cs typeface="+mn-cs"/>
                        </a:rPr>
                        <a:t>23/2101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Naren (Huawei)</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LB276 resolutions on remaining comments</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3178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68659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smtClean="0"/>
              <a:t>(</a:t>
            </a:r>
            <a:r>
              <a:rPr lang="en-US" altLang="zh-CN" sz="1600" dirty="0" smtClean="0">
                <a:solidFill>
                  <a:srgbClr val="0000FF"/>
                </a:solidFill>
              </a:rPr>
              <a:t>481 </a:t>
            </a:r>
            <a:r>
              <a:rPr lang="en-US" altLang="zh-CN" sz="1600">
                <a:solidFill>
                  <a:srgbClr val="0000FF"/>
                </a:solidFill>
              </a:rPr>
              <a:t>- </a:t>
            </a:r>
            <a:r>
              <a:rPr lang="en-US" altLang="zh-CN" sz="1600" smtClean="0">
                <a:solidFill>
                  <a:srgbClr val="0000FF"/>
                </a:solidFill>
              </a:rPr>
              <a:t>492</a:t>
            </a:r>
            <a:r>
              <a:rPr lang="en-US" altLang="zh-CN" sz="1600" smtClean="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1387671"/>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3">
            <a:extLst>
              <a:ext uri="{FF2B5EF4-FFF2-40B4-BE49-F238E27FC236}">
                <a16:creationId xmlns="" xmlns:a16="http://schemas.microsoft.com/office/drawing/2014/main" id="{D3A401B1-3B79-4E81-ACC5-FFDBF21ED21B}"/>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1" i="0" u="none" strike="noStrike" kern="1200" cap="none" spc="0" normalizeH="0" baseline="0" noProof="0" dirty="0" err="1" smtClean="0">
                <a:ln>
                  <a:noFill/>
                </a:ln>
                <a:solidFill>
                  <a:sysClr val="windowText" lastClr="000000"/>
                </a:solidFill>
                <a:effectLst/>
                <a:uLnTx/>
                <a:uFillTx/>
                <a:latin typeface="Calibri Light" panose="020F0302020204030204"/>
                <a:ea typeface="+mj-ea"/>
                <a:cs typeface="+mj-cs"/>
              </a:rPr>
              <a:t>TGbf</a:t>
            </a:r>
            <a:r>
              <a:rPr kumimoji="0" lang="en-CA" sz="3600" b="1" i="0" u="none" strike="noStrike" kern="1200" cap="none" spc="0" normalizeH="0" baseline="0" noProof="0" dirty="0" smtClean="0">
                <a:ln>
                  <a:noFill/>
                </a:ln>
                <a:solidFill>
                  <a:sysClr val="windowText" lastClr="000000"/>
                </a:solidFill>
                <a:effectLst/>
                <a:uLnTx/>
                <a:uFillTx/>
                <a:latin typeface="Calibri Light" panose="020F0302020204030204"/>
                <a:ea typeface="+mj-ea"/>
                <a:cs typeface="+mj-cs"/>
              </a:rPr>
              <a:t> timeline discussion</a:t>
            </a:r>
            <a:endParaRPr kumimoji="0" lang="en-CA" sz="36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15" name="Content Placeholder 4">
            <a:extLst>
              <a:ext uri="{FF2B5EF4-FFF2-40B4-BE49-F238E27FC236}">
                <a16:creationId xmlns="" xmlns:a16="http://schemas.microsoft.com/office/drawing/2014/main" id="{BD84292F-2C4B-4B8D-ADA5-E1BE6A14EEEB}"/>
              </a:ext>
            </a:extLst>
          </p:cNvPr>
          <p:cNvSpPr txBox="1">
            <a:spLocks/>
          </p:cNvSpPr>
          <p:nvPr/>
        </p:nvSpPr>
        <p:spPr>
          <a:xfrm>
            <a:off x="838200" y="1451811"/>
            <a:ext cx="5791200" cy="472515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rgbClr val="00B050"/>
                </a:solidFill>
                <a:effectLst/>
                <a:uLnTx/>
                <a:uFillTx/>
                <a:latin typeface="Calibri" panose="020F0502020204030204"/>
                <a:ea typeface="+mn-ea"/>
                <a:cs typeface="+mn-cs"/>
              </a:rPr>
              <a:t>PAR approved                           			Sep 2020</a:t>
            </a:r>
            <a:endParaRPr kumimoji="0" lang="en-CA" sz="2800" b="0" i="0" u="none" strike="noStrike" kern="1200" cap="none" spc="0" normalizeH="0" baseline="0" noProof="0" dirty="0" smtClean="0">
              <a:ln>
                <a:noFill/>
              </a:ln>
              <a:solidFill>
                <a:srgbClr val="00B05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rgbClr val="00B050"/>
                </a:solidFill>
                <a:effectLst/>
                <a:uLnTx/>
                <a:uFillTx/>
                <a:latin typeface="Calibri" panose="020F0502020204030204"/>
                <a:ea typeface="+mn-ea"/>
                <a:cs typeface="+mn-cs"/>
              </a:rPr>
              <a:t>First TG meeting                      			Oct 2020</a:t>
            </a:r>
            <a:endParaRPr kumimoji="0" lang="en-CA" sz="2800" b="0" i="0" u="none" strike="noStrike" kern="1200" cap="none" spc="0" normalizeH="0" baseline="0" noProof="0" dirty="0" smtClean="0">
              <a:ln>
                <a:noFill/>
              </a:ln>
              <a:solidFill>
                <a:srgbClr val="00B05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rgbClr val="00B050"/>
                </a:solidFill>
                <a:effectLst/>
                <a:uLnTx/>
                <a:uFillTx/>
                <a:latin typeface="Calibri" panose="020F0502020204030204"/>
                <a:ea typeface="+mn-ea"/>
                <a:cs typeface="+mn-cs"/>
              </a:rPr>
              <a:t>Comment Collection (D0.1)    			April 2022</a:t>
            </a:r>
            <a:endParaRPr kumimoji="0" lang="en-CA" sz="2800" b="0" i="0" u="none" strike="noStrike" kern="1200" cap="none" spc="0" normalizeH="0" baseline="0" noProof="0" dirty="0" smtClean="0">
              <a:ln>
                <a:noFill/>
              </a:ln>
              <a:solidFill>
                <a:srgbClr val="00B05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rgbClr val="00B050"/>
                </a:solidFill>
                <a:effectLst/>
                <a:uLnTx/>
                <a:uFillTx/>
                <a:latin typeface="Calibri" panose="020F0502020204030204"/>
                <a:ea typeface="+mn-ea"/>
                <a:cs typeface="+mn-cs"/>
              </a:rPr>
              <a:t>Initial Letter Ballot (D1.0)        			Jan 2023</a:t>
            </a:r>
            <a:endParaRPr kumimoji="0" lang="en-CA" sz="2800" b="0" i="0" u="none" strike="noStrike" kern="1200" cap="none" spc="0" normalizeH="0" baseline="0" noProof="0" dirty="0" smtClean="0">
              <a:ln>
                <a:noFill/>
              </a:ln>
              <a:solidFill>
                <a:srgbClr val="00B05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rgbClr val="00B050"/>
                </a:solidFill>
                <a:effectLst/>
                <a:uLnTx/>
                <a:uFillTx/>
                <a:latin typeface="Calibri" panose="020F0502020204030204"/>
                <a:ea typeface="+mn-ea"/>
                <a:cs typeface="+mn-cs"/>
              </a:rPr>
              <a:t>Recirculation LB (D2.0)            			July 2023</a:t>
            </a:r>
            <a:endParaRPr kumimoji="0" lang="en-CA" sz="2800" b="0" i="0" u="none" strike="noStrike" kern="1200" cap="none" spc="0" normalizeH="0" baseline="0" noProof="0" dirty="0" smtClean="0">
              <a:ln>
                <a:noFill/>
              </a:ln>
              <a:solidFill>
                <a:srgbClr val="00B05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Recirculation LB (D3.0)            			Nov 2023</a:t>
            </a:r>
            <a:endPar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Conditional EC Approval – SA Ballot		Mar 2024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dirty="0" smtClean="0">
                <a:ln>
                  <a:noFill/>
                </a:ln>
                <a:solidFill>
                  <a:sysClr val="windowText" lastClr="000000"/>
                </a:solidFill>
                <a:effectLst/>
                <a:uLnTx/>
                <a:uFillTx/>
                <a:latin typeface="Calibri" panose="020F0502020204030204"/>
                <a:ea typeface="等线" panose="02010600030101010101" pitchFamily="2" charset="-122"/>
                <a:cs typeface="+mn-cs"/>
              </a:rPr>
              <a:t>Recirculation LB (D4.0)     	      		Apr 2024</a:t>
            </a:r>
            <a:endParaRPr kumimoji="0" lang="en-CA" altLang="zh-CN" sz="2800" b="0" i="0" u="none" strike="noStrike" kern="1200" cap="none" spc="0" normalizeH="0" baseline="0" noProof="0" dirty="0" smtClean="0">
              <a:ln>
                <a:noFill/>
              </a:ln>
              <a:solidFill>
                <a:sysClr val="windowText" lastClr="000000"/>
              </a:solidFill>
              <a:effectLst/>
              <a:uLnTx/>
              <a:uFillTx/>
              <a:latin typeface="Calibri"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SA  Ballot pool formation      			Apr 2024</a:t>
            </a:r>
            <a:endPar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Initial SA Ballot (D4.0)             			May 2024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1</a:t>
            </a:r>
            <a:r>
              <a:rPr kumimoji="0" lang="en-US" sz="2800" b="0" i="0" u="none" strike="noStrike" kern="1200" cap="none" spc="0" normalizeH="0" baseline="30000" noProof="0" dirty="0" smtClean="0">
                <a:ln>
                  <a:noFill/>
                </a:ln>
                <a:solidFill>
                  <a:sysClr val="windowText" lastClr="000000"/>
                </a:solidFill>
                <a:effectLst/>
                <a:uLnTx/>
                <a:uFillTx/>
                <a:latin typeface="Calibri" panose="020F0502020204030204"/>
                <a:ea typeface="+mn-ea"/>
                <a:cs typeface="+mn-cs"/>
              </a:rPr>
              <a:t>st</a:t>
            </a: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SA Ballot Recirculation (D5.0)			Sep 2024</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2</a:t>
            </a:r>
            <a:r>
              <a:rPr kumimoji="0" lang="en-CA" sz="2800" b="0" i="0" u="none" strike="noStrike" kern="1200" cap="none" spc="0" normalizeH="0" baseline="30000" noProof="0" dirty="0" smtClean="0">
                <a:ln>
                  <a:noFill/>
                </a:ln>
                <a:solidFill>
                  <a:sysClr val="windowText" lastClr="000000"/>
                </a:solidFill>
                <a:effectLst/>
                <a:uLnTx/>
                <a:uFillTx/>
                <a:latin typeface="Calibri" panose="020F0502020204030204"/>
                <a:ea typeface="+mn-ea"/>
                <a:cs typeface="+mn-cs"/>
              </a:rPr>
              <a:t>nd</a:t>
            </a:r>
            <a:r>
              <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SA Ballot Recirculation (D6.0)		Jan  2025</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3</a:t>
            </a:r>
            <a:r>
              <a:rPr kumimoji="0" lang="en-CA" sz="2800" b="0" i="0" u="none" strike="noStrike" kern="1200" cap="none" spc="0" normalizeH="0" baseline="30000" noProof="0" dirty="0" smtClean="0">
                <a:ln>
                  <a:noFill/>
                </a:ln>
                <a:solidFill>
                  <a:sysClr val="windowText" lastClr="000000"/>
                </a:solidFill>
                <a:effectLst/>
                <a:uLnTx/>
                <a:uFillTx/>
                <a:latin typeface="Calibri" panose="020F0502020204030204"/>
                <a:ea typeface="+mn-ea"/>
                <a:cs typeface="+mn-cs"/>
              </a:rPr>
              <a:t>rd</a:t>
            </a:r>
            <a:r>
              <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SA Ballot Recirculation (D7.0)			Mar 2025</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Final 802.11 WG approval        			Mar 2025</a:t>
            </a:r>
            <a:endPar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802 EC approval                      			Mar 2025</a:t>
            </a:r>
            <a:endPar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err="1" smtClean="0">
                <a:ln>
                  <a:noFill/>
                </a:ln>
                <a:solidFill>
                  <a:sysClr val="windowText" lastClr="000000"/>
                </a:solidFill>
                <a:effectLst/>
                <a:uLnTx/>
                <a:uFillTx/>
                <a:latin typeface="Calibri" panose="020F0502020204030204"/>
                <a:ea typeface="+mn-ea"/>
                <a:cs typeface="+mn-cs"/>
              </a:rPr>
              <a:t>RevCom</a:t>
            </a:r>
            <a:r>
              <a:rPr kumimoji="0" lang="en-US"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and SASB approval  			Jun 2025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CA" sz="28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CA"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6" name="Content Placeholder 4">
            <a:extLst>
              <a:ext uri="{FF2B5EF4-FFF2-40B4-BE49-F238E27FC236}">
                <a16:creationId xmlns="" xmlns:a16="http://schemas.microsoft.com/office/drawing/2014/main" id="{BD84292F-2C4B-4B8D-ADA5-E1BE6A14EEEB}"/>
              </a:ext>
            </a:extLst>
          </p:cNvPr>
          <p:cNvSpPr txBox="1">
            <a:spLocks/>
          </p:cNvSpPr>
          <p:nvPr/>
        </p:nvSpPr>
        <p:spPr>
          <a:xfrm>
            <a:off x="6360387" y="2700165"/>
            <a:ext cx="4776536" cy="8783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400" dirty="0" smtClean="0">
                <a:solidFill>
                  <a:prstClr val="black"/>
                </a:solidFill>
                <a:latin typeface="Calibri" panose="020F0502020204030204"/>
              </a:rPr>
              <a:t>PAR modification approved by the WG	Nov 2023</a:t>
            </a:r>
            <a:endParaRPr lang="en-CA" sz="1400" dirty="0" smtClean="0">
              <a:solidFill>
                <a:prstClr val="black"/>
              </a:solidFill>
              <a:latin typeface="Calibri" panose="020F0502020204030204"/>
            </a:endParaRPr>
          </a:p>
          <a:p>
            <a:pPr fontAlgn="auto">
              <a:lnSpc>
                <a:spcPct val="100000"/>
              </a:lnSpc>
              <a:spcBef>
                <a:spcPts val="0"/>
              </a:spcBef>
              <a:spcAft>
                <a:spcPts val="0"/>
              </a:spcAft>
            </a:pPr>
            <a:r>
              <a:rPr lang="en-US" sz="1400" dirty="0" smtClean="0">
                <a:solidFill>
                  <a:prstClr val="black"/>
                </a:solidFill>
                <a:latin typeface="Calibri" panose="020F0502020204030204"/>
              </a:rPr>
              <a:t>802EC approval 		</a:t>
            </a:r>
            <a:r>
              <a:rPr lang="en-US" altLang="zh-CN" sz="1400" dirty="0">
                <a:solidFill>
                  <a:prstClr val="black"/>
                </a:solidFill>
                <a:latin typeface="Calibri" panose="020F0502020204030204"/>
                <a:ea typeface="等线" panose="02010600030101010101" pitchFamily="2" charset="-122"/>
              </a:rPr>
              <a:t>	</a:t>
            </a:r>
            <a:r>
              <a:rPr lang="en-US" altLang="zh-CN" sz="1400" dirty="0" smtClean="0">
                <a:solidFill>
                  <a:prstClr val="black"/>
                </a:solidFill>
                <a:latin typeface="Calibri" panose="020F0502020204030204"/>
                <a:ea typeface="等线" panose="02010600030101010101" pitchFamily="2" charset="-122"/>
              </a:rPr>
              <a:t>Mar </a:t>
            </a:r>
            <a:r>
              <a:rPr lang="en-US" altLang="zh-CN" sz="1400" dirty="0">
                <a:solidFill>
                  <a:prstClr val="black"/>
                </a:solidFill>
                <a:latin typeface="Calibri" panose="020F0502020204030204"/>
                <a:ea typeface="等线" panose="02010600030101010101" pitchFamily="2" charset="-122"/>
              </a:rPr>
              <a:t>2024</a:t>
            </a:r>
            <a:endParaRPr lang="en-US" sz="1400" dirty="0" smtClean="0">
              <a:solidFill>
                <a:prstClr val="black"/>
              </a:solidFill>
              <a:latin typeface="Calibri" panose="020F0502020204030204"/>
            </a:endParaRPr>
          </a:p>
          <a:p>
            <a:pPr fontAlgn="auto">
              <a:lnSpc>
                <a:spcPct val="100000"/>
              </a:lnSpc>
              <a:spcBef>
                <a:spcPts val="0"/>
              </a:spcBef>
              <a:spcAft>
                <a:spcPts val="0"/>
              </a:spcAft>
            </a:pPr>
            <a:r>
              <a:rPr lang="en-US" sz="1400" dirty="0" err="1" smtClean="0">
                <a:solidFill>
                  <a:prstClr val="black"/>
                </a:solidFill>
                <a:latin typeface="Calibri" panose="020F0502020204030204"/>
              </a:rPr>
              <a:t>NesCom</a:t>
            </a:r>
            <a:r>
              <a:rPr lang="en-US" sz="1400" dirty="0" smtClean="0">
                <a:solidFill>
                  <a:prstClr val="black"/>
                </a:solidFill>
                <a:latin typeface="Calibri" panose="020F0502020204030204"/>
              </a:rPr>
              <a:t>/SASB approval</a:t>
            </a:r>
            <a:r>
              <a:rPr lang="en-US" altLang="zh-CN" sz="1400" dirty="0">
                <a:solidFill>
                  <a:prstClr val="black"/>
                </a:solidFill>
                <a:latin typeface="Calibri" panose="020F0502020204030204"/>
                <a:ea typeface="等线" panose="02010600030101010101" pitchFamily="2" charset="-122"/>
              </a:rPr>
              <a:t>		</a:t>
            </a:r>
            <a:r>
              <a:rPr lang="en-US" altLang="zh-CN" sz="1400" dirty="0" smtClean="0">
                <a:solidFill>
                  <a:prstClr val="black"/>
                </a:solidFill>
                <a:latin typeface="Calibri" panose="020F0502020204030204"/>
                <a:ea typeface="等线" panose="02010600030101010101" pitchFamily="2" charset="-122"/>
              </a:rPr>
              <a:t>Mar </a:t>
            </a:r>
            <a:r>
              <a:rPr lang="en-US" altLang="zh-CN" sz="1400" dirty="0">
                <a:solidFill>
                  <a:prstClr val="black"/>
                </a:solidFill>
                <a:latin typeface="Calibri" panose="020F0502020204030204"/>
                <a:ea typeface="等线" panose="02010600030101010101" pitchFamily="2" charset="-122"/>
              </a:rPr>
              <a:t>2024</a:t>
            </a:r>
            <a:endParaRPr lang="en-US" sz="1400" dirty="0" smtClean="0">
              <a:solidFill>
                <a:prstClr val="black"/>
              </a:solidFill>
              <a:latin typeface="Calibri" panose="020F0502020204030204"/>
            </a:endParaRPr>
          </a:p>
          <a:p>
            <a:pPr fontAlgn="auto">
              <a:lnSpc>
                <a:spcPct val="100000"/>
              </a:lnSpc>
              <a:spcBef>
                <a:spcPts val="0"/>
              </a:spcBef>
              <a:spcAft>
                <a:spcPts val="0"/>
              </a:spcAft>
            </a:pPr>
            <a:endParaRPr lang="en-US" sz="1400" dirty="0" smtClean="0">
              <a:solidFill>
                <a:prstClr val="black"/>
              </a:solidFill>
              <a:latin typeface="Calibri" panose="020F0502020204030204"/>
            </a:endParaRPr>
          </a:p>
          <a:p>
            <a:pPr fontAlgn="auto">
              <a:lnSpc>
                <a:spcPct val="100000"/>
              </a:lnSpc>
              <a:spcBef>
                <a:spcPts val="0"/>
              </a:spcBef>
              <a:spcAft>
                <a:spcPts val="0"/>
              </a:spcAft>
            </a:pPr>
            <a:endParaRPr lang="en-US" sz="1400" dirty="0">
              <a:solidFill>
                <a:prstClr val="black"/>
              </a:solidFill>
              <a:latin typeface="Calibri" panose="020F0502020204030204"/>
            </a:endParaRPr>
          </a:p>
        </p:txBody>
      </p:sp>
      <p:sp>
        <p:nvSpPr>
          <p:cNvPr id="17" name="左大括号 16"/>
          <p:cNvSpPr/>
          <p:nvPr/>
        </p:nvSpPr>
        <p:spPr bwMode="auto">
          <a:xfrm>
            <a:off x="6172200" y="2743200"/>
            <a:ext cx="328864" cy="6096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991382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228232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15238270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9021957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603014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745784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6549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28390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11-23/2096r0, </a:t>
            </a:r>
            <a:r>
              <a:rPr lang="en-US" altLang="zh-CN" sz="1600" dirty="0"/>
              <a:t>“LB276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11-23/2096r0, </a:t>
            </a:r>
            <a:r>
              <a:rPr lang="en-US" altLang="zh-CN" dirty="0"/>
              <a:t>“LB276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3107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75013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931558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1026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a:t>
            </a:r>
            <a:r>
              <a:rPr lang="en-US" altLang="zh-CN" sz="1600" dirty="0" smtClean="0"/>
              <a:t>.: 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Debashis Dash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6166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11-23/1826r1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355265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3415, 3137, 3260, 3075, and 3188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11-23/2101r1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11-23/2101r1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942459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a:t>
            </a:r>
            <a:r>
              <a:rPr lang="en-US" altLang="zh-CN" sz="2000" dirty="0" smtClean="0"/>
              <a:t>11-23/1394r</a:t>
            </a:r>
            <a:r>
              <a:rPr lang="en-US" altLang="zh-CN" sz="2000" dirty="0" smtClean="0">
                <a:solidFill>
                  <a:srgbClr val="FF0000"/>
                </a:solidFill>
              </a:rPr>
              <a:t>12</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mentor.ieee.org/802.11/dcn/23/11-23-1394-12-00bf-lb276-comments-and-approved-resolutions.xlsx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a:t>
            </a:r>
            <a:r>
              <a:rPr lang="en-US" altLang="zh-CN" sz="2000" dirty="0" smtClean="0"/>
              <a:t>30 </a:t>
            </a:r>
            <a:r>
              <a:rPr lang="en-US" altLang="zh-CN" sz="2000" dirty="0"/>
              <a:t>day Working Group Recirculation Ballot asking the question “Should P802.11bf D3.0 be forwarded to SA Ballot?”</a:t>
            </a:r>
          </a:p>
          <a:p>
            <a:endParaRPr lang="zh-CN" altLang="zh-CN" sz="2000" dirty="0"/>
          </a:p>
          <a:p>
            <a:pPr lvl="0"/>
            <a:r>
              <a:rPr lang="en-GB" altLang="zh-CN" sz="2000" dirty="0"/>
              <a:t>Moved: Alecsander Eitan,  Seconded: Rui Du</a:t>
            </a:r>
          </a:p>
          <a:p>
            <a:r>
              <a:rPr lang="en-US" altLang="zh-CN" sz="2000" kern="0" dirty="0"/>
              <a:t>Preliminary Result: ( </a:t>
            </a:r>
            <a:r>
              <a:rPr lang="en-US" altLang="zh-CN" sz="2000" kern="0" dirty="0" smtClean="0"/>
              <a:t>17Y</a:t>
            </a:r>
            <a:r>
              <a:rPr lang="en-US" altLang="zh-CN" sz="2000" kern="0" dirty="0"/>
              <a:t>/ </a:t>
            </a:r>
            <a:r>
              <a:rPr lang="en-US" altLang="zh-CN" sz="2000" kern="0" dirty="0" smtClean="0"/>
              <a:t>0N</a:t>
            </a:r>
            <a:r>
              <a:rPr lang="en-US" altLang="zh-CN" sz="2000" kern="0" dirty="0"/>
              <a:t>/ </a:t>
            </a:r>
            <a:r>
              <a:rPr lang="en-US" altLang="zh-CN" sz="2000" kern="0" dirty="0" smtClean="0"/>
              <a:t>1A</a:t>
            </a:r>
            <a:r>
              <a:rPr lang="en-US" altLang="zh-CN" sz="2000" kern="0" dirty="0"/>
              <a:t>)</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38320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143899</TotalTime>
  <Words>6770</Words>
  <Application>Microsoft Office PowerPoint</Application>
  <PresentationFormat>宽屏</PresentationFormat>
  <Paragraphs>1792</Paragraphs>
  <Slides>85</Slides>
  <Notes>84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85</vt:i4>
      </vt:variant>
    </vt:vector>
  </HeadingPairs>
  <TitlesOfParts>
    <vt:vector size="98" baseType="lpstr">
      <vt:lpstr>Monotype Sorts</vt:lpstr>
      <vt:lpstr>MS Gothic</vt:lpstr>
      <vt:lpstr>MS PGothic</vt:lpstr>
      <vt:lpstr>等线</vt:lpstr>
      <vt:lpstr>宋体</vt:lpstr>
      <vt:lpstr>微软雅黑</vt:lpstr>
      <vt:lpstr>Arial</vt:lpstr>
      <vt:lpstr>Calibri</vt:lpstr>
      <vt:lpstr>Calibri Light</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356</cp:revision>
  <cp:lastPrinted>2014-11-04T15:04:57Z</cp:lastPrinted>
  <dcterms:created xsi:type="dcterms:W3CDTF">2007-04-17T18:10:23Z</dcterms:created>
  <dcterms:modified xsi:type="dcterms:W3CDTF">2023-11-17T00:48:57Z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