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comments/comment1.xml" ContentType="application/vnd.openxmlformats-officedocument.presentationml.comments+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comments/comment2.xml" ContentType="application/vnd.openxmlformats-officedocument.presentationml.comments+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351" r:id="rId23"/>
    <p:sldId id="1066" r:id="rId24"/>
    <p:sldId id="877" r:id="rId25"/>
    <p:sldId id="1322" r:id="rId26"/>
    <p:sldId id="1087" r:id="rId27"/>
    <p:sldId id="897" r:id="rId28"/>
    <p:sldId id="1270" r:id="rId29"/>
    <p:sldId id="1287" r:id="rId30"/>
    <p:sldId id="1323" r:id="rId31"/>
    <p:sldId id="905" r:id="rId32"/>
    <p:sldId id="1163" r:id="rId33"/>
    <p:sldId id="1164" r:id="rId34"/>
    <p:sldId id="1013" r:id="rId35"/>
    <p:sldId id="1018" r:id="rId36"/>
    <p:sldId id="1019" r:id="rId37"/>
    <p:sldId id="1020" r:id="rId38"/>
    <p:sldId id="1021" r:id="rId39"/>
    <p:sldId id="1022" r:id="rId40"/>
    <p:sldId id="1023" r:id="rId41"/>
    <p:sldId id="1324" r:id="rId42"/>
    <p:sldId id="1025" r:id="rId43"/>
    <p:sldId id="1026" r:id="rId44"/>
    <p:sldId id="1027" r:id="rId45"/>
    <p:sldId id="1028" r:id="rId46"/>
    <p:sldId id="1325" r:id="rId47"/>
    <p:sldId id="1326" r:id="rId48"/>
    <p:sldId id="1327" r:id="rId49"/>
    <p:sldId id="1328" r:id="rId50"/>
    <p:sldId id="1329" r:id="rId51"/>
    <p:sldId id="1330" r:id="rId52"/>
    <p:sldId id="1334" r:id="rId53"/>
    <p:sldId id="1335" r:id="rId54"/>
    <p:sldId id="1336" r:id="rId55"/>
    <p:sldId id="1337" r:id="rId56"/>
    <p:sldId id="1338" r:id="rId57"/>
    <p:sldId id="1339" r:id="rId58"/>
    <p:sldId id="1340" r:id="rId59"/>
    <p:sldId id="1341" r:id="rId60"/>
    <p:sldId id="1342" r:id="rId61"/>
    <p:sldId id="1343" r:id="rId62"/>
    <p:sldId id="1344" r:id="rId63"/>
    <p:sldId id="1345" r:id="rId64"/>
    <p:sldId id="1346" r:id="rId65"/>
    <p:sldId id="1347" r:id="rId66"/>
    <p:sldId id="1348" r:id="rId67"/>
    <p:sldId id="1349" r:id="rId68"/>
    <p:sldId id="1350" r:id="rId69"/>
    <p:sldId id="1352" r:id="rId70"/>
    <p:sldId id="1353" r:id="rId71"/>
    <p:sldId id="1354" r:id="rId72"/>
    <p:sldId id="1355" r:id="rId73"/>
    <p:sldId id="1356" r:id="rId74"/>
    <p:sldId id="1357" r:id="rId75"/>
    <p:sldId id="1358" r:id="rId76"/>
    <p:sldId id="1359" r:id="rId77"/>
    <p:sldId id="1360" r:id="rId78"/>
    <p:sldId id="1361" r:id="rId79"/>
    <p:sldId id="1364" r:id="rId80"/>
    <p:sldId id="1363" r:id="rId81"/>
    <p:sldId id="1365" r:id="rId82"/>
    <p:sldId id="1362" r:id="rId83"/>
    <p:sldId id="1016" r:id="rId84"/>
    <p:sldId id="1017" r:id="rId85"/>
    <p:sldId id="842" r:id="rId86"/>
    <p:sldId id="1024" r:id="rId8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commentAuthors" Target="commentAuthor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09301776"/>
        <c:axId val="1009302320"/>
      </c:barChart>
      <c:catAx>
        <c:axId val="1009301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09302320"/>
        <c:crosses val="autoZero"/>
        <c:auto val="1"/>
        <c:lblAlgn val="ctr"/>
        <c:lblOffset val="100"/>
        <c:noMultiLvlLbl val="0"/>
      </c:catAx>
      <c:valAx>
        <c:axId val="10093023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093017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8682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459824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541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166062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569346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96724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164380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7281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805779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51852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56032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415822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9119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881720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80233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r14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8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465-480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56323086"/>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16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03073018"/>
              </p:ext>
            </p:extLst>
          </p:nvPr>
        </p:nvGraphicFramePr>
        <p:xfrm>
          <a:off x="3429000" y="1600200"/>
          <a:ext cx="8305801" cy="36711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SR2SI Sounding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Comments Related to 320 MHz Sensing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3298 and 3318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rgbClr val="00B050"/>
                          </a:solidFill>
                          <a:latin typeface="+mn-lt"/>
                          <a:ea typeface="+mn-ea"/>
                          <a:cs typeface="+mn-cs"/>
                        </a:rPr>
                        <a:t>23/2070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3338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capability of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CRs for DMG sensing part 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rgbClr val="00B050"/>
                          </a:solidFill>
                          <a:latin typeface="+mn-lt"/>
                          <a:ea typeface="+mn-ea"/>
                          <a:cs typeface="+mn-cs"/>
                        </a:rPr>
                        <a:t>23/2082</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LB276 CR for Mandatory SBP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68212">
                <a:tc>
                  <a:txBody>
                    <a:bodyPr/>
                    <a:lstStyle/>
                    <a:p>
                      <a:pPr algn="l">
                        <a:spcAft>
                          <a:spcPts val="0"/>
                        </a:spcAft>
                      </a:pPr>
                      <a:r>
                        <a:rPr lang="en-GB" sz="1200" kern="1200" dirty="0">
                          <a:solidFill>
                            <a:srgbClr val="00B050"/>
                          </a:solidFill>
                          <a:latin typeface="+mn-lt"/>
                          <a:ea typeface="+mn-ea"/>
                          <a:cs typeface="+mn-cs"/>
                        </a:rPr>
                        <a:t>23/2101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Naren (Huawei)</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LB276 resolutions on remaining comments</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3178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68659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smtClean="0"/>
              <a:t>(</a:t>
            </a:r>
            <a:r>
              <a:rPr lang="en-US" altLang="zh-CN" sz="1600" dirty="0" smtClean="0">
                <a:solidFill>
                  <a:srgbClr val="0000FF"/>
                </a:solidFill>
              </a:rPr>
              <a:t>481 </a:t>
            </a:r>
            <a:r>
              <a:rPr lang="en-US" altLang="zh-CN" sz="1600">
                <a:solidFill>
                  <a:srgbClr val="0000FF"/>
                </a:solidFill>
              </a:rPr>
              <a:t>- </a:t>
            </a:r>
            <a:r>
              <a:rPr lang="en-US" altLang="zh-CN" sz="1600" smtClean="0">
                <a:solidFill>
                  <a:srgbClr val="0000FF"/>
                </a:solidFill>
              </a:rPr>
              <a:t>492</a:t>
            </a:r>
            <a:r>
              <a:rPr lang="en-US" altLang="zh-CN" sz="1600" smtClean="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1387671"/>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228232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152382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9021957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603014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745784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6549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28390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11-23/2096r0, </a:t>
            </a:r>
            <a:r>
              <a:rPr lang="en-US" altLang="zh-CN" sz="1600" dirty="0"/>
              <a:t>“LB276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11-23/2096r0, </a:t>
            </a:r>
            <a:r>
              <a:rPr lang="en-US" altLang="zh-CN" dirty="0"/>
              <a:t>“LB276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3107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75013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931558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102630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a:t>
            </a:r>
            <a:r>
              <a:rPr lang="en-US" altLang="zh-CN" sz="1600" dirty="0" smtClean="0"/>
              <a:t>.: 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Debashis Dash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616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11-23/1826r1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35526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3415, 3137, 3260, 3075, and 3188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11-23/2101r1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11-23/2101r1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942459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38320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143852</TotalTime>
  <Words>6858</Words>
  <Application>Microsoft Office PowerPoint</Application>
  <PresentationFormat>宽屏</PresentationFormat>
  <Paragraphs>1783</Paragraphs>
  <Slides>86</Slides>
  <Notes>85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86</vt:i4>
      </vt:variant>
    </vt:vector>
  </HeadingPairs>
  <TitlesOfParts>
    <vt:vector size="9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340</cp:revision>
  <cp:lastPrinted>2014-11-04T15:04:57Z</cp:lastPrinted>
  <dcterms:created xsi:type="dcterms:W3CDTF">2007-04-17T18:10:23Z</dcterms:created>
  <dcterms:modified xsi:type="dcterms:W3CDTF">2023-11-17T00:00:19Z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