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comments/comment1.xml" ContentType="application/vnd.openxmlformats-officedocument.presentationml.comments+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comments/comment2.xml" ContentType="application/vnd.openxmlformats-officedocument.presentationml.comments+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7"/>
  </p:notesMasterIdLst>
  <p:handoutMasterIdLst>
    <p:handoutMasterId r:id="rId88"/>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332" r:id="rId21"/>
    <p:sldId id="1333" r:id="rId22"/>
    <p:sldId id="1351" r:id="rId23"/>
    <p:sldId id="1066" r:id="rId24"/>
    <p:sldId id="877" r:id="rId25"/>
    <p:sldId id="1322" r:id="rId26"/>
    <p:sldId id="1087" r:id="rId27"/>
    <p:sldId id="897" r:id="rId28"/>
    <p:sldId id="1270" r:id="rId29"/>
    <p:sldId id="1287" r:id="rId30"/>
    <p:sldId id="1323" r:id="rId31"/>
    <p:sldId id="905" r:id="rId32"/>
    <p:sldId id="1163" r:id="rId33"/>
    <p:sldId id="1164" r:id="rId34"/>
    <p:sldId id="1013" r:id="rId35"/>
    <p:sldId id="1018" r:id="rId36"/>
    <p:sldId id="1019" r:id="rId37"/>
    <p:sldId id="1020" r:id="rId38"/>
    <p:sldId id="1021" r:id="rId39"/>
    <p:sldId id="1022" r:id="rId40"/>
    <p:sldId id="1023" r:id="rId41"/>
    <p:sldId id="1324" r:id="rId42"/>
    <p:sldId id="1025" r:id="rId43"/>
    <p:sldId id="1026" r:id="rId44"/>
    <p:sldId id="1027" r:id="rId45"/>
    <p:sldId id="1028" r:id="rId46"/>
    <p:sldId id="1325" r:id="rId47"/>
    <p:sldId id="1326" r:id="rId48"/>
    <p:sldId id="1327" r:id="rId49"/>
    <p:sldId id="1328" r:id="rId50"/>
    <p:sldId id="1329" r:id="rId51"/>
    <p:sldId id="1330" r:id="rId52"/>
    <p:sldId id="1334" r:id="rId53"/>
    <p:sldId id="1335" r:id="rId54"/>
    <p:sldId id="1336" r:id="rId55"/>
    <p:sldId id="1337" r:id="rId56"/>
    <p:sldId id="1338" r:id="rId57"/>
    <p:sldId id="1339" r:id="rId58"/>
    <p:sldId id="1340" r:id="rId59"/>
    <p:sldId id="1341" r:id="rId60"/>
    <p:sldId id="1342" r:id="rId61"/>
    <p:sldId id="1343" r:id="rId62"/>
    <p:sldId id="1344" r:id="rId63"/>
    <p:sldId id="1345" r:id="rId64"/>
    <p:sldId id="1346" r:id="rId65"/>
    <p:sldId id="1347" r:id="rId66"/>
    <p:sldId id="1348" r:id="rId67"/>
    <p:sldId id="1349" r:id="rId68"/>
    <p:sldId id="1350" r:id="rId69"/>
    <p:sldId id="1352" r:id="rId70"/>
    <p:sldId id="1353" r:id="rId71"/>
    <p:sldId id="1354" r:id="rId72"/>
    <p:sldId id="1355" r:id="rId73"/>
    <p:sldId id="1356" r:id="rId74"/>
    <p:sldId id="1357" r:id="rId75"/>
    <p:sldId id="1358" r:id="rId76"/>
    <p:sldId id="1359" r:id="rId77"/>
    <p:sldId id="1360" r:id="rId78"/>
    <p:sldId id="1361" r:id="rId79"/>
    <p:sldId id="1364" r:id="rId80"/>
    <p:sldId id="1362" r:id="rId81"/>
    <p:sldId id="1016" r:id="rId82"/>
    <p:sldId id="1017" r:id="rId83"/>
    <p:sldId id="842" r:id="rId84"/>
    <p:sldId id="1363" r:id="rId85"/>
    <p:sldId id="1024" r:id="rId8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commentAuthors" Target="commentAuthor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89252144"/>
        <c:axId val="889238544"/>
      </c:barChart>
      <c:catAx>
        <c:axId val="8892521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89238544"/>
        <c:crosses val="autoZero"/>
        <c:auto val="1"/>
        <c:lblAlgn val="ctr"/>
        <c:lblOffset val="100"/>
        <c:noMultiLvlLbl val="0"/>
      </c:catAx>
      <c:valAx>
        <c:axId val="88923854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8925214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663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395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86824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63750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45737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103144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71712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91553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533924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50839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833409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88110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89470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80248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67797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04502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95114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719726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352686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266691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459824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5411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166062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569346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96724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164380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7281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805779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51852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56032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415822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802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69119654"/>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r12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79.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8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 xmlns:a16="http://schemas.microsoft.com/office/drawing/2014/main"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964774057"/>
              </p:ext>
            </p:extLst>
          </p:nvPr>
        </p:nvGraphicFramePr>
        <p:xfrm>
          <a:off x="3429000" y="1600200"/>
          <a:ext cx="8305801" cy="45308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algn="l">
                        <a:spcAft>
                          <a:spcPts val="0"/>
                        </a:spcAft>
                      </a:pPr>
                      <a:r>
                        <a:rPr lang="en-GB" sz="1200" kern="1200" dirty="0">
                          <a:solidFill>
                            <a:srgbClr val="00B050"/>
                          </a:solidFill>
                          <a:latin typeface="+mn-lt"/>
                          <a:ea typeface="+mn-ea"/>
                          <a:cs typeface="+mn-cs"/>
                        </a:rPr>
                        <a:t>23/2056r0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Basic SBP Feature Set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23/2071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in 9.4.2.321 and 11.55.1.4.1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75721634"/>
              </p:ext>
            </p:extLst>
          </p:nvPr>
        </p:nvGraphicFramePr>
        <p:xfrm>
          <a:off x="3429000" y="1600200"/>
          <a:ext cx="8305801" cy="409400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23/1869</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Chris Beg (Cognitive Systems)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B050"/>
                          </a:solidFill>
                          <a:effectLst/>
                          <a:latin typeface="Calibri" panose="020F0502020204030204" pitchFamily="34" charset="0"/>
                          <a:ea typeface="宋体" panose="02010600030101010101" pitchFamily="2" charset="-122"/>
                        </a:rPr>
                        <a:t>LB276 reporting </a:t>
                      </a:r>
                      <a:r>
                        <a:rPr lang="en-US" sz="1100" dirty="0" err="1">
                          <a:solidFill>
                            <a:srgbClr val="00B050"/>
                          </a:solidFill>
                          <a:effectLst/>
                          <a:latin typeface="Calibri" panose="020F0502020204030204" pitchFamily="34" charset="0"/>
                          <a:ea typeface="宋体" panose="02010600030101010101" pitchFamily="2" charset="-122"/>
                        </a:rPr>
                        <a:t>cid</a:t>
                      </a:r>
                      <a:r>
                        <a:rPr lang="en-US" sz="1100" dirty="0">
                          <a:solidFill>
                            <a:srgbClr val="00B050"/>
                          </a:solidFill>
                          <a:effectLst/>
                          <a:latin typeface="Calibri" panose="020F0502020204030204" pitchFamily="34" charset="0"/>
                          <a:ea typeface="宋体" panose="02010600030101010101" pitchFamily="2" charset="-122"/>
                        </a:rPr>
                        <a:t> resolution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(self)</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lb276-DMG-CIDs-set-2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SBP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OST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DMG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rgbClr val="00B050"/>
                          </a:solidFill>
                          <a:latin typeface="+mn-lt"/>
                          <a:ea typeface="+mn-ea"/>
                          <a:cs typeface="+mn-cs"/>
                        </a:rPr>
                        <a:t>23/1941r0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Mahmoud Kamel (</a:t>
                      </a:r>
                      <a:r>
                        <a:rPr lang="en-GB" sz="1200" kern="1200" dirty="0" err="1">
                          <a:solidFill>
                            <a:srgbClr val="00B050"/>
                          </a:solidFill>
                          <a:latin typeface="+mn-lt"/>
                          <a:ea typeface="+mn-ea"/>
                          <a:cs typeface="+mn-cs"/>
                        </a:rPr>
                        <a:t>InterDigital</a:t>
                      </a:r>
                      <a:r>
                        <a:rPr lang="en-GB" sz="1200" kern="1200" dirty="0">
                          <a:solidFill>
                            <a:srgbClr val="00B050"/>
                          </a:solidFill>
                          <a:latin typeface="+mn-lt"/>
                          <a:ea typeface="+mn-ea"/>
                          <a:cs typeface="+mn-cs"/>
                        </a:rPr>
                        <a: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 276 CR for CIDs 3472 and 3535</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15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CID 3155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118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465-480</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556323086"/>
              </p:ext>
            </p:extLst>
          </p:nvPr>
        </p:nvGraphicFramePr>
        <p:xfrm>
          <a:off x="3429000" y="1600200"/>
          <a:ext cx="8305801" cy="301583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23/1949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Comments Related to 320 MHz Sensing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CID 3298 and 3318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spcAft>
                          <a:spcPts val="0"/>
                        </a:spcAft>
                      </a:pPr>
                      <a:r>
                        <a:rPr lang="en-US" sz="1200" kern="1200" dirty="0">
                          <a:solidFill>
                            <a:schemeClr val="tx1"/>
                          </a:solidFill>
                          <a:latin typeface="+mn-lt"/>
                          <a:ea typeface="+mn-ea"/>
                          <a:cs typeface="+mn-cs"/>
                        </a:rPr>
                        <a:t>23/2070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CID 3338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23/2093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on capability of sensing measurement reporting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23/2025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parallel coordinated </a:t>
                      </a:r>
                      <a:r>
                        <a:rPr lang="en-US" altLang="zh-CN" sz="1200" kern="1200" dirty="0" err="1" smtClean="0">
                          <a:solidFill>
                            <a:srgbClr val="0000FF"/>
                          </a:solidFill>
                          <a:latin typeface="+mn-lt"/>
                          <a:ea typeface="+mn-ea"/>
                          <a:cs typeface="+mn-cs"/>
                        </a:rPr>
                        <a:t>monostatic</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dmg</a:t>
                      </a:r>
                      <a:r>
                        <a:rPr lang="en-US" altLang="zh-CN" sz="1200" kern="1200" dirty="0" smtClean="0">
                          <a:solidFill>
                            <a:srgbClr val="0000FF"/>
                          </a:solidFill>
                          <a:latin typeface="+mn-lt"/>
                          <a:ea typeface="+mn-ea"/>
                          <a:cs typeface="+mn-cs"/>
                        </a:rPr>
                        <a:t> sensing over multiple channels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68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67327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16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03073018"/>
              </p:ext>
            </p:extLst>
          </p:nvPr>
        </p:nvGraphicFramePr>
        <p:xfrm>
          <a:off x="3429000" y="1600200"/>
          <a:ext cx="8305801" cy="367115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SR2SI Sounding Trigger frame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Comments Related to 320 MHz Sensing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3298 and 3318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spcAft>
                          <a:spcPts val="0"/>
                        </a:spcAft>
                      </a:pPr>
                      <a:r>
                        <a:rPr lang="en-US" sz="1200" kern="1200" dirty="0">
                          <a:solidFill>
                            <a:srgbClr val="00B050"/>
                          </a:solidFill>
                          <a:latin typeface="+mn-lt"/>
                          <a:ea typeface="+mn-ea"/>
                          <a:cs typeface="+mn-cs"/>
                        </a:rPr>
                        <a:t>23/2070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CID 3338</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23/2093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capability of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23/2008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CRs for DMG sensing part 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rgbClr val="00B050"/>
                          </a:solidFill>
                          <a:latin typeface="+mn-lt"/>
                          <a:ea typeface="+mn-ea"/>
                          <a:cs typeface="+mn-cs"/>
                        </a:rPr>
                        <a:t>23/2082</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LB276 CR for Mandatory SBP CIDs</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lgn="l">
                        <a:spcAft>
                          <a:spcPts val="0"/>
                        </a:spcAft>
                      </a:pPr>
                      <a:r>
                        <a:rPr lang="en-GB" sz="1200" kern="1200" dirty="0">
                          <a:solidFill>
                            <a:srgbClr val="0000FF"/>
                          </a:solidFill>
                          <a:latin typeface="+mn-lt"/>
                          <a:ea typeface="+mn-ea"/>
                          <a:cs typeface="+mn-cs"/>
                        </a:rPr>
                        <a:t>23/1826</a:t>
                      </a:r>
                      <a:endParaRPr lang="zh-CN" sz="1200" kern="1200" dirty="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00FF"/>
                          </a:solidFill>
                          <a:latin typeface="+mn-lt"/>
                          <a:ea typeface="+mn-ea"/>
                          <a:cs typeface="+mn-cs"/>
                        </a:rPr>
                        <a:t>Mahmoud Kamel (InterDigital)</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US" sz="1200" kern="1200">
                          <a:solidFill>
                            <a:srgbClr val="0000FF"/>
                          </a:solidFill>
                          <a:latin typeface="+mn-lt"/>
                          <a:ea typeface="+mn-ea"/>
                          <a:cs typeface="+mn-cs"/>
                        </a:rPr>
                        <a:t>LB 276 CR for CIDs 3395 and 3303</a:t>
                      </a: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68212">
                <a:tc>
                  <a:txBody>
                    <a:bodyPr/>
                    <a:lstStyle/>
                    <a:p>
                      <a:pPr algn="l">
                        <a:spcAft>
                          <a:spcPts val="0"/>
                        </a:spcAft>
                      </a:pPr>
                      <a:r>
                        <a:rPr lang="en-GB" sz="1200" kern="1200" dirty="0">
                          <a:solidFill>
                            <a:srgbClr val="00B050"/>
                          </a:solidFill>
                          <a:latin typeface="+mn-lt"/>
                          <a:ea typeface="+mn-ea"/>
                          <a:cs typeface="+mn-cs"/>
                        </a:rPr>
                        <a:t>23/2101</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B050"/>
                          </a:solidFill>
                          <a:latin typeface="+mn-lt"/>
                          <a:ea typeface="+mn-ea"/>
                          <a:cs typeface="+mn-cs"/>
                        </a:rPr>
                        <a:t>Naren (Huawei)</a:t>
                      </a:r>
                      <a:endParaRPr lang="zh-CN" sz="1200" kern="120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a:solidFill>
                            <a:srgbClr val="00B050"/>
                          </a:solidFill>
                          <a:latin typeface="+mn-lt"/>
                          <a:ea typeface="+mn-ea"/>
                          <a:cs typeface="+mn-cs"/>
                        </a:rPr>
                        <a:t>LB276 resolutions on remaining comments</a:t>
                      </a:r>
                      <a:endParaRPr lang="zh-CN" sz="1200" kern="120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23/2096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CID 3178</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68659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 xmlns:a16="http://schemas.microsoft.com/office/drawing/2014/main"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90.459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smtClean="0">
                <a:solidFill>
                  <a:srgbClr val="FF0000"/>
                </a:solidFill>
              </a:rPr>
              <a:t>493 </a:t>
            </a:r>
            <a:r>
              <a:rPr lang="en-US" altLang="zh-CN" sz="1600" dirty="0">
                <a:solidFill>
                  <a:srgbClr val="FF0000"/>
                </a:solidFill>
              </a:rPr>
              <a:t>/545,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5071671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 xmlns:a16="http://schemas.microsoft.com/office/drawing/2014/main" val="20000"/>
                    </a:ext>
                  </a:extLst>
                </a:gridCol>
                <a:gridCol w="778534">
                  <a:extLst>
                    <a:ext uri="{9D8B030D-6E8A-4147-A177-3AD203B41FA5}">
                      <a16:colId xmlns="" xmlns:a16="http://schemas.microsoft.com/office/drawing/2014/main" val="20001"/>
                    </a:ext>
                  </a:extLst>
                </a:gridCol>
                <a:gridCol w="1324874">
                  <a:extLst>
                    <a:ext uri="{9D8B030D-6E8A-4147-A177-3AD203B41FA5}">
                      <a16:colId xmlns="" xmlns:a16="http://schemas.microsoft.com/office/drawing/2014/main" val="20002"/>
                    </a:ext>
                  </a:extLst>
                </a:gridCol>
                <a:gridCol w="778534">
                  <a:extLst>
                    <a:ext uri="{9D8B030D-6E8A-4147-A177-3AD203B41FA5}">
                      <a16:colId xmlns="" xmlns:a16="http://schemas.microsoft.com/office/drawing/2014/main" val="20003"/>
                    </a:ext>
                  </a:extLst>
                </a:gridCol>
                <a:gridCol w="682925">
                  <a:extLst>
                    <a:ext uri="{9D8B030D-6E8A-4147-A177-3AD203B41FA5}">
                      <a16:colId xmlns="" xmlns:a16="http://schemas.microsoft.com/office/drawing/2014/main" val="20004"/>
                    </a:ext>
                  </a:extLst>
                </a:gridCol>
                <a:gridCol w="682925">
                  <a:extLst>
                    <a:ext uri="{9D8B030D-6E8A-4147-A177-3AD203B41FA5}">
                      <a16:colId xmlns="" xmlns:a16="http://schemas.microsoft.com/office/drawing/2014/main" val="20005"/>
                    </a:ext>
                  </a:extLst>
                </a:gridCol>
                <a:gridCol w="764876">
                  <a:extLst>
                    <a:ext uri="{9D8B030D-6E8A-4147-A177-3AD203B41FA5}">
                      <a16:colId xmlns=""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0.110091743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0.794495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0.90459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350041945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 xmlns:a16="http://schemas.microsoft.com/office/drawing/2014/main" val="20000"/>
                    </a:ext>
                  </a:extLst>
                </a:gridCol>
                <a:gridCol w="826852">
                  <a:extLst>
                    <a:ext uri="{9D8B030D-6E8A-4147-A177-3AD203B41FA5}">
                      <a16:colId xmlns="" xmlns:a16="http://schemas.microsoft.com/office/drawing/2014/main" val="20001"/>
                    </a:ext>
                  </a:extLst>
                </a:gridCol>
                <a:gridCol w="1736386">
                  <a:extLst>
                    <a:ext uri="{9D8B030D-6E8A-4147-A177-3AD203B41FA5}">
                      <a16:colId xmlns="" xmlns:a16="http://schemas.microsoft.com/office/drawing/2014/main" val="20002"/>
                    </a:ext>
                  </a:extLst>
                </a:gridCol>
                <a:gridCol w="1074905">
                  <a:extLst>
                    <a:ext uri="{9D8B030D-6E8A-4147-A177-3AD203B41FA5}">
                      <a16:colId xmlns="" xmlns:a16="http://schemas.microsoft.com/office/drawing/2014/main" val="20003"/>
                    </a:ext>
                  </a:extLst>
                </a:gridCol>
                <a:gridCol w="1147865">
                  <a:extLst>
                    <a:ext uri="{9D8B030D-6E8A-4147-A177-3AD203B41FA5}">
                      <a16:colId xmlns="" xmlns:a16="http://schemas.microsoft.com/office/drawing/2014/main" val="20004"/>
                    </a:ext>
                  </a:extLst>
                </a:gridCol>
                <a:gridCol w="1828801">
                  <a:extLst>
                    <a:ext uri="{9D8B030D-6E8A-4147-A177-3AD203B41FA5}">
                      <a16:colId xmlns=""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0.110091743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0.7944954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0.9045872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307218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6493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2648425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022287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443717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49311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03924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05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791858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64087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25029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66024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5876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418776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792117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6530926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2282320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152382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481</a:t>
            </a:r>
            <a:endParaRPr lang="en-US" altLang="en-US" sz="3600" dirty="0"/>
          </a:p>
        </p:txBody>
      </p:sp>
      <p:sp>
        <p:nvSpPr>
          <p:cNvPr id="5" name="Rectangle 3"/>
          <p:cNvSpPr txBox="1">
            <a:spLocks noChangeArrowheads="1"/>
          </p:cNvSpPr>
          <p:nvPr/>
        </p:nvSpPr>
        <p:spPr bwMode="auto">
          <a:xfrm>
            <a:off x="762000" y="15240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3503, 3506 and 3509.</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smtClean="0">
                <a:solidFill>
                  <a:srgbClr val="000000"/>
                </a:solidFill>
                <a:latin typeface="Times New Roman" panose="02020603050405020304" pitchFamily="18" charset="0"/>
                <a:cs typeface="+mn-cs"/>
              </a:rPr>
              <a:t>Rui Du</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a:t>
            </a: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8902195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3349 3350 3351 3352 3367 3538</a:t>
            </a:r>
          </a:p>
          <a:p>
            <a:pPr lvl="1" algn="just">
              <a:buFont typeface="Arial" panose="020B0604020202020204" pitchFamily="34" charset="0"/>
              <a:buChar char="–"/>
              <a:defRPr/>
            </a:pPr>
            <a:r>
              <a:rPr lang="en-US" altLang="zh-CN" sz="1600" dirty="0" smtClean="0"/>
              <a:t>as </a:t>
            </a:r>
            <a:r>
              <a:rPr lang="en-US" altLang="zh-CN" sz="1600" dirty="0"/>
              <a:t>specified in 11-23/1949r2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6030143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3298 and 3318</a:t>
            </a:r>
          </a:p>
          <a:p>
            <a:pPr lvl="1" algn="just">
              <a:buFont typeface="Arial" panose="020B0604020202020204" pitchFamily="34" charset="0"/>
              <a:buChar char="–"/>
              <a:defRPr/>
            </a:pPr>
            <a:r>
              <a:rPr lang="en-US" altLang="zh-CN" sz="1600" dirty="0" smtClean="0"/>
              <a:t>as </a:t>
            </a:r>
            <a:r>
              <a:rPr lang="en-US" altLang="zh-CN" sz="1600" dirty="0"/>
              <a:t>specified in 11-23/1989r1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745784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3195, 3292, 3293, 3294, and 3337</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11-23/1879r4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kern="0" dirty="0" smtClean="0"/>
              <a:t>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11-23/1879r4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36549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3338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11-23/2070r1, “LB276 CR for CID 3338”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11-23/2070r1, “LB276 CR for CID 3338”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283906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3178</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11-23/2096, “LB276 CR for CID 3178”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11-23/2096, “LB276 CR for CID 3178”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13107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3079, 3080, 3086, 3088, 3090, 3098, 3099, 3101, 3102, 3103, 3104, 3106, 3127, 3139, 3140, and 3141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11-23/2093r2, “LB276 CR on capability of sensing measurement reporting”</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11-23/2093r2, “LB276 CR on capability of sensing measurement reporting”</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75013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3331, 3332, 3333</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11-23/2008r3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931558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489</a:t>
            </a:r>
            <a:endParaRPr lang="en-US" altLang="en-US" sz="3600" dirty="0"/>
          </a:p>
        </p:txBody>
      </p:sp>
      <p:sp>
        <p:nvSpPr>
          <p:cNvPr id="5" name="Rectangle 3"/>
          <p:cNvSpPr txBox="1">
            <a:spLocks noChangeArrowheads="1"/>
          </p:cNvSpPr>
          <p:nvPr/>
        </p:nvSpPr>
        <p:spPr bwMode="auto">
          <a:xfrm>
            <a:off x="762000" y="1676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3526 and 3523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Mahmoud </a:t>
            </a:r>
            <a:r>
              <a:rPr lang="en-US" altLang="zh-CN" sz="1800" b="1" kern="0" dirty="0" smtClean="0">
                <a:solidFill>
                  <a:srgbClr val="000000"/>
                </a:solidFill>
                <a:latin typeface="Times New Roman" panose="02020603050405020304" pitchFamily="18" charset="0"/>
                <a:cs typeface="+mn-cs"/>
              </a:rPr>
              <a:t>Kamel</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a:t>
            </a:r>
            <a:r>
              <a:rPr lang="en-US" altLang="zh-CN" sz="1800" b="1" kern="0" dirty="0">
                <a:solidFill>
                  <a:srgbClr val="000000"/>
                </a:solidFill>
                <a:latin typeface="Times New Roman" panose="02020603050405020304" pitchFamily="18" charset="0"/>
                <a:cs typeface="+mn-cs"/>
              </a:rPr>
              <a:t>:</a:t>
            </a: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8102630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3355, 3357, 3370, 3410, 3465, and 3466</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smtClean="0"/>
              <a:t>11-23/2082r1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Benedikt </a:t>
            </a:r>
            <a:r>
              <a:rPr lang="en-US" altLang="zh-CN" sz="1800" b="1" kern="0" dirty="0" smtClean="0"/>
              <a:t>Schweizer</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66166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538320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3395 and 3303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smtClean="0">
                <a:solidFill>
                  <a:srgbClr val="FF0000"/>
                </a:solidFill>
              </a:rPr>
              <a:t>11-23/1826r1</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Mahmoud Kamel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solidFill>
                  <a:srgbClr val="FF0000"/>
                </a:solidFill>
              </a:rPr>
              <a:t>11-23/1826r1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355265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143822</TotalTime>
  <Words>6795</Words>
  <Application>Microsoft Office PowerPoint</Application>
  <PresentationFormat>宽屏</PresentationFormat>
  <Paragraphs>1767</Paragraphs>
  <Slides>85</Slides>
  <Notes>84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85</vt:i4>
      </vt:variant>
    </vt:vector>
  </HeadingPairs>
  <TitlesOfParts>
    <vt:vector size="97"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306</cp:revision>
  <cp:lastPrinted>2014-11-04T15:04:57Z</cp:lastPrinted>
  <dcterms:created xsi:type="dcterms:W3CDTF">2007-04-17T18:10:23Z</dcterms:created>
  <dcterms:modified xsi:type="dcterms:W3CDTF">2023-11-16T22:39:34Z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