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comments/comment1.xml" ContentType="application/vnd.openxmlformats-officedocument.presentationml.comments+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comments/comment2.xml" ContentType="application/vnd.openxmlformats-officedocument.presentationml.comments+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6"/>
  </p:notesMasterIdLst>
  <p:handoutMasterIdLst>
    <p:handoutMasterId r:id="rId87"/>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6" r:id="rId18"/>
    <p:sldId id="1294" r:id="rId19"/>
    <p:sldId id="1331" r:id="rId20"/>
    <p:sldId id="1332" r:id="rId21"/>
    <p:sldId id="1333" r:id="rId22"/>
    <p:sldId id="1351" r:id="rId23"/>
    <p:sldId id="1066" r:id="rId24"/>
    <p:sldId id="877" r:id="rId25"/>
    <p:sldId id="1322" r:id="rId26"/>
    <p:sldId id="1087" r:id="rId27"/>
    <p:sldId id="897" r:id="rId28"/>
    <p:sldId id="1270" r:id="rId29"/>
    <p:sldId id="1287" r:id="rId30"/>
    <p:sldId id="1323" r:id="rId31"/>
    <p:sldId id="905" r:id="rId32"/>
    <p:sldId id="1163" r:id="rId33"/>
    <p:sldId id="1164" r:id="rId34"/>
    <p:sldId id="1013" r:id="rId35"/>
    <p:sldId id="1018" r:id="rId36"/>
    <p:sldId id="1019" r:id="rId37"/>
    <p:sldId id="1020" r:id="rId38"/>
    <p:sldId id="1021" r:id="rId39"/>
    <p:sldId id="1022" r:id="rId40"/>
    <p:sldId id="1023" r:id="rId41"/>
    <p:sldId id="1324" r:id="rId42"/>
    <p:sldId id="1025" r:id="rId43"/>
    <p:sldId id="1026" r:id="rId44"/>
    <p:sldId id="1027" r:id="rId45"/>
    <p:sldId id="1028" r:id="rId46"/>
    <p:sldId id="1325" r:id="rId47"/>
    <p:sldId id="1326" r:id="rId48"/>
    <p:sldId id="1327" r:id="rId49"/>
    <p:sldId id="1328" r:id="rId50"/>
    <p:sldId id="1329" r:id="rId51"/>
    <p:sldId id="1330" r:id="rId52"/>
    <p:sldId id="1334" r:id="rId53"/>
    <p:sldId id="1335" r:id="rId54"/>
    <p:sldId id="1336" r:id="rId55"/>
    <p:sldId id="1337" r:id="rId56"/>
    <p:sldId id="1338" r:id="rId57"/>
    <p:sldId id="1339" r:id="rId58"/>
    <p:sldId id="1340" r:id="rId59"/>
    <p:sldId id="1341" r:id="rId60"/>
    <p:sldId id="1342" r:id="rId61"/>
    <p:sldId id="1343" r:id="rId62"/>
    <p:sldId id="1344" r:id="rId63"/>
    <p:sldId id="1345" r:id="rId64"/>
    <p:sldId id="1346" r:id="rId65"/>
    <p:sldId id="1347" r:id="rId66"/>
    <p:sldId id="1348" r:id="rId67"/>
    <p:sldId id="1349" r:id="rId68"/>
    <p:sldId id="1350" r:id="rId69"/>
    <p:sldId id="1352" r:id="rId70"/>
    <p:sldId id="1353" r:id="rId71"/>
    <p:sldId id="1354" r:id="rId72"/>
    <p:sldId id="1355" r:id="rId73"/>
    <p:sldId id="1356" r:id="rId74"/>
    <p:sldId id="1357" r:id="rId75"/>
    <p:sldId id="1358" r:id="rId76"/>
    <p:sldId id="1359" r:id="rId77"/>
    <p:sldId id="1360" r:id="rId78"/>
    <p:sldId id="1361" r:id="rId79"/>
    <p:sldId id="1362" r:id="rId80"/>
    <p:sldId id="1016" r:id="rId81"/>
    <p:sldId id="1017" r:id="rId82"/>
    <p:sldId id="842" r:id="rId83"/>
    <p:sldId id="1363" r:id="rId84"/>
    <p:sldId id="1024" r:id="rId8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32" autoAdjust="0"/>
    <p:restoredTop sz="93213" autoAdjust="0"/>
  </p:normalViewPr>
  <p:slideViewPr>
    <p:cSldViewPr>
      <p:cViewPr varScale="1">
        <p:scale>
          <a:sx n="87" d="100"/>
          <a:sy n="87" d="100"/>
        </p:scale>
        <p:origin x="91" y="16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viewProps" Target="viewProp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commentAuthors" Target="commentAuthors.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157</c:v>
                </c:pt>
                <c:pt idx="1">
                  <c:v>17</c:v>
                </c:pt>
                <c:pt idx="2">
                  <c:v>244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697820320"/>
        <c:axId val="697816512"/>
      </c:barChart>
      <c:catAx>
        <c:axId val="69782032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697816512"/>
        <c:crosses val="autoZero"/>
        <c:auto val="1"/>
        <c:lblAlgn val="ctr"/>
        <c:lblOffset val="100"/>
        <c:noMultiLvlLbl val="0"/>
      </c:catAx>
      <c:valAx>
        <c:axId val="69781651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69782032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27568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6632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3952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686824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sz="1200" dirty="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804779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dirty="0">
                <a:solidFill>
                  <a:srgbClr val="000000"/>
                </a:solidFill>
                <a:highlight>
                  <a:srgbClr val="00FF00"/>
                </a:highlight>
              </a:rPr>
              <a:t>Unanimous consent ?</a:t>
            </a:r>
            <a:endParaRPr lang="zh-CN" altLang="en-US" dirty="0"/>
          </a:p>
        </p:txBody>
      </p:sp>
    </p:spTree>
    <p:extLst>
      <p:ext uri="{BB962C8B-B14F-4D97-AF65-F5344CB8AC3E}">
        <p14:creationId xmlns:p14="http://schemas.microsoft.com/office/powerpoint/2010/main" val="13105458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237689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726810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886017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68647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042958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135389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80109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6488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887230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811670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8402662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63263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995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533113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918238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13749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698693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8929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398392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637508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45737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9103144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8717129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791553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8533924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508391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833409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88110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089470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280248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567797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504502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795114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719726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352686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266691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4459824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5411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1660626"/>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569346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967244"/>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1643806"/>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72814"/>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8057792"/>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518523"/>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560325"/>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802332"/>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10017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0768724"/>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69119654"/>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zh-CN" sz="1800" b="1" dirty="0" smtClean="0"/>
              <a:t>1717</a:t>
            </a:r>
            <a:r>
              <a:rPr lang="en-US" altLang="en-US" sz="1800" b="1" dirty="0" smtClean="0"/>
              <a:t>r11</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1641-00-00bf-ieee-802-11bf-september-2023-interim-meeting-minutes.doc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hyperlink" Target="https://mentor.ieee.org/802.11/dcn/23/11-23-1663-12-00bf-ieee-802-11bf-teleconference-minutes-september-november-2023.docx"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3" Type="http://schemas.openxmlformats.org/officeDocument/2006/relationships/hyperlink" Target="https://mentor.ieee.org/802.11/dcn/23/11-23-1394-08-00bf-lb276-comments-and-approved-resolutions.xlsx" TargetMode="External"/><Relationship Id="rId2" Type="http://schemas.openxmlformats.org/officeDocument/2006/relationships/notesSlide" Target="../notesSlides/notesSlide78.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3/11-23-1394-08-00bf-lb276-comments-and-approved-resolutions.xlsx" TargetMode="External"/><Relationship Id="rId2" Type="http://schemas.openxmlformats.org/officeDocument/2006/relationships/notesSlide" Target="../notesSlides/notesSlide80.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November Plenary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2023-11-13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13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020908970"/>
              </p:ext>
            </p:extLst>
          </p:nvPr>
        </p:nvGraphicFramePr>
        <p:xfrm>
          <a:off x="3429000" y="1600200"/>
          <a:ext cx="8305801" cy="468352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23/1446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a:solidFill>
                            <a:srgbClr val="00B050"/>
                          </a:solidFill>
                          <a:latin typeface="+mn-lt"/>
                          <a:ea typeface="+mn-ea"/>
                          <a:cs typeface="+mn-cs"/>
                        </a:rPr>
                        <a:t>Cheng Chen (Intel)</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Enabling fully functional 320 MHz sensing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r h="89561">
                <a:tc>
                  <a:txBody>
                    <a:bodyPr/>
                    <a:lstStyle/>
                    <a:p>
                      <a:pPr>
                        <a:spcAft>
                          <a:spcPts val="0"/>
                        </a:spcAft>
                      </a:pPr>
                      <a:r>
                        <a:rPr lang="en-US" sz="1200" kern="1200" dirty="0" smtClean="0">
                          <a:solidFill>
                            <a:srgbClr val="00B050"/>
                          </a:solidFill>
                          <a:latin typeface="+mn-lt"/>
                          <a:ea typeface="+mn-ea"/>
                          <a:cs typeface="+mn-cs"/>
                        </a:rPr>
                        <a:t>23/1816</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Atsushi Shirakawa (Sharp)</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LB276 CR for DMG Sensing Report etc</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23/1859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CRs for DMG sensing part2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23/1773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Stephan Sand (German Aerospace Center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CR for OST CIDs (11.5.1 Sensing Procedure)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extLst>
                  <a:ext uri="{0D108BD9-81ED-4DB2-BD59-A6C34878D82A}">
                    <a16:rowId xmlns:a16="http://schemas.microsoft.com/office/drawing/2014/main" xmlns="" val="10012"/>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23/1970</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Name inconsistency – Sensing Responder Role Bitmap field</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5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3"/>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23/1851</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LB276 resolutions on mixed comments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30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2581630930"/>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23/1869</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Chris Beg (Cognitive Systems)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a:solidFill>
                            <a:srgbClr val="000000"/>
                          </a:solidFill>
                          <a:effectLst/>
                          <a:latin typeface="Calibri" panose="020F0502020204030204" pitchFamily="34" charset="0"/>
                          <a:ea typeface="宋体" panose="02010600030101010101" pitchFamily="2" charset="-122"/>
                        </a:rPr>
                        <a:t>LB276 reporting cid resolution</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30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256968787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54495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 13 (PM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September Plenary</a:t>
            </a:r>
          </a:p>
          <a:p>
            <a:pPr algn="just"/>
            <a:r>
              <a:rPr lang="en-US" altLang="zh-CN" sz="1400" dirty="0"/>
              <a:t>Motion (</a:t>
            </a:r>
            <a:r>
              <a:rPr lang="en-US" altLang="zh-CN" sz="1400" dirty="0">
                <a:solidFill>
                  <a:srgbClr val="0000FF"/>
                </a:solidFill>
              </a:rPr>
              <a:t>448 - </a:t>
            </a:r>
            <a:r>
              <a:rPr lang="en-US" altLang="zh-CN" sz="1400" dirty="0" smtClean="0">
                <a:solidFill>
                  <a:srgbClr val="0000FF"/>
                </a:solidFill>
              </a:rPr>
              <a:t>464</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47269732"/>
              </p:ext>
            </p:extLst>
          </p:nvPr>
        </p:nvGraphicFramePr>
        <p:xfrm>
          <a:off x="3429000" y="1600200"/>
          <a:ext cx="8305801" cy="466804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23/1773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Stephan Sand (German Aerospace Center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 for OST CIDs (11.5.1 Sensing Procedure)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p>
                  </a:txBody>
                  <a:tcPr marL="36000" marR="36000" marT="17901" marB="17901"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23/1970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err="1">
                          <a:solidFill>
                            <a:srgbClr val="00B050"/>
                          </a:solidFill>
                          <a:effectLst/>
                          <a:latin typeface="Calibri" panose="020F0502020204030204" pitchFamily="34" charset="0"/>
                          <a:ea typeface="宋体" panose="02010600030101010101" pitchFamily="2" charset="-122"/>
                        </a:rPr>
                        <a:t>Naren</a:t>
                      </a:r>
                      <a:r>
                        <a:rPr lang="en-GB" sz="1100" dirty="0">
                          <a:solidFill>
                            <a:srgbClr val="00B050"/>
                          </a:solidFill>
                          <a:effectLst/>
                          <a:latin typeface="Calibri" panose="020F0502020204030204" pitchFamily="34" charset="0"/>
                          <a:ea typeface="宋体" panose="02010600030101010101" pitchFamily="2" charset="-122"/>
                        </a:rPr>
                        <a:t> (Huawei)</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Name inconsistency – Sensing Responder Role Bitmap field</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5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23/1851</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Naren (Huawei)</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LB276 resolutions on mixed comments</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30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lgn="l">
                        <a:spcAft>
                          <a:spcPts val="0"/>
                        </a:spcAft>
                      </a:pPr>
                      <a:r>
                        <a:rPr lang="en-GB" sz="1100" dirty="0" smtClean="0">
                          <a:solidFill>
                            <a:srgbClr val="0000FF"/>
                          </a:solidFill>
                          <a:effectLst/>
                          <a:latin typeface="Calibri" panose="020F0502020204030204" pitchFamily="34" charset="0"/>
                          <a:ea typeface="宋体" panose="02010600030101010101" pitchFamily="2" charset="-122"/>
                        </a:rPr>
                        <a:t>23/1869</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FF"/>
                          </a:solidFill>
                          <a:effectLst/>
                          <a:latin typeface="Calibri" panose="020F0502020204030204" pitchFamily="34" charset="0"/>
                          <a:ea typeface="宋体" panose="02010600030101010101" pitchFamily="2" charset="-122"/>
                        </a:rPr>
                        <a:t>Chris Beg (Cognitive Systems)</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a:solidFill>
                            <a:srgbClr val="0000FF"/>
                          </a:solidFill>
                          <a:effectLst/>
                          <a:latin typeface="Calibri" panose="020F0502020204030204" pitchFamily="34" charset="0"/>
                          <a:ea typeface="宋体" panose="02010600030101010101" pitchFamily="2" charset="-122"/>
                        </a:rPr>
                        <a:t>LB276 reporting cid resolution</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FF"/>
                          </a:solidFill>
                          <a:effectLst/>
                          <a:latin typeface="Calibri" panose="020F0502020204030204" pitchFamily="34" charset="0"/>
                          <a:ea typeface="宋体" panose="02010600030101010101" pitchFamily="2" charset="-122"/>
                        </a:rPr>
                        <a:t>30 </a:t>
                      </a:r>
                      <a:r>
                        <a:rPr lang="en-GB" sz="1100" dirty="0" err="1">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lgn="l">
                        <a:spcAft>
                          <a:spcPts val="0"/>
                        </a:spcAft>
                      </a:pPr>
                      <a:r>
                        <a:rPr lang="en-GB" sz="1200" kern="1200" dirty="0">
                          <a:solidFill>
                            <a:schemeClr val="tx1"/>
                          </a:solidFill>
                          <a:latin typeface="+mn-lt"/>
                          <a:ea typeface="+mn-ea"/>
                          <a:cs typeface="+mn-cs"/>
                        </a:rPr>
                        <a:t>23/1941r0</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Mahmoud Kamel (</a:t>
                      </a:r>
                      <a:r>
                        <a:rPr lang="en-GB" sz="1200" kern="1200" dirty="0" err="1">
                          <a:solidFill>
                            <a:schemeClr val="tx1"/>
                          </a:solidFill>
                          <a:latin typeface="+mn-lt"/>
                          <a:ea typeface="+mn-ea"/>
                          <a:cs typeface="+mn-cs"/>
                        </a:rPr>
                        <a:t>InterDigital</a:t>
                      </a:r>
                      <a:r>
                        <a:rPr lang="en-GB" sz="1200" kern="1200" dirty="0">
                          <a:solidFill>
                            <a:schemeClr val="tx1"/>
                          </a:solidFill>
                          <a:latin typeface="+mn-lt"/>
                          <a:ea typeface="+mn-ea"/>
                          <a:cs typeface="+mn-cs"/>
                        </a:rPr>
                        <a:t>)</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 276 CR for CIDs 3472 and 3535</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15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23/2056r0</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a:effectLst/>
                          <a:latin typeface="Calibri" panose="020F0502020204030204" pitchFamily="34" charset="0"/>
                          <a:ea typeface="宋体" panose="02010600030101010101" pitchFamily="2" charset="-122"/>
                          <a:cs typeface="宋体" panose="02010600030101010101" pitchFamily="2" charset="-122"/>
                        </a:rPr>
                        <a:t>Benedikt Schweizer (Apple)</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US" sz="1100">
                          <a:effectLst/>
                          <a:latin typeface="Calibri" panose="020F0502020204030204" pitchFamily="34" charset="0"/>
                          <a:ea typeface="宋体" panose="02010600030101010101" pitchFamily="2" charset="-122"/>
                          <a:cs typeface="宋体" panose="02010600030101010101" pitchFamily="2" charset="-122"/>
                        </a:rPr>
                        <a:t>Basic SBP Feature Set</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30 </a:t>
                      </a:r>
                      <a:r>
                        <a:rPr lang="en-GB" sz="1100" dirty="0" err="1">
                          <a:effectLst/>
                          <a:latin typeface="Calibri" panose="020F0502020204030204" pitchFamily="34" charset="0"/>
                          <a:ea typeface="宋体" panose="02010600030101010101" pitchFamily="2" charset="-122"/>
                          <a:cs typeface="宋体" panose="02010600030101010101" pitchFamily="2" charset="-122"/>
                        </a:rPr>
                        <a:t>mins</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CID 3155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14 </a:t>
            </a:r>
            <a:r>
              <a:rPr lang="en-US" altLang="en-US" sz="3200" dirty="0">
                <a:solidFill>
                  <a:srgbClr val="0000FF"/>
                </a:solidFill>
                <a:cs typeface="Times New Roman" panose="02020603050405020304" pitchFamily="18" charset="0"/>
              </a:rPr>
              <a:t>(AM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964774057"/>
              </p:ext>
            </p:extLst>
          </p:nvPr>
        </p:nvGraphicFramePr>
        <p:xfrm>
          <a:off x="3429000" y="1600200"/>
          <a:ext cx="8305801" cy="453088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lgn="l">
                        <a:spcAft>
                          <a:spcPts val="0"/>
                        </a:spcAft>
                      </a:pPr>
                      <a:r>
                        <a:rPr lang="en-GB" sz="1100" dirty="0" smtClean="0">
                          <a:solidFill>
                            <a:srgbClr val="0000FF"/>
                          </a:solidFill>
                          <a:effectLst/>
                          <a:latin typeface="Calibri" panose="020F0502020204030204" pitchFamily="34" charset="0"/>
                          <a:ea typeface="宋体" panose="02010600030101010101" pitchFamily="2" charset="-122"/>
                        </a:rPr>
                        <a:t>23/1869</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FF"/>
                          </a:solidFill>
                          <a:effectLst/>
                          <a:latin typeface="Calibri" panose="020F0502020204030204" pitchFamily="34" charset="0"/>
                          <a:ea typeface="宋体" panose="02010600030101010101" pitchFamily="2" charset="-122"/>
                        </a:rPr>
                        <a:t>Chris Beg (Cognitive Systems)</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dirty="0">
                          <a:solidFill>
                            <a:srgbClr val="0000FF"/>
                          </a:solidFill>
                          <a:effectLst/>
                          <a:latin typeface="Calibri" panose="020F0502020204030204" pitchFamily="34" charset="0"/>
                          <a:ea typeface="宋体" panose="02010600030101010101" pitchFamily="2" charset="-122"/>
                        </a:rPr>
                        <a:t>LB276 reporting </a:t>
                      </a:r>
                      <a:r>
                        <a:rPr lang="en-US" sz="1100" dirty="0" err="1">
                          <a:solidFill>
                            <a:srgbClr val="0000FF"/>
                          </a:solidFill>
                          <a:effectLst/>
                          <a:latin typeface="Calibri" panose="020F0502020204030204" pitchFamily="34" charset="0"/>
                          <a:ea typeface="宋体" panose="02010600030101010101" pitchFamily="2" charset="-122"/>
                        </a:rPr>
                        <a:t>cid</a:t>
                      </a:r>
                      <a:r>
                        <a:rPr lang="en-US" sz="1100" dirty="0">
                          <a:solidFill>
                            <a:srgbClr val="0000FF"/>
                          </a:solidFill>
                          <a:effectLst/>
                          <a:latin typeface="Calibri" panose="020F0502020204030204" pitchFamily="34" charset="0"/>
                          <a:ea typeface="宋体" panose="02010600030101010101" pitchFamily="2" charset="-122"/>
                        </a:rPr>
                        <a:t> resolution</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FF"/>
                          </a:solidFill>
                          <a:effectLst/>
                          <a:latin typeface="Calibri" panose="020F0502020204030204" pitchFamily="34" charset="0"/>
                          <a:ea typeface="宋体" panose="02010600030101010101" pitchFamily="2" charset="-122"/>
                        </a:rPr>
                        <a:t>30 </a:t>
                      </a:r>
                      <a:r>
                        <a:rPr lang="en-GB" sz="1100" dirty="0" err="1">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2"/>
                  </a:ext>
                </a:extLst>
              </a:tr>
              <a:tr h="89561">
                <a:tc>
                  <a:txBody>
                    <a:bodyPr/>
                    <a:lstStyle/>
                    <a:p>
                      <a:pPr algn="l">
                        <a:spcAft>
                          <a:spcPts val="0"/>
                        </a:spcAft>
                      </a:pPr>
                      <a:r>
                        <a:rPr lang="en-GB" sz="1200" kern="1200" dirty="0">
                          <a:solidFill>
                            <a:srgbClr val="00B050"/>
                          </a:solidFill>
                          <a:latin typeface="+mn-lt"/>
                          <a:ea typeface="+mn-ea"/>
                          <a:cs typeface="+mn-cs"/>
                        </a:rPr>
                        <a:t>23/2056r0</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rgbClr val="00B050"/>
                          </a:solidFill>
                          <a:latin typeface="+mn-lt"/>
                          <a:ea typeface="+mn-ea"/>
                          <a:cs typeface="+mn-cs"/>
                        </a:rPr>
                        <a:t>Benedikt</a:t>
                      </a:r>
                      <a:r>
                        <a:rPr lang="en-GB" sz="1200" kern="1200" dirty="0">
                          <a:solidFill>
                            <a:srgbClr val="00B050"/>
                          </a:solidFill>
                          <a:latin typeface="+mn-lt"/>
                          <a:ea typeface="+mn-ea"/>
                          <a:cs typeface="+mn-cs"/>
                        </a:rPr>
                        <a:t> </a:t>
                      </a:r>
                      <a:r>
                        <a:rPr lang="en-GB" sz="1200" kern="1200" dirty="0" err="1">
                          <a:solidFill>
                            <a:srgbClr val="00B050"/>
                          </a:solidFill>
                          <a:latin typeface="+mn-lt"/>
                          <a:ea typeface="+mn-ea"/>
                          <a:cs typeface="+mn-cs"/>
                        </a:rPr>
                        <a:t>Schweizer</a:t>
                      </a:r>
                      <a:r>
                        <a:rPr lang="en-GB" sz="1200" kern="1200" dirty="0">
                          <a:solidFill>
                            <a:srgbClr val="00B050"/>
                          </a:solidFill>
                          <a:latin typeface="+mn-lt"/>
                          <a:ea typeface="+mn-ea"/>
                          <a:cs typeface="+mn-cs"/>
                        </a:rPr>
                        <a:t> (Apple)</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rgbClr val="00B050"/>
                          </a:solidFill>
                          <a:latin typeface="+mn-lt"/>
                          <a:ea typeface="+mn-ea"/>
                          <a:cs typeface="+mn-cs"/>
                        </a:rPr>
                        <a:t>Basic SBP Feature Set</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30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23/2071</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CR on sensing measurement reporting</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30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23/1828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Dibakar Das (Intel)</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CIDs in 9.4.2.321 and 11.55.1.4.1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lgn="l">
                        <a:spcAft>
                          <a:spcPts val="0"/>
                        </a:spcAft>
                      </a:pPr>
                      <a:r>
                        <a:rPr lang="en-GB" sz="1200" kern="1200" dirty="0">
                          <a:solidFill>
                            <a:schemeClr val="tx1"/>
                          </a:solidFill>
                          <a:latin typeface="+mn-lt"/>
                          <a:ea typeface="+mn-ea"/>
                          <a:cs typeface="+mn-cs"/>
                        </a:rPr>
                        <a:t>23/1941r0</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Mahmoud Kamel (</a:t>
                      </a:r>
                      <a:r>
                        <a:rPr lang="en-GB" sz="1200" kern="1200" dirty="0" err="1">
                          <a:solidFill>
                            <a:schemeClr val="tx1"/>
                          </a:solidFill>
                          <a:latin typeface="+mn-lt"/>
                          <a:ea typeface="+mn-ea"/>
                          <a:cs typeface="+mn-cs"/>
                        </a:rPr>
                        <a:t>InterDigital</a:t>
                      </a:r>
                      <a:r>
                        <a:rPr lang="en-GB" sz="1200" kern="1200" dirty="0">
                          <a:solidFill>
                            <a:schemeClr val="tx1"/>
                          </a:solidFill>
                          <a:latin typeface="+mn-lt"/>
                          <a:ea typeface="+mn-ea"/>
                          <a:cs typeface="+mn-cs"/>
                        </a:rPr>
                        <a:t>)</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 276 CR for CIDs 3472 and 3535</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15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CID 3155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358264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14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375721634"/>
              </p:ext>
            </p:extLst>
          </p:nvPr>
        </p:nvGraphicFramePr>
        <p:xfrm>
          <a:off x="3429000" y="1600200"/>
          <a:ext cx="8305801" cy="409400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23/1869</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Chris Beg (Cognitive Systems)</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dirty="0">
                          <a:solidFill>
                            <a:srgbClr val="00B050"/>
                          </a:solidFill>
                          <a:effectLst/>
                          <a:latin typeface="Calibri" panose="020F0502020204030204" pitchFamily="34" charset="0"/>
                          <a:ea typeface="宋体" panose="02010600030101010101" pitchFamily="2" charset="-122"/>
                        </a:rPr>
                        <a:t>LB276 reporting </a:t>
                      </a:r>
                      <a:r>
                        <a:rPr lang="en-US" sz="1100" dirty="0" err="1">
                          <a:solidFill>
                            <a:srgbClr val="00B050"/>
                          </a:solidFill>
                          <a:effectLst/>
                          <a:latin typeface="Calibri" panose="020F0502020204030204" pitchFamily="34" charset="0"/>
                          <a:ea typeface="宋体" panose="02010600030101010101" pitchFamily="2" charset="-122"/>
                        </a:rPr>
                        <a:t>cid</a:t>
                      </a:r>
                      <a:r>
                        <a:rPr lang="en-US" sz="1100" dirty="0">
                          <a:solidFill>
                            <a:srgbClr val="00B050"/>
                          </a:solidFill>
                          <a:effectLst/>
                          <a:latin typeface="Calibri" panose="020F0502020204030204" pitchFamily="34" charset="0"/>
                          <a:ea typeface="宋体" panose="02010600030101010101" pitchFamily="2" charset="-122"/>
                        </a:rPr>
                        <a:t> resolution</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30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(self)</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lb276-DMG-CIDs-set-2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23/2025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parallel coordinated </a:t>
                      </a:r>
                      <a:r>
                        <a:rPr lang="en-US" altLang="zh-CN" sz="1200" kern="1200" dirty="0" err="1" smtClean="0">
                          <a:solidFill>
                            <a:srgbClr val="00B050"/>
                          </a:solidFill>
                          <a:latin typeface="+mn-lt"/>
                          <a:ea typeface="+mn-ea"/>
                          <a:cs typeface="+mn-cs"/>
                        </a:rPr>
                        <a:t>monostatic</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dmg</a:t>
                      </a:r>
                      <a:r>
                        <a:rPr lang="en-US" altLang="zh-CN" sz="1200" kern="1200" dirty="0" smtClean="0">
                          <a:solidFill>
                            <a:srgbClr val="00B050"/>
                          </a:solidFill>
                          <a:latin typeface="+mn-lt"/>
                          <a:ea typeface="+mn-ea"/>
                          <a:cs typeface="+mn-cs"/>
                        </a:rPr>
                        <a:t> sensing over multiple channels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23/1791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SBP</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23/1946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OST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23/1918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DMG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lgn="l">
                        <a:spcAft>
                          <a:spcPts val="0"/>
                        </a:spcAft>
                      </a:pPr>
                      <a:r>
                        <a:rPr lang="en-GB" sz="1200" kern="1200" dirty="0">
                          <a:solidFill>
                            <a:srgbClr val="00B050"/>
                          </a:solidFill>
                          <a:latin typeface="+mn-lt"/>
                          <a:ea typeface="+mn-ea"/>
                          <a:cs typeface="+mn-cs"/>
                        </a:rPr>
                        <a:t>23/1941r0</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Mahmoud Kamel (</a:t>
                      </a:r>
                      <a:r>
                        <a:rPr lang="en-GB" sz="1200" kern="1200" dirty="0" err="1">
                          <a:solidFill>
                            <a:srgbClr val="00B050"/>
                          </a:solidFill>
                          <a:latin typeface="+mn-lt"/>
                          <a:ea typeface="+mn-ea"/>
                          <a:cs typeface="+mn-cs"/>
                        </a:rPr>
                        <a:t>InterDigital</a:t>
                      </a:r>
                      <a:r>
                        <a:rPr lang="en-GB" sz="1200" kern="1200" dirty="0">
                          <a:solidFill>
                            <a:srgbClr val="00B050"/>
                          </a:solidFill>
                          <a:latin typeface="+mn-lt"/>
                          <a:ea typeface="+mn-ea"/>
                          <a:cs typeface="+mn-cs"/>
                        </a:rPr>
                        <a:t>)</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rgbClr val="00B050"/>
                          </a:solidFill>
                          <a:latin typeface="+mn-lt"/>
                          <a:ea typeface="+mn-ea"/>
                          <a:cs typeface="+mn-cs"/>
                        </a:rPr>
                        <a:t>LB 276 CR for CIDs 3472 and 3535</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15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 for CID 3155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411812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15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465-480</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556323086"/>
              </p:ext>
            </p:extLst>
          </p:nvPr>
        </p:nvGraphicFramePr>
        <p:xfrm>
          <a:off x="3429000" y="1600200"/>
          <a:ext cx="8305801" cy="301583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23/1949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Comments Related to 320 MHz Sensing in LB276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23/1989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CID 3298 and 3318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spcAft>
                          <a:spcPts val="0"/>
                        </a:spcAft>
                      </a:pPr>
                      <a:r>
                        <a:rPr lang="en-US" sz="1200" kern="1200" dirty="0">
                          <a:solidFill>
                            <a:schemeClr val="tx1"/>
                          </a:solidFill>
                          <a:latin typeface="+mn-lt"/>
                          <a:ea typeface="+mn-ea"/>
                          <a:cs typeface="+mn-cs"/>
                        </a:rPr>
                        <a:t>23/2070</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LB276 CR for CID 3338</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chemeClr val="tx1"/>
                          </a:solidFill>
                          <a:latin typeface="+mn-lt"/>
                          <a:ea typeface="+mn-ea"/>
                          <a:cs typeface="+mn-cs"/>
                        </a:rPr>
                        <a:t>23/2093</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LB276 CR on capability of sensing measurement reporting</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23/2025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Yan Xin (Huawei)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parallel coordinated </a:t>
                      </a:r>
                      <a:r>
                        <a:rPr lang="en-US" altLang="zh-CN" sz="1200" kern="1200" dirty="0" err="1" smtClean="0">
                          <a:solidFill>
                            <a:srgbClr val="0000FF"/>
                          </a:solidFill>
                          <a:latin typeface="+mn-lt"/>
                          <a:ea typeface="+mn-ea"/>
                          <a:cs typeface="+mn-cs"/>
                        </a:rPr>
                        <a:t>monostatic</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dmg</a:t>
                      </a:r>
                      <a:r>
                        <a:rPr lang="en-US" altLang="zh-CN" sz="1200" kern="1200" dirty="0" smtClean="0">
                          <a:solidFill>
                            <a:srgbClr val="0000FF"/>
                          </a:solidFill>
                          <a:latin typeface="+mn-lt"/>
                          <a:ea typeface="+mn-ea"/>
                          <a:cs typeface="+mn-cs"/>
                        </a:rPr>
                        <a:t> sensing over multiple channels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682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673275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16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503073018"/>
              </p:ext>
            </p:extLst>
          </p:nvPr>
        </p:nvGraphicFramePr>
        <p:xfrm>
          <a:off x="3429000" y="1600200"/>
          <a:ext cx="8305801" cy="367115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23/1879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 for SR2SI Sounding Trigger frame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23/1949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Comments Related to 320 MHz Sensing in LB276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23/1989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CID 3298 and 3318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spcAft>
                          <a:spcPts val="0"/>
                        </a:spcAft>
                      </a:pPr>
                      <a:r>
                        <a:rPr lang="en-US" sz="1200" kern="1200" dirty="0">
                          <a:solidFill>
                            <a:srgbClr val="00B050"/>
                          </a:solidFill>
                          <a:latin typeface="+mn-lt"/>
                          <a:ea typeface="+mn-ea"/>
                          <a:cs typeface="+mn-cs"/>
                        </a:rPr>
                        <a:t>23/2070</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CR for CID 3338</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23/2093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CR on capability of sensing measurement reporting</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23/2025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parallel coordinated </a:t>
                      </a:r>
                      <a:r>
                        <a:rPr lang="en-US" altLang="zh-CN" sz="1200" kern="1200" dirty="0" err="1" smtClean="0">
                          <a:solidFill>
                            <a:srgbClr val="00B050"/>
                          </a:solidFill>
                          <a:latin typeface="+mn-lt"/>
                          <a:ea typeface="+mn-ea"/>
                          <a:cs typeface="+mn-cs"/>
                        </a:rPr>
                        <a:t>monostatic</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dmg</a:t>
                      </a:r>
                      <a:r>
                        <a:rPr lang="en-US" altLang="zh-CN" sz="1200" kern="1200" dirty="0" smtClean="0">
                          <a:solidFill>
                            <a:srgbClr val="00B050"/>
                          </a:solidFill>
                          <a:latin typeface="+mn-lt"/>
                          <a:ea typeface="+mn-ea"/>
                          <a:cs typeface="+mn-cs"/>
                        </a:rPr>
                        <a:t> sensing over multiple channels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23/2008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CRs for DMG sensing part 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algn="l">
                        <a:spcAft>
                          <a:spcPts val="0"/>
                        </a:spcAft>
                      </a:pPr>
                      <a:r>
                        <a:rPr lang="en-GB" sz="1200" kern="1200" dirty="0">
                          <a:solidFill>
                            <a:srgbClr val="00B050"/>
                          </a:solidFill>
                          <a:latin typeface="+mn-lt"/>
                          <a:ea typeface="+mn-ea"/>
                          <a:cs typeface="+mn-cs"/>
                        </a:rPr>
                        <a:t>23/2082</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rgbClr val="00B050"/>
                          </a:solidFill>
                          <a:latin typeface="+mn-lt"/>
                          <a:ea typeface="+mn-ea"/>
                          <a:cs typeface="+mn-cs"/>
                        </a:rPr>
                        <a:t>Benedikt</a:t>
                      </a:r>
                      <a:r>
                        <a:rPr lang="en-GB" sz="1200" kern="1200" dirty="0">
                          <a:solidFill>
                            <a:srgbClr val="00B050"/>
                          </a:solidFill>
                          <a:latin typeface="+mn-lt"/>
                          <a:ea typeface="+mn-ea"/>
                          <a:cs typeface="+mn-cs"/>
                        </a:rPr>
                        <a:t> </a:t>
                      </a:r>
                      <a:r>
                        <a:rPr lang="en-GB" sz="1200" kern="1200" dirty="0" err="1">
                          <a:solidFill>
                            <a:srgbClr val="00B050"/>
                          </a:solidFill>
                          <a:latin typeface="+mn-lt"/>
                          <a:ea typeface="+mn-ea"/>
                          <a:cs typeface="+mn-cs"/>
                        </a:rPr>
                        <a:t>Schweizer</a:t>
                      </a:r>
                      <a:r>
                        <a:rPr lang="en-GB" sz="1200" kern="1200" dirty="0">
                          <a:solidFill>
                            <a:srgbClr val="00B050"/>
                          </a:solidFill>
                          <a:latin typeface="+mn-lt"/>
                          <a:ea typeface="+mn-ea"/>
                          <a:cs typeface="+mn-cs"/>
                        </a:rPr>
                        <a:t> (Apple)</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rgbClr val="00B050"/>
                          </a:solidFill>
                          <a:latin typeface="+mn-lt"/>
                          <a:ea typeface="+mn-ea"/>
                          <a:cs typeface="+mn-cs"/>
                        </a:rPr>
                        <a:t>LB276 CR for Mandatory SBP CIDs</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30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lgn="l">
                        <a:spcAft>
                          <a:spcPts val="0"/>
                        </a:spcAft>
                      </a:pPr>
                      <a:r>
                        <a:rPr lang="en-GB" sz="1200" kern="1200" dirty="0">
                          <a:solidFill>
                            <a:srgbClr val="0000FF"/>
                          </a:solidFill>
                          <a:latin typeface="+mn-lt"/>
                          <a:ea typeface="+mn-ea"/>
                          <a:cs typeface="+mn-cs"/>
                        </a:rPr>
                        <a:t>23/1826</a:t>
                      </a:r>
                      <a:endParaRPr lang="zh-CN" sz="1200" kern="1200" dirty="0">
                        <a:solidFill>
                          <a:srgbClr val="0000FF"/>
                        </a:solidFill>
                        <a:latin typeface="+mn-lt"/>
                        <a:ea typeface="+mn-ea"/>
                        <a:cs typeface="+mn-cs"/>
                      </a:endParaRPr>
                    </a:p>
                  </a:txBody>
                  <a:tcPr marL="36195" marR="36195" marT="17780" marB="17780" anchor="ctr"/>
                </a:tc>
                <a:tc>
                  <a:txBody>
                    <a:bodyPr/>
                    <a:lstStyle/>
                    <a:p>
                      <a:pPr algn="l">
                        <a:spcAft>
                          <a:spcPts val="0"/>
                        </a:spcAft>
                      </a:pPr>
                      <a:r>
                        <a:rPr lang="en-GB" sz="1200" kern="1200">
                          <a:solidFill>
                            <a:srgbClr val="0000FF"/>
                          </a:solidFill>
                          <a:latin typeface="+mn-lt"/>
                          <a:ea typeface="+mn-ea"/>
                          <a:cs typeface="+mn-cs"/>
                        </a:rPr>
                        <a:t>Mahmoud Kamel (InterDigital)</a:t>
                      </a:r>
                      <a:endParaRPr lang="zh-CN" sz="1200" kern="1200">
                        <a:solidFill>
                          <a:srgbClr val="0000FF"/>
                        </a:solidFill>
                        <a:latin typeface="+mn-lt"/>
                        <a:ea typeface="+mn-ea"/>
                        <a:cs typeface="+mn-cs"/>
                      </a:endParaRPr>
                    </a:p>
                  </a:txBody>
                  <a:tcPr marL="36195" marR="36195" marT="17780" marB="17780" anchor="ctr"/>
                </a:tc>
                <a:tc>
                  <a:txBody>
                    <a:bodyPr/>
                    <a:lstStyle/>
                    <a:p>
                      <a:pPr algn="l">
                        <a:spcAft>
                          <a:spcPts val="0"/>
                        </a:spcAft>
                      </a:pPr>
                      <a:r>
                        <a:rPr lang="en-US" sz="1200" kern="1200">
                          <a:solidFill>
                            <a:srgbClr val="0000FF"/>
                          </a:solidFill>
                          <a:latin typeface="+mn-lt"/>
                          <a:ea typeface="+mn-ea"/>
                          <a:cs typeface="+mn-cs"/>
                        </a:rPr>
                        <a:t>LB 276 CR for CIDs 3395 and 3303</a:t>
                      </a:r>
                      <a:endParaRPr lang="zh-CN" sz="1200" kern="1200">
                        <a:solidFill>
                          <a:srgbClr val="0000FF"/>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00FF"/>
                          </a:solidFill>
                          <a:latin typeface="+mn-lt"/>
                          <a:ea typeface="+mn-ea"/>
                          <a:cs typeface="+mn-cs"/>
                        </a:rPr>
                        <a:t>20 </a:t>
                      </a:r>
                      <a:r>
                        <a:rPr lang="en-GB"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68212">
                <a:tc>
                  <a:txBody>
                    <a:bodyPr/>
                    <a:lstStyle/>
                    <a:p>
                      <a:pPr algn="l">
                        <a:spcAft>
                          <a:spcPts val="0"/>
                        </a:spcAft>
                      </a:pPr>
                      <a:r>
                        <a:rPr lang="en-GB" sz="1200" kern="1200" dirty="0">
                          <a:solidFill>
                            <a:srgbClr val="00B050"/>
                          </a:solidFill>
                          <a:latin typeface="+mn-lt"/>
                          <a:ea typeface="+mn-ea"/>
                          <a:cs typeface="+mn-cs"/>
                        </a:rPr>
                        <a:t>23/2101</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a:solidFill>
                            <a:srgbClr val="00B050"/>
                          </a:solidFill>
                          <a:latin typeface="+mn-lt"/>
                          <a:ea typeface="+mn-ea"/>
                          <a:cs typeface="+mn-cs"/>
                        </a:rPr>
                        <a:t>Naren (Huawei)</a:t>
                      </a:r>
                      <a:endParaRPr lang="zh-CN" sz="1200" kern="120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a:solidFill>
                            <a:srgbClr val="00B050"/>
                          </a:solidFill>
                          <a:latin typeface="+mn-lt"/>
                          <a:ea typeface="+mn-ea"/>
                          <a:cs typeface="+mn-cs"/>
                        </a:rPr>
                        <a:t>LB276 resolutions on remaining comments</a:t>
                      </a:r>
                      <a:endParaRPr lang="zh-CN" sz="1200" kern="120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20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23/2096</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CR for CID 3178</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686599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 16 </a:t>
            </a:r>
            <a:r>
              <a:rPr lang="en-US" altLang="en-US" sz="3200" dirty="0">
                <a:solidFill>
                  <a:srgbClr val="0000FF"/>
                </a:solidFill>
                <a:cs typeface="Times New Roman" panose="02020603050405020304" pitchFamily="18" charset="0"/>
              </a:rPr>
              <a:t>(PM </a:t>
            </a:r>
            <a:r>
              <a:rPr lang="en-US" altLang="en-US" sz="3200" dirty="0" smtClean="0">
                <a:solidFill>
                  <a:srgbClr val="0000FF"/>
                </a:solidFill>
                <a:cs typeface="Times New Roman" panose="02020603050405020304" pitchFamily="18" charset="0"/>
              </a:rPr>
              <a:t>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en-US" sz="1600" dirty="0">
                <a:solidFill>
                  <a:srgbClr val="0000FF"/>
                </a:solidFill>
              </a:rPr>
              <a:t>Guidance for Mix mode July Plenary</a:t>
            </a:r>
          </a:p>
          <a:p>
            <a:pPr algn="just"/>
            <a:r>
              <a:rPr lang="en-US" altLang="zh-CN" sz="1600" dirty="0"/>
              <a:t>Motion (</a:t>
            </a:r>
            <a:r>
              <a:rPr lang="en-US" altLang="zh-CN" sz="1600" dirty="0">
                <a:solidFill>
                  <a:srgbClr val="0000FF"/>
                </a:solidFill>
              </a:rPr>
              <a:t>XXX - XXX</a:t>
            </a:r>
            <a:r>
              <a:rPr lang="en-US" altLang="zh-CN" sz="1600" dirty="0"/>
              <a:t>)</a:t>
            </a:r>
            <a:endParaRPr lang="en-US" altLang="en-US" sz="1600" dirty="0"/>
          </a:p>
          <a:p>
            <a:pPr algn="just"/>
            <a:r>
              <a:rPr lang="en-US" altLang="en-US" sz="1600" dirty="0">
                <a:solidFill>
                  <a:srgbClr val="0000FF"/>
                </a:solidFill>
              </a:rPr>
              <a:t>TG Motion: </a:t>
            </a:r>
            <a:r>
              <a:rPr lang="en-US" altLang="en-US" sz="1600" dirty="0" err="1">
                <a:solidFill>
                  <a:srgbClr val="0000FF"/>
                </a:solidFill>
              </a:rPr>
              <a:t>TGbf</a:t>
            </a:r>
            <a:r>
              <a:rPr lang="en-US" altLang="en-US" sz="1600" dirty="0">
                <a:solidFill>
                  <a:srgbClr val="0000FF"/>
                </a:solidFill>
              </a:rPr>
              <a:t> re-circulation letter ballot</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998137405"/>
              </p:ext>
            </p:extLst>
          </p:nvPr>
        </p:nvGraphicFramePr>
        <p:xfrm>
          <a:off x="3429000" y="1600200"/>
          <a:ext cx="8305801" cy="155666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September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September Interim: </a:t>
            </a:r>
          </a:p>
          <a:p>
            <a:pPr marL="457200" lvl="1" indent="0" algn="just">
              <a:buNone/>
            </a:pPr>
            <a:r>
              <a:rPr lang="en-US" altLang="zh-CN" sz="1600" dirty="0"/>
              <a:t>	 </a:t>
            </a:r>
            <a:r>
              <a:rPr lang="en-US" altLang="zh-CN" sz="1600" dirty="0">
                <a:hlinkClick r:id="rId3"/>
              </a:rPr>
              <a:t>https://mentor.ieee.org/802.11/dcn/23/11-23-1641-00-00bf-ieee-802-11bf-september-2023-interim-meeting-minutes.docx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September - November: </a:t>
            </a:r>
          </a:p>
          <a:p>
            <a:pPr marL="457200" lvl="1" indent="0" algn="just">
              <a:buNone/>
            </a:pPr>
            <a:r>
              <a:rPr lang="en-US" altLang="zh-CN" sz="1600" dirty="0"/>
              <a:t>	 </a:t>
            </a:r>
            <a:r>
              <a:rPr lang="en-US" altLang="zh-CN" sz="1600" dirty="0">
                <a:hlinkClick r:id="rId4"/>
              </a:rPr>
              <a:t>https://mentor.ieee.org/802.11/dcn/23/11-23-1663-12-00bf-ieee-802-11bf-teleconference-minutes-september-november-2023.docx</a:t>
            </a: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a:t>
            </a:r>
            <a:r>
              <a:rPr lang="en-US" altLang="zh-CN" sz="2000" dirty="0" smtClean="0"/>
              <a:t>Second: Sang </a:t>
            </a:r>
            <a:r>
              <a:rPr lang="en-US" altLang="zh-CN" sz="2000" dirty="0"/>
              <a:t>Kim</a:t>
            </a:r>
          </a:p>
          <a:p>
            <a:pPr algn="just"/>
            <a:endParaRPr lang="en-US" altLang="zh-CN" sz="2000" dirty="0"/>
          </a:p>
          <a:p>
            <a:pPr algn="just"/>
            <a:r>
              <a:rPr lang="en-US" altLang="zh-CN" sz="2000" dirty="0"/>
              <a:t>Result: </a:t>
            </a:r>
            <a:r>
              <a:rPr lang="en-US" altLang="zh-CN" sz="2000" dirty="0">
                <a:highlight>
                  <a:srgbClr val="00FF00"/>
                </a:highlight>
              </a:rPr>
              <a:t>Approved by unanimous </a:t>
            </a:r>
            <a:r>
              <a:rPr lang="en-US" altLang="zh-CN" sz="2000" dirty="0" smtClean="0">
                <a:highlight>
                  <a:srgbClr val="00FF00"/>
                </a:highlight>
              </a:rPr>
              <a:t>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6047581"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2022</a:t>
            </a:r>
            <a:r>
              <a:rPr lang="en-US" altLang="zh-CN" sz="1600" i="1"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a:solidFill>
                  <a:srgbClr val="00B050"/>
                </a:solidFill>
                <a:sym typeface="Wingdings" panose="05000000000000000000" pitchFamily="2" charset="2"/>
              </a:rPr>
              <a:t> 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2022</a:t>
            </a:r>
            <a:r>
              <a:rPr lang="en-US" altLang="zh-CN" sz="1600" i="1" strike="sngStrike" kern="0" dirty="0">
                <a:solidFill>
                  <a:schemeClr val="bg1">
                    <a:lumMod val="50000"/>
                  </a:schemeClr>
                </a:solidFill>
                <a:sym typeface="Wingdings" panose="05000000000000000000" pitchFamily="2" charset="2"/>
              </a:rPr>
              <a:t> Nov</a:t>
            </a:r>
            <a:r>
              <a:rPr lang="en-US" altLang="zh-CN" sz="1600" i="1" strike="sngStrike" kern="0" dirty="0">
                <a:solidFill>
                  <a:schemeClr val="bg1">
                    <a:lumMod val="50000"/>
                  </a:schemeClr>
                </a:solidFill>
              </a:rPr>
              <a:t> 2022</a:t>
            </a:r>
            <a:r>
              <a:rPr lang="en-US" altLang="zh-CN" sz="1600" i="1" kern="0" dirty="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a:solidFill>
                  <a:srgbClr val="00B050"/>
                </a:solidFill>
                <a:sym typeface="Wingdings" panose="05000000000000000000" pitchFamily="2" charset="2"/>
              </a:rPr>
              <a:t> 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a:solidFill>
                  <a:schemeClr val="bg1">
                    <a:lumMod val="50000"/>
                  </a:schemeClr>
                </a:solidFill>
              </a:rPr>
              <a:t>Jan 2023</a:t>
            </a:r>
            <a:r>
              <a:rPr lang="en-US" altLang="zh-CN" sz="1600" i="1" strike="sngStrike" kern="0" dirty="0">
                <a:solidFill>
                  <a:schemeClr val="bg1">
                    <a:lumMod val="50000"/>
                  </a:schemeClr>
                </a:solidFill>
                <a:sym typeface="Wingdings" panose="05000000000000000000" pitchFamily="2" charset="2"/>
              </a:rPr>
              <a:t>  Mar 2023</a:t>
            </a:r>
            <a:r>
              <a:rPr lang="en-US" altLang="zh-CN" sz="1600" i="1" kern="0" dirty="0">
                <a:solidFill>
                  <a:srgbClr val="00B050"/>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kern="0" dirty="0">
                <a:solidFill>
                  <a:srgbClr val="00B050"/>
                </a:solidFill>
              </a:rPr>
              <a:t> 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a:solidFill>
                  <a:schemeClr val="bg1">
                    <a:lumMod val="50000"/>
                  </a:schemeClr>
                </a:solidFill>
              </a:rPr>
              <a:t>May 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a:solidFill>
                  <a:srgbClr val="FF0000"/>
                </a:solidFill>
              </a:rPr>
              <a:t> 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resolution for D2.0)</a:t>
            </a:r>
          </a:p>
        </p:txBody>
      </p:sp>
      <p:sp>
        <p:nvSpPr>
          <p:cNvPr id="10" name="Rectangle 3"/>
          <p:cNvSpPr txBox="1">
            <a:spLocks noChangeArrowheads="1"/>
          </p:cNvSpPr>
          <p:nvPr/>
        </p:nvSpPr>
        <p:spPr bwMode="auto">
          <a:xfrm>
            <a:off x="7003256" y="1600200"/>
            <a:ext cx="4960144"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July 14, 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2.0 and Re-circulation Letter Ballot</a:t>
            </a: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Wed July 26,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Sun August 20,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Assign the comments</a:t>
            </a: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a:solidFill>
                  <a:srgbClr val="000000"/>
                </a:solidFill>
                <a:latin typeface="Times New Roman"/>
              </a:rPr>
              <a:t>Target for </a:t>
            </a:r>
            <a:r>
              <a:rPr lang="en-US" altLang="zh-CN" sz="1600" kern="0" dirty="0">
                <a:solidFill>
                  <a:srgbClr val="FF0000"/>
                </a:solidFill>
              </a:rPr>
              <a:t>Recirculation LB (D3.0) </a:t>
            </a:r>
            <a:r>
              <a:rPr lang="en-US" altLang="zh-CN" sz="1600" kern="0" dirty="0"/>
              <a:t>in</a:t>
            </a:r>
            <a:r>
              <a:rPr lang="en-US" altLang="zh-CN" sz="1600" kern="0" dirty="0">
                <a:solidFill>
                  <a:srgbClr val="FF0000"/>
                </a:solidFill>
              </a:rPr>
              <a:t> </a:t>
            </a:r>
            <a:r>
              <a:rPr lang="en-US" altLang="zh-CN" sz="1600" kern="0" dirty="0">
                <a:solidFill>
                  <a:srgbClr val="FF0000"/>
                </a:solidFill>
                <a:latin typeface="Times New Roman"/>
              </a:rPr>
              <a:t>November</a:t>
            </a:r>
            <a:r>
              <a:rPr lang="en-US" altLang="zh-CN" sz="1600" kern="0" dirty="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650038"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262664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SP for Timeline change</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Do you agree to change the timeline as showing below</a:t>
            </a:r>
            <a:r>
              <a:rPr lang="en-US" altLang="zh-CN" sz="2400" dirty="0"/>
              <a:t>?</a:t>
            </a:r>
          </a:p>
          <a:p>
            <a:pPr marL="62547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62547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dirty="0"/>
          </a:p>
          <a:p>
            <a:pPr lvl="1" algn="just"/>
            <a:endParaRPr lang="en-US" altLang="zh-CN" dirty="0"/>
          </a:p>
          <a:p>
            <a:pPr lvl="1" algn="just"/>
            <a:r>
              <a:rPr lang="en-US" altLang="zh-CN" dirty="0"/>
              <a:t>SP Result: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a:p>
          <a:p>
            <a:pPr lvl="1" algn="just"/>
            <a:endParaRPr lang="en-US" altLang="zh-CN" sz="2400" dirty="0"/>
          </a:p>
        </p:txBody>
      </p:sp>
    </p:spTree>
    <p:extLst>
      <p:ext uri="{BB962C8B-B14F-4D97-AF65-F5344CB8AC3E}">
        <p14:creationId xmlns:p14="http://schemas.microsoft.com/office/powerpoint/2010/main" val="38217047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2500299777"/>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November Plenary)</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Dec 	12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21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8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a16="http://schemas.microsoft.com/office/drawing/2014/main" xmlns=""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Tree>
    <p:extLst>
      <p:ext uri="{BB962C8B-B14F-4D97-AF65-F5344CB8AC3E}">
        <p14:creationId xmlns:p14="http://schemas.microsoft.com/office/powerpoint/2010/main" val="931997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4" name="Table 6">
            <a:extLst>
              <a:ext uri="{FF2B5EF4-FFF2-40B4-BE49-F238E27FC236}">
                <a16:creationId xmlns:a16="http://schemas.microsoft.com/office/drawing/2014/main" xmlns="" id="{91FFB4F7-5618-4A09-9A34-9156E3E5BB25}"/>
              </a:ext>
            </a:extLst>
          </p:cNvPr>
          <p:cNvGraphicFramePr>
            <a:graphicFrameLocks noGrp="1"/>
          </p:cNvGraphicFramePr>
          <p:nvPr>
            <p:extLst>
              <p:ext uri="{D42A27DB-BD31-4B8C-83A1-F6EECF244321}">
                <p14:modId xmlns:p14="http://schemas.microsoft.com/office/powerpoint/2010/main" val="4060548124"/>
              </p:ext>
            </p:extLst>
          </p:nvPr>
        </p:nvGraphicFramePr>
        <p:xfrm>
          <a:off x="914400" y="2743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a:t>
            </a:r>
            <a:r>
              <a:rPr lang="en-US" altLang="zh-CN" b="1" dirty="0" smtClean="0"/>
              <a:t>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16011053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a:solidFill>
                  <a:srgbClr val="0000FF"/>
                </a:solidFill>
              </a:rPr>
              <a:t>November </a:t>
            </a:r>
            <a:r>
              <a:rPr lang="en-US" altLang="zh-CN" sz="3200" dirty="0" smtClean="0">
                <a:solidFill>
                  <a:srgbClr val="0000FF"/>
                </a:solidFill>
              </a:rPr>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D2.0 CR 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a:t>Comment resolution for D2.0 (802.11bf LB276 comments)</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90.459 </a:t>
            </a:r>
            <a:r>
              <a:rPr lang="en-US" altLang="zh-CN" sz="1600" dirty="0"/>
              <a:t>% of all LB276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smtClean="0">
                <a:solidFill>
                  <a:srgbClr val="FF0000"/>
                </a:solidFill>
              </a:rPr>
              <a:t>493 </a:t>
            </a:r>
            <a:r>
              <a:rPr lang="en-US" altLang="zh-CN" sz="1600" dirty="0">
                <a:solidFill>
                  <a:srgbClr val="FF0000"/>
                </a:solidFill>
              </a:rPr>
              <a:t>/545,</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210202700"/>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850716719"/>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a16="http://schemas.microsoft.com/office/drawing/2014/main" xmlns="" val="20000"/>
                    </a:ext>
                  </a:extLst>
                </a:gridCol>
                <a:gridCol w="778534">
                  <a:extLst>
                    <a:ext uri="{9D8B030D-6E8A-4147-A177-3AD203B41FA5}">
                      <a16:colId xmlns:a16="http://schemas.microsoft.com/office/drawing/2014/main" xmlns="" val="20001"/>
                    </a:ext>
                  </a:extLst>
                </a:gridCol>
                <a:gridCol w="1324874">
                  <a:extLst>
                    <a:ext uri="{9D8B030D-6E8A-4147-A177-3AD203B41FA5}">
                      <a16:colId xmlns:a16="http://schemas.microsoft.com/office/drawing/2014/main" xmlns="" val="20002"/>
                    </a:ext>
                  </a:extLst>
                </a:gridCol>
                <a:gridCol w="778534">
                  <a:extLst>
                    <a:ext uri="{9D8B030D-6E8A-4147-A177-3AD203B41FA5}">
                      <a16:colId xmlns:a16="http://schemas.microsoft.com/office/drawing/2014/main" xmlns="" val="20003"/>
                    </a:ext>
                  </a:extLst>
                </a:gridCol>
                <a:gridCol w="682925">
                  <a:extLst>
                    <a:ext uri="{9D8B030D-6E8A-4147-A177-3AD203B41FA5}">
                      <a16:colId xmlns:a16="http://schemas.microsoft.com/office/drawing/2014/main" xmlns="" val="20004"/>
                    </a:ext>
                  </a:extLst>
                </a:gridCol>
                <a:gridCol w="682925">
                  <a:extLst>
                    <a:ext uri="{9D8B030D-6E8A-4147-A177-3AD203B41FA5}">
                      <a16:colId xmlns:a16="http://schemas.microsoft.com/office/drawing/2014/main" xmlns="" val="20005"/>
                    </a:ext>
                  </a:extLst>
                </a:gridCol>
                <a:gridCol w="764876">
                  <a:extLst>
                    <a:ext uri="{9D8B030D-6E8A-4147-A177-3AD203B41FA5}">
                      <a16:colId xmlns:a16="http://schemas.microsoft.com/office/drawing/2014/main" xmlns=""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433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493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0.110091743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0.794495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0.90459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3500419457"/>
              </p:ext>
            </p:extLst>
          </p:nvPr>
        </p:nvGraphicFramePr>
        <p:xfrm>
          <a:off x="2209800" y="762000"/>
          <a:ext cx="7772401" cy="5509260"/>
        </p:xfrm>
        <a:graphic>
          <a:graphicData uri="http://schemas.openxmlformats.org/drawingml/2006/table">
            <a:tbl>
              <a:tblPr firstRow="1" firstCol="1" bandRow="1"/>
              <a:tblGrid>
                <a:gridCol w="1157592">
                  <a:extLst>
                    <a:ext uri="{9D8B030D-6E8A-4147-A177-3AD203B41FA5}">
                      <a16:colId xmlns:a16="http://schemas.microsoft.com/office/drawing/2014/main" xmlns="" val="20000"/>
                    </a:ext>
                  </a:extLst>
                </a:gridCol>
                <a:gridCol w="826852">
                  <a:extLst>
                    <a:ext uri="{9D8B030D-6E8A-4147-A177-3AD203B41FA5}">
                      <a16:colId xmlns:a16="http://schemas.microsoft.com/office/drawing/2014/main" xmlns="" val="20001"/>
                    </a:ext>
                  </a:extLst>
                </a:gridCol>
                <a:gridCol w="1736386">
                  <a:extLst>
                    <a:ext uri="{9D8B030D-6E8A-4147-A177-3AD203B41FA5}">
                      <a16:colId xmlns:a16="http://schemas.microsoft.com/office/drawing/2014/main" xmlns="" val="20002"/>
                    </a:ext>
                  </a:extLst>
                </a:gridCol>
                <a:gridCol w="1074905">
                  <a:extLst>
                    <a:ext uri="{9D8B030D-6E8A-4147-A177-3AD203B41FA5}">
                      <a16:colId xmlns:a16="http://schemas.microsoft.com/office/drawing/2014/main" xmlns="" val="20003"/>
                    </a:ext>
                  </a:extLst>
                </a:gridCol>
                <a:gridCol w="1147865">
                  <a:extLst>
                    <a:ext uri="{9D8B030D-6E8A-4147-A177-3AD203B41FA5}">
                      <a16:colId xmlns:a16="http://schemas.microsoft.com/office/drawing/2014/main" xmlns="" val="20004"/>
                    </a:ext>
                  </a:extLst>
                </a:gridCol>
                <a:gridCol w="1828801">
                  <a:extLst>
                    <a:ext uri="{9D8B030D-6E8A-4147-A177-3AD203B41FA5}">
                      <a16:colId xmlns:a16="http://schemas.microsoft.com/office/drawing/2014/main" xmlns="" val="20005"/>
                    </a:ext>
                  </a:extLst>
                </a:gridCol>
              </a:tblGrid>
              <a:tr h="122551">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November</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Alecs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0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Atsushi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0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0"/>
                  </a:ext>
                </a:extLst>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Stephen 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altLang="zh-CN" sz="1050" kern="1200" dirty="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6"/>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9"/>
                  </a:ext>
                </a:extLst>
              </a:tr>
              <a:tr h="1169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493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1"/>
                  </a:ext>
                </a:extLst>
              </a:tr>
              <a:tr h="122551">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0.110091743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0.7944954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0.9045872</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13    (Monday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618991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3074, 3156, 3157, 3159, 3309, 3310, 3313, 3314, 3336, 3400, 3478, 3491</a:t>
            </a:r>
          </a:p>
          <a:p>
            <a:pPr lvl="1" algn="just">
              <a:buFont typeface="Arial" panose="020B0604020202020204" pitchFamily="34" charset="0"/>
              <a:buChar char="–"/>
              <a:defRPr/>
            </a:pPr>
            <a:r>
              <a:rPr lang="en-US" altLang="zh-CN" sz="1600" dirty="0"/>
              <a:t>as specified in doc.: 23/1678r2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23/1678r2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5170265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3007, 3283, 3145, 3193, 3307, 3282</a:t>
            </a:r>
          </a:p>
          <a:p>
            <a:pPr lvl="1" algn="just">
              <a:buFont typeface="Arial" panose="020B0604020202020204" pitchFamily="34" charset="0"/>
              <a:buChar char="–"/>
              <a:defRPr/>
            </a:pPr>
            <a:r>
              <a:rPr lang="en-US" altLang="zh-CN" sz="1600" dirty="0"/>
              <a:t>as specified in doc.: 11-23/1563r0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11-23/1563r0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612913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3439, 3500, 3023, 3495, 3496</a:t>
            </a:r>
          </a:p>
          <a:p>
            <a:pPr lvl="1" algn="just">
              <a:buFont typeface="Arial" panose="020B0604020202020204" pitchFamily="34" charset="0"/>
              <a:buChar char="–"/>
              <a:defRPr/>
            </a:pPr>
            <a:r>
              <a:rPr lang="en-US" altLang="zh-CN" sz="1600" dirty="0"/>
              <a:t>as specified in doc.: 11-23/1721r2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11-23/1721r2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3697796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3113, 3114, 3510, 3511, 3512 and 3514</a:t>
            </a:r>
          </a:p>
          <a:p>
            <a:pPr lvl="1" algn="just">
              <a:buFont typeface="Arial" panose="020B0604020202020204" pitchFamily="34" charset="0"/>
              <a:buChar char="–"/>
              <a:defRPr/>
            </a:pPr>
            <a:r>
              <a:rPr lang="en-US" altLang="zh-CN" sz="1600" dirty="0"/>
              <a:t>as specified in doc.: 11-23/1669r0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11-23/1669r0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22554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3085, 3100 and 3316</a:t>
            </a:r>
          </a:p>
          <a:p>
            <a:pPr lvl="1" algn="just">
              <a:buFont typeface="Arial" panose="020B0604020202020204" pitchFamily="34" charset="0"/>
              <a:buChar char="–"/>
              <a:defRPr/>
            </a:pPr>
            <a:r>
              <a:rPr lang="en-US" altLang="zh-CN" sz="1600" dirty="0"/>
              <a:t>as specified in doc.: 11-23/1670r1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83389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3129, 3311, 3312, 3534</a:t>
            </a:r>
          </a:p>
          <a:p>
            <a:pPr lvl="1" algn="just">
              <a:buFont typeface="Arial" panose="020B0604020202020204" pitchFamily="34" charset="0"/>
              <a:buChar char="–"/>
              <a:defRPr/>
            </a:pPr>
            <a:r>
              <a:rPr lang="en-US" altLang="zh-CN" sz="1600" dirty="0"/>
              <a:t>as specified in doc.: 11-23/1715r1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11-23/1715r1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820901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3126</a:t>
            </a:r>
          </a:p>
          <a:p>
            <a:pPr lvl="1" algn="just">
              <a:buFont typeface="Arial" panose="020B0604020202020204" pitchFamily="34" charset="0"/>
              <a:buChar char="–"/>
              <a:defRPr/>
            </a:pPr>
            <a:r>
              <a:rPr lang="en-US" altLang="zh-CN" sz="1600" dirty="0"/>
              <a:t>as specified in doc.: 11-23/1862r2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nl-NL" altLang="zh-CN" sz="1800" b="1" kern="0" dirty="0"/>
              <a:t>Mahmoud Kamel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11-23/1862r2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6021614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3011, 3031, 3223, 3301</a:t>
            </a:r>
          </a:p>
          <a:p>
            <a:pPr lvl="1" algn="just">
              <a:buFont typeface="Arial" panose="020B0604020202020204" pitchFamily="34" charset="0"/>
              <a:buChar char="–"/>
              <a:defRPr/>
            </a:pPr>
            <a:r>
              <a:rPr lang="en-US" altLang="zh-CN" sz="1600" dirty="0"/>
              <a:t>as specified in doc.: 11-23/1662r0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6458001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3381 </a:t>
            </a:r>
          </a:p>
          <a:p>
            <a:pPr lvl="1" algn="just">
              <a:buFont typeface="Arial" panose="020B0604020202020204" pitchFamily="34" charset="0"/>
              <a:buChar char="–"/>
              <a:defRPr/>
            </a:pPr>
            <a:r>
              <a:rPr lang="en-US" altLang="zh-CN" sz="1600" dirty="0"/>
              <a:t>as specified in doc.: 11-23/1821r2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11-23/1821r2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669813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3009, 3536</a:t>
            </a:r>
          </a:p>
          <a:p>
            <a:pPr lvl="1" algn="just">
              <a:buFont typeface="Arial" panose="020B0604020202020204" pitchFamily="34" charset="0"/>
              <a:buChar char="–"/>
              <a:defRPr/>
            </a:pPr>
            <a:r>
              <a:rPr lang="en-US" altLang="zh-CN" sz="1600" dirty="0"/>
              <a:t>as specified in doc.: 11-23/1822r0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208032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3012, 3133, 3192, 3254, 3255, 3268, 3386, 3429, 3492, 3419, 3373, 3359, 3347</a:t>
            </a:r>
          </a:p>
          <a:p>
            <a:pPr lvl="1" algn="just">
              <a:buFont typeface="Arial" panose="020B0604020202020204" pitchFamily="34" charset="0"/>
              <a:buChar char="–"/>
              <a:defRPr/>
            </a:pPr>
            <a:r>
              <a:rPr lang="en-US" altLang="zh-CN" sz="1600" dirty="0"/>
              <a:t>as specified in doc.: 11-23/1820r0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19883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smtClean="0"/>
              <a:t>3300, </a:t>
            </a:r>
            <a:r>
              <a:rPr lang="en-US" altLang="zh-CN" sz="1600" dirty="0"/>
              <a:t>3335, 3362, </a:t>
            </a:r>
            <a:r>
              <a:rPr lang="en-US" altLang="zh-CN" sz="1600" dirty="0" smtClean="0"/>
              <a:t>3324</a:t>
            </a:r>
            <a:endParaRPr lang="en-US" altLang="zh-CN" sz="1600" dirty="0"/>
          </a:p>
          <a:p>
            <a:pPr lvl="1" algn="just">
              <a:buFont typeface="Arial" panose="020B0604020202020204" pitchFamily="34" charset="0"/>
              <a:buChar char="–"/>
              <a:defRPr/>
            </a:pPr>
            <a:r>
              <a:rPr lang="en-US" altLang="zh-CN" sz="1600" dirty="0"/>
              <a:t>as specified in doc.: 11-23/1845r2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s-ES" altLang="zh-CN" sz="1800" b="1" kern="0" dirty="0"/>
              <a:t>Julia Feng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11-23/1845r2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9012676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3043 3042 3092 3305 3041 3039 3371 3470 3418 3040 3198 3226 3327 3326 3167 3423 3130 3166 3165 3341 3164 3163 3485  3403</a:t>
            </a:r>
          </a:p>
          <a:p>
            <a:pPr lvl="1" algn="just">
              <a:buFont typeface="Arial" panose="020B0604020202020204" pitchFamily="34" charset="0"/>
              <a:buChar char="–"/>
              <a:defRPr/>
            </a:pPr>
            <a:r>
              <a:rPr lang="en-US" altLang="zh-CN" sz="1600" dirty="0"/>
              <a:t>as specified in doc.: 11-23/1828r1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440842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3118, 3122, 3235, 3236, 3237, 3238, 3383, 3384, 3375, 3267, 3273, 3240, 3242, 3243, 3244, 3385, 3379, 3224, 3225, 3229, 3230, 3231, 3232</a:t>
            </a:r>
          </a:p>
          <a:p>
            <a:pPr lvl="1" algn="just">
              <a:buFont typeface="Arial" panose="020B0604020202020204" pitchFamily="34" charset="0"/>
              <a:buChar char="–"/>
              <a:defRPr/>
            </a:pPr>
            <a:r>
              <a:rPr lang="en-US" altLang="zh-CN" sz="1600" dirty="0"/>
              <a:t>as specified in doc.: 11-23/1921r1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a:t>
            </a:r>
            <a:r>
              <a:rPr lang="en-US" altLang="zh-CN" dirty="0"/>
              <a:t>23/1921r1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2559109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the approve the following PAR update</a:t>
            </a:r>
            <a:r>
              <a:rPr lang="en-US" altLang="zh-CN" sz="1800" b="1" kern="0" dirty="0" smtClean="0"/>
              <a:t>:</a:t>
            </a:r>
            <a:endParaRPr lang="en-US" altLang="zh-CN" sz="1800" b="1" kern="0" dirty="0"/>
          </a:p>
          <a:p>
            <a:pPr lvl="1">
              <a:buFont typeface="Calibri" panose="020F0502020204030204" pitchFamily="34" charset="0"/>
              <a:buChar char="–"/>
            </a:pPr>
            <a:r>
              <a:rPr lang="en-US" altLang="zh-CN" sz="1400" dirty="0">
                <a:latin typeface="Calibri" panose="020F0502020204030204" pitchFamily="34" charset="0"/>
                <a:ea typeface="宋体" panose="02010600030101010101" pitchFamily="2" charset="-122"/>
              </a:rPr>
              <a:t>5.3 Is the completion of this standard dependent upon the completion of another standard: Yes</a:t>
            </a:r>
            <a:endParaRPr lang="zh-CN" altLang="zh-CN" sz="1400" dirty="0">
              <a:latin typeface="Calibri" panose="020F0502020204030204" pitchFamily="34" charset="0"/>
              <a:ea typeface="宋体" panose="02010600030101010101" pitchFamily="2" charset="-122"/>
            </a:endParaRPr>
          </a:p>
          <a:p>
            <a:pPr lvl="1"/>
            <a:r>
              <a:rPr lang="en-US" altLang="zh-CN" sz="1400" dirty="0">
                <a:latin typeface="Calibri" panose="020F0502020204030204" pitchFamily="34" charset="0"/>
                <a:ea typeface="宋体" panose="02010600030101010101" pitchFamily="2" charset="-122"/>
              </a:rPr>
              <a:t>If yes please explain: As defined in 5.2.b, to enhance WLAN sensing, this amendment augments PHY and MAC capabilities defined in the IEEE P802.11ax, IEEE P802.11ay, IEEE P802.11az</a:t>
            </a:r>
            <a:r>
              <a:rPr lang="en-US" altLang="zh-CN" sz="1400" u="sng" dirty="0">
                <a:solidFill>
                  <a:srgbClr val="FF0000"/>
                </a:solidFill>
                <a:latin typeface="Calibri" panose="020F0502020204030204" pitchFamily="34" charset="0"/>
                <a:ea typeface="宋体" panose="02010600030101010101" pitchFamily="2" charset="-122"/>
              </a:rPr>
              <a:t>,</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strike="sngStrike" dirty="0">
                <a:solidFill>
                  <a:srgbClr val="FF0000"/>
                </a:solidFill>
                <a:latin typeface="Calibri" panose="020F0502020204030204" pitchFamily="34" charset="0"/>
                <a:ea typeface="宋体" panose="02010600030101010101" pitchFamily="2" charset="-122"/>
              </a:rPr>
              <a:t>and</a:t>
            </a:r>
            <a:r>
              <a:rPr lang="en-US" altLang="zh-CN" sz="1400" dirty="0">
                <a:latin typeface="Calibri" panose="020F0502020204030204" pitchFamily="34" charset="0"/>
                <a:ea typeface="宋体" panose="02010600030101010101" pitchFamily="2" charset="-122"/>
              </a:rPr>
              <a:t> IEEE P802.11be</a:t>
            </a:r>
            <a:r>
              <a:rPr lang="en-US" altLang="zh-CN" sz="1400" u="sng" dirty="0">
                <a:solidFill>
                  <a:srgbClr val="FF0000"/>
                </a:solidFill>
                <a:latin typeface="Calibri" panose="020F0502020204030204" pitchFamily="34" charset="0"/>
                <a:ea typeface="宋体" panose="02010600030101010101" pitchFamily="2" charset="-122"/>
              </a:rPr>
              <a:t>, and IEEE P802.11bk</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dirty="0">
                <a:latin typeface="Calibri" panose="020F0502020204030204" pitchFamily="34" charset="0"/>
                <a:ea typeface="宋体" panose="02010600030101010101" pitchFamily="2" charset="-122"/>
              </a:rPr>
              <a:t>amendments and the IEEE P802.11 revision standard</a:t>
            </a:r>
            <a:r>
              <a:rPr lang="en-US" altLang="zh-CN" sz="1400" dirty="0" smtClean="0">
                <a:latin typeface="Calibri" panose="020F0502020204030204" pitchFamily="34" charset="0"/>
                <a:ea typeface="宋体" panose="02010600030101010101" pitchFamily="2" charset="-122"/>
              </a:rPr>
              <a:t>.</a:t>
            </a:r>
          </a:p>
          <a:p>
            <a:endParaRPr lang="en-US" altLang="zh-CN" sz="40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27Y</a:t>
            </a:r>
            <a:r>
              <a:rPr lang="en-US" altLang="zh-CN" sz="1800" b="1" kern="0" dirty="0"/>
              <a:t>/  </a:t>
            </a:r>
            <a:r>
              <a:rPr lang="en-US" altLang="zh-CN" sz="1800" b="1" kern="0" dirty="0" smtClean="0"/>
              <a:t>2N</a:t>
            </a:r>
            <a:r>
              <a:rPr lang="en-US" altLang="zh-CN" sz="1800" b="1" kern="0" dirty="0"/>
              <a:t>/  </a:t>
            </a:r>
            <a:r>
              <a:rPr lang="en-US" altLang="zh-CN" sz="1800" b="1" kern="0" dirty="0" smtClean="0"/>
              <a:t>4A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highlight>
                  <a:srgbClr val="00FF00"/>
                </a:highlight>
              </a:rPr>
              <a:t>Motion Passes </a:t>
            </a:r>
            <a:r>
              <a:rPr lang="en-US" altLang="zh-CN" sz="1800" b="1" dirty="0" smtClean="0">
                <a:highlight>
                  <a:srgbClr val="00FF00"/>
                </a:highlight>
              </a:rPr>
              <a:t>(25Y</a:t>
            </a:r>
            <a:r>
              <a:rPr lang="en-US" altLang="zh-CN" sz="1800" b="1" dirty="0">
                <a:highlight>
                  <a:srgbClr val="00FF00"/>
                </a:highlight>
              </a:rPr>
              <a:t>, </a:t>
            </a:r>
            <a:r>
              <a:rPr lang="en-US" altLang="zh-CN" sz="1800" b="1" dirty="0" smtClean="0">
                <a:highlight>
                  <a:srgbClr val="00FF00"/>
                </a:highlight>
              </a:rPr>
              <a:t>2N</a:t>
            </a:r>
            <a:r>
              <a:rPr lang="en-US" altLang="zh-CN" sz="1800" b="1" dirty="0">
                <a:highlight>
                  <a:srgbClr val="00FF00"/>
                </a:highlight>
              </a:rPr>
              <a:t>, </a:t>
            </a:r>
            <a:r>
              <a:rPr lang="en-US" altLang="zh-CN" sz="1800" b="1" dirty="0" smtClean="0">
                <a:highlight>
                  <a:srgbClr val="00FF00"/>
                </a:highlight>
              </a:rPr>
              <a:t>3A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19/2103r12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20Y/4N/9A</a:t>
            </a:r>
            <a:endParaRPr lang="en-US" altLang="zh-CN" sz="1050" b="1" kern="0" dirty="0"/>
          </a:p>
        </p:txBody>
      </p:sp>
    </p:spTree>
    <p:extLst>
      <p:ext uri="{BB962C8B-B14F-4D97-AF65-F5344CB8AC3E}">
        <p14:creationId xmlns:p14="http://schemas.microsoft.com/office/powerpoint/2010/main" val="42230361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November</a:t>
            </a:r>
            <a:r>
              <a:rPr lang="en-US" dirty="0"/>
              <a:t> IEEE 802 </a:t>
            </a:r>
            <a:r>
              <a:rPr lang="en-US" dirty="0">
                <a:solidFill>
                  <a:srgbClr val="0000FF"/>
                </a:solidFill>
              </a:rPr>
              <a:t>plenary</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November</a:t>
            </a:r>
            <a:r>
              <a:rPr lang="en-US" dirty="0"/>
              <a:t> IEEE 802 </a:t>
            </a:r>
            <a:r>
              <a:rPr lang="en-US" dirty="0">
                <a:solidFill>
                  <a:srgbClr val="0000FF"/>
                </a:solidFill>
              </a:rPr>
              <a:t>plenary</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https://web.cvent.com/event/adea36bb-d70a-4157-b7e8-97d554e398cf/summary</a:t>
            </a:r>
            <a:r>
              <a:rPr lang="en-US" altLang="zh-CN"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3270, 3330, 3522</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47606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3115, 3116, 3117, 3119, 3120, 3233, 3234, 3507, 3513, 3518, 3519, 3520, 3521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23/1816r1</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23/1816r1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764886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15    ( Wednesday AM 2), 10:30-12:30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3072180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3002, 3037, 3038, 3046, 3048, 3049, 3050, 3051, 3052, 3053, 3054, 3055, 3073, 3162, 3204</a:t>
            </a:r>
          </a:p>
          <a:p>
            <a:pPr lvl="1" algn="just">
              <a:buFont typeface="Arial" panose="020B0604020202020204" pitchFamily="34" charset="0"/>
              <a:buChar char="–"/>
              <a:defRPr/>
            </a:pPr>
            <a:r>
              <a:rPr lang="en-US" altLang="zh-CN" sz="1600" dirty="0"/>
              <a:t>as specified in doc</a:t>
            </a:r>
            <a:r>
              <a:rPr lang="en-US" altLang="zh-CN" sz="1600" dirty="0" smtClean="0"/>
              <a:t>.: 11-23/1773r2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11-23/1773r2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7964935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smtClean="0"/>
              <a:t>as </a:t>
            </a:r>
            <a:r>
              <a:rPr lang="en-US" altLang="zh-CN" sz="1600" dirty="0"/>
              <a:t>specified in doc.: 11-23/1970r0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11-23/1970r0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2648425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3499, 3203, 3477, 3533, 3494, 3307, 3525, 3524, and 3210</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11-23/1851r2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022287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3413</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a:solidFill>
                  <a:srgbClr val="000000"/>
                </a:solidFill>
                <a:latin typeface="Times New Roman" panose="02020603050405020304" pitchFamily="18" charset="0"/>
              </a:rPr>
              <a:t>Benedikt Schweizer </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Dongguk Lim</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a:t>
            </a:r>
            <a:r>
              <a:rPr lang="en-US" altLang="zh-CN" sz="16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1443717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3468</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a:solidFill>
                  <a:srgbClr val="000000"/>
                </a:solidFill>
                <a:latin typeface="Times New Roman" panose="02020603050405020304" pitchFamily="18" charset="0"/>
              </a:rPr>
              <a:t>Benedikt Schweizer </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Cheng Chen</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00493116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3484</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 1828r2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r>
              <a:rPr lang="zh-CN" altLang="en-US" sz="1600" kern="0" dirty="0" smtClean="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 1828r2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03924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3356, 3358, 3377, 3412, and 3467</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doc</a:t>
            </a:r>
            <a:r>
              <a:rPr lang="en-US" altLang="zh-CN" sz="1600" dirty="0" smtClean="0"/>
              <a:t>.: </a:t>
            </a:r>
            <a:r>
              <a:rPr lang="en-US" altLang="zh-CN" sz="1600" dirty="0"/>
              <a:t>11-23/2071r2, “LB276 CR on sensing measurement reporting”.</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11-23/2071r2, “LB276 CR on sensing measurement reporting”.</a:t>
            </a:r>
            <a:endParaRPr lang="zh-CN"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2405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3227, 3228, 3239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11-23-2083r1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11-23-2083r1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7918583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3472 and 3535</a:t>
            </a:r>
          </a:p>
          <a:p>
            <a:pPr lvl="1" algn="just">
              <a:buFont typeface="Arial" panose="020B0604020202020204" pitchFamily="34" charset="0"/>
              <a:buChar char="–"/>
              <a:defRPr/>
            </a:pPr>
            <a:r>
              <a:rPr lang="en-US" altLang="zh-CN" sz="1600" dirty="0"/>
              <a:t>as specified in doc.: 11-23/1941r0, “LB 276 CR for CIDs 3472 and 3535”.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11-23/1941r0, “LB 276 CR for CIDs 3472 and 3535”.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3640872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3155 </a:t>
            </a:r>
          </a:p>
          <a:p>
            <a:pPr lvl="1" algn="just">
              <a:buFont typeface="Arial" panose="020B0604020202020204" pitchFamily="34" charset="0"/>
              <a:buChar char="–"/>
              <a:defRPr/>
            </a:pPr>
            <a:r>
              <a:rPr lang="en-US" altLang="zh-CN" sz="1600" dirty="0"/>
              <a:t>as specified in doc.: </a:t>
            </a:r>
            <a:r>
              <a:rPr lang="en-US" altLang="zh-CN" sz="1600" dirty="0" smtClean="0"/>
              <a:t>11-23/2057r1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kern="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250292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3297 3296 3062 3334 3063 3207 3320 3322 3537 3299 3302 3304 3343 3010 3354</a:t>
            </a:r>
          </a:p>
          <a:p>
            <a:pPr lvl="1" algn="just">
              <a:buFont typeface="Arial" panose="020B0604020202020204" pitchFamily="34" charset="0"/>
              <a:buChar char="–"/>
              <a:defRPr/>
            </a:pPr>
            <a:r>
              <a:rPr lang="en-US" altLang="zh-CN" sz="1600" dirty="0"/>
              <a:t>as specified in doc.: 11-23/1869r1, “LB276 reporting </a:t>
            </a:r>
            <a:r>
              <a:rPr lang="en-US" altLang="zh-CN" sz="1600" dirty="0" err="1"/>
              <a:t>cid</a:t>
            </a:r>
            <a:r>
              <a:rPr lang="en-US" altLang="zh-CN" sz="1600" dirty="0"/>
              <a:t>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11-23/1869r1, “LB276 reporting </a:t>
            </a:r>
            <a:r>
              <a:rPr lang="en-US" altLang="zh-CN" kern="0" dirty="0" err="1"/>
              <a:t>cid</a:t>
            </a:r>
            <a:r>
              <a:rPr lang="en-US" altLang="zh-CN" kern="0" dirty="0"/>
              <a:t> resolution”.</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660242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3161, 3189 and 3515</a:t>
            </a:r>
          </a:p>
          <a:p>
            <a:pPr lvl="1" algn="just">
              <a:buFont typeface="Arial" panose="020B0604020202020204" pitchFamily="34" charset="0"/>
              <a:buChar char="–"/>
              <a:defRPr/>
            </a:pPr>
            <a:r>
              <a:rPr lang="en-US" altLang="zh-CN" sz="1600" dirty="0" smtClean="0"/>
              <a:t>as specified in 11-23/1791r1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858769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3516 and 3517</a:t>
            </a:r>
          </a:p>
          <a:p>
            <a:pPr lvl="1" algn="just">
              <a:buFont typeface="Arial" panose="020B0604020202020204" pitchFamily="34" charset="0"/>
              <a:buChar char="–"/>
              <a:defRPr/>
            </a:pPr>
            <a:r>
              <a:rPr lang="en-US" altLang="zh-CN" sz="1600" dirty="0" smtClean="0"/>
              <a:t>as </a:t>
            </a:r>
            <a:r>
              <a:rPr lang="en-US" altLang="zh-CN" sz="1600" dirty="0"/>
              <a:t>specified in 11-23/1918r1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11-23/1918r1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4187768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3199 and 3422</a:t>
            </a:r>
          </a:p>
          <a:p>
            <a:pPr lvl="1" algn="just">
              <a:buFont typeface="Arial" panose="020B0604020202020204" pitchFamily="34" charset="0"/>
              <a:buChar char="–"/>
              <a:defRPr/>
            </a:pPr>
            <a:r>
              <a:rPr lang="en-US" altLang="zh-CN" sz="1600" dirty="0" smtClean="0"/>
              <a:t>as </a:t>
            </a:r>
            <a:r>
              <a:rPr lang="en-US" altLang="zh-CN" sz="1600" dirty="0"/>
              <a:t>specified in 11-23/1946r1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7921179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479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PAR contained in the document referenced below meets IEEE-SA guidelines,</a:t>
            </a:r>
            <a:endParaRPr lang="zh-CN" altLang="zh-CN" sz="2000" dirty="0"/>
          </a:p>
          <a:p>
            <a:r>
              <a:rPr lang="en-US" altLang="zh-CN" dirty="0"/>
              <a:t>Request that the PAR contained in </a:t>
            </a:r>
            <a:r>
              <a:rPr lang="en-US" altLang="zh-CN" dirty="0" smtClean="0"/>
              <a:t>11-23-2095r0 </a:t>
            </a:r>
            <a:r>
              <a:rPr lang="en-US" altLang="zh-CN" dirty="0"/>
              <a:t>be posted to the IEEE 802 Executive Committee (EC) agenda for EC approval to submit to </a:t>
            </a:r>
            <a:r>
              <a:rPr lang="en-US" altLang="zh-CN" dirty="0" err="1"/>
              <a:t>NesCom</a:t>
            </a:r>
            <a:r>
              <a:rPr lang="en-US" altLang="zh-CN" dirty="0"/>
              <a:t>, 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27Y</a:t>
            </a:r>
            <a:r>
              <a:rPr lang="en-US" altLang="zh-CN" sz="1800" b="1" kern="0" dirty="0"/>
              <a:t>/  </a:t>
            </a:r>
            <a:r>
              <a:rPr lang="en-US" altLang="zh-CN" sz="1800" b="1" kern="0" dirty="0" smtClean="0"/>
              <a:t>0N</a:t>
            </a:r>
            <a:r>
              <a:rPr lang="en-US" altLang="zh-CN" sz="1800" b="1" kern="0" dirty="0"/>
              <a:t>/  </a:t>
            </a:r>
            <a:r>
              <a:rPr lang="en-US" altLang="zh-CN" sz="1800" b="1" kern="0" dirty="0" smtClean="0"/>
              <a:t>2A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27Y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0N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8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23/2095r0</a:t>
            </a:r>
          </a:p>
          <a:p>
            <a:pPr marL="628650" lvl="2">
              <a:buFont typeface="微软雅黑" panose="020B0503020204020204" pitchFamily="34" charset="-122"/>
              <a:buChar char="–"/>
              <a:defRPr/>
            </a:pPr>
            <a:r>
              <a:rPr lang="en-US" altLang="zh-CN" kern="0" dirty="0"/>
              <a:t>SP Result:  20Y/4N/9A</a:t>
            </a:r>
            <a:endParaRPr lang="en-US" altLang="zh-CN" sz="1050" b="1" kern="0" dirty="0"/>
          </a:p>
        </p:txBody>
      </p:sp>
    </p:spTree>
    <p:extLst>
      <p:ext uri="{BB962C8B-B14F-4D97-AF65-F5344CB8AC3E}">
        <p14:creationId xmlns:p14="http://schemas.microsoft.com/office/powerpoint/2010/main" val="65309268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a:t>
            </a:r>
            <a:r>
              <a:rPr lang="en-US" altLang="zh-CN" dirty="0" smtClean="0"/>
              <a:t>CSD contained </a:t>
            </a:r>
            <a:r>
              <a:rPr lang="en-US" altLang="zh-CN" dirty="0"/>
              <a:t>in the document referenced below meets </a:t>
            </a:r>
            <a:r>
              <a:rPr lang="en-US" altLang="zh-CN" dirty="0" smtClean="0"/>
              <a:t>IEEE 802 </a:t>
            </a:r>
            <a:r>
              <a:rPr lang="en-US" altLang="zh-CN" dirty="0"/>
              <a:t>guidelines,</a:t>
            </a:r>
            <a:endParaRPr lang="zh-CN" altLang="zh-CN" sz="2000" dirty="0"/>
          </a:p>
          <a:p>
            <a:r>
              <a:rPr lang="en-US" altLang="zh-CN" dirty="0"/>
              <a:t>Request that the </a:t>
            </a:r>
            <a:r>
              <a:rPr lang="en-US" altLang="zh-CN" dirty="0" smtClean="0"/>
              <a:t>CSD </a:t>
            </a:r>
            <a:r>
              <a:rPr lang="en-US" altLang="zh-CN" dirty="0"/>
              <a:t>contained in </a:t>
            </a:r>
            <a:r>
              <a:rPr lang="en-US" altLang="zh-CN" dirty="0" smtClean="0"/>
              <a:t>11-20-0042r6 </a:t>
            </a:r>
            <a:r>
              <a:rPr lang="en-US" altLang="zh-CN" dirty="0"/>
              <a:t>be posted to the IEEE 802 Executive Committee (EC) agenda for EC </a:t>
            </a:r>
            <a:r>
              <a:rPr lang="en-US" altLang="zh-CN" dirty="0" smtClean="0"/>
              <a:t>approval, </a:t>
            </a:r>
            <a:r>
              <a:rPr lang="en-US" altLang="zh-CN" dirty="0"/>
              <a:t>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25Y</a:t>
            </a:r>
            <a:r>
              <a:rPr lang="en-US" altLang="zh-CN" sz="1800" b="1" kern="0" dirty="0"/>
              <a:t>/  </a:t>
            </a:r>
            <a:r>
              <a:rPr lang="en-US" altLang="zh-CN" sz="1800" b="1" kern="0" dirty="0" smtClean="0"/>
              <a:t>0N</a:t>
            </a:r>
            <a:r>
              <a:rPr lang="en-US" altLang="zh-CN" sz="1800" b="1" kern="0" dirty="0"/>
              <a:t>/  </a:t>
            </a:r>
            <a:r>
              <a:rPr lang="en-US" altLang="zh-CN" sz="1800" b="1" kern="0" dirty="0" smtClean="0"/>
              <a:t>2A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25Y</a:t>
            </a:r>
            <a:r>
              <a:rPr lang="en-US" altLang="zh-CN" sz="1800" b="1" dirty="0">
                <a:solidFill>
                  <a:srgbClr val="000000"/>
                </a:solidFill>
                <a:highlight>
                  <a:srgbClr val="00FF00"/>
                </a:highlight>
                <a:latin typeface="Times New Roman" panose="02020603050405020304" pitchFamily="18" charset="0"/>
                <a:cs typeface="+mn-cs"/>
              </a:rPr>
              <a:t>, 0N, 2A)</a:t>
            </a:r>
            <a:endParaRPr lang="en-US" altLang="zh-CN" sz="18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20/0042r6</a:t>
            </a:r>
          </a:p>
        </p:txBody>
      </p:sp>
    </p:spTree>
    <p:extLst>
      <p:ext uri="{BB962C8B-B14F-4D97-AF65-F5344CB8AC3E}">
        <p14:creationId xmlns:p14="http://schemas.microsoft.com/office/powerpoint/2010/main" val="22823208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1), 13:30-15:30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152382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481</a:t>
            </a:r>
            <a:endParaRPr lang="en-US" altLang="en-US" sz="3600" dirty="0"/>
          </a:p>
        </p:txBody>
      </p:sp>
      <p:sp>
        <p:nvSpPr>
          <p:cNvPr id="5" name="Rectangle 3"/>
          <p:cNvSpPr txBox="1">
            <a:spLocks noChangeArrowheads="1"/>
          </p:cNvSpPr>
          <p:nvPr/>
        </p:nvSpPr>
        <p:spPr bwMode="auto">
          <a:xfrm>
            <a:off x="762000" y="15240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3503, 3506 and 3509.</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smtClean="0">
                <a:solidFill>
                  <a:srgbClr val="000000"/>
                </a:solidFill>
                <a:latin typeface="Times New Roman" panose="02020603050405020304" pitchFamily="18" charset="0"/>
                <a:cs typeface="+mn-cs"/>
              </a:rPr>
              <a:t>Rui Du</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 </a:t>
            </a:r>
            <a:endParaRPr lang="en-US" altLang="zh-CN" sz="1800" b="1" kern="0" dirty="0" smtClean="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smtClean="0">
                <a:solidFill>
                  <a:srgbClr val="000000"/>
                </a:solidFill>
                <a:latin typeface="Times New Roman" panose="02020603050405020304" pitchFamily="18" charset="0"/>
                <a:cs typeface="+mn-cs"/>
              </a:rPr>
              <a:t>Result:</a:t>
            </a:r>
          </a:p>
          <a:p>
            <a:pPr marL="342900" lvl="1" indent="-342900" algn="just">
              <a:spcBef>
                <a:spcPct val="0"/>
              </a:spcBef>
              <a:buFont typeface="Arial" panose="020B0604020202020204" pitchFamily="34" charset="0"/>
              <a:buChar char="•"/>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89021957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3349 3350 3351 3352 3367 3538</a:t>
            </a:r>
          </a:p>
          <a:p>
            <a:pPr lvl="1" algn="just">
              <a:buFont typeface="Arial" panose="020B0604020202020204" pitchFamily="34" charset="0"/>
              <a:buChar char="–"/>
              <a:defRPr/>
            </a:pPr>
            <a:r>
              <a:rPr lang="en-US" altLang="zh-CN" sz="1600" dirty="0" smtClean="0"/>
              <a:t>as </a:t>
            </a:r>
            <a:r>
              <a:rPr lang="en-US" altLang="zh-CN" sz="1600" dirty="0"/>
              <a:t>specified in 11-23/1949r2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6030143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3298 and 3318</a:t>
            </a:r>
          </a:p>
          <a:p>
            <a:pPr lvl="1" algn="just">
              <a:buFont typeface="Arial" panose="020B0604020202020204" pitchFamily="34" charset="0"/>
              <a:buChar char="–"/>
              <a:defRPr/>
            </a:pPr>
            <a:r>
              <a:rPr lang="en-US" altLang="zh-CN" sz="1600" dirty="0" smtClean="0"/>
              <a:t>as </a:t>
            </a:r>
            <a:r>
              <a:rPr lang="en-US" altLang="zh-CN" sz="1600" dirty="0"/>
              <a:t>specified in 11-23/1989r1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Cheng Chen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7457843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a:t>3195, 3292, 3293, 3294, and 3337</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11-23/1879r4 </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Dongguk Lim </a:t>
            </a:r>
            <a:r>
              <a:rPr lang="en-US" altLang="zh-CN" sz="1800" b="1" kern="0" dirty="0" smtClean="0"/>
              <a:t>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11-23/1879r4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365498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a:t>3338 </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11-23/2070r1, “LB276 CR for CID 3338”</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Dong Wei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11-23/2070r1, “LB276 CR for CID 3338”</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283906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a:t>3178</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11-23/2096, “LB276 CR for CID 3178”</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Dong Wei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11-23/2096, “LB276 CR for CID 3178”</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1131070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a:t>3079, 3080, 3086, 3088, 3090, 3098, 3099, 3101, 3102, 3103, 3104, 3106, 3127, 3139, 3140, and 3141</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11-23/2093r2, “LB276 CR on capability of sensing measurement reporting”</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Dong Wei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11-23/2093r2, “LB276 CR on capability of sensing measurement reporting”</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5750133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a:t>3331, 3332, 3333</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11-23/2008r3</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9315582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489</a:t>
            </a:r>
            <a:endParaRPr lang="en-US" altLang="en-US" sz="3600" dirty="0"/>
          </a:p>
        </p:txBody>
      </p:sp>
      <p:sp>
        <p:nvSpPr>
          <p:cNvPr id="5" name="Rectangle 3"/>
          <p:cNvSpPr txBox="1">
            <a:spLocks noChangeArrowheads="1"/>
          </p:cNvSpPr>
          <p:nvPr/>
        </p:nvSpPr>
        <p:spPr bwMode="auto">
          <a:xfrm>
            <a:off x="762000" y="1676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3526 and 3523</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Mahmoud </a:t>
            </a:r>
            <a:r>
              <a:rPr lang="en-US" altLang="zh-CN" sz="1800" b="1" kern="0" dirty="0" smtClean="0">
                <a:solidFill>
                  <a:srgbClr val="000000"/>
                </a:solidFill>
                <a:latin typeface="Times New Roman" panose="02020603050405020304" pitchFamily="18" charset="0"/>
                <a:cs typeface="+mn-cs"/>
              </a:rPr>
              <a:t>Kamel</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 </a:t>
            </a:r>
            <a:endParaRPr lang="en-US" altLang="zh-CN" sz="1800" b="1" kern="0" dirty="0" smtClean="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smtClean="0">
                <a:solidFill>
                  <a:srgbClr val="000000"/>
                </a:solidFill>
                <a:latin typeface="Times New Roman" panose="02020603050405020304" pitchFamily="18" charset="0"/>
                <a:cs typeface="+mn-cs"/>
              </a:rPr>
              <a:t>Result</a:t>
            </a:r>
            <a:r>
              <a:rPr lang="en-US" altLang="zh-CN" sz="1800" b="1" kern="0" dirty="0">
                <a:solidFill>
                  <a:srgbClr val="000000"/>
                </a:solidFill>
                <a:latin typeface="Times New Roman" panose="02020603050405020304" pitchFamily="18" charset="0"/>
                <a:cs typeface="+mn-cs"/>
              </a:rPr>
              <a:t>:</a:t>
            </a:r>
          </a:p>
          <a:p>
            <a:pPr marL="342900" lvl="1" indent="-342900" algn="just">
              <a:spcBef>
                <a:spcPct val="0"/>
              </a:spcBef>
              <a:buFont typeface="Arial" panose="020B0604020202020204" pitchFamily="34" charset="0"/>
              <a:buChar char="•"/>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81026304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11-23/1394r</a:t>
            </a:r>
            <a:r>
              <a:rPr lang="en-US" altLang="zh-CN" sz="2000" dirty="0">
                <a:solidFill>
                  <a:srgbClr val="FF0000"/>
                </a:solidFill>
              </a:rPr>
              <a:t>X</a:t>
            </a:r>
            <a:r>
              <a:rPr lang="en-US" altLang="zh-CN" sz="2000" dirty="0"/>
              <a:t>,</a:t>
            </a:r>
          </a:p>
          <a:p>
            <a:pPr marL="354013" indent="0" algn="just">
              <a:buNone/>
            </a:pPr>
            <a:r>
              <a:rPr lang="en-US" altLang="zh-CN" sz="2000" dirty="0">
                <a:hlinkClick r:id="rId3"/>
              </a:rPr>
              <a:t>https://mentor.ieee.org/802.11/dcn/23/11-23-1394-08-00bf-lb276-comments-and-approved-resolutions.xlsx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20 day Working Group Recirculation Ballot asking the question “Should P802.11bf D3.0 be forwarded to SA Ballot?”</a:t>
            </a:r>
          </a:p>
          <a:p>
            <a:endParaRPr lang="zh-CN" altLang="zh-CN" sz="2000" dirty="0"/>
          </a:p>
          <a:p>
            <a:pPr lvl="0"/>
            <a:r>
              <a:rPr lang="en-GB" altLang="zh-CN" sz="2000" dirty="0"/>
              <a:t>Moved: ,  Seconded:</a:t>
            </a:r>
          </a:p>
          <a:p>
            <a:r>
              <a:rPr lang="en-US" altLang="zh-CN" sz="2000" kern="0" dirty="0"/>
              <a:t>Preliminary Result: ( Y/ N/ A)</a:t>
            </a:r>
          </a:p>
          <a:p>
            <a:pPr lvl="0"/>
            <a:r>
              <a:rPr lang="en-GB" altLang="zh-CN" sz="2000" dirty="0"/>
              <a:t>Result</a:t>
            </a:r>
            <a:r>
              <a:rPr lang="en-US" altLang="zh-CN" sz="2000" kern="0" dirty="0"/>
              <a:t>*</a:t>
            </a:r>
            <a:r>
              <a:rPr lang="en-GB" altLang="zh-CN" sz="2000" dirty="0"/>
              <a:t>: ( y- n- 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353832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58165202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11-23/1394r</a:t>
            </a:r>
            <a:r>
              <a:rPr lang="en-US" altLang="zh-CN" sz="2000" dirty="0">
                <a:solidFill>
                  <a:srgbClr val="FF0000"/>
                </a:solidFill>
              </a:rPr>
              <a:t>X</a:t>
            </a:r>
            <a:r>
              <a:rPr lang="en-US" altLang="zh-CN" sz="2000" dirty="0"/>
              <a:t>,</a:t>
            </a:r>
          </a:p>
          <a:p>
            <a:pPr marL="354013" indent="0" algn="just">
              <a:buNone/>
            </a:pPr>
            <a:r>
              <a:rPr lang="en-US" altLang="zh-CN" sz="2000" dirty="0">
                <a:hlinkClick r:id="rId3"/>
              </a:rPr>
              <a:t>https://mentor.ieee.org/802.11/dcn/23/11-23-1394-08-00bf-lb276-comments-and-approved-resolutions.xlsx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20 day Working Group Recirculation Ballot asking the question “Should P802.11bf D3.0 be forwarded to SA Ballot?”</a:t>
            </a:r>
          </a:p>
          <a:p>
            <a:endParaRPr lang="zh-CN" altLang="zh-CN" sz="2000" dirty="0"/>
          </a:p>
          <a:p>
            <a:pPr lvl="0"/>
            <a:r>
              <a:rPr lang="en-GB" altLang="zh-CN" sz="2000" dirty="0"/>
              <a:t>Moved: ,  Seconded:</a:t>
            </a:r>
          </a:p>
          <a:p>
            <a:r>
              <a:rPr lang="en-US" altLang="zh-CN" sz="2000" kern="0" dirty="0"/>
              <a:t>Preliminary Result: ( Y/ N/ A)</a:t>
            </a:r>
          </a:p>
          <a:p>
            <a:pPr lvl="0"/>
            <a:r>
              <a:rPr lang="en-GB" altLang="zh-CN" sz="2000" dirty="0"/>
              <a:t>Result</a:t>
            </a:r>
            <a:r>
              <a:rPr lang="en-US" altLang="zh-CN" sz="2000" kern="0" dirty="0"/>
              <a:t>*</a:t>
            </a:r>
            <a:r>
              <a:rPr lang="en-GB" altLang="zh-CN" sz="2000" dirty="0"/>
              <a:t>: ( y- n- 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307540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3395 and 3303</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smtClean="0">
                <a:solidFill>
                  <a:srgbClr val="FF0000"/>
                </a:solidFill>
              </a:rPr>
              <a:t>11-23/1826r1</a:t>
            </a:r>
            <a:endParaRPr lang="en-US" altLang="zh-CN" sz="1600" dirty="0">
              <a:solidFill>
                <a:srgbClr val="FF0000"/>
              </a:solidFill>
            </a:endParaRP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solidFill>
                  <a:srgbClr val="000000"/>
                </a:solidFill>
                <a:latin typeface="Times New Roman" panose="02020603050405020304" pitchFamily="18" charset="0"/>
              </a:rPr>
              <a:t>Mahmoud Kamel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solidFill>
                  <a:srgbClr val="FF0000"/>
                </a:solidFill>
              </a:rPr>
              <a:t>11-23/1826r1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4355265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143822</TotalTime>
  <Words>6745</Words>
  <Application>Microsoft Office PowerPoint</Application>
  <PresentationFormat>宽屏</PresentationFormat>
  <Paragraphs>1755</Paragraphs>
  <Slides>84</Slides>
  <Notes>83</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84</vt:i4>
      </vt:variant>
    </vt:vector>
  </HeadingPairs>
  <TitlesOfParts>
    <vt:vector size="96"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November Plenary 2023</vt:lpstr>
      <vt:lpstr>IEEE 802.11 Task Group bf WLAN Sensing </vt:lpstr>
      <vt:lpstr>PowerPoint 演示文稿</vt:lpstr>
      <vt:lpstr>PowerPoint 演示文稿</vt:lpstr>
      <vt:lpstr>Registration for the November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304</cp:revision>
  <cp:lastPrinted>2014-11-04T15:04:57Z</cp:lastPrinted>
  <dcterms:created xsi:type="dcterms:W3CDTF">2007-04-17T18:10:23Z</dcterms:created>
  <dcterms:modified xsi:type="dcterms:W3CDTF">2023-11-16T21:43:44Z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(3)DNV3AUQcNlm3Vr/4M/8XTCII319BWsqSUXC/9tqV1dEJvtRvuQE6ebqIumdmBauCqxArJ9UW
8NywYuyPZL7bypYX5o5wFTsC/BOmiZVjorsSpyreuyuRw8wmcqJ2yQBElNoQYucNVW3qEWDH
ErdymNREpXX+tqWxpRwTUrJYDWrrrLZXFow5USiu/dJC/LDft/X6JgbaAgT2M4L0OWhjXRHQ
uyJ7IwAorXH7JYK+H5</vt:lpwstr>
  </property>
  <property fmtid="{D5CDD505-2E9C-101B-9397-08002B2CF9AE}" pid="27" name="_2015_ms_pID_7253431">
    <vt:lpwstr>AyRu3UdXh9jT+QAO3olVbe9v/i5g1Y0mZNVPL/7aXTNbF2a2ZTIuCq
GsUXob/s86bYMGONT33xP6O5s+SviqJprQ3rblYWQPdsItutggvCHek1P4JAnskB0r19dUzM
AMeTzdjDShHykReu5l5gkqBXidW6gCHiWmfoNneQyjKQYmUZt2i1TvHxOO1jO04Z4+iRL8Ub
CjJsBG9v9GPKGN+qQY3l/X71wwaAqLmkwR4M</vt:lpwstr>
  </property>
  <property fmtid="{D5CDD505-2E9C-101B-9397-08002B2CF9AE}" pid="28" name="_2015_ms_pID_7253432">
    <vt:lpwstr>yvKBlSdkahKA3UoZs0yDHWY=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