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comments/comment1.xml" ContentType="application/vnd.openxmlformats-officedocument.presentationml.comments+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331" r:id="rId20"/>
    <p:sldId id="1332" r:id="rId21"/>
    <p:sldId id="1333" r:id="rId22"/>
    <p:sldId id="1351" r:id="rId23"/>
    <p:sldId id="1066" r:id="rId24"/>
    <p:sldId id="877" r:id="rId25"/>
    <p:sldId id="1322" r:id="rId26"/>
    <p:sldId id="1087" r:id="rId27"/>
    <p:sldId id="897" r:id="rId28"/>
    <p:sldId id="1270" r:id="rId29"/>
    <p:sldId id="1287" r:id="rId30"/>
    <p:sldId id="1323" r:id="rId31"/>
    <p:sldId id="905" r:id="rId32"/>
    <p:sldId id="1163" r:id="rId33"/>
    <p:sldId id="1164" r:id="rId34"/>
    <p:sldId id="1013" r:id="rId35"/>
    <p:sldId id="1018" r:id="rId36"/>
    <p:sldId id="1019" r:id="rId37"/>
    <p:sldId id="1020" r:id="rId38"/>
    <p:sldId id="1021" r:id="rId39"/>
    <p:sldId id="1022" r:id="rId40"/>
    <p:sldId id="1023" r:id="rId41"/>
    <p:sldId id="1324" r:id="rId42"/>
    <p:sldId id="1025" r:id="rId43"/>
    <p:sldId id="1026" r:id="rId44"/>
    <p:sldId id="1027" r:id="rId45"/>
    <p:sldId id="1028" r:id="rId46"/>
    <p:sldId id="1325" r:id="rId47"/>
    <p:sldId id="1326" r:id="rId48"/>
    <p:sldId id="1327" r:id="rId49"/>
    <p:sldId id="1328" r:id="rId50"/>
    <p:sldId id="1329" r:id="rId51"/>
    <p:sldId id="1330" r:id="rId52"/>
    <p:sldId id="1334" r:id="rId53"/>
    <p:sldId id="1335" r:id="rId54"/>
    <p:sldId id="1336" r:id="rId55"/>
    <p:sldId id="1337" r:id="rId56"/>
    <p:sldId id="1338" r:id="rId57"/>
    <p:sldId id="1339" r:id="rId58"/>
    <p:sldId id="1340" r:id="rId59"/>
    <p:sldId id="1341" r:id="rId60"/>
    <p:sldId id="1342" r:id="rId61"/>
    <p:sldId id="1343" r:id="rId62"/>
    <p:sldId id="1344" r:id="rId63"/>
    <p:sldId id="1345" r:id="rId64"/>
    <p:sldId id="1346" r:id="rId65"/>
    <p:sldId id="1347" r:id="rId66"/>
    <p:sldId id="1348" r:id="rId67"/>
    <p:sldId id="1349" r:id="rId68"/>
    <p:sldId id="1350" r:id="rId69"/>
    <p:sldId id="1015" r:id="rId70"/>
    <p:sldId id="1016" r:id="rId71"/>
    <p:sldId id="1017" r:id="rId72"/>
    <p:sldId id="842" r:id="rId73"/>
    <p:sldId id="1024" r:id="rId7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498324688"/>
        <c:axId val="498325232"/>
      </c:barChart>
      <c:catAx>
        <c:axId val="49832468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98325232"/>
        <c:crosses val="autoZero"/>
        <c:auto val="1"/>
        <c:lblAlgn val="ctr"/>
        <c:lblOffset val="100"/>
        <c:noMultiLvlLbl val="0"/>
      </c:catAx>
      <c:valAx>
        <c:axId val="4983252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9832468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663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395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86824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3311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91823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1374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69869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29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39839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3750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4573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10314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71712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9155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533924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508391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83340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88110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89470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80248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56779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04502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795114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719726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352686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266691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r9</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7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20908970"/>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r h="89561">
                <a:tc>
                  <a:txBody>
                    <a:bodyPr/>
                    <a:lstStyle/>
                    <a:p>
                      <a:pPr>
                        <a:spcAft>
                          <a:spcPts val="0"/>
                        </a:spcAft>
                      </a:pPr>
                      <a:r>
                        <a:rPr lang="en-US" sz="1200" kern="1200" dirty="0" smtClean="0">
                          <a:solidFill>
                            <a:srgbClr val="00B050"/>
                          </a:solidFill>
                          <a:latin typeface="+mn-lt"/>
                          <a:ea typeface="+mn-ea"/>
                          <a:cs typeface="+mn-cs"/>
                        </a:rPr>
                        <a:t>23/1816</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Shirakawa (Sharp)</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DMG Sensing Report etc</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CRs for DMG sensing 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extLst>
                  <a:ext uri="{0D108BD9-81ED-4DB2-BD59-A6C34878D82A}">
                    <a16:rowId xmlns="" xmlns:a16="http://schemas.microsoft.com/office/drawing/2014/main"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dirty="0">
                <a:solidFill>
                  <a:srgbClr val="0000FF"/>
                </a:solidFill>
              </a:rPr>
              <a:t>448 - </a:t>
            </a:r>
            <a:r>
              <a:rPr lang="en-US" altLang="zh-CN" sz="1400" dirty="0" smtClean="0">
                <a:solidFill>
                  <a:srgbClr val="0000FF"/>
                </a:solidFill>
              </a:rPr>
              <a:t>464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47269732"/>
              </p:ext>
            </p:extLst>
          </p:nvPr>
        </p:nvGraphicFramePr>
        <p:xfrm>
          <a:off x="3429000" y="1600200"/>
          <a:ext cx="8305801" cy="466804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23/1773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CIDs (11.5.1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23/1970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err="1">
                          <a:solidFill>
                            <a:srgbClr val="00B050"/>
                          </a:solidFill>
                          <a:effectLst/>
                          <a:latin typeface="Calibri" panose="020F0502020204030204" pitchFamily="34" charset="0"/>
                          <a:ea typeface="宋体" panose="02010600030101010101" pitchFamily="2" charset="-122"/>
                        </a:rPr>
                        <a:t>Naren</a:t>
                      </a:r>
                      <a:r>
                        <a:rPr lang="en-GB" sz="1100" dirty="0">
                          <a:solidFill>
                            <a:srgbClr val="00B050"/>
                          </a:solidFill>
                          <a:effectLst/>
                          <a:latin typeface="Calibri" panose="020F0502020204030204" pitchFamily="34" charset="0"/>
                          <a:ea typeface="宋体" panose="02010600030101010101" pitchFamily="2" charset="-122"/>
                        </a:rPr>
                        <a:t>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Name inconsistency – Sensing Responder Role Bitmap field</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5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23/1851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LB276 resolutions on mixed comments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FF"/>
                          </a:solidFill>
                          <a:effectLst/>
                          <a:latin typeface="Calibri" panose="020F0502020204030204" pitchFamily="34" charset="0"/>
                          <a:ea typeface="宋体" panose="02010600030101010101" pitchFamily="2" charset="-122"/>
                        </a:rPr>
                        <a:t>LB276 reporting cid resolution</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964774057"/>
              </p:ext>
            </p:extLst>
          </p:nvPr>
        </p:nvGraphicFramePr>
        <p:xfrm>
          <a:off x="3429000" y="1600200"/>
          <a:ext cx="8305801" cy="45308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00FF"/>
                          </a:solidFill>
                          <a:effectLst/>
                          <a:latin typeface="Calibri" panose="020F0502020204030204" pitchFamily="34" charset="0"/>
                          <a:ea typeface="宋体" panose="02010600030101010101" pitchFamily="2" charset="-122"/>
                        </a:rPr>
                        <a:t>LB276 reporting </a:t>
                      </a:r>
                      <a:r>
                        <a:rPr lang="en-US" sz="1100" dirty="0" err="1">
                          <a:solidFill>
                            <a:srgbClr val="0000FF"/>
                          </a:solidFill>
                          <a:effectLst/>
                          <a:latin typeface="Calibri" panose="020F0502020204030204" pitchFamily="34" charset="0"/>
                          <a:ea typeface="宋体" panose="02010600030101010101" pitchFamily="2" charset="-122"/>
                        </a:rPr>
                        <a:t>cid</a:t>
                      </a:r>
                      <a:r>
                        <a:rPr lang="en-US" sz="1100" dirty="0">
                          <a:solidFill>
                            <a:srgbClr val="0000FF"/>
                          </a:solidFill>
                          <a:effectLst/>
                          <a:latin typeface="Calibri" panose="020F0502020204030204" pitchFamily="34" charset="0"/>
                          <a:ea typeface="宋体" panose="02010600030101010101" pitchFamily="2" charset="-122"/>
                        </a:rPr>
                        <a:t> resolution</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2"/>
                  </a:ext>
                </a:extLst>
              </a:tr>
              <a:tr h="89561">
                <a:tc>
                  <a:txBody>
                    <a:bodyPr/>
                    <a:lstStyle/>
                    <a:p>
                      <a:pPr algn="l">
                        <a:spcAft>
                          <a:spcPts val="0"/>
                        </a:spcAft>
                      </a:pPr>
                      <a:r>
                        <a:rPr lang="en-GB" sz="1200" kern="1200" dirty="0">
                          <a:solidFill>
                            <a:srgbClr val="00B050"/>
                          </a:solidFill>
                          <a:latin typeface="+mn-lt"/>
                          <a:ea typeface="+mn-ea"/>
                          <a:cs typeface="+mn-cs"/>
                        </a:rPr>
                        <a:t>23/2056r0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Basic SBP Feature Set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23/2071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Dibakar Das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in 9.4.2.321 and 11.55.1.4.1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75721634"/>
              </p:ext>
            </p:extLst>
          </p:nvPr>
        </p:nvGraphicFramePr>
        <p:xfrm>
          <a:off x="3429000" y="1600200"/>
          <a:ext cx="8305801" cy="409400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23/1869</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Chris Beg (Cognitive Systems)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B050"/>
                          </a:solidFill>
                          <a:effectLst/>
                          <a:latin typeface="Calibri" panose="020F0502020204030204" pitchFamily="34" charset="0"/>
                          <a:ea typeface="宋体" panose="02010600030101010101" pitchFamily="2" charset="-122"/>
                        </a:rPr>
                        <a:t>LB276 reporting </a:t>
                      </a:r>
                      <a:r>
                        <a:rPr lang="en-US" sz="1100" dirty="0" err="1">
                          <a:solidFill>
                            <a:srgbClr val="00B050"/>
                          </a:solidFill>
                          <a:effectLst/>
                          <a:latin typeface="Calibri" panose="020F0502020204030204" pitchFamily="34" charset="0"/>
                          <a:ea typeface="宋体" panose="02010600030101010101" pitchFamily="2" charset="-122"/>
                        </a:rPr>
                        <a:t>cid</a:t>
                      </a:r>
                      <a:r>
                        <a:rPr lang="en-US" sz="1100" dirty="0">
                          <a:solidFill>
                            <a:srgbClr val="00B050"/>
                          </a:solidFill>
                          <a:effectLst/>
                          <a:latin typeface="Calibri" panose="020F0502020204030204" pitchFamily="34" charset="0"/>
                          <a:ea typeface="宋体" panose="02010600030101010101" pitchFamily="2" charset="-122"/>
                        </a:rPr>
                        <a:t> resolution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(self)</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lb276-DMG-CIDs-set-2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23/1791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SBP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OST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DMG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GB" sz="1200" kern="1200" dirty="0">
                          <a:solidFill>
                            <a:srgbClr val="00B050"/>
                          </a:solidFill>
                          <a:latin typeface="+mn-lt"/>
                          <a:ea typeface="+mn-ea"/>
                          <a:cs typeface="+mn-cs"/>
                        </a:rPr>
                        <a:t>23/1941r0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Mahmoud Kamel (</a:t>
                      </a:r>
                      <a:r>
                        <a:rPr lang="en-GB" sz="1200" kern="1200" dirty="0" err="1">
                          <a:solidFill>
                            <a:srgbClr val="00B050"/>
                          </a:solidFill>
                          <a:latin typeface="+mn-lt"/>
                          <a:ea typeface="+mn-ea"/>
                          <a:cs typeface="+mn-cs"/>
                        </a:rPr>
                        <a:t>InterDigital</a:t>
                      </a:r>
                      <a:r>
                        <a:rPr lang="en-GB" sz="1200" kern="1200" dirty="0">
                          <a:solidFill>
                            <a:srgbClr val="00B050"/>
                          </a:solidFill>
                          <a:latin typeface="+mn-lt"/>
                          <a:ea typeface="+mn-ea"/>
                          <a:cs typeface="+mn-cs"/>
                        </a:rPr>
                        <a: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 276 CR for CIDs 3472 and 3535</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15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CID 3155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1181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465-480</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556323086"/>
              </p:ext>
            </p:extLst>
          </p:nvPr>
        </p:nvGraphicFramePr>
        <p:xfrm>
          <a:off x="3429000" y="1600200"/>
          <a:ext cx="8305801" cy="301583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23/1949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Comments Related to 320 MHz Sensing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CID 3298 and 3318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spcAft>
                          <a:spcPts val="0"/>
                        </a:spcAft>
                      </a:pPr>
                      <a:r>
                        <a:rPr lang="en-US" sz="1200" kern="1200" dirty="0">
                          <a:solidFill>
                            <a:schemeClr val="tx1"/>
                          </a:solidFill>
                          <a:latin typeface="+mn-lt"/>
                          <a:ea typeface="+mn-ea"/>
                          <a:cs typeface="+mn-cs"/>
                        </a:rPr>
                        <a:t>23/2070</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for CID 3338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23/2093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on capability of sensing measurement reporting</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23/2025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parallel coordinated </a:t>
                      </a:r>
                      <a:r>
                        <a:rPr lang="en-US" altLang="zh-CN" sz="1200" kern="1200" dirty="0" err="1" smtClean="0">
                          <a:solidFill>
                            <a:srgbClr val="0000FF"/>
                          </a:solidFill>
                          <a:latin typeface="+mn-lt"/>
                          <a:ea typeface="+mn-ea"/>
                          <a:cs typeface="+mn-cs"/>
                        </a:rPr>
                        <a:t>monostatic</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dmg</a:t>
                      </a:r>
                      <a:r>
                        <a:rPr lang="en-US" altLang="zh-CN" sz="1200" kern="1200" dirty="0" smtClean="0">
                          <a:solidFill>
                            <a:srgbClr val="0000FF"/>
                          </a:solidFill>
                          <a:latin typeface="+mn-lt"/>
                          <a:ea typeface="+mn-ea"/>
                          <a:cs typeface="+mn-cs"/>
                        </a:rPr>
                        <a:t> sensing over multiple channels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68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67327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993033530"/>
              </p:ext>
            </p:extLst>
          </p:nvPr>
        </p:nvGraphicFramePr>
        <p:xfrm>
          <a:off x="3429000" y="1600200"/>
          <a:ext cx="8305801" cy="298486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23/1949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Comments Related to 320 MHz Sensing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CID 3298 and 3318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spcAft>
                          <a:spcPts val="0"/>
                        </a:spcAft>
                      </a:pPr>
                      <a:r>
                        <a:rPr lang="en-US" sz="1200" kern="1200" dirty="0">
                          <a:solidFill>
                            <a:schemeClr val="tx1"/>
                          </a:solidFill>
                          <a:latin typeface="+mn-lt"/>
                          <a:ea typeface="+mn-ea"/>
                          <a:cs typeface="+mn-cs"/>
                        </a:rPr>
                        <a:t>23/2070</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for CID 3338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23/2093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on capability of sensing measurement reporting</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23/2025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parallel coordinated </a:t>
                      </a:r>
                      <a:r>
                        <a:rPr lang="en-US" altLang="zh-CN" sz="1200" kern="1200" dirty="0" err="1" smtClean="0">
                          <a:solidFill>
                            <a:srgbClr val="0000FF"/>
                          </a:solidFill>
                          <a:latin typeface="+mn-lt"/>
                          <a:ea typeface="+mn-ea"/>
                          <a:cs typeface="+mn-cs"/>
                        </a:rPr>
                        <a:t>monostatic</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dmg</a:t>
                      </a:r>
                      <a:r>
                        <a:rPr lang="en-US" altLang="zh-CN" sz="1200" kern="1200" dirty="0" smtClean="0">
                          <a:solidFill>
                            <a:srgbClr val="0000FF"/>
                          </a:solidFill>
                          <a:latin typeface="+mn-lt"/>
                          <a:ea typeface="+mn-ea"/>
                          <a:cs typeface="+mn-cs"/>
                        </a:rPr>
                        <a:t> sensing over multiple channels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23/1826</a:t>
                      </a:r>
                      <a:endParaRPr lang="zh-CN" sz="1200" dirty="0">
                        <a:effectLst/>
                        <a:latin typeface="Times New Roman" panose="02020603050405020304" pitchFamily="18"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Mahmoud Kamel (InterDigital)</a:t>
                      </a:r>
                      <a:endParaRPr lang="zh-CN" sz="1200">
                        <a:effectLst/>
                        <a:latin typeface="Times New Roman" panose="02020603050405020304" pitchFamily="18"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 276 CR for CIDs 3395 and 3303</a:t>
                      </a:r>
                      <a:endParaRPr lang="zh-CN" sz="1200">
                        <a:effectLst/>
                        <a:latin typeface="Times New Roman" panose="02020603050405020304" pitchFamily="18"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20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200" dirty="0">
                        <a:effectLst/>
                        <a:latin typeface="Times New Roman" panose="02020603050405020304" pitchFamily="18" charset="0"/>
                        <a:ea typeface="宋体" panose="02010600030101010101" pitchFamily="2" charset="-122"/>
                      </a:endParaRPr>
                    </a:p>
                  </a:txBody>
                  <a:tcPr marL="36195" marR="36195" marT="17780" marB="17780" anchor="ctr"/>
                </a:tc>
              </a:tr>
              <a:tr h="68212">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23/2101</a:t>
                      </a:r>
                      <a:endParaRPr lang="zh-CN" sz="1200" dirty="0">
                        <a:effectLst/>
                        <a:latin typeface="Times New Roman" panose="02020603050405020304" pitchFamily="18"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200">
                        <a:effectLst/>
                        <a:latin typeface="Times New Roman" panose="02020603050405020304" pitchFamily="18"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remaining comments</a:t>
                      </a:r>
                      <a:endParaRPr lang="zh-CN" sz="1200">
                        <a:effectLst/>
                        <a:latin typeface="Times New Roman" panose="02020603050405020304" pitchFamily="18"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20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200" dirty="0">
                        <a:effectLst/>
                        <a:latin typeface="Times New Roman" panose="02020603050405020304" pitchFamily="18" charset="0"/>
                        <a:ea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68659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a:solidFill>
                  <a:srgbClr val="0000FF"/>
                </a:solidFill>
              </a:rPr>
              <a:t>XXX - XXX</a:t>
            </a:r>
            <a:r>
              <a:rPr lang="en-US" altLang="zh-CN" sz="1600" dirty="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98137405"/>
              </p:ext>
            </p:extLst>
          </p:nvPr>
        </p:nvGraphicFramePr>
        <p:xfrm>
          <a:off x="3429000" y="1600200"/>
          <a:ext cx="8305801" cy="155666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September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a:t>
            </a:r>
            <a:r>
              <a:rPr lang="en-US" altLang="zh-CN" sz="2000" dirty="0" smtClean="0"/>
              <a:t>Second: Sang </a:t>
            </a:r>
            <a:r>
              <a:rPr lang="en-US" altLang="zh-CN" sz="2000" dirty="0"/>
              <a:t>Kim</a:t>
            </a:r>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 xmlns:a16="http://schemas.microsoft.com/office/drawing/2014/main"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a:t>
            </a:r>
            <a:r>
              <a:rPr lang="en-US" altLang="zh-CN" b="1" dirty="0" smtClean="0"/>
              <a:t>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a:t>
            </a:r>
            <a:r>
              <a:rPr lang="en-US" altLang="zh-CN" sz="3200" dirty="0" smtClean="0">
                <a:solidFill>
                  <a:srgbClr val="0000FF"/>
                </a:solidFill>
              </a:rPr>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90.459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smtClean="0">
                <a:solidFill>
                  <a:srgbClr val="FF0000"/>
                </a:solidFill>
              </a:rPr>
              <a:t>493 </a:t>
            </a:r>
            <a:r>
              <a:rPr lang="en-US" altLang="zh-CN" sz="1600" dirty="0">
                <a:solidFill>
                  <a:srgbClr val="FF0000"/>
                </a:solidFill>
              </a:rPr>
              <a:t>/545,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85071671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 xmlns:a16="http://schemas.microsoft.com/office/drawing/2014/main" val="20000"/>
                    </a:ext>
                  </a:extLst>
                </a:gridCol>
                <a:gridCol w="778534">
                  <a:extLst>
                    <a:ext uri="{9D8B030D-6E8A-4147-A177-3AD203B41FA5}">
                      <a16:colId xmlns="" xmlns:a16="http://schemas.microsoft.com/office/drawing/2014/main" val="20001"/>
                    </a:ext>
                  </a:extLst>
                </a:gridCol>
                <a:gridCol w="1324874">
                  <a:extLst>
                    <a:ext uri="{9D8B030D-6E8A-4147-A177-3AD203B41FA5}">
                      <a16:colId xmlns="" xmlns:a16="http://schemas.microsoft.com/office/drawing/2014/main" val="20002"/>
                    </a:ext>
                  </a:extLst>
                </a:gridCol>
                <a:gridCol w="778534">
                  <a:extLst>
                    <a:ext uri="{9D8B030D-6E8A-4147-A177-3AD203B41FA5}">
                      <a16:colId xmlns="" xmlns:a16="http://schemas.microsoft.com/office/drawing/2014/main" val="20003"/>
                    </a:ext>
                  </a:extLst>
                </a:gridCol>
                <a:gridCol w="682925">
                  <a:extLst>
                    <a:ext uri="{9D8B030D-6E8A-4147-A177-3AD203B41FA5}">
                      <a16:colId xmlns="" xmlns:a16="http://schemas.microsoft.com/office/drawing/2014/main" val="20004"/>
                    </a:ext>
                  </a:extLst>
                </a:gridCol>
                <a:gridCol w="682925">
                  <a:extLst>
                    <a:ext uri="{9D8B030D-6E8A-4147-A177-3AD203B41FA5}">
                      <a16:colId xmlns="" xmlns:a16="http://schemas.microsoft.com/office/drawing/2014/main" val="20005"/>
                    </a:ext>
                  </a:extLst>
                </a:gridCol>
                <a:gridCol w="764876">
                  <a:extLst>
                    <a:ext uri="{9D8B030D-6E8A-4147-A177-3AD203B41FA5}">
                      <a16:colId xmlns=""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493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0.110091743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0.794495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0.90459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350041945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 xmlns:a16="http://schemas.microsoft.com/office/drawing/2014/main" val="20000"/>
                    </a:ext>
                  </a:extLst>
                </a:gridCol>
                <a:gridCol w="826852">
                  <a:extLst>
                    <a:ext uri="{9D8B030D-6E8A-4147-A177-3AD203B41FA5}">
                      <a16:colId xmlns="" xmlns:a16="http://schemas.microsoft.com/office/drawing/2014/main" val="20001"/>
                    </a:ext>
                  </a:extLst>
                </a:gridCol>
                <a:gridCol w="1736386">
                  <a:extLst>
                    <a:ext uri="{9D8B030D-6E8A-4147-A177-3AD203B41FA5}">
                      <a16:colId xmlns="" xmlns:a16="http://schemas.microsoft.com/office/drawing/2014/main" val="20002"/>
                    </a:ext>
                  </a:extLst>
                </a:gridCol>
                <a:gridCol w="1074905">
                  <a:extLst>
                    <a:ext uri="{9D8B030D-6E8A-4147-A177-3AD203B41FA5}">
                      <a16:colId xmlns="" xmlns:a16="http://schemas.microsoft.com/office/drawing/2014/main" val="20003"/>
                    </a:ext>
                  </a:extLst>
                </a:gridCol>
                <a:gridCol w="1147865">
                  <a:extLst>
                    <a:ext uri="{9D8B030D-6E8A-4147-A177-3AD203B41FA5}">
                      <a16:colId xmlns="" xmlns:a16="http://schemas.microsoft.com/office/drawing/2014/main" val="20004"/>
                    </a:ext>
                  </a:extLst>
                </a:gridCol>
                <a:gridCol w="1828801">
                  <a:extLst>
                    <a:ext uri="{9D8B030D-6E8A-4147-A177-3AD203B41FA5}">
                      <a16:colId xmlns="" xmlns:a16="http://schemas.microsoft.com/office/drawing/2014/main"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Alecs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0.110091743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0.7944954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0.9045872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01267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44084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255910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223036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760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764886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307218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6493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264842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022287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443717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0049311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03924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05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791858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64087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25029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66024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5876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418776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r>
              <a:rPr lang="en-US" altLang="zh-CN" sz="1800" b="1" kern="0" dirty="0"/>
              <a:t>: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792117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27Y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0N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6530926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a:t>
            </a:r>
            <a:r>
              <a:rPr lang="en-US" altLang="zh-CN" dirty="0" smtClean="0"/>
              <a:t>CSD contained </a:t>
            </a:r>
            <a:r>
              <a:rPr lang="en-US" altLang="zh-CN" dirty="0"/>
              <a:t>in the document referenced below meets </a:t>
            </a:r>
            <a:r>
              <a:rPr lang="en-US" altLang="zh-CN" dirty="0" smtClean="0"/>
              <a:t>IEEE 802 </a:t>
            </a:r>
            <a:r>
              <a:rPr lang="en-US" altLang="zh-CN" dirty="0"/>
              <a:t>guidelines,</a:t>
            </a:r>
            <a:endParaRPr lang="zh-CN" altLang="zh-CN" sz="2000" dirty="0"/>
          </a:p>
          <a:p>
            <a:r>
              <a:rPr lang="en-US" altLang="zh-CN" dirty="0"/>
              <a:t>Request that the </a:t>
            </a:r>
            <a:r>
              <a:rPr lang="en-US" altLang="zh-CN" dirty="0" smtClean="0"/>
              <a:t>CSD </a:t>
            </a:r>
            <a:r>
              <a:rPr lang="en-US" altLang="zh-CN" dirty="0"/>
              <a:t>contained in </a:t>
            </a:r>
            <a:r>
              <a:rPr lang="en-US" altLang="zh-CN" dirty="0" smtClean="0"/>
              <a:t>11-20-0042r6 </a:t>
            </a:r>
            <a:r>
              <a:rPr lang="en-US" altLang="zh-CN" dirty="0"/>
              <a:t>be posted to the IEEE 802 Executive Committee (EC) agenda for EC </a:t>
            </a:r>
            <a:r>
              <a:rPr lang="en-US" altLang="zh-CN" dirty="0" smtClean="0"/>
              <a:t>approval, </a:t>
            </a:r>
            <a:r>
              <a:rPr lang="en-US" altLang="zh-CN" dirty="0"/>
              <a:t>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25Y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25Y</a:t>
            </a:r>
            <a:r>
              <a:rPr lang="en-US" altLang="zh-CN" sz="1800" b="1" dirty="0">
                <a:solidFill>
                  <a:srgbClr val="000000"/>
                </a:solidFill>
                <a:highlight>
                  <a:srgbClr val="00FF00"/>
                </a:highlight>
                <a:latin typeface="Times New Roman" panose="02020603050405020304" pitchFamily="18" charset="0"/>
                <a:cs typeface="+mn-cs"/>
              </a:rPr>
              <a:t>,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20/0042r6</a:t>
            </a:r>
          </a:p>
        </p:txBody>
      </p:sp>
    </p:spTree>
    <p:extLst>
      <p:ext uri="{BB962C8B-B14F-4D97-AF65-F5344CB8AC3E}">
        <p14:creationId xmlns:p14="http://schemas.microsoft.com/office/powerpoint/2010/main" val="2282320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143689</TotalTime>
  <Words>6167</Words>
  <Application>Microsoft Office PowerPoint</Application>
  <PresentationFormat>宽屏</PresentationFormat>
  <Paragraphs>1622</Paragraphs>
  <Slides>73</Slides>
  <Notes>72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73</vt:i4>
      </vt:variant>
    </vt:vector>
  </HeadingPairs>
  <TitlesOfParts>
    <vt:vector size="85"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289</cp:revision>
  <cp:lastPrinted>2014-11-04T15:04:57Z</cp:lastPrinted>
  <dcterms:created xsi:type="dcterms:W3CDTF">2007-04-17T18:10:23Z</dcterms:created>
  <dcterms:modified xsi:type="dcterms:W3CDTF">2023-11-15T22:40:07Z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