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68" r:id="rId20"/>
    <p:sldId id="897" r:id="rId21"/>
    <p:sldId id="1271" r:id="rId22"/>
    <p:sldId id="1270" r:id="rId23"/>
    <p:sldId id="1163" r:id="rId24"/>
    <p:sldId id="1164" r:id="rId25"/>
    <p:sldId id="1273" r:id="rId26"/>
    <p:sldId id="1274" r:id="rId27"/>
    <p:sldId id="1275" r:id="rId28"/>
    <p:sldId id="1276" r:id="rId29"/>
    <p:sldId id="1277" r:id="rId30"/>
    <p:sldId id="1278" r:id="rId31"/>
    <p:sldId id="1279" r:id="rId32"/>
    <p:sldId id="1280" r:id="rId33"/>
    <p:sldId id="1281" r:id="rId34"/>
    <p:sldId id="1282" r:id="rId35"/>
    <p:sldId id="1283" r:id="rId36"/>
    <p:sldId id="842" r:id="rId37"/>
    <p:sldId id="1024"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88" autoAdjust="0"/>
    <p:restoredTop sz="96523" autoAdjust="0"/>
  </p:normalViewPr>
  <p:slideViewPr>
    <p:cSldViewPr>
      <p:cViewPr varScale="1">
        <p:scale>
          <a:sx n="110" d="100"/>
          <a:sy n="110" d="100"/>
        </p:scale>
        <p:origin x="518"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16412848"/>
        <c:axId val="1367310432"/>
      </c:barChart>
      <c:catAx>
        <c:axId val="12164128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67310432"/>
        <c:crosses val="autoZero"/>
        <c:auto val="1"/>
        <c:lblAlgn val="ctr"/>
        <c:lblOffset val="100"/>
        <c:noMultiLvlLbl val="0"/>
      </c:catAx>
      <c:valAx>
        <c:axId val="13673104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1641284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802.11-23/1716r7</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429 - 438</a:t>
            </a:r>
            <a:r>
              <a:rPr lang="en-US" altLang="zh-CN" sz="1600" dirty="0" smtClean="0"/>
              <a:t>)</a:t>
            </a:r>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a:t>
                      </a:r>
                      <a:r>
                        <a:rPr lang="en-US" altLang="zh-CN" sz="1200" kern="1200" dirty="0">
                          <a:solidFill>
                            <a:srgbClr val="00B050"/>
                          </a:solidFill>
                          <a:latin typeface="+mn-lt"/>
                          <a:ea typeface="+mn-ea"/>
                          <a:cs typeface="+mn-cs"/>
                        </a:rPr>
                        <a:t>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LB276 Comment </a:t>
                      </a:r>
                      <a:r>
                        <a:rPr lang="fr-FR" altLang="zh-CN" sz="1200" kern="1200" dirty="0" err="1" smtClean="0">
                          <a:solidFill>
                            <a:schemeClr val="tx1"/>
                          </a:solidFill>
                          <a:latin typeface="+mn-lt"/>
                          <a:ea typeface="+mn-ea"/>
                          <a:cs typeface="+mn-cs"/>
                        </a:rPr>
                        <a:t>Resolutions</a:t>
                      </a:r>
                      <a:r>
                        <a:rPr lang="fr-FR" altLang="zh-CN" sz="1200" kern="1200" dirty="0" smtClean="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1811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48907987"/>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smtClean="0">
                          <a:solidFill>
                            <a:srgbClr val="00B050"/>
                          </a:solidFill>
                          <a:latin typeface="+mn-lt"/>
                          <a:ea typeface="+mn-ea"/>
                          <a:cs typeface="+mn-cs"/>
                        </a:rPr>
                        <a:t>23/1485r3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Resolutions on primitive-related comments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smtClean="0">
                          <a:solidFill>
                            <a:srgbClr val="00B050"/>
                          </a:solidFill>
                          <a:latin typeface="+mn-lt"/>
                          <a:ea typeface="+mn-ea"/>
                          <a:cs typeface="+mn-cs"/>
                        </a:rPr>
                        <a:t>23/1678r1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a:t>
                      </a:r>
                      <a:r>
                        <a:rPr lang="en-US" sz="1200" kern="1200" dirty="0" err="1">
                          <a:solidFill>
                            <a:srgbClr val="00B050"/>
                          </a:solidFill>
                          <a:latin typeface="+mn-lt"/>
                          <a:ea typeface="+mn-ea"/>
                          <a:cs typeface="+mn-cs"/>
                        </a:rPr>
                        <a:t>Shirakawa</a:t>
                      </a:r>
                      <a:r>
                        <a:rPr lang="en-US" sz="1200" kern="1200" dirty="0">
                          <a:solidFill>
                            <a:srgbClr val="00B050"/>
                          </a:solidFill>
                          <a:latin typeface="+mn-lt"/>
                          <a:ea typeface="+mn-ea"/>
                          <a:cs typeface="+mn-cs"/>
                        </a:rPr>
                        <a:t> (Sharp)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OST related editorial CIDs Part2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LB276 Comment </a:t>
                      </a:r>
                      <a:r>
                        <a:rPr lang="fr-FR" altLang="zh-CN" sz="1200" kern="1200" dirty="0" err="1" smtClean="0">
                          <a:solidFill>
                            <a:schemeClr val="tx1"/>
                          </a:solidFill>
                          <a:latin typeface="+mn-lt"/>
                          <a:ea typeface="+mn-ea"/>
                          <a:cs typeface="+mn-cs"/>
                        </a:rPr>
                        <a:t>Resolutions</a:t>
                      </a:r>
                      <a:r>
                        <a:rPr lang="fr-FR" altLang="zh-CN" sz="1200" kern="1200" dirty="0" smtClean="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23/1446r1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Enabling fully functional 320 MHz sensing – follow up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8103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a:cs typeface="Times New Roman" panose="02020603050405020304" pitchFamily="18" charset="0"/>
              </a:rPr>
              <a:t>ET --- </a:t>
            </a:r>
            <a:r>
              <a:rPr lang="en-US" altLang="zh-CN" sz="1800" b="1" dirty="0" smtClean="0">
                <a:cs typeface="Times New Roman" panose="02020603050405020304" pitchFamily="18" charset="0"/>
              </a:rPr>
              <a:t>Motion</a:t>
            </a:r>
            <a:r>
              <a:rPr lang="en-US" altLang="zh-CN" sz="1800" b="1" dirty="0">
                <a:cs typeface="Times New Roman" panose="02020603050405020304" pitchFamily="18" charset="0"/>
              </a:rPr>
              <a:t>?</a:t>
            </a:r>
            <a:r>
              <a:rPr lang="en-US" altLang="zh-CN" sz="1800" b="1" dirty="0" smtClean="0">
                <a:cs typeface="Times New Roman" panose="02020603050405020304" pitchFamily="18" charset="0"/>
              </a:rPr>
              <a:t> </a:t>
            </a: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53.76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293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37239419"/>
              </p:ext>
            </p:extLst>
          </p:nvPr>
        </p:nvGraphicFramePr>
        <p:xfrm>
          <a:off x="2209800" y="762000"/>
          <a:ext cx="7772401" cy="5676900"/>
        </p:xfrm>
        <a:graphic>
          <a:graphicData uri="http://schemas.openxmlformats.org/drawingml/2006/table">
            <a:tbl>
              <a:tblPr firstRow="1" firstCol="1" bandRow="1"/>
              <a:tblGrid>
                <a:gridCol w="1157592"/>
                <a:gridCol w="826852"/>
                <a:gridCol w="1736386"/>
                <a:gridCol w="1074905"/>
                <a:gridCol w="1147865"/>
                <a:gridCol w="182880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smtClean="0">
                          <a:solidFill>
                            <a:srgbClr val="0000FF"/>
                          </a:solidFill>
                          <a:effectLst/>
                          <a:latin typeface="Calibri" panose="020F0502020204030204" pitchFamily="34" charset="0"/>
                          <a:ea typeface="宋体" panose="02010600030101010101" pitchFamily="2" charset="-122"/>
                        </a:rPr>
                        <a:t>November</a:t>
                      </a:r>
                      <a:r>
                        <a:rPr lang="en-US" sz="1050" b="1" baseline="0" dirty="0" smtClean="0">
                          <a:solidFill>
                            <a:srgbClr val="0000FF"/>
                          </a:solidFill>
                          <a:effectLst/>
                          <a:latin typeface="Calibri" panose="020F0502020204030204" pitchFamily="34" charset="0"/>
                          <a:ea typeface="宋体" panose="02010600030101010101" pitchFamily="2" charset="-122"/>
                        </a:rPr>
                        <a:t> P</a:t>
                      </a:r>
                      <a:r>
                        <a:rPr lang="en-US" sz="1050" b="1" dirty="0" smtClean="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53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Yanjun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Re</a:t>
                      </a:r>
                      <a:r>
                        <a:rPr lang="en-US" altLang="zh-CN" sz="1050" baseline="0" dirty="0" smtClean="0">
                          <a:solidFill>
                            <a:schemeClr val="tx1"/>
                          </a:solidFill>
                          <a:effectLst/>
                          <a:latin typeface="Calibri" panose="020F0502020204030204" pitchFamily="34" charset="0"/>
                          <a:ea typeface="宋体" panose="02010600030101010101" pitchFamily="2" charset="-122"/>
                        </a:rPr>
                        <a:t> assign to Ali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145822</TotalTime>
  <Words>3251</Words>
  <Application>Microsoft Office PowerPoint</Application>
  <PresentationFormat>宽屏</PresentationFormat>
  <Paragraphs>843</Paragraphs>
  <Slides>37</Slides>
  <Notes>37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37</vt:i4>
      </vt:variant>
    </vt:vector>
  </HeadingPairs>
  <TitlesOfParts>
    <vt:vector size="4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6362</cp:revision>
  <cp:lastPrinted>2014-11-04T15:04:57Z</cp:lastPrinted>
  <dcterms:created xsi:type="dcterms:W3CDTF">2007-04-17T18:10:23Z</dcterms:created>
  <dcterms:modified xsi:type="dcterms:W3CDTF">2023-10-16T15:32:12Z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