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omments/comment1.xml" ContentType="application/vnd.openxmlformats-officedocument.presentationml.comments+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84" r:id="rId18"/>
    <p:sldId id="1285" r:id="rId19"/>
    <p:sldId id="1268" r:id="rId20"/>
    <p:sldId id="897" r:id="rId21"/>
    <p:sldId id="1271" r:id="rId22"/>
    <p:sldId id="1270" r:id="rId23"/>
    <p:sldId id="1163" r:id="rId24"/>
    <p:sldId id="1164" r:id="rId25"/>
    <p:sldId id="1273" r:id="rId26"/>
    <p:sldId id="1274" r:id="rId27"/>
    <p:sldId id="1275" r:id="rId28"/>
    <p:sldId id="1276" r:id="rId29"/>
    <p:sldId id="1277" r:id="rId30"/>
    <p:sldId id="1278" r:id="rId31"/>
    <p:sldId id="1279" r:id="rId32"/>
    <p:sldId id="1280" r:id="rId33"/>
    <p:sldId id="1281" r:id="rId34"/>
    <p:sldId id="1282" r:id="rId35"/>
    <p:sldId id="1283" r:id="rId36"/>
    <p:sldId id="842" r:id="rId37"/>
    <p:sldId id="1024" r:id="rId3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104" d="100"/>
          <a:sy n="104" d="100"/>
        </p:scale>
        <p:origin x="34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90</c:v>
                </c:pt>
                <c:pt idx="1">
                  <c:v>14</c:v>
                </c:pt>
                <c:pt idx="2">
                  <c:v>189</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442489712"/>
        <c:axId val="-442485360"/>
      </c:barChart>
      <c:catAx>
        <c:axId val="-44248971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442485360"/>
        <c:crosses val="autoZero"/>
        <c:auto val="1"/>
        <c:lblAlgn val="ctr"/>
        <c:lblOffset val="100"/>
        <c:noMultiLvlLbl val="0"/>
      </c:catAx>
      <c:valAx>
        <c:axId val="-44248536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44248971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9-19T22:11:29.811" idx="5">
    <p:pos x="4662" y="2254"/>
    <p:text>consider to delete the last slot</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28379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70283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261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99888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28754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36397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37944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807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0959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93367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43518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121943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128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201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solidFill>
                  <a:schemeClr val="tx1"/>
                </a:solidFill>
              </a:rPr>
              <a:t>802.11-23/1716r6</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a:t>
            </a:r>
            <a:r>
              <a:rPr lang="en-US" altLang="zh-CN" sz="1800" b="1" baseline="0" dirty="0" smtClean="0"/>
              <a:t> </a:t>
            </a:r>
            <a:r>
              <a:rPr lang="en-US" altLang="zh-CN" sz="1800" b="1" dirty="0" smtClean="0"/>
              <a:t>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2023-10-08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a:t>
            </a:r>
            <a:r>
              <a:rPr lang="en-US" altLang="zh-CN" sz="3200" dirty="0" smtClean="0">
                <a:solidFill>
                  <a:srgbClr val="0000FF"/>
                </a:solidFill>
                <a:cs typeface="Times New Roman" panose="02020603050405020304" pitchFamily="18" charset="0"/>
              </a:rPr>
              <a:t>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zh-CN" sz="1600" dirty="0" smtClean="0"/>
              <a:t>Motion (</a:t>
            </a:r>
            <a:r>
              <a:rPr lang="en-US" altLang="zh-CN" sz="1600" dirty="0" smtClean="0">
                <a:solidFill>
                  <a:srgbClr val="0000FF"/>
                </a:solidFill>
              </a:rPr>
              <a:t>429 - 438</a:t>
            </a:r>
            <a:r>
              <a:rPr lang="en-US" altLang="zh-CN" sz="1600" dirty="0" smtClean="0"/>
              <a:t>)</a:t>
            </a:r>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901726953"/>
              </p:ext>
            </p:extLst>
          </p:nvPr>
        </p:nvGraphicFramePr>
        <p:xfrm>
          <a:off x="3429000" y="1600200"/>
          <a:ext cx="8305801" cy="243139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09317">
                  <a:extLst>
                    <a:ext uri="{9D8B030D-6E8A-4147-A177-3AD203B41FA5}">
                      <a16:colId xmlns="" xmlns:a16="http://schemas.microsoft.com/office/drawing/2014/main" val="20002"/>
                    </a:ext>
                  </a:extLst>
                </a:gridCol>
                <a:gridCol w="1447801">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CID3068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23/1688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Exchange Comments in LB276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a:t>
                      </a:r>
                      <a:r>
                        <a:rPr lang="en-US" altLang="zh-CN" sz="1200" kern="1200" dirty="0">
                          <a:solidFill>
                            <a:schemeClr val="tx1"/>
                          </a:solidFill>
                          <a:latin typeface="+mn-lt"/>
                          <a:ea typeface="+mn-ea"/>
                          <a:cs typeface="+mn-cs"/>
                        </a:rPr>
                        <a:t>s</a:t>
                      </a:r>
                      <a:endParaRPr lang="zh-CN" altLang="zh-CN" sz="1200" kern="1200" dirty="0" smtClean="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23/1659r0</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 (Huawei)</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resolutions on primitive-related comments - Part 4</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smtClean="0">
                          <a:solidFill>
                            <a:srgbClr val="00B050"/>
                          </a:solidFill>
                          <a:latin typeface="+mn-lt"/>
                          <a:ea typeface="+mn-ea"/>
                          <a:cs typeface="+mn-cs"/>
                        </a:rPr>
                        <a:t>23/1698</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smtClean="0">
                          <a:solidFill>
                            <a:srgbClr val="00B050"/>
                          </a:solidFill>
                          <a:latin typeface="+mn-lt"/>
                          <a:ea typeface="+mn-ea"/>
                          <a:cs typeface="+mn-cs"/>
                        </a:rPr>
                        <a:t>Alecsander Eitan (Qualcomm)</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smtClean="0">
                          <a:solidFill>
                            <a:srgbClr val="00B050"/>
                          </a:solidFill>
                          <a:latin typeface="+mn-lt"/>
                          <a:ea typeface="+mn-ea"/>
                          <a:cs typeface="+mn-cs"/>
                        </a:rPr>
                        <a:t>lb276-dmg-cid-set3.docx</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smtClean="0">
                          <a:solidFill>
                            <a:srgbClr val="00B050"/>
                          </a:solidFill>
                          <a:latin typeface="+mn-lt"/>
                          <a:ea typeface="+mn-ea"/>
                          <a:cs typeface="+mn-cs"/>
                        </a:rPr>
                        <a:t>10 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a:t>
            </a:r>
            <a:r>
              <a:rPr lang="en-US" altLang="zh-CN" sz="3200" dirty="0" smtClean="0">
                <a:solidFill>
                  <a:srgbClr val="0000FF"/>
                </a:solidFill>
                <a:cs typeface="Times New Roman" panose="02020603050405020304" pitchFamily="18" charset="0"/>
              </a:rPr>
              <a:t>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347895278"/>
              </p:ext>
            </p:extLst>
          </p:nvPr>
        </p:nvGraphicFramePr>
        <p:xfrm>
          <a:off x="3429000" y="1600200"/>
          <a:ext cx="8305801" cy="243114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09317">
                  <a:extLst>
                    <a:ext uri="{9D8B030D-6E8A-4147-A177-3AD203B41FA5}">
                      <a16:colId xmlns="" xmlns:a16="http://schemas.microsoft.com/office/drawing/2014/main" val="20002"/>
                    </a:ext>
                  </a:extLst>
                </a:gridCol>
                <a:gridCol w="1447801">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23/1657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Atsushi </a:t>
                      </a:r>
                      <a:r>
                        <a:rPr lang="en-US" altLang="zh-CN" sz="1200" kern="1200" dirty="0" err="1" smtClean="0">
                          <a:solidFill>
                            <a:srgbClr val="00B050"/>
                          </a:solidFill>
                          <a:latin typeface="+mn-lt"/>
                          <a:ea typeface="+mn-ea"/>
                          <a:cs typeface="+mn-cs"/>
                        </a:rPr>
                        <a:t>Shirakawa</a:t>
                      </a:r>
                      <a:r>
                        <a:rPr lang="en-US" altLang="zh-CN" sz="1200" kern="1200" dirty="0" smtClean="0">
                          <a:solidFill>
                            <a:srgbClr val="00B050"/>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 for OST CID3068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23/1577</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lb276-cids-3279-3346</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a:t>
                      </a:r>
                      <a:r>
                        <a:rPr lang="en-US" altLang="zh-CN" sz="1200" kern="1200" dirty="0">
                          <a:solidFill>
                            <a:srgbClr val="00B050"/>
                          </a:solidFill>
                          <a:latin typeface="+mn-lt"/>
                          <a:ea typeface="+mn-ea"/>
                          <a:cs typeface="+mn-cs"/>
                        </a:rPr>
                        <a:t>s</a:t>
                      </a:r>
                      <a:endParaRPr lang="zh-CN" altLang="zh-CN" sz="1200" kern="1200" dirty="0" smtClean="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23/1476r1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Reporting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a:spcAft>
                          <a:spcPts val="0"/>
                        </a:spcAft>
                      </a:pPr>
                      <a:r>
                        <a:rPr lang="en-US" sz="1200" kern="1200">
                          <a:solidFill>
                            <a:srgbClr val="00B050"/>
                          </a:solidFill>
                          <a:latin typeface="+mn-lt"/>
                          <a:ea typeface="+mn-ea"/>
                          <a:cs typeface="+mn-cs"/>
                        </a:rPr>
                        <a:t>23/1634r1</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CR for CID 3082</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00FF"/>
                          </a:solidFill>
                          <a:latin typeface="+mn-lt"/>
                          <a:ea typeface="+mn-ea"/>
                          <a:cs typeface="+mn-cs"/>
                        </a:rPr>
                        <a:t>23/1485r2</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Naren (Huawei)</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LB276 Resolutions on primitive-related comments - Part 2</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40 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00FF"/>
                          </a:solidFill>
                          <a:latin typeface="+mn-lt"/>
                          <a:ea typeface="+mn-ea"/>
                          <a:cs typeface="+mn-cs"/>
                        </a:rPr>
                        <a:t>23/1678r0</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Atsushi </a:t>
                      </a:r>
                      <a:r>
                        <a:rPr lang="en-US" sz="1200" kern="1200" dirty="0" err="1">
                          <a:solidFill>
                            <a:srgbClr val="0000FF"/>
                          </a:solidFill>
                          <a:latin typeface="+mn-lt"/>
                          <a:ea typeface="+mn-ea"/>
                          <a:cs typeface="+mn-cs"/>
                        </a:rPr>
                        <a:t>Shirakawa</a:t>
                      </a:r>
                      <a:r>
                        <a:rPr lang="en-US" sz="1200" kern="1200" dirty="0">
                          <a:solidFill>
                            <a:srgbClr val="0000FF"/>
                          </a:solidFill>
                          <a:latin typeface="+mn-lt"/>
                          <a:ea typeface="+mn-ea"/>
                          <a:cs typeface="+mn-cs"/>
                        </a:rPr>
                        <a:t> (Sharp)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LB276 CR for OST related editorial CIDs Part2</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20 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23/1669r0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Rui Du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LB276 Comment </a:t>
                      </a:r>
                      <a:r>
                        <a:rPr lang="fr-FR" altLang="zh-CN" sz="1200" kern="1200" dirty="0" err="1" smtClean="0">
                          <a:solidFill>
                            <a:schemeClr val="tx1"/>
                          </a:solidFill>
                          <a:latin typeface="+mn-lt"/>
                          <a:ea typeface="+mn-ea"/>
                          <a:cs typeface="+mn-cs"/>
                        </a:rPr>
                        <a:t>Resolutions</a:t>
                      </a:r>
                      <a:r>
                        <a:rPr lang="fr-FR" altLang="zh-CN" sz="1200" kern="1200" dirty="0" smtClean="0">
                          <a:solidFill>
                            <a:schemeClr val="tx1"/>
                          </a:solidFill>
                          <a:latin typeface="+mn-lt"/>
                          <a:ea typeface="+mn-ea"/>
                          <a:cs typeface="+mn-cs"/>
                        </a:rPr>
                        <a:t> for DMG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181181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a:t>
            </a:r>
            <a:r>
              <a:rPr lang="en-US" altLang="zh-CN" sz="3200" dirty="0" smtClean="0">
                <a:solidFill>
                  <a:srgbClr val="0000FF"/>
                </a:solidFill>
                <a:cs typeface="Times New Roman" panose="02020603050405020304" pitchFamily="18" charset="0"/>
              </a:rPr>
              <a:t>16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987623357"/>
              </p:ext>
            </p:extLst>
          </p:nvPr>
        </p:nvGraphicFramePr>
        <p:xfrm>
          <a:off x="3429000" y="1600200"/>
          <a:ext cx="8305801" cy="155690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09317">
                  <a:extLst>
                    <a:ext uri="{9D8B030D-6E8A-4147-A177-3AD203B41FA5}">
                      <a16:colId xmlns="" xmlns:a16="http://schemas.microsoft.com/office/drawing/2014/main" val="20002"/>
                    </a:ext>
                  </a:extLst>
                </a:gridCol>
                <a:gridCol w="1447801">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kern="1200" dirty="0">
                          <a:solidFill>
                            <a:srgbClr val="0000FF"/>
                          </a:solidFill>
                          <a:latin typeface="+mn-lt"/>
                          <a:ea typeface="+mn-ea"/>
                          <a:cs typeface="+mn-cs"/>
                        </a:rPr>
                        <a:t>23/1485r2</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Naren (Huawei)</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LB276 Resolutions on primitive-related comments - Part 2</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40 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00FF"/>
                          </a:solidFill>
                          <a:latin typeface="+mn-lt"/>
                          <a:ea typeface="+mn-ea"/>
                          <a:cs typeface="+mn-cs"/>
                        </a:rPr>
                        <a:t>23/1678r0</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Atsushi </a:t>
                      </a:r>
                      <a:r>
                        <a:rPr lang="en-US" sz="1200" kern="1200" dirty="0" err="1">
                          <a:solidFill>
                            <a:srgbClr val="0000FF"/>
                          </a:solidFill>
                          <a:latin typeface="+mn-lt"/>
                          <a:ea typeface="+mn-ea"/>
                          <a:cs typeface="+mn-cs"/>
                        </a:rPr>
                        <a:t>Shirakawa</a:t>
                      </a:r>
                      <a:r>
                        <a:rPr lang="en-US" sz="1200" kern="1200" dirty="0">
                          <a:solidFill>
                            <a:srgbClr val="0000FF"/>
                          </a:solidFill>
                          <a:latin typeface="+mn-lt"/>
                          <a:ea typeface="+mn-ea"/>
                          <a:cs typeface="+mn-cs"/>
                        </a:rPr>
                        <a:t> (Sharp)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LB276 CR for OST related editorial CIDs Part2</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20 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23/1669r0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Rui Du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LB276 Comment </a:t>
                      </a:r>
                      <a:r>
                        <a:rPr lang="fr-FR" altLang="zh-CN" sz="1200" kern="1200" dirty="0" err="1" smtClean="0">
                          <a:solidFill>
                            <a:schemeClr val="tx1"/>
                          </a:solidFill>
                          <a:latin typeface="+mn-lt"/>
                          <a:ea typeface="+mn-ea"/>
                          <a:cs typeface="+mn-cs"/>
                        </a:rPr>
                        <a:t>Resolutions</a:t>
                      </a:r>
                      <a:r>
                        <a:rPr lang="fr-FR" altLang="zh-CN" sz="1200" kern="1200" dirty="0" smtClean="0">
                          <a:solidFill>
                            <a:schemeClr val="tx1"/>
                          </a:solidFill>
                          <a:latin typeface="+mn-lt"/>
                          <a:ea typeface="+mn-ea"/>
                          <a:cs typeface="+mn-cs"/>
                        </a:rPr>
                        <a:t> for DMG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23/1446r1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Enabling fully functional 320 MHz sensing – follow up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81038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5379719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6204271"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 </a:t>
            </a:r>
            <a:r>
              <a:rPr lang="en-US" altLang="zh-CN" sz="1800" b="1" dirty="0">
                <a:cs typeface="Times New Roman" panose="02020603050405020304" pitchFamily="18" charset="0"/>
              </a:rPr>
              <a:t>	19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cs typeface="Times New Roman" panose="02020603050405020304" pitchFamily="18" charset="0"/>
              </a:rPr>
              <a:t>Sept 	26	(Tuesday</a:t>
            </a:r>
            <a:r>
              <a:rPr lang="en-US" altLang="zh-CN" sz="1800" b="1" strike="sngStrike" dirty="0" smtClean="0">
                <a:cs typeface="Times New Roman" panose="02020603050405020304" pitchFamily="18" charset="0"/>
              </a:rPr>
              <a:t>)</a:t>
            </a:r>
            <a:r>
              <a:rPr lang="en-US" altLang="zh-CN" sz="1800" b="1" strike="sngStrike" dirty="0">
                <a:cs typeface="Times New Roman" panose="02020603050405020304" pitchFamily="18" charset="0"/>
              </a:rPr>
              <a:t>	10</a:t>
            </a:r>
            <a:r>
              <a:rPr lang="zh-CN" altLang="en-US" sz="1800" b="1" strike="sngStrike" dirty="0">
                <a:cs typeface="Times New Roman" panose="02020603050405020304" pitchFamily="18" charset="0"/>
              </a:rPr>
              <a:t>：</a:t>
            </a:r>
            <a:r>
              <a:rPr lang="en-US" altLang="zh-CN" sz="1800" b="1" strike="sngStrike" dirty="0">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 </a:t>
            </a:r>
            <a:r>
              <a:rPr lang="en-US" altLang="zh-CN" sz="1800" b="1" dirty="0">
                <a:cs typeface="Times New Roman" panose="02020603050405020304" pitchFamily="18" charset="0"/>
              </a:rPr>
              <a:t>	10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a:t>
            </a:r>
            <a:r>
              <a:rPr lang="en-US" altLang="zh-CN" sz="1800" b="1" dirty="0" smtClean="0">
                <a:cs typeface="Times New Roman" panose="02020603050405020304" pitchFamily="18" charset="0"/>
              </a:rPr>
              <a:t>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a:t>
            </a:r>
            <a:r>
              <a:rPr lang="en-US" altLang="zh-CN" sz="1800" b="1" dirty="0" smtClean="0">
                <a:solidFill>
                  <a:srgbClr val="00B0F0"/>
                </a:solidFill>
                <a:cs typeface="Times New Roman" panose="02020603050405020304" pitchFamily="18" charset="0"/>
              </a:rPr>
              <a:t>23</a:t>
            </a:r>
            <a:r>
              <a:rPr lang="zh-CN" altLang="en-US" sz="1800" b="1" dirty="0" smtClean="0">
                <a:solidFill>
                  <a:srgbClr val="00B0F0"/>
                </a:solidFill>
                <a:cs typeface="Times New Roman" panose="02020603050405020304" pitchFamily="18" charset="0"/>
              </a:rPr>
              <a:t>：</a:t>
            </a:r>
            <a:r>
              <a:rPr lang="en-US" altLang="zh-CN" sz="1800" b="1" dirty="0" smtClean="0">
                <a:solidFill>
                  <a:srgbClr val="00B0F0"/>
                </a:solidFill>
                <a:cs typeface="Times New Roman" panose="02020603050405020304" pitchFamily="18" charset="0"/>
              </a:rPr>
              <a:t>00 - 01:00 ET</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t>
            </a:r>
            <a:r>
              <a:rPr lang="en-US" altLang="zh-CN" sz="900" strike="sngStrike" dirty="0" smtClean="0">
                <a:cs typeface="MS PGothic" charset="0"/>
              </a:rPr>
              <a:t>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Rectangle 3"/>
          <p:cNvSpPr txBox="1">
            <a:spLocks noChangeArrowheads="1"/>
          </p:cNvSpPr>
          <p:nvPr/>
        </p:nvSpPr>
        <p:spPr bwMode="auto">
          <a:xfrm>
            <a:off x="6361619" y="1143000"/>
            <a:ext cx="5525581"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 </a:t>
            </a:r>
            <a:r>
              <a:rPr lang="en-US" altLang="zh-CN" sz="1800" b="1" dirty="0">
                <a:cs typeface="Times New Roman" panose="02020603050405020304" pitchFamily="18" charset="0"/>
              </a:rPr>
              <a:t>	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a:t>
            </a:r>
            <a:r>
              <a:rPr lang="en-US" altLang="zh-CN" b="1" dirty="0" smtClean="0"/>
              <a:t>), </a:t>
            </a: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smtClean="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412280803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smtClean="0">
                          <a:solidFill>
                            <a:schemeClr val="bg1">
                              <a:lumMod val="50000"/>
                            </a:schemeClr>
                          </a:solidFill>
                        </a:rPr>
                        <a:t>Mid week</a:t>
                      </a: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rgbClr val="FF0000"/>
                          </a:solidFill>
                        </a:rPr>
                        <a:t>TGbf</a:t>
                      </a:r>
                      <a:endParaRPr lang="en-US" altLang="zh-CN" sz="1800" b="0" dirty="0" smtClean="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53.76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293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206758895"/>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540232770"/>
              </p:ext>
            </p:extLst>
          </p:nvPr>
        </p:nvGraphicFramePr>
        <p:xfrm>
          <a:off x="457200" y="4185458"/>
          <a:ext cx="5791202" cy="2194560"/>
        </p:xfrm>
        <a:graphic>
          <a:graphicData uri="http://schemas.openxmlformats.org/drawingml/2006/table">
            <a:tbl>
              <a:tblPr firstRow="1" firstCol="1" bandRow="1"/>
              <a:tblGrid>
                <a:gridCol w="778534"/>
                <a:gridCol w="778534"/>
                <a:gridCol w="1324874"/>
                <a:gridCol w="778534"/>
                <a:gridCol w="682925"/>
                <a:gridCol w="682925"/>
                <a:gridCol w="764876"/>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0.299082569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0.2385321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0.537615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802773010"/>
              </p:ext>
            </p:extLst>
          </p:nvPr>
        </p:nvGraphicFramePr>
        <p:xfrm>
          <a:off x="3352800" y="762000"/>
          <a:ext cx="5486401" cy="5524500"/>
        </p:xfrm>
        <a:graphic>
          <a:graphicData uri="http://schemas.openxmlformats.org/drawingml/2006/table">
            <a:tbl>
              <a:tblPr firstRow="1" firstCol="1" bandRow="1"/>
              <a:tblGrid>
                <a:gridCol w="1010653"/>
                <a:gridCol w="721895"/>
                <a:gridCol w="1515979"/>
                <a:gridCol w="938463"/>
                <a:gridCol w="1299411"/>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Atsushi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Chris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Shuling (Julia)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Stephen 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Yanjun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Zhuqing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0.299082569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0.2385321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0.5376147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a:t>
            </a:r>
            <a:r>
              <a:rPr lang="en-US" altLang="zh-CN" sz="4000" dirty="0" smtClean="0">
                <a:solidFill>
                  <a:srgbClr val="0000FF"/>
                </a:solidFill>
              </a:rPr>
              <a:t>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a:t>
            </a:r>
            <a:r>
              <a:rPr lang="en-US" altLang="zh-CN" sz="2800" dirty="0" smtClean="0">
                <a:cs typeface="Times New Roman" panose="02020603050405020304" pitchFamily="18" charset="0"/>
              </a:rPr>
              <a:t>ET</a:t>
            </a:r>
            <a:r>
              <a:rPr lang="en-US" altLang="en-US" sz="2800" dirty="0" smtClean="0"/>
              <a:t>.</a:t>
            </a:r>
            <a:endParaRPr lang="en-US" altLang="en-US" sz="28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8200342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a:t>
            </a:r>
            <a:r>
              <a:rPr lang="en-US" altLang="zh-CN" sz="1600" dirty="0" smtClean="0"/>
              <a:t>11-23/1653r0 </a:t>
            </a:r>
            <a:r>
              <a:rPr lang="en-US" altLang="zh-CN" sz="1600" dirty="0"/>
              <a:t>‘Proposed resolutions for editorial comments on D2.0 -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412588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as specified in </a:t>
            </a:r>
            <a:r>
              <a:rPr lang="en-US" altLang="zh-CN" sz="1600" dirty="0" smtClean="0"/>
              <a:t>DCN </a:t>
            </a:r>
            <a:r>
              <a:rPr lang="en-US" altLang="zh-CN" sz="1600" dirty="0"/>
              <a:t>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457932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a:t>
            </a:r>
            <a:r>
              <a:rPr lang="en-US" altLang="zh-CN" sz="1600" dirty="0" smtClean="0"/>
              <a:t>3044</a:t>
            </a:r>
            <a:r>
              <a:rPr lang="en-US" altLang="zh-CN" sz="1600" dirty="0"/>
              <a:t>,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359632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96871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smtClean="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lvl="1"/>
            <a:endParaRPr lang="en-US" altLang="zh-CN"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3158</a:t>
            </a:r>
            <a:r>
              <a:rPr lang="en-US" altLang="zh-CN" sz="1600" dirty="0"/>
              <a:t>, 3425, 3471, 3505, 3168 and 3489.</a:t>
            </a:r>
          </a:p>
          <a:p>
            <a:pPr lvl="1" algn="just">
              <a:buFont typeface="Arial" panose="020B0604020202020204" pitchFamily="34" charset="0"/>
              <a:buChar char="–"/>
              <a:defRPr/>
            </a:pPr>
            <a:r>
              <a:rPr lang="en-US" altLang="zh-CN" sz="1600" dirty="0"/>
              <a:t>as specified in doc.: </a:t>
            </a:r>
            <a:r>
              <a:rPr lang="en-US" altLang="zh-CN" sz="1600" dirty="0" smtClean="0"/>
              <a:t>11-23/1661r2</a:t>
            </a:r>
            <a:endParaRPr lang="en-US" altLang="zh-CN" sz="160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431617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3084, 3089, 3105, 3108, 3109, 3142, 3218, 3321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11-23/1651r3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655948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3017, 3066, 3150, 3360, 3361, 3365, 3366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3381100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3059, 3060, 3061, 3064, 3067, 3134, 3180, 3181, 3182, 3183, 3184, 3256, 3364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019961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3295</a:t>
            </a:r>
            <a:r>
              <a:rPr lang="en-US" altLang="zh-CN" sz="1600" dirty="0"/>
              <a:t>, 3394, 3396, </a:t>
            </a:r>
            <a:r>
              <a:rPr lang="en-US" altLang="zh-CN" sz="1600" dirty="0" smtClean="0"/>
              <a:t>3397, </a:t>
            </a:r>
            <a:r>
              <a:rPr lang="en-US" altLang="zh-CN" sz="1600" dirty="0"/>
              <a:t>3417, 3473, 3069, 3070, 3402, 3486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9890008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a:t>
            </a:r>
            <a:r>
              <a:rPr lang="en-US" altLang="zh-CN" sz="1600" dirty="0" smtClean="0"/>
              <a:t>:</a:t>
            </a:r>
            <a:r>
              <a:rPr lang="en-US" altLang="zh-CN" sz="1600" dirty="0"/>
              <a:t> 3442, 3369, 3443, 3444, 3445, 3446, 3447, 3448, 3449, 3450, 3451, 3452, 3453, 3454, 3455, 3456, 3457, 3458, 3459, 3460, 3461, 3462, 3463, 3464, 3018, 3019, 3020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83939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145692</TotalTime>
  <Words>3215</Words>
  <Application>Microsoft Office PowerPoint</Application>
  <PresentationFormat>宽屏</PresentationFormat>
  <Paragraphs>817</Paragraphs>
  <Slides>37</Slides>
  <Notes>37</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37</vt:i4>
      </vt:variant>
    </vt:vector>
  </HeadingPairs>
  <TitlesOfParts>
    <vt:vector size="49"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October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6351</cp:revision>
  <cp:lastPrinted>2014-11-04T15:04:57Z</cp:lastPrinted>
  <dcterms:created xsi:type="dcterms:W3CDTF">2007-04-17T18:10:23Z</dcterms:created>
  <dcterms:modified xsi:type="dcterms:W3CDTF">2023-10-16T06:43:59Z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(3)ZPmE+ql7gMIxoV9AD/S0r4XABmdGBedoEIlswMTxmfZfO2+jZuj5MOo6mOVKVFgOk1PKCqBK
BZF2fei1W5lq8rXxD3ewV9AqZ/yeU0BMRWZrYFQftLuCyzhO5dGBwVbMzZ1yrAQPCAwSs44X
cG+8usU3OGabpMaYvABuedWrxaFHuTwtovK3i97RLK4dlkdbSzKdnnd5QB6azJnVs6gGCuZK
u83jhgWrOzpR4UGU12</vt:lpwstr>
  </property>
  <property fmtid="{D5CDD505-2E9C-101B-9397-08002B2CF9AE}" pid="27" name="_2015_ms_pID_7253431">
    <vt:lpwstr>dSOhMj5WWZSbiVxT4lWr9DvMQ+2545GoKll65Rbtn4wAbBpw9NWx+y
v/GIrHkWcBNgTgxL30peNSCUH9SDmK0PPpWHP/S8GlQ0wLQWkxe1Vm4boG/iCsbc8rY+UEvs
mCAiLTJGe4BqucxQFsst2NRtK0FFswa6g1NumNoUXiyOWSGw9RnwNq1vKzBu/kPhv2txYBMG
YdAtfIQ5eFssAuJfuTaHhiu0OBigCZEI6k6D</vt:lpwstr>
  </property>
  <property fmtid="{D5CDD505-2E9C-101B-9397-08002B2CF9AE}" pid="28" name="_2015_ms_pID_7253432">
    <vt:lpwstr>/YBhu/1QGwCtyFPXXnnFyuo=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