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66" r:id="rId17"/>
    <p:sldId id="1268" r:id="rId18"/>
    <p:sldId id="897" r:id="rId19"/>
    <p:sldId id="1271" r:id="rId20"/>
    <p:sldId id="1270" r:id="rId21"/>
    <p:sldId id="1163" r:id="rId22"/>
    <p:sldId id="1164" r:id="rId23"/>
    <p:sldId id="1273" r:id="rId24"/>
    <p:sldId id="1274" r:id="rId25"/>
    <p:sldId id="1275" r:id="rId26"/>
    <p:sldId id="1276" r:id="rId27"/>
    <p:sldId id="1277" r:id="rId28"/>
    <p:sldId id="1278" r:id="rId29"/>
    <p:sldId id="1279" r:id="rId30"/>
    <p:sldId id="1280" r:id="rId31"/>
    <p:sldId id="1281" r:id="rId32"/>
    <p:sldId id="1282" r:id="rId33"/>
    <p:sldId id="1283" r:id="rId34"/>
    <p:sldId id="842" r:id="rId35"/>
    <p:sldId id="1024" r:id="rId3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5"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213" autoAdjust="0"/>
  </p:normalViewPr>
  <p:slideViewPr>
    <p:cSldViewPr>
      <p:cViewPr varScale="1">
        <p:scale>
          <a:sx n="104" d="100"/>
          <a:sy n="104" d="100"/>
        </p:scale>
        <p:origin x="34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D2.0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257</c:v>
                </c:pt>
                <c:pt idx="1">
                  <c:v>19</c:v>
                </c:pt>
                <c:pt idx="2">
                  <c:v>269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90</c:v>
                </c:pt>
                <c:pt idx="1">
                  <c:v>14</c:v>
                </c:pt>
                <c:pt idx="2">
                  <c:v>189</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633408544"/>
        <c:axId val="-1633412896"/>
      </c:barChart>
      <c:catAx>
        <c:axId val="-16334085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633412896"/>
        <c:crosses val="autoZero"/>
        <c:auto val="1"/>
        <c:lblAlgn val="ctr"/>
        <c:lblOffset val="100"/>
        <c:noMultiLvlLbl val="0"/>
      </c:catAx>
      <c:valAx>
        <c:axId val="-16334128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34085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09-19T22:11:29.811" idx="5">
    <p:pos x="4662" y="2254"/>
    <p:text>consider to delete the last slot</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261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13439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687636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607964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99888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228754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36397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37944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2880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0959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9336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3518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121943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128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2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solidFill>
                  <a:schemeClr val="tx1"/>
                </a:solidFill>
              </a:rPr>
              <a:t>802.11-23/1716r2</a:t>
            </a:r>
            <a:endParaRPr lang="en-US" altLang="en-US" sz="1800" b="1" dirty="0" smtClean="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a:t>
            </a:r>
            <a:r>
              <a:rPr lang="en-US" altLang="zh-CN" sz="1800" b="1" baseline="0" dirty="0" smtClean="0"/>
              <a:t> </a:t>
            </a:r>
            <a:r>
              <a:rPr lang="en-US" altLang="zh-CN" sz="1800" b="1" dirty="0" smtClean="0"/>
              <a:t>2023</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2023-10-08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a:t>
            </a:r>
            <a:r>
              <a:rPr lang="en-US" altLang="zh-CN" sz="3200" dirty="0" smtClean="0">
                <a:solidFill>
                  <a:srgbClr val="0000FF"/>
                </a:solidFill>
                <a:cs typeface="Times New Roman" panose="02020603050405020304" pitchFamily="18" charset="0"/>
              </a:rPr>
              <a:t>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smtClean="0"/>
              <a:t>Teleconference Times</a:t>
            </a:r>
          </a:p>
          <a:p>
            <a:pPr algn="just"/>
            <a:r>
              <a:rPr lang="en-US" altLang="en-US" sz="1600" dirty="0" smtClean="0"/>
              <a:t>Presentation </a:t>
            </a:r>
            <a:r>
              <a:rPr lang="en-US" altLang="en-US" sz="1600" dirty="0"/>
              <a:t>of 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1366046695"/>
              </p:ext>
            </p:extLst>
          </p:nvPr>
        </p:nvGraphicFramePr>
        <p:xfrm>
          <a:off x="3429000" y="1600200"/>
          <a:ext cx="8305801" cy="243139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09317">
                  <a:extLst>
                    <a:ext uri="{9D8B030D-6E8A-4147-A177-3AD203B41FA5}">
                      <a16:colId xmlns:a16="http://schemas.microsoft.com/office/drawing/2014/main" xmlns="" val="20002"/>
                    </a:ext>
                  </a:extLst>
                </a:gridCol>
                <a:gridCol w="1447801">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smtClean="0"/>
                        <a:t>Author  (Affiliation)</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23/1657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 CR for OST CID3068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23/1688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Exchange Comments in LB276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23/1577</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lb276-cids-3279-3346</a:t>
                      </a: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a:t>
                      </a:r>
                      <a:r>
                        <a:rPr lang="en-US" altLang="zh-CN" sz="1200" kern="1200" dirty="0">
                          <a:solidFill>
                            <a:schemeClr val="tx1"/>
                          </a:solidFill>
                          <a:latin typeface="+mn-lt"/>
                          <a:ea typeface="+mn-ea"/>
                          <a:cs typeface="+mn-cs"/>
                        </a:rPr>
                        <a:t>s</a:t>
                      </a:r>
                      <a:endParaRPr lang="zh-CN" altLang="zh-CN" sz="1200" kern="1200" dirty="0" smtClean="0">
                        <a:solidFill>
                          <a:schemeClr val="tx1"/>
                        </a:solidFill>
                        <a:latin typeface="+mn-lt"/>
                        <a:ea typeface="+mn-ea"/>
                        <a:cs typeface="+mn-cs"/>
                      </a:endParaRPr>
                    </a:p>
                  </a:txBody>
                  <a:tcPr marL="36195" marR="36195" marT="17780" marB="17780" anchor="ctr"/>
                </a:tc>
              </a:tr>
              <a:tr h="89561">
                <a:tc>
                  <a:txBody>
                    <a:bodyPr/>
                    <a:lstStyle/>
                    <a:p>
                      <a:pPr>
                        <a:spcAft>
                          <a:spcPts val="0"/>
                        </a:spcAft>
                      </a:pPr>
                      <a:r>
                        <a:rPr lang="en-US" sz="1200" kern="1200" dirty="0">
                          <a:solidFill>
                            <a:schemeClr val="tx1"/>
                          </a:solidFill>
                          <a:latin typeface="+mn-lt"/>
                          <a:ea typeface="+mn-ea"/>
                          <a:cs typeface="+mn-cs"/>
                        </a:rPr>
                        <a:t>23/1659r0</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Naren (Huawei)</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LB276 resolutions on primitive-related comments - Part 4</a:t>
                      </a:r>
                      <a:endParaRPr lang="zh-CN"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mins</a:t>
                      </a: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sz="1200" kern="1200" dirty="0">
                        <a:solidFill>
                          <a:schemeClr val="tx1"/>
                        </a:solidFill>
                        <a:latin typeface="+mn-lt"/>
                        <a:ea typeface="+mn-ea"/>
                        <a:cs typeface="+mn-cs"/>
                      </a:endParaRPr>
                    </a:p>
                  </a:txBody>
                  <a:tcPr marL="36195" marR="36195" marT="17780" marB="17780"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0352619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600" kern="0" dirty="0">
                <a:solidFill>
                  <a:srgbClr val="00B050"/>
                </a:solidFill>
              </a:rPr>
              <a:t>PAR approved		</a:t>
            </a:r>
            <a:r>
              <a:rPr lang="en-US" altLang="zh-CN" sz="1600" kern="0" dirty="0" smtClean="0">
                <a:solidFill>
                  <a:srgbClr val="00B050"/>
                </a:solidFill>
              </a:rPr>
              <a:t>Sep </a:t>
            </a:r>
            <a:r>
              <a:rPr lang="en-US" altLang="zh-CN" sz="1600" kern="0" dirty="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First TG meeting		Oct </a:t>
            </a:r>
            <a:r>
              <a:rPr lang="en-US" altLang="zh-CN" sz="1600" kern="0" dirty="0" smtClean="0">
                <a:solidFill>
                  <a:srgbClr val="00B050"/>
                </a:solidFill>
              </a:rPr>
              <a:t>2020</a:t>
            </a:r>
          </a:p>
          <a:p>
            <a:pPr marL="161925" lvl="1" indent="-233363" algn="just" defTabSz="685800" eaLnBrk="1" fontAlgn="auto" hangingPunct="1">
              <a:spcBef>
                <a:spcPts val="200"/>
              </a:spcBef>
              <a:spcAft>
                <a:spcPts val="600"/>
              </a:spcAft>
              <a:defRPr/>
            </a:pPr>
            <a:r>
              <a:rPr lang="en-US" altLang="zh-CN" sz="1600" kern="0" dirty="0">
                <a:solidFill>
                  <a:srgbClr val="00B050"/>
                </a:solidFill>
              </a:rPr>
              <a:t>Comment Collection (D0.1</a:t>
            </a:r>
            <a:r>
              <a:rPr lang="en-US" altLang="zh-CN" sz="1600" kern="0" dirty="0" smtClean="0">
                <a:solidFill>
                  <a:srgbClr val="00B050"/>
                </a:solidFill>
              </a:rPr>
              <a:t>)</a:t>
            </a:r>
            <a:r>
              <a:rPr lang="en-US" altLang="zh-CN" sz="1600" kern="0" dirty="0">
                <a:solidFill>
                  <a:srgbClr val="00B050"/>
                </a:solidFill>
              </a:rPr>
              <a:t>	</a:t>
            </a:r>
            <a:r>
              <a:rPr lang="en-US" altLang="zh-CN" sz="1600" i="1" strike="sngStrike" kern="0" dirty="0">
                <a:solidFill>
                  <a:schemeClr val="bg1">
                    <a:lumMod val="50000"/>
                  </a:schemeClr>
                </a:solidFill>
              </a:rPr>
              <a:t>Jan 2022</a:t>
            </a:r>
            <a:r>
              <a:rPr lang="en-US" altLang="zh-CN" sz="1600" i="1" strike="sngStrike" kern="0" dirty="0">
                <a:solidFill>
                  <a:schemeClr val="bg1">
                    <a:lumMod val="50000"/>
                  </a:schemeClr>
                </a:solidFill>
                <a:sym typeface="Wingdings" panose="05000000000000000000" pitchFamily="2" charset="2"/>
              </a:rPr>
              <a:t>Mar </a:t>
            </a:r>
            <a:r>
              <a:rPr lang="en-US" altLang="zh-CN" sz="1600" i="1" strike="sngStrike" kern="0" dirty="0" smtClean="0">
                <a:solidFill>
                  <a:schemeClr val="bg1">
                    <a:lumMod val="50000"/>
                  </a:schemeClr>
                </a:solidFill>
                <a:sym typeface="Wingdings" panose="05000000000000000000" pitchFamily="2" charset="2"/>
              </a:rPr>
              <a:t>2022</a:t>
            </a:r>
            <a:r>
              <a:rPr lang="en-US" altLang="zh-CN" sz="1600" i="1" kern="0" dirty="0" smtClean="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600" i="1" kern="0" dirty="0">
                <a:solidFill>
                  <a:schemeClr val="bg1">
                    <a:lumMod val="50000"/>
                  </a:schemeClr>
                </a:solidFill>
                <a:sym typeface="Wingdings" panose="05000000000000000000" pitchFamily="2" charset="2"/>
              </a:rPr>
              <a:t>	</a:t>
            </a:r>
            <a:r>
              <a:rPr lang="en-US" altLang="zh-CN" sz="1600" i="1" kern="0" dirty="0" smtClean="0">
                <a:solidFill>
                  <a:schemeClr val="bg1">
                    <a:lumMod val="50000"/>
                  </a:schemeClr>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April 2022</a:t>
            </a:r>
            <a:endParaRPr lang="en-US" altLang="zh-CN" sz="16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smtClean="0">
                <a:solidFill>
                  <a:srgbClr val="00B050"/>
                </a:solidFill>
              </a:rPr>
              <a:t>Initial Letter Ballot (D1.0)</a:t>
            </a:r>
            <a:r>
              <a:rPr lang="en-US" altLang="zh-CN" sz="1600" kern="0" dirty="0">
                <a:solidFill>
                  <a:srgbClr val="FF0000"/>
                </a:solidFill>
              </a:rPr>
              <a:t>	</a:t>
            </a:r>
            <a:r>
              <a:rPr lang="en-US" altLang="zh-CN" sz="1600" i="1" strike="sngStrike" kern="0" dirty="0">
                <a:solidFill>
                  <a:schemeClr val="bg1">
                    <a:lumMod val="50000"/>
                  </a:schemeClr>
                </a:solidFill>
              </a:rPr>
              <a:t>Jul 2022</a:t>
            </a:r>
            <a:r>
              <a:rPr lang="en-US" altLang="zh-CN" sz="1600" i="1" strike="sngStrike" kern="0" dirty="0">
                <a:solidFill>
                  <a:schemeClr val="bg1">
                    <a:lumMod val="50000"/>
                  </a:schemeClr>
                </a:solidFill>
                <a:sym typeface="Wingdings" panose="05000000000000000000" pitchFamily="2" charset="2"/>
              </a:rPr>
              <a:t> Sep</a:t>
            </a:r>
            <a:r>
              <a:rPr lang="en-US" altLang="zh-CN" sz="1600" i="1" strike="sngStrike" kern="0" dirty="0">
                <a:solidFill>
                  <a:schemeClr val="bg1">
                    <a:lumMod val="50000"/>
                  </a:schemeClr>
                </a:solidFill>
              </a:rPr>
              <a:t> </a:t>
            </a:r>
            <a:r>
              <a:rPr lang="en-US" altLang="zh-CN" sz="1600" i="1" strike="sngStrike" kern="0" dirty="0" smtClean="0">
                <a:solidFill>
                  <a:schemeClr val="bg1">
                    <a:lumMod val="50000"/>
                  </a:schemeClr>
                </a:solidFill>
              </a:rPr>
              <a:t>2022</a:t>
            </a:r>
            <a:r>
              <a:rPr lang="en-US" altLang="zh-CN" sz="1600" i="1" strike="sngStrike" kern="0" dirty="0" smtClean="0">
                <a:solidFill>
                  <a:schemeClr val="bg1">
                    <a:lumMod val="50000"/>
                  </a:schemeClr>
                </a:solidFill>
                <a:sym typeface="Wingdings" panose="05000000000000000000" pitchFamily="2" charset="2"/>
              </a:rPr>
              <a:t> Nov</a:t>
            </a:r>
            <a:r>
              <a:rPr lang="en-US" altLang="zh-CN" sz="1600" i="1" strike="sngStrike" kern="0" dirty="0" smtClean="0">
                <a:solidFill>
                  <a:schemeClr val="bg1">
                    <a:lumMod val="50000"/>
                  </a:schemeClr>
                </a:solidFill>
              </a:rPr>
              <a:t> 2022</a:t>
            </a:r>
            <a:r>
              <a:rPr lang="en-US" altLang="zh-CN" sz="1600" i="1" kern="0" dirty="0" smtClean="0">
                <a:solidFill>
                  <a:srgbClr val="FF0000"/>
                </a:solidFill>
              </a:rPr>
              <a:t>	</a:t>
            </a:r>
          </a:p>
          <a:p>
            <a:pPr marL="0" lvl="1" indent="0" algn="just" defTabSz="685800" eaLnBrk="1" fontAlgn="auto" hangingPunct="1">
              <a:spcBef>
                <a:spcPts val="200"/>
              </a:spcBef>
              <a:spcAft>
                <a:spcPts val="600"/>
              </a:spcAft>
              <a:buNone/>
              <a:defRPr/>
            </a:pPr>
            <a:r>
              <a:rPr lang="en-US" altLang="zh-CN" sz="1600" i="1" kern="0" dirty="0">
                <a:solidFill>
                  <a:srgbClr val="FF0000"/>
                </a:solidFill>
                <a:sym typeface="Wingdings" panose="05000000000000000000" pitchFamily="2" charset="2"/>
              </a:rPr>
              <a:t>	</a:t>
            </a:r>
            <a:r>
              <a:rPr lang="en-US" altLang="zh-CN" sz="1600" i="1" kern="0" dirty="0" smtClean="0">
                <a:solidFill>
                  <a:srgbClr val="FF000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i="1" kern="0" dirty="0">
                <a:solidFill>
                  <a:srgbClr val="00B050"/>
                </a:solidFill>
                <a:sym typeface="Wingdings" panose="05000000000000000000" pitchFamily="2" charset="2"/>
              </a:rPr>
              <a:t>Jan </a:t>
            </a:r>
            <a:r>
              <a:rPr lang="en-US" altLang="zh-CN" sz="16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600" kern="0" dirty="0">
                <a:solidFill>
                  <a:srgbClr val="00B050"/>
                </a:solidFill>
              </a:rPr>
              <a:t>Recirculation LB (D2.0)	</a:t>
            </a:r>
            <a:r>
              <a:rPr lang="en-US" altLang="zh-CN" sz="1600" i="1" strike="sngStrike" kern="0" dirty="0" smtClean="0">
                <a:solidFill>
                  <a:schemeClr val="bg1">
                    <a:lumMod val="50000"/>
                  </a:schemeClr>
                </a:solidFill>
              </a:rPr>
              <a:t>Jan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 </a:t>
            </a:r>
            <a:r>
              <a:rPr lang="en-US" altLang="zh-CN" sz="1600" i="1" strike="sngStrike" kern="0" dirty="0" smtClean="0">
                <a:solidFill>
                  <a:schemeClr val="bg1">
                    <a:lumMod val="50000"/>
                  </a:schemeClr>
                </a:solidFill>
                <a:sym typeface="Wingdings" panose="05000000000000000000" pitchFamily="2" charset="2"/>
              </a:rPr>
              <a:t>Mar 2023</a:t>
            </a:r>
            <a:r>
              <a:rPr lang="en-US" altLang="zh-CN" sz="1600" i="1" kern="0" dirty="0">
                <a:solidFill>
                  <a:srgbClr val="00B050"/>
                </a:solidFill>
                <a:sym typeface="Wingdings" panose="05000000000000000000" pitchFamily="2" charset="2"/>
              </a:rPr>
              <a:t> </a:t>
            </a:r>
            <a:endParaRPr lang="en-US" altLang="zh-CN" sz="1600" i="1" kern="0" dirty="0" smtClean="0">
              <a:solidFill>
                <a:srgbClr val="00B050"/>
              </a:solidFill>
              <a:sym typeface="Wingdings" panose="05000000000000000000" pitchFamily="2" charset="2"/>
            </a:endParaRPr>
          </a:p>
          <a:p>
            <a:pPr marL="0" lvl="1" indent="0" algn="just" defTabSz="685800" eaLnBrk="1" fontAlgn="auto" hangingPunct="1">
              <a:spcBef>
                <a:spcPts val="200"/>
              </a:spcBef>
              <a:spcAft>
                <a:spcPts val="600"/>
              </a:spcAft>
              <a:buNone/>
              <a:defRPr/>
            </a:pPr>
            <a:r>
              <a:rPr lang="en-US" altLang="zh-CN" sz="1600" i="1" kern="0" dirty="0">
                <a:solidFill>
                  <a:srgbClr val="00B050"/>
                </a:solidFill>
                <a:sym typeface="Wingdings" panose="05000000000000000000" pitchFamily="2" charset="2"/>
              </a:rPr>
              <a:t>	</a:t>
            </a:r>
            <a:r>
              <a:rPr lang="en-US" altLang="zh-CN" sz="1600" i="1" kern="0" dirty="0" smtClean="0">
                <a:solidFill>
                  <a:srgbClr val="00B050"/>
                </a:solidFill>
                <a:sym typeface="Wingdings" panose="05000000000000000000" pitchFamily="2" charset="2"/>
              </a:rPr>
              <a:t>			</a:t>
            </a:r>
            <a:r>
              <a:rPr lang="en-US" altLang="zh-CN" sz="1600" kern="0" dirty="0" smtClean="0">
                <a:solidFill>
                  <a:srgbClr val="00B050"/>
                </a:solidFill>
              </a:rPr>
              <a:t> </a:t>
            </a:r>
            <a:r>
              <a:rPr lang="en-US" altLang="zh-CN" sz="1600" kern="0" dirty="0">
                <a:solidFill>
                  <a:srgbClr val="00B050"/>
                </a:solidFill>
              </a:rPr>
              <a:t>July 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600" kern="0" dirty="0">
                <a:solidFill>
                  <a:srgbClr val="FF0000"/>
                </a:solidFill>
              </a:rPr>
              <a:t>Recirculation LB (D3.0)	</a:t>
            </a:r>
            <a:r>
              <a:rPr lang="en-US" altLang="zh-CN" sz="1600" i="1" strike="sngStrike" kern="0" dirty="0" smtClean="0">
                <a:solidFill>
                  <a:schemeClr val="bg1">
                    <a:lumMod val="50000"/>
                  </a:schemeClr>
                </a:solidFill>
              </a:rPr>
              <a:t>May </a:t>
            </a:r>
            <a:r>
              <a:rPr lang="en-US" altLang="zh-CN" sz="1600" i="1" strike="sngStrike" kern="0" dirty="0">
                <a:solidFill>
                  <a:schemeClr val="bg1">
                    <a:lumMod val="50000"/>
                  </a:schemeClr>
                </a:solidFill>
              </a:rPr>
              <a:t>2023</a:t>
            </a:r>
            <a:r>
              <a:rPr lang="en-US" altLang="zh-CN" sz="1600" i="1" strike="sngStrike" kern="0" dirty="0">
                <a:solidFill>
                  <a:schemeClr val="bg1">
                    <a:lumMod val="50000"/>
                  </a:schemeClr>
                </a:solidFill>
                <a:sym typeface="Wingdings" panose="05000000000000000000" pitchFamily="2" charset="2"/>
              </a:rPr>
              <a:t> </a:t>
            </a:r>
            <a:r>
              <a:rPr lang="en-US" altLang="zh-CN" sz="1600" kern="0" dirty="0" smtClean="0">
                <a:solidFill>
                  <a:srgbClr val="FF0000"/>
                </a:solidFill>
              </a:rPr>
              <a:t> </a:t>
            </a:r>
            <a:r>
              <a:rPr lang="en-US" altLang="zh-CN" sz="1600" kern="0" dirty="0">
                <a:solidFill>
                  <a:srgbClr val="FF0000"/>
                </a:solidFill>
              </a:rPr>
              <a:t>Nov 2023</a:t>
            </a:r>
          </a:p>
          <a:p>
            <a:pPr marL="161925" lvl="1" indent="-233363" algn="just" defTabSz="685800" eaLnBrk="1" fontAlgn="auto" hangingPunct="1">
              <a:spcBef>
                <a:spcPts val="200"/>
              </a:spcBef>
              <a:spcAft>
                <a:spcPts val="600"/>
              </a:spcAft>
              <a:defRPr/>
            </a:pPr>
            <a:r>
              <a:rPr lang="en-US" altLang="zh-CN" sz="1600" kern="0" dirty="0"/>
              <a:t>Recirculation LB (D4.0)	</a:t>
            </a:r>
            <a:r>
              <a:rPr lang="en-US" altLang="zh-CN" sz="1600" i="1" kern="0" dirty="0" smtClean="0"/>
              <a:t>July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2024</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Initial SA Ballot (D4.0)	</a:t>
            </a:r>
            <a:r>
              <a:rPr lang="en-US" altLang="zh-CN" sz="1600" kern="0" dirty="0" smtClean="0"/>
              <a:t>Sep 2023 </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2024</a:t>
            </a:r>
            <a:endParaRPr lang="en-US" altLang="zh-CN" sz="1600" kern="0" dirty="0"/>
          </a:p>
          <a:p>
            <a:pPr marL="161925" lvl="1" indent="-233363" algn="just" defTabSz="685800" eaLnBrk="1" fontAlgn="auto" hangingPunct="1">
              <a:spcBef>
                <a:spcPts val="200"/>
              </a:spcBef>
              <a:spcAft>
                <a:spcPts val="600"/>
              </a:spcAft>
              <a:defRPr/>
            </a:pPr>
            <a:r>
              <a:rPr lang="en-US" altLang="zh-CN" sz="1600" kern="0" dirty="0"/>
              <a:t>Final 802.11 WG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a:t>802 EC approval		</a:t>
            </a:r>
            <a:r>
              <a:rPr lang="en-US" altLang="zh-CN" sz="1600" i="1" kern="0" dirty="0"/>
              <a:t>July </a:t>
            </a:r>
            <a:r>
              <a:rPr lang="en-US" altLang="zh-CN" sz="1600" i="1" kern="0" dirty="0" smtClean="0"/>
              <a:t>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a:t>
            </a:r>
            <a:r>
              <a:rPr lang="en-US" altLang="zh-CN" sz="1600" i="1" dirty="0">
                <a:solidFill>
                  <a:srgbClr val="00B0F0"/>
                </a:solidFill>
                <a:ea typeface="宋体" panose="02010600030101010101" pitchFamily="2" charset="-122"/>
              </a:rPr>
              <a:t>Jan 2025</a:t>
            </a:r>
            <a:endParaRPr lang="en-US" altLang="zh-CN" sz="1600" i="1" kern="0" dirty="0"/>
          </a:p>
          <a:p>
            <a:pPr marL="161925" lvl="1" indent="-233363" algn="just" defTabSz="685800" eaLnBrk="1" fontAlgn="auto" hangingPunct="1">
              <a:spcBef>
                <a:spcPts val="200"/>
              </a:spcBef>
              <a:spcAft>
                <a:spcPts val="600"/>
              </a:spcAft>
              <a:defRPr/>
            </a:pPr>
            <a:r>
              <a:rPr lang="en-US" altLang="zh-CN" sz="1600" kern="0" dirty="0" err="1"/>
              <a:t>RevCom</a:t>
            </a:r>
            <a:r>
              <a:rPr lang="en-US" altLang="zh-CN" sz="1600" kern="0" dirty="0"/>
              <a:t> and SASB </a:t>
            </a:r>
            <a:r>
              <a:rPr lang="en-US" altLang="zh-CN" sz="1600" kern="0" dirty="0" smtClean="0"/>
              <a:t>approval	Sep 2024</a:t>
            </a:r>
            <a:r>
              <a:rPr lang="en-US" altLang="zh-CN" sz="1600" i="1" dirty="0" smtClean="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600" i="1" dirty="0" smtClean="0">
                <a:solidFill>
                  <a:srgbClr val="00B0F0"/>
                </a:solidFill>
                <a:ea typeface="宋体" panose="02010600030101010101" pitchFamily="2" charset="-122"/>
              </a:rPr>
              <a:t> Mar </a:t>
            </a:r>
            <a:r>
              <a:rPr lang="en-US" altLang="zh-CN" sz="1600" i="1" dirty="0">
                <a:solidFill>
                  <a:srgbClr val="00B0F0"/>
                </a:solidFill>
                <a:ea typeface="宋体" panose="02010600030101010101" pitchFamily="2" charset="-122"/>
              </a:rPr>
              <a:t>2025</a:t>
            </a:r>
            <a:endParaRPr lang="en-US" altLang="zh-CN" sz="16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D2.0)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smtClean="0">
                <a:solidFill>
                  <a:schemeClr val="bg1">
                    <a:lumMod val="50000"/>
                  </a:schemeClr>
                </a:solidFill>
                <a:latin typeface="Times New Roman"/>
              </a:rPr>
              <a:t>July 14, </a:t>
            </a:r>
            <a:r>
              <a:rPr lang="en-US" altLang="zh-CN" sz="1600" kern="0" dirty="0">
                <a:solidFill>
                  <a:schemeClr val="bg1">
                    <a:lumMod val="50000"/>
                  </a:schemeClr>
                </a:solidFill>
                <a:latin typeface="Times New Roman"/>
              </a:rPr>
              <a:t>2023</a:t>
            </a: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802.11 Working group Motion passes</a:t>
            </a:r>
            <a:r>
              <a:rPr lang="zh-CN" altLang="en-US" sz="1400" kern="0" dirty="0">
                <a:solidFill>
                  <a:schemeClr val="bg1">
                    <a:lumMod val="50000"/>
                  </a:schemeClr>
                </a:solidFill>
                <a:latin typeface="Times New Roman"/>
              </a:rPr>
              <a:t>：</a:t>
            </a:r>
            <a:r>
              <a:rPr lang="en-US" altLang="zh-CN" sz="1400" kern="0" dirty="0">
                <a:solidFill>
                  <a:schemeClr val="bg1">
                    <a:lumMod val="50000"/>
                  </a:schemeClr>
                </a:solidFill>
                <a:latin typeface="Times New Roman"/>
              </a:rPr>
              <a:t>802.11bf (WLAN Sensing) Draft </a:t>
            </a:r>
            <a:r>
              <a:rPr lang="en-US" altLang="zh-CN" sz="1400" kern="0" dirty="0" smtClean="0">
                <a:solidFill>
                  <a:schemeClr val="bg1">
                    <a:lumMod val="50000"/>
                  </a:schemeClr>
                </a:solidFill>
                <a:latin typeface="Times New Roman"/>
              </a:rPr>
              <a:t>2.0 </a:t>
            </a:r>
            <a:r>
              <a:rPr lang="en-US" altLang="zh-CN" sz="1400" kern="0" dirty="0">
                <a:solidFill>
                  <a:schemeClr val="bg1">
                    <a:lumMod val="50000"/>
                  </a:schemeClr>
                </a:solidFill>
                <a:latin typeface="Times New Roman"/>
              </a:rPr>
              <a:t>and </a:t>
            </a:r>
            <a:r>
              <a:rPr lang="en-US" altLang="zh-CN" sz="1400" kern="0" dirty="0" smtClean="0">
                <a:solidFill>
                  <a:schemeClr val="bg1">
                    <a:lumMod val="50000"/>
                  </a:schemeClr>
                </a:solidFill>
                <a:latin typeface="Times New Roman"/>
              </a:rPr>
              <a:t>Re-circulation Letter Ballot</a:t>
            </a:r>
            <a:endParaRPr lang="en-US" altLang="zh-CN" sz="1400" kern="0" dirty="0">
              <a:solidFill>
                <a:schemeClr val="bg1">
                  <a:lumMod val="50000"/>
                </a:schemeClr>
              </a:solidFill>
              <a:latin typeface="Times New Roman"/>
            </a:endParaRPr>
          </a:p>
          <a:p>
            <a:pPr algn="just">
              <a:buFont typeface="Times New Roman" pitchFamily="16" charset="0"/>
              <a:buChar char="•"/>
            </a:pPr>
            <a:endParaRPr lang="en-US" altLang="zh-CN" sz="16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Wed </a:t>
            </a:r>
            <a:r>
              <a:rPr lang="en-US" altLang="zh-CN" sz="1600" kern="0" dirty="0">
                <a:solidFill>
                  <a:schemeClr val="bg1">
                    <a:lumMod val="50000"/>
                  </a:schemeClr>
                </a:solidFill>
                <a:latin typeface="Times New Roman"/>
              </a:rPr>
              <a:t>July 26, 2023 at 23:59 Eastern Time USA (11:59 PM</a:t>
            </a:r>
            <a:r>
              <a:rPr lang="en-US" altLang="zh-CN" sz="1600" kern="0" dirty="0" smtClean="0">
                <a:solidFill>
                  <a:schemeClr val="bg1">
                    <a:lumMod val="50000"/>
                  </a:schemeClr>
                </a:solidFill>
                <a:latin typeface="Times New Roman"/>
              </a:rPr>
              <a:t>)</a:t>
            </a:r>
            <a:endParaRPr lang="en-US" altLang="zh-CN" sz="1600" kern="0" dirty="0">
              <a:solidFill>
                <a:schemeClr val="bg1">
                  <a:lumMod val="50000"/>
                </a:schemeClr>
              </a:solidFill>
              <a:latin typeface="Times New Roman"/>
            </a:endParaRPr>
          </a:p>
          <a:p>
            <a:pPr lvl="1" algn="just">
              <a:buFont typeface="微软雅黑" panose="020B0503020204020204" pitchFamily="34" charset="-122"/>
              <a:buChar char="–"/>
            </a:pPr>
            <a:r>
              <a:rPr lang="en-US" altLang="zh-CN" sz="1400" kern="0" dirty="0">
                <a:solidFill>
                  <a:schemeClr val="bg1">
                    <a:lumMod val="50000"/>
                  </a:schemeClr>
                </a:solidFill>
                <a:latin typeface="Times New Roman"/>
              </a:rPr>
              <a:t>Initial LB start for D2.0</a:t>
            </a:r>
          </a:p>
          <a:p>
            <a:pPr lvl="1" algn="just">
              <a:buFont typeface="Times New Roman" pitchFamily="16" charset="0"/>
              <a:buChar char="•"/>
            </a:pPr>
            <a:endParaRPr lang="en-US" altLang="zh-CN" sz="1200" kern="0" dirty="0">
              <a:solidFill>
                <a:schemeClr val="bg1">
                  <a:lumMod val="50000"/>
                </a:schemeClr>
              </a:solidFill>
              <a:latin typeface="Times New Roman"/>
            </a:endParaRPr>
          </a:p>
          <a:p>
            <a:pPr algn="just">
              <a:buFont typeface="Times New Roman" pitchFamily="16" charset="0"/>
              <a:buChar char="•"/>
            </a:pPr>
            <a:r>
              <a:rPr lang="en-US" altLang="zh-CN" sz="1600" kern="0" dirty="0" smtClean="0">
                <a:solidFill>
                  <a:schemeClr val="bg1">
                    <a:lumMod val="50000"/>
                  </a:schemeClr>
                </a:solidFill>
                <a:latin typeface="Times New Roman"/>
              </a:rPr>
              <a:t>Sun </a:t>
            </a:r>
            <a:r>
              <a:rPr lang="en-US" altLang="zh-CN" sz="1600" kern="0" dirty="0">
                <a:solidFill>
                  <a:schemeClr val="bg1">
                    <a:lumMod val="50000"/>
                  </a:schemeClr>
                </a:solidFill>
                <a:latin typeface="Times New Roman"/>
              </a:rPr>
              <a:t>August 20, 2023 at 23:59 Eastern Time USA (11:59 PM</a:t>
            </a:r>
            <a:r>
              <a:rPr lang="en-US" altLang="zh-CN" sz="1600" kern="0" dirty="0" smtClean="0">
                <a:solidFill>
                  <a:schemeClr val="bg1">
                    <a:lumMod val="50000"/>
                  </a:schemeClr>
                </a:solidFill>
                <a:latin typeface="Times New Roman"/>
              </a:rPr>
              <a:t>)</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Initial LB end for D2.0</a:t>
            </a:r>
          </a:p>
          <a:p>
            <a:pPr lvl="1" algn="just">
              <a:buFont typeface="微软雅黑" panose="020B0503020204020204" pitchFamily="34" charset="-122"/>
              <a:buChar char="–"/>
            </a:pPr>
            <a:r>
              <a:rPr lang="en-US" altLang="zh-CN" sz="1400" kern="0" dirty="0" smtClean="0">
                <a:solidFill>
                  <a:schemeClr val="bg1">
                    <a:lumMod val="50000"/>
                  </a:schemeClr>
                </a:solidFill>
                <a:latin typeface="Times New Roman"/>
              </a:rPr>
              <a:t>Assign </a:t>
            </a:r>
            <a:r>
              <a:rPr lang="en-US" altLang="zh-CN" sz="1400" kern="0" dirty="0">
                <a:solidFill>
                  <a:schemeClr val="bg1">
                    <a:lumMod val="50000"/>
                  </a:schemeClr>
                </a:solidFill>
                <a:latin typeface="Times New Roman"/>
              </a:rPr>
              <a:t>the comments</a:t>
            </a: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smtClean="0">
                <a:solidFill>
                  <a:srgbClr val="000000"/>
                </a:solidFill>
                <a:latin typeface="Times New Roman"/>
              </a:rPr>
              <a:t>Target for </a:t>
            </a:r>
            <a:r>
              <a:rPr lang="en-US" altLang="zh-CN" sz="1600" kern="0" dirty="0">
                <a:solidFill>
                  <a:srgbClr val="FF0000"/>
                </a:solidFill>
              </a:rPr>
              <a:t>Recirculation LB (D3.0) </a:t>
            </a:r>
            <a:r>
              <a:rPr lang="en-US" altLang="zh-CN" sz="1600" kern="0" dirty="0" smtClean="0"/>
              <a:t>in</a:t>
            </a:r>
            <a:r>
              <a:rPr lang="en-US" altLang="zh-CN" sz="1600" kern="0" dirty="0" smtClean="0">
                <a:solidFill>
                  <a:srgbClr val="FF0000"/>
                </a:solidFill>
              </a:rPr>
              <a:t> </a:t>
            </a:r>
            <a:r>
              <a:rPr lang="en-US" altLang="zh-CN" sz="1600" kern="0" dirty="0" smtClean="0">
                <a:solidFill>
                  <a:srgbClr val="FF0000"/>
                </a:solidFill>
                <a:latin typeface="Times New Roman"/>
              </a:rPr>
              <a:t>November</a:t>
            </a:r>
            <a:r>
              <a:rPr lang="en-US" altLang="zh-CN" sz="1600" kern="0" dirty="0" smtClean="0">
                <a:solidFill>
                  <a:srgbClr val="000000"/>
                </a:solidFill>
                <a:latin typeface="Times New Roman"/>
              </a:rPr>
              <a:t> Plenary</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61563"/>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5379719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Technology </a:t>
            </a:r>
            <a:r>
              <a:rPr lang="en-US" altLang="zh-CN" sz="2400" dirty="0"/>
              <a:t>and standardization gaps to support WLAN sensing</a:t>
            </a:r>
          </a:p>
          <a:p>
            <a:pPr lvl="1" algn="just"/>
            <a:r>
              <a:rPr lang="en-US" altLang="zh-CN" sz="2400" dirty="0"/>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September Interim)</a:t>
            </a:r>
            <a:endParaRPr lang="en-US" altLang="en-US" b="0" dirty="0">
              <a:solidFill>
                <a:schemeClr val="tx2"/>
              </a:solidFill>
            </a:endParaRPr>
          </a:p>
        </p:txBody>
      </p:sp>
      <p:sp>
        <p:nvSpPr>
          <p:cNvPr id="6" name="Rectangle 3"/>
          <p:cNvSpPr txBox="1">
            <a:spLocks noChangeArrowheads="1"/>
          </p:cNvSpPr>
          <p:nvPr/>
        </p:nvSpPr>
        <p:spPr bwMode="auto">
          <a:xfrm>
            <a:off x="157348" y="1143000"/>
            <a:ext cx="6204271"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 </a:t>
            </a:r>
            <a:r>
              <a:rPr lang="en-US" altLang="zh-CN" sz="1800" b="1" dirty="0">
                <a:cs typeface="Times New Roman" panose="02020603050405020304" pitchFamily="18" charset="0"/>
              </a:rPr>
              <a:t>	19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Sept 	21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25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cs typeface="Times New Roman" panose="02020603050405020304" pitchFamily="18" charset="0"/>
              </a:rPr>
              <a:t>Sept 	26	(Tuesday</a:t>
            </a:r>
            <a:r>
              <a:rPr lang="en-US" altLang="zh-CN" sz="1800" b="1" strike="sngStrike" dirty="0" smtClean="0">
                <a:cs typeface="Times New Roman" panose="02020603050405020304" pitchFamily="18" charset="0"/>
              </a:rPr>
              <a:t>)</a:t>
            </a:r>
            <a:r>
              <a:rPr lang="en-US" altLang="zh-CN" sz="1800" b="1" strike="sngStrike" dirty="0">
                <a:cs typeface="Times New Roman" panose="02020603050405020304" pitchFamily="18" charset="0"/>
              </a:rPr>
              <a:t>	10</a:t>
            </a:r>
            <a:r>
              <a:rPr lang="zh-CN" altLang="en-US" sz="1800" b="1" strike="sngStrike" dirty="0">
                <a:cs typeface="Times New Roman" panose="02020603050405020304" pitchFamily="18" charset="0"/>
              </a:rPr>
              <a:t>：</a:t>
            </a:r>
            <a:r>
              <a:rPr lang="en-US" altLang="zh-CN" sz="1800" b="1" strike="sngStrike" dirty="0">
                <a:cs typeface="Times New Roman" panose="02020603050405020304" pitchFamily="18" charset="0"/>
              </a:rPr>
              <a:t>00 - 12:00 ET</a:t>
            </a:r>
          </a:p>
          <a:p>
            <a:pPr marL="685800" lvl="2" indent="-285750" algn="just">
              <a:spcBef>
                <a:spcPct val="0"/>
              </a:spcBef>
              <a:spcAft>
                <a:spcPts val="300"/>
              </a:spcAft>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Oct </a:t>
            </a:r>
            <a:r>
              <a:rPr lang="en-US" altLang="zh-CN" sz="1800" b="1" dirty="0">
                <a:cs typeface="Times New Roman" panose="02020603050405020304" pitchFamily="18" charset="0"/>
              </a:rPr>
              <a:t>	10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a:t>
            </a:r>
            <a:r>
              <a:rPr lang="en-US" altLang="zh-CN" sz="1800" b="1" dirty="0" smtClean="0">
                <a:cs typeface="Times New Roman" panose="02020603050405020304" pitchFamily="18" charset="0"/>
              </a:rPr>
              <a:t>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a:t>
            </a:r>
            <a:r>
              <a:rPr lang="en-US" altLang="zh-CN" sz="1800" b="1" dirty="0" smtClean="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	</a:t>
            </a:r>
            <a:r>
              <a:rPr lang="en-US" altLang="zh-CN" sz="1800" b="1" dirty="0" smtClean="0">
                <a:solidFill>
                  <a:srgbClr val="00B0F0"/>
                </a:solidFill>
                <a:cs typeface="Times New Roman" panose="02020603050405020304" pitchFamily="18" charset="0"/>
              </a:rPr>
              <a:t>23</a:t>
            </a:r>
            <a:r>
              <a:rPr lang="zh-CN" altLang="en-US" sz="1800" b="1" dirty="0" smtClean="0">
                <a:solidFill>
                  <a:srgbClr val="00B0F0"/>
                </a:solidFill>
                <a:cs typeface="Times New Roman" panose="02020603050405020304" pitchFamily="18" charset="0"/>
              </a:rPr>
              <a:t>：</a:t>
            </a:r>
            <a:r>
              <a:rPr lang="en-US" altLang="zh-CN" sz="1800" b="1" dirty="0" smtClean="0">
                <a:solidFill>
                  <a:srgbClr val="00B0F0"/>
                </a:solidFill>
                <a:cs typeface="Times New Roman" panose="02020603050405020304" pitchFamily="18" charset="0"/>
              </a:rPr>
              <a:t>00 - 01:00 ET</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smtClean="0">
              <a:cs typeface="Times New Roman" panose="02020603050405020304" pitchFamily="18" charset="0"/>
            </a:endParaRPr>
          </a:p>
        </p:txBody>
      </p:sp>
      <p:sp>
        <p:nvSpPr>
          <p:cNvPr id="2" name="矩形 1">
            <a:extLst>
              <a:ext uri="{FF2B5EF4-FFF2-40B4-BE49-F238E27FC236}">
                <a16:creationId xmlns="" xmlns:a16="http://schemas.microsoft.com/office/drawing/2014/main" id="{58FF7B02-5BE2-44E0-B2CE-1F5FF2F26879}"/>
              </a:ext>
            </a:extLst>
          </p:cNvPr>
          <p:cNvSpPr/>
          <p:nvPr/>
        </p:nvSpPr>
        <p:spPr>
          <a:xfrm>
            <a:off x="7010400" y="46482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t>
            </a:r>
            <a:r>
              <a:rPr lang="en-US" altLang="zh-CN" sz="900" strike="sngStrike" dirty="0" smtClean="0">
                <a:cs typeface="MS PGothic" charset="0"/>
              </a:rPr>
              <a:t>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Rectangle 3"/>
          <p:cNvSpPr txBox="1">
            <a:spLocks noChangeArrowheads="1"/>
          </p:cNvSpPr>
          <p:nvPr/>
        </p:nvSpPr>
        <p:spPr bwMode="auto">
          <a:xfrm>
            <a:off x="6361619" y="1143000"/>
            <a:ext cx="552558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Nov 	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Nov </a:t>
            </a:r>
            <a:r>
              <a:rPr lang="en-US" altLang="zh-CN" sz="1800" b="1" dirty="0">
                <a:cs typeface="Times New Roman" panose="02020603050405020304" pitchFamily="18" charset="0"/>
              </a:rPr>
              <a:t>	6	(Monday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7	(Tuesday</a:t>
            </a:r>
            <a:r>
              <a:rPr lang="en-US" altLang="zh-CN" sz="1800" b="1" dirty="0" smtClean="0">
                <a:cs typeface="Times New Roman" panose="02020603050405020304" pitchFamily="18" charset="0"/>
              </a:rPr>
              <a:t>)</a:t>
            </a:r>
            <a:r>
              <a:rPr lang="en-US" altLang="zh-CN" sz="1800" b="1" dirty="0">
                <a:cs typeface="Times New Roman" panose="02020603050405020304" pitchFamily="18" charset="0"/>
              </a:rPr>
              <a:t>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600"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303903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November Plenary 2023 (Nov 12-17</a:t>
            </a:r>
            <a:r>
              <a:rPr lang="en-US" altLang="zh-CN" b="1" dirty="0" smtClean="0"/>
              <a:t>), </a:t>
            </a:r>
            <a:r>
              <a:rPr lang="en-US" altLang="zh-CN" b="1" dirty="0" smtClean="0">
                <a:solidFill>
                  <a:srgbClr val="FF0000"/>
                </a:solidFill>
                <a:cs typeface="Times New Roman" panose="02020603050405020304" pitchFamily="18" charset="0"/>
              </a:rPr>
              <a:t>Confirmed</a:t>
            </a:r>
            <a:r>
              <a:rPr lang="en-US" altLang="zh-CN" b="1" dirty="0">
                <a:solidFill>
                  <a:srgbClr val="FF0000"/>
                </a:solidFill>
                <a:cs typeface="Times New Roman" panose="02020603050405020304" pitchFamily="18" charset="0"/>
              </a:rPr>
              <a:t>: </a:t>
            </a:r>
          </a:p>
        </p:txBody>
      </p:sp>
      <p:graphicFrame>
        <p:nvGraphicFramePr>
          <p:cNvPr id="8" name="表格 7"/>
          <p:cNvGraphicFramePr>
            <a:graphicFrameLocks noGrp="1"/>
          </p:cNvGraphicFramePr>
          <p:nvPr>
            <p:extLst>
              <p:ext uri="{D42A27DB-BD31-4B8C-83A1-F6EECF244321}">
                <p14:modId xmlns:p14="http://schemas.microsoft.com/office/powerpoint/2010/main" val="2740096346"/>
              </p:ext>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smtClean="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smtClean="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19:00-21:00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13:00-15:00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10:00-12:00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21:30-23:30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15:30-17:30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12:30-14:30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00:30-02:30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18:30-20:30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15:30-17:30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03:00-05:00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21:00-23:00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18:00-20:00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smtClean="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06:30-08:30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00:30-02:30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21:30-23:30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4724400"/>
            <a:ext cx="3797500" cy="600164"/>
          </a:xfrm>
          <a:prstGeom prst="rect">
            <a:avLst/>
          </a:prstGeom>
          <a:solidFill>
            <a:schemeClr val="bg1"/>
          </a:solidFill>
        </p:spPr>
        <p:txBody>
          <a:bodyPr wrap="square">
            <a:spAutoFit/>
          </a:bodyPr>
          <a:lstStyle/>
          <a:p>
            <a:pPr marL="171450" indent="-171450">
              <a:spcBef>
                <a:spcPts val="0"/>
              </a:spcBef>
              <a:buFont typeface="Arial" panose="020B0604020202020204" pitchFamily="34" charset="0"/>
              <a:buChar char="•"/>
            </a:pPr>
            <a:r>
              <a:rPr lang="en-US" altLang="zh-CN" sz="1100" b="1" dirty="0"/>
              <a:t>5 Nov 2023 - </a:t>
            </a:r>
            <a:r>
              <a:rPr lang="en-US" altLang="zh-CN" sz="1100" b="1" dirty="0">
                <a:solidFill>
                  <a:srgbClr val="FF0000"/>
                </a:solidFill>
              </a:rPr>
              <a:t>Daylight Saving Time ends</a:t>
            </a:r>
          </a:p>
          <a:p>
            <a:pPr marL="171450" indent="-171450">
              <a:spcBef>
                <a:spcPts val="0"/>
              </a:spcBef>
              <a:buFont typeface="Arial" panose="020B0604020202020204" pitchFamily="34" charset="0"/>
              <a:buChar char="•"/>
            </a:pPr>
            <a:r>
              <a:rPr lang="en-US" altLang="zh-CN" sz="1100" dirty="0"/>
              <a:t>Sunday, 5 Nov 2023, 02:00:00 clocks are set </a:t>
            </a:r>
            <a:r>
              <a:rPr lang="en-US" altLang="zh-CN" sz="1100" b="1" dirty="0"/>
              <a:t>back</a:t>
            </a:r>
            <a:r>
              <a:rPr lang="en-US" altLang="zh-CN" sz="1100" dirty="0"/>
              <a:t> 1 hour to</a:t>
            </a:r>
            <a:br>
              <a:rPr lang="en-US" altLang="zh-CN" sz="1100" dirty="0"/>
            </a:br>
            <a:r>
              <a:rPr lang="en-US" altLang="zh-CN" sz="1100" dirty="0"/>
              <a:t>Sunday, 5 Nov 2023, 01:00:00 local daylight time instead.</a:t>
            </a:r>
          </a:p>
        </p:txBody>
      </p:sp>
      <p:sp>
        <p:nvSpPr>
          <p:cNvPr id="4" name="矩形 3">
            <a:extLst>
              <a:ext uri="{FF2B5EF4-FFF2-40B4-BE49-F238E27FC236}">
                <a16:creationId xmlns="" xmlns:a16="http://schemas.microsoft.com/office/drawing/2014/main" id="{B3E5154D-77E5-43B4-914D-22E74CC824AD}"/>
              </a:ext>
            </a:extLst>
          </p:cNvPr>
          <p:cNvSpPr/>
          <p:nvPr/>
        </p:nvSpPr>
        <p:spPr>
          <a:xfrm>
            <a:off x="8070090" y="5411904"/>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4122808036"/>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lumMod val="50000"/>
                            </a:schemeClr>
                          </a:solidFill>
                        </a:rPr>
                        <a:t>Opening</a:t>
                      </a:r>
                      <a:endParaRPr lang="en-US" sz="1800" b="0" dirty="0">
                        <a:solidFill>
                          <a:schemeClr val="bg1">
                            <a:lumMod val="50000"/>
                          </a:schemeClr>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r>
                        <a:rPr lang="en-US" sz="1800" b="0" dirty="0" err="1" smtClean="0">
                          <a:solidFill>
                            <a:schemeClr val="tx1"/>
                          </a:solidFill>
                        </a:rPr>
                        <a:t>TGbf</a:t>
                      </a: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smtClean="0">
                          <a:solidFill>
                            <a:schemeClr val="bg1">
                              <a:lumMod val="50000"/>
                            </a:schemeClr>
                          </a:solidFill>
                        </a:rPr>
                        <a:t>Mid week</a:t>
                      </a: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err="1" smtClean="0">
                          <a:solidFill>
                            <a:schemeClr val="tx1"/>
                          </a:solidFill>
                        </a:rPr>
                        <a:t>TGbf</a:t>
                      </a: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chemeClr val="tx1"/>
                          </a:solidFill>
                        </a:rPr>
                        <a:t>TGbf</a:t>
                      </a:r>
                      <a:endParaRPr lang="en-US" altLang="zh-CN" sz="1800" b="0" dirty="0" smtClean="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smtClean="0">
                          <a:solidFill>
                            <a:srgbClr val="FF0000"/>
                          </a:solidFill>
                        </a:rPr>
                        <a:t>TGbf</a:t>
                      </a:r>
                      <a:endParaRPr lang="en-US" altLang="zh-CN" sz="1800" b="0" dirty="0" smtClean="0">
                        <a:solidFill>
                          <a:srgbClr val="FF0000"/>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464124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D2.0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D2.0 </a:t>
            </a:r>
            <a:r>
              <a:rPr lang="en-US" sz="2000" dirty="0"/>
              <a:t>(802.11bf </a:t>
            </a:r>
            <a:r>
              <a:rPr lang="en-US" sz="2000" dirty="0" smtClean="0"/>
              <a:t>LB276 comments</a:t>
            </a:r>
            <a:r>
              <a:rPr lang="en-US" sz="2000" dirty="0"/>
              <a:t>)</a:t>
            </a:r>
          </a:p>
          <a:p>
            <a:pPr lvl="1" algn="just">
              <a:spcBef>
                <a:spcPts val="0"/>
              </a:spcBef>
              <a:spcAft>
                <a:spcPts val="600"/>
              </a:spcAft>
              <a:buFont typeface="Arial" panose="020B0604020202020204" pitchFamily="34" charset="0"/>
              <a:buChar char="•"/>
            </a:pPr>
            <a:r>
              <a:rPr lang="en-US" altLang="zh-CN" sz="1600" dirty="0" smtClean="0">
                <a:solidFill>
                  <a:srgbClr val="FF0000"/>
                </a:solidFill>
              </a:rPr>
              <a:t>43.30 </a:t>
            </a:r>
            <a:r>
              <a:rPr lang="en-US" altLang="zh-CN" sz="1600" dirty="0" smtClean="0"/>
              <a:t>% </a:t>
            </a:r>
            <a:r>
              <a:rPr lang="en-US" altLang="zh-CN" sz="1600" dirty="0"/>
              <a:t>of all </a:t>
            </a:r>
            <a:r>
              <a:rPr lang="en-US" altLang="zh-CN" sz="1600" dirty="0" smtClean="0"/>
              <a:t>LB276 </a:t>
            </a:r>
            <a:r>
              <a:rPr lang="en-US" altLang="zh-CN" sz="1600" dirty="0"/>
              <a:t>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236 /545,</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2206758895"/>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540232770"/>
              </p:ext>
            </p:extLst>
          </p:nvPr>
        </p:nvGraphicFramePr>
        <p:xfrm>
          <a:off x="457200" y="4185458"/>
          <a:ext cx="5791202" cy="2194560"/>
        </p:xfrm>
        <a:graphic>
          <a:graphicData uri="http://schemas.openxmlformats.org/drawingml/2006/table">
            <a:tbl>
              <a:tblPr firstRow="1" firstCol="1" bandRow="1"/>
              <a:tblGrid>
                <a:gridCol w="778534"/>
                <a:gridCol w="778534"/>
                <a:gridCol w="1324874"/>
                <a:gridCol w="778534"/>
                <a:gridCol w="682925"/>
                <a:gridCol w="682925"/>
                <a:gridCol w="764876"/>
              </a:tblGrid>
              <a:tr h="182880">
                <a:tc>
                  <a:txBody>
                    <a:bodyPr/>
                    <a:lstStyle/>
                    <a:p>
                      <a:endParaRPr lang="zh-CN" sz="1000" dirty="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Submitted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PoC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Annexes</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DMG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Editorial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Exchange</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98</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Misc</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Zinan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OST</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effectLst/>
                          <a:latin typeface="Calibri" panose="020F0502020204030204" pitchFamily="34" charset="0"/>
                          <a:ea typeface="宋体" panose="02010600030101010101" pitchFamily="2" charset="-122"/>
                        </a:rPr>
                        <a:t>Reporting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SBP</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34</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293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0.299082569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0.2385321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0.537615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802773010"/>
              </p:ext>
            </p:extLst>
          </p:nvPr>
        </p:nvGraphicFramePr>
        <p:xfrm>
          <a:off x="3352800" y="762000"/>
          <a:ext cx="5486401" cy="5524500"/>
        </p:xfrm>
        <a:graphic>
          <a:graphicData uri="http://schemas.openxmlformats.org/drawingml/2006/table">
            <a:tbl>
              <a:tblPr firstRow="1" firstCol="1" bandRow="1"/>
              <a:tblGrid>
                <a:gridCol w="1010653"/>
                <a:gridCol w="721895"/>
                <a:gridCol w="1515979"/>
                <a:gridCol w="938463"/>
                <a:gridCol w="1299411"/>
              </a:tblGrid>
              <a:tr h="122551">
                <a:tc>
                  <a:txBody>
                    <a:bodyPr/>
                    <a:lstStyle/>
                    <a:p>
                      <a:endParaRPr lang="zh-CN" sz="1050" dirty="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Assigned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Alecs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Assaf</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Atsushi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Benedikt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Chaoming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Cheng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Chris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(E)</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53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Claudio (T)</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Dongguk</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Dong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Mengshi</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Mike M.</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34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Ning </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160">
                <a:tc>
                  <a:txBody>
                    <a:bodyPr/>
                    <a:lstStyle/>
                    <a:p>
                      <a:pPr>
                        <a:spcAft>
                          <a:spcPts val="0"/>
                        </a:spcAft>
                      </a:pPr>
                      <a:r>
                        <a:rPr lang="en-US" sz="1100">
                          <a:effectLst/>
                          <a:latin typeface="Calibri" panose="020F0502020204030204" pitchFamily="34" charset="0"/>
                          <a:ea typeface="宋体" panose="02010600030101010101" pitchFamily="2" charset="-122"/>
                        </a:rPr>
                        <a:t>Rui Du</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Yang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Shuling (Julia)</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Stephen S.</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Yanjun</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r>
              <a:tr h="122551">
                <a:tc>
                  <a:txBody>
                    <a:bodyPr/>
                    <a:lstStyle/>
                    <a:p>
                      <a:pPr>
                        <a:spcAft>
                          <a:spcPts val="0"/>
                        </a:spcAft>
                      </a:pPr>
                      <a:r>
                        <a:rPr lang="en-US" sz="1100">
                          <a:effectLst/>
                          <a:latin typeface="Calibri" panose="020F0502020204030204" pitchFamily="34" charset="0"/>
                          <a:ea typeface="宋体" panose="02010600030101010101" pitchFamily="2" charset="-122"/>
                        </a:rPr>
                        <a:t>Zhuqing</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6980">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545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163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130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551">
                <a:tc>
                  <a:txBody>
                    <a:bodyPr/>
                    <a:lstStyle/>
                    <a:p>
                      <a:endParaRPr lang="zh-CN" sz="1050">
                        <a:effectLst/>
                        <a:latin typeface="Times New Roman" panose="02020603050405020304" pitchFamily="18" charset="0"/>
                      </a:endParaRPr>
                    </a:p>
                  </a:txBody>
                  <a:tcPr marL="44511" marR="4451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0.299082569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0.2385321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0.5376147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6678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a:t>
            </a:r>
            <a:r>
              <a:rPr lang="en-US" altLang="zh-CN" sz="4000" dirty="0" smtClean="0">
                <a:solidFill>
                  <a:srgbClr val="0000FF"/>
                </a:solidFill>
              </a:rPr>
              <a:t>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a:t>
            </a:r>
            <a:r>
              <a:rPr lang="en-US" altLang="zh-CN" sz="2800" dirty="0" smtClean="0">
                <a:cs typeface="Times New Roman" panose="02020603050405020304" pitchFamily="18" charset="0"/>
              </a:rPr>
              <a:t>ET</a:t>
            </a:r>
            <a:r>
              <a:rPr lang="en-US" altLang="en-US" sz="2800" dirty="0" smtClean="0"/>
              <a:t>.</a:t>
            </a:r>
            <a:endParaRPr lang="en-US" altLang="en-US" sz="28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8200342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a:t>
            </a:r>
            <a:r>
              <a:rPr lang="en-US" altLang="zh-CN" sz="1600" dirty="0" smtClean="0"/>
              <a:t>11-23/1653r0 </a:t>
            </a:r>
            <a:r>
              <a:rPr lang="en-US" altLang="zh-CN" sz="1600" dirty="0"/>
              <a:t>‘Proposed resolutions for editorial comments on D2.0 - Part 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a:t>
            </a:r>
            <a:r>
              <a:rPr lang="en-US" altLang="zh-CN" sz="1800" b="1" kern="0" dirty="0" smtClean="0"/>
              <a:t>Silva</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412588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as specified in </a:t>
            </a:r>
            <a:r>
              <a:rPr lang="en-US" altLang="zh-CN" sz="1600" dirty="0" smtClean="0"/>
              <a:t>DCN </a:t>
            </a:r>
            <a:r>
              <a:rPr lang="en-US" altLang="zh-CN" sz="1600" dirty="0"/>
              <a:t>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457932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a:t>
            </a:r>
            <a:r>
              <a:rPr lang="en-US" altLang="zh-CN" sz="1600" dirty="0" smtClean="0"/>
              <a:t>3044</a:t>
            </a:r>
            <a:r>
              <a:rPr lang="en-US" altLang="zh-CN" sz="1600" dirty="0"/>
              <a:t>,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Pei Zhou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359632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a:t>
            </a:r>
            <a:r>
              <a:rPr lang="en-US" altLang="zh-CN" sz="1800" b="1" kern="0" dirty="0" smtClean="0"/>
              <a:t>SHIRAKAWA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996871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a:t>
            </a:r>
            <a:r>
              <a:rPr lang="en-US" altLang="zh-CN" sz="1600" dirty="0" smtClean="0"/>
              <a:t>3158</a:t>
            </a:r>
            <a:r>
              <a:rPr lang="en-US" altLang="zh-CN" sz="1600" dirty="0"/>
              <a:t>, 3425, 3471, 3505, 3168 and 3489.</a:t>
            </a:r>
          </a:p>
          <a:p>
            <a:pPr lvl="1" algn="just">
              <a:buFont typeface="Arial" panose="020B0604020202020204" pitchFamily="34" charset="0"/>
              <a:buChar char="–"/>
              <a:defRPr/>
            </a:pPr>
            <a:r>
              <a:rPr lang="en-US" altLang="zh-CN" sz="1600" dirty="0"/>
              <a:t>as specified in doc.: </a:t>
            </a:r>
            <a:r>
              <a:rPr lang="en-US" altLang="zh-CN" sz="1600" dirty="0" smtClean="0"/>
              <a:t>11-23/1661r2</a:t>
            </a:r>
            <a:endParaRPr lang="en-US" altLang="zh-CN" sz="1600" dirty="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431617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3084, 3089, 3105, 3108, 3109, 3142, 3218, 3321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11-23/1651r3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Zhanjing Bao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65594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400050" lvl="2" indent="0" algn="just">
              <a:spcBef>
                <a:spcPct val="0"/>
              </a:spcBef>
              <a:spcAft>
                <a:spcPts val="0"/>
              </a:spcAft>
              <a:buClr>
                <a:srgbClr val="000000"/>
              </a:buClr>
              <a:buNone/>
              <a:defRPr/>
            </a:pPr>
            <a:endParaRPr lang="en-US" altLang="zh-CN" strike="sngStrike" dirty="0" smtClean="0">
              <a:solidFill>
                <a:schemeClr val="bg2"/>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r>
              <a:rPr lang="en-US" altLang="zh-CN" sz="1800" b="1" dirty="0">
                <a:solidFill>
                  <a:srgbClr val="00B0F0"/>
                </a:solidFill>
                <a:cs typeface="Times New Roman" panose="02020603050405020304" pitchFamily="18" charset="0"/>
              </a:rPr>
              <a:t> </a:t>
            </a:r>
            <a:r>
              <a:rPr lang="en-US" altLang="zh-CN" sz="1800" b="1" dirty="0">
                <a:cs typeface="Times New Roman" panose="02020603050405020304" pitchFamily="18" charset="0"/>
              </a:rPr>
              <a:t>--- Motion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12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16	(Monday)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24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26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lvl="1"/>
            <a:endParaRPr lang="en-US" altLang="zh-CN" b="1" dirty="0" smtClean="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31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3017, 3066, 3150, 3360, 3361, 3365, 3366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3381100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3059, 3060, 3061, 3064, 3067, 3134, 3180, 3181, 3182, 3183, 3184, 3256, 3364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01996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3295</a:t>
            </a:r>
            <a:r>
              <a:rPr lang="en-US" altLang="zh-CN" sz="1600" dirty="0"/>
              <a:t>, 3394, 3396, </a:t>
            </a:r>
            <a:r>
              <a:rPr lang="en-US" altLang="zh-CN" sz="1600" dirty="0" smtClean="0"/>
              <a:t>3397, </a:t>
            </a:r>
            <a:r>
              <a:rPr lang="en-US" altLang="zh-CN" sz="1600" dirty="0"/>
              <a:t>3417, 3473, 3069, 3070, 3402, 3486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a:t>
            </a:r>
            <a:r>
              <a:rPr lang="en-US" altLang="zh-CN" sz="1800" b="1" kern="0" dirty="0" smtClean="0"/>
              <a:t>Kamel</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989000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a:t>
            </a:r>
            <a:r>
              <a:rPr lang="en-US" altLang="zh-CN" sz="1600" dirty="0" smtClean="0"/>
              <a:t>:</a:t>
            </a:r>
            <a:r>
              <a:rPr lang="en-US" altLang="zh-CN" sz="1600" dirty="0"/>
              <a:t> 3442, 3369, 3443, 3444, 3445, 3446, 3447, 3448, 3449, 3450, 3451, 3452, 3453, 3454, 3455, 3456, 3457, 3458, 3459, 3460, 3461, 3462, 3463, 3464, 3018, 3019, 3020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a:t>
            </a:r>
            <a:r>
              <a:rPr lang="en-US" altLang="zh-CN" sz="1600" dirty="0" smtClean="0"/>
              <a:t>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83939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145348</TotalTime>
  <Words>2896</Words>
  <Application>Microsoft Office PowerPoint</Application>
  <PresentationFormat>宽屏</PresentationFormat>
  <Paragraphs>715</Paragraphs>
  <Slides>35</Slides>
  <Notes>35</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35</vt:i4>
      </vt:variant>
    </vt:vector>
  </HeadingPairs>
  <TitlesOfParts>
    <vt:vector size="4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 teleconference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D2.0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6301</cp:revision>
  <cp:lastPrinted>2014-11-04T15:04:57Z</cp:lastPrinted>
  <dcterms:created xsi:type="dcterms:W3CDTF">2007-04-17T18:10:23Z</dcterms:created>
  <dcterms:modified xsi:type="dcterms:W3CDTF">2023-10-10T06:10:23Z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(3)ZPmE+ql7gMIxoV9AD/S0r4XABmdGBedoEIlswMTxmfZfO2+jZuj5MOo6mOVKVFgOk1PKCqBK
BZF2fei1W5lq8rXxD3ewV9AqZ/yeU0BMRWZrYFQftLuCyzhO5dGBwVbMzZ1yrAQPCAwSs44X
cG+8usU3OGabpMaYvABuedWrxaFHuTwtovK3i97RLK4dlkdbSzKdnnd5QB6azJnVs6gGCuZK
u83jhgWrOzpR4UGU12</vt:lpwstr>
  </property>
  <property fmtid="{D5CDD505-2E9C-101B-9397-08002B2CF9AE}" pid="27" name="_2015_ms_pID_7253431">
    <vt:lpwstr>dSOhMj5WWZSbiVxT4lWr9DvMQ+2545GoKll65Rbtn4wAbBpw9NWx+y
v/GIrHkWcBNgTgxL30peNSCUH9SDmK0PPpWHP/S8GlQ0wLQWkxe1Vm4boG/iCsbc8rY+UEvs
mCAiLTJGe4BqucxQFsst2NRtK0FFswa6g1NumNoUXiyOWSGw9RnwNq1vKzBu/kPhv2txYBMG
YdAtfIQ5eFssAuJfuTaHhiu0OBigCZEI6k6D</vt:lpwstr>
  </property>
  <property fmtid="{D5CDD505-2E9C-101B-9397-08002B2CF9AE}" pid="28" name="_2015_ms_pID_7253432">
    <vt:lpwstr>/YBhu/1QGwCtyFPXXnnFyuo=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