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5" r:id="rId45"/>
    <p:sldId id="317" r:id="rId46"/>
    <p:sldId id="318" r:id="rId47"/>
    <p:sldId id="301" r:id="rId48"/>
    <p:sldId id="320" r:id="rId49"/>
    <p:sldId id="322" r:id="rId50"/>
    <p:sldId id="319" r:id="rId51"/>
    <p:sldId id="302" r:id="rId52"/>
    <p:sldId id="1051" r:id="rId53"/>
    <p:sldId id="1056" r:id="rId54"/>
    <p:sldId id="1053" r:id="rId55"/>
    <p:sldId id="364" r:id="rId56"/>
    <p:sldId id="367" r:id="rId57"/>
    <p:sldId id="1057" r:id="rId58"/>
    <p:sldId id="365" r:id="rId59"/>
    <p:sldId id="309" r:id="rId60"/>
    <p:sldId id="315" r:id="rId61"/>
    <p:sldId id="316" r:id="rId62"/>
    <p:sldId id="1055" r:id="rId63"/>
    <p:sldId id="1038" r:id="rId64"/>
    <p:sldId id="356" r:id="rId65"/>
    <p:sldId id="1039" r:id="rId66"/>
    <p:sldId id="1033" r:id="rId67"/>
    <p:sldId id="362" r:id="rId68"/>
    <p:sldId id="1034" r:id="rId69"/>
    <p:sldId id="323" r:id="rId7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96" dt="2023-11-17T03:50:11.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166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802.11-23/01713r14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29-00-00bn-peer-to-peer-p2p-resource-management.pptx" TargetMode="External"/><Relationship Id="rId13" Type="http://schemas.openxmlformats.org/officeDocument/2006/relationships/hyperlink" Target="https://mentor.ieee.org/802.11/dcn/23/11-23-2009-00-00bn-multi-ap-for-reliability-with-coherent-and-non-coherent-transmissions.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10-00-00bn-coordinated-tdma-follow-up.pptx" TargetMode="External"/><Relationship Id="rId12"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11"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3-00-00bn-two-dimensional-resource-allocation.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42-00-00bn-inter-ppdu-low-power-listening-schem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2030-00-00bn-proposed-802-11bn-functional-requirements.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2076-01-00bn-multiple-channel-access-in-preemption-sequence.pptx" TargetMode="External"/><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3/11-23-2030-01-00bn-proposed-802-11bn-functional-requirements.doc"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954-00-00bn-two-dimensional-a-ppdu.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09-00-00bn-multi-ap-for-reliability-with-coherent-and-non-coherent-transmission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34-00-00bn-high-criticality-use-cases-and-requirements.pptx" TargetMode="External"/><Relationship Id="rId5" Type="http://schemas.openxmlformats.org/officeDocument/2006/relationships/hyperlink" Target="https://mentor.ieee.org/802.11/dcn/23/11-23-1832-00-00bn-multi-ap-coordinated-spatial-reuse.pptx" TargetMode="External"/><Relationship Id="rId4" Type="http://schemas.openxmlformats.org/officeDocument/2006/relationships/hyperlink" Target="https://mentor.ieee.org/802.11/dcn/23/11-23-1756-02-00bn-mimo-dynamic-polarization-multiplexing-and-beamforming-proposed-ieee802-11bn-phy.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a:t>TG documents</a:t>
            </a:r>
            <a:endParaRPr lang="en-US" altLang="en-US" sz="1200" dirty="0"/>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Yusuke </a:t>
            </a:r>
            <a:r>
              <a:rPr lang="en-US" altLang="en-US" sz="2000" dirty="0" err="1">
                <a:solidFill>
                  <a:schemeClr val="tx1"/>
                </a:solidFill>
                <a:latin typeface="Arial" panose="020B0604020202020204" pitchFamily="34" charset="0"/>
              </a:rPr>
              <a:t>Asai</a:t>
            </a:r>
            <a:r>
              <a:rPr lang="en-US" altLang="en-US" sz="2000" dirty="0">
                <a:solidFill>
                  <a:schemeClr val="tx1"/>
                </a:solidFill>
                <a:latin typeface="Arial" panose="020B0604020202020204" pitchFamily="34" charset="0"/>
              </a:rPr>
              <a:t> (NTT)</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5848156"/>
              </p:ext>
            </p:extLst>
          </p:nvPr>
        </p:nvGraphicFramePr>
        <p:xfrm>
          <a:off x="851217" y="1447803"/>
          <a:ext cx="7736268" cy="45253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a:solidFill>
                            <a:srgbClr val="00B050"/>
                          </a:solidFill>
                          <a:effectLst/>
                          <a:latin typeface="+mn-lt"/>
                          <a:hlinkClick r:id="rId2">
                            <a:extLst>
                              <a:ext uri="{A12FA001-AC4F-418D-AE19-62706E023703}">
                                <ahyp:hlinkClr xmlns:ahyp="http://schemas.microsoft.com/office/drawing/2018/hyperlinkcolor" val="tx"/>
                              </a:ext>
                            </a:extLst>
                          </a:hlinkClick>
                        </a:rPr>
                        <a:t>1835</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AP Power Management</a:t>
                      </a:r>
                    </a:p>
                  </a:txBody>
                  <a:tcPr marL="9525" marR="9525" marT="9525" marB="0" anchor="b"/>
                </a:tc>
                <a:tc>
                  <a:txBody>
                    <a:bodyPr/>
                    <a:lstStyle/>
                    <a:p>
                      <a:pPr algn="ctr" rtl="0" fontAlgn="b"/>
                      <a:r>
                        <a:rPr lang="en-US" sz="1000" b="0" i="0" u="none" strike="noStrike">
                          <a:solidFill>
                            <a:srgbClr val="00B050"/>
                          </a:solidFill>
                          <a:effectLst/>
                          <a:latin typeface="+mn-lt"/>
                        </a:rPr>
                        <a:t>Yongsen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1838</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a:solidFill>
                            <a:srgbClr val="00B05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sng" strike="noStrike">
                          <a:solidFill>
                            <a:srgbClr val="00B050"/>
                          </a:solidFill>
                          <a:effectLst/>
                          <a:latin typeface="+mn-lt"/>
                          <a:hlinkClick r:id="rId4">
                            <a:extLst>
                              <a:ext uri="{A12FA001-AC4F-418D-AE19-62706E023703}">
                                <ahyp:hlinkClr xmlns:ahyp="http://schemas.microsoft.com/office/drawing/2018/hyperlinkcolor" val="tx"/>
                              </a:ext>
                            </a:extLst>
                          </a:hlinkClick>
                        </a:rPr>
                        <a:t>1839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sng" strike="noStrike" dirty="0">
                          <a:solidFill>
                            <a:srgbClr val="00B050"/>
                          </a:solidFill>
                          <a:effectLst/>
                          <a:latin typeface="+mn-lt"/>
                          <a:hlinkClick r:id="rId5">
                            <a:extLst>
                              <a:ext uri="{A12FA001-AC4F-418D-AE19-62706E023703}">
                                <ahyp:hlinkClr xmlns:ahyp="http://schemas.microsoft.com/office/drawing/2018/hyperlinkcolor" val="tx"/>
                              </a:ext>
                            </a:extLst>
                          </a:hlinkClick>
                        </a:rPr>
                        <a:t>1888</a:t>
                      </a:r>
                      <a:endParaRPr lang="en-US" sz="1000" b="0" i="0" u="sng"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B050"/>
                          </a:solidFill>
                          <a:effectLst/>
                          <a:latin typeface="+mn-lt"/>
                        </a:rPr>
                        <a:t>Abhishek Patil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r>
                        <a:rPr lang="en-US" sz="1000" b="0" i="0" u="none" strike="noStrike" dirty="0">
                          <a:solidFill>
                            <a:srgbClr val="0D0D0D"/>
                          </a:solidFill>
                          <a:effectLst/>
                          <a:latin typeface="+mn-lt"/>
                        </a:rPr>
                        <a:t> </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1908</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B050"/>
                          </a:solidFill>
                          <a:effectLst/>
                          <a:latin typeface="+mn-lt"/>
                        </a:rPr>
                        <a:t>Yelin</a:t>
                      </a:r>
                      <a:r>
                        <a:rPr lang="en-US" sz="1000" b="0" i="0" u="none" strike="noStrike" dirty="0">
                          <a:solidFill>
                            <a:srgbClr val="00B050"/>
                          </a:solidFill>
                          <a:effectLst/>
                          <a:latin typeface="+mn-lt"/>
                        </a:rPr>
                        <a:t> Yoon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Roaming</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sng" strike="noStrike" dirty="0">
                          <a:solidFill>
                            <a:srgbClr val="00B050"/>
                          </a:solidFill>
                          <a:effectLst/>
                          <a:latin typeface="+mn-lt"/>
                          <a:hlinkClick r:id="rId7">
                            <a:extLst>
                              <a:ext uri="{A12FA001-AC4F-418D-AE19-62706E023703}">
                                <ahyp:hlinkClr xmlns:ahyp="http://schemas.microsoft.com/office/drawing/2018/hyperlinkcolor" val="tx"/>
                              </a:ext>
                            </a:extLst>
                          </a:hlinkClick>
                        </a:rPr>
                        <a:t>1910</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B050"/>
                          </a:solidFill>
                          <a:effectLst/>
                          <a:latin typeface="+mn-lt"/>
                        </a:rPr>
                        <a:t>GeonHwan Kim</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a:solidFill>
                            <a:srgbClr val="00B050"/>
                          </a:solidFill>
                          <a:effectLst/>
                          <a:latin typeface="+mn-lt"/>
                        </a:rPr>
                        <a:t>1911</a:t>
                      </a:r>
                    </a:p>
                  </a:txBody>
                  <a:tcPr marL="9525" marR="9525" marT="9525" marB="0" anchor="b"/>
                </a:tc>
                <a:tc>
                  <a:txBody>
                    <a:bodyPr/>
                    <a:lstStyle/>
                    <a:p>
                      <a:pPr algn="l" rtl="0" fontAlgn="b"/>
                      <a:r>
                        <a:rPr lang="en-US" sz="1000" b="0" i="0" u="none" strike="noStrike" dirty="0">
                          <a:solidFill>
                            <a:srgbClr val="00B05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B050"/>
                          </a:solidFill>
                          <a:effectLst/>
                          <a:latin typeface="+mn-lt"/>
                        </a:rPr>
                        <a:t>Dongju Cha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Dynamic Access</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rPr>
                        <a:t>1914</a:t>
                      </a:r>
                    </a:p>
                  </a:txBody>
                  <a:tcPr marL="9525" marR="9525" marT="9525" marB="0" anchor="b"/>
                </a:tc>
                <a:tc>
                  <a:txBody>
                    <a:bodyPr/>
                    <a:lstStyle/>
                    <a:p>
                      <a:pPr algn="l" rtl="0" fontAlgn="b"/>
                      <a:r>
                        <a:rPr lang="en-US" sz="1000" b="0" i="0" u="none" strike="noStrike" dirty="0">
                          <a:solidFill>
                            <a:srgbClr val="00B05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B050"/>
                          </a:solidFill>
                          <a:effectLst/>
                          <a:latin typeface="+mn-lt"/>
                        </a:rPr>
                        <a:t>SunHee Baek</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1929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B050"/>
                          </a:solidFill>
                          <a:effectLst/>
                          <a:latin typeface="+mn-lt"/>
                        </a:rPr>
                        <a:t>Rubayet Shafin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P2P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1942</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B050"/>
                          </a:solidFill>
                          <a:effectLst/>
                          <a:latin typeface="+mn-lt"/>
                        </a:rPr>
                        <a:t>Yunsi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788129126"/>
                  </a:ext>
                </a:extLst>
              </a:tr>
              <a:tr h="304707">
                <a:tc>
                  <a:txBody>
                    <a:bodyPr/>
                    <a:lstStyle/>
                    <a:p>
                      <a:pPr algn="ctr" rtl="0" fontAlgn="b"/>
                      <a:r>
                        <a:rPr lang="en-US" sz="1000" b="0" i="0" u="sng"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1953</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B050"/>
                          </a:solidFill>
                          <a:effectLst/>
                          <a:latin typeface="+mn-lt"/>
                        </a:rPr>
                        <a:t>Srinivas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841144541"/>
                  </a:ext>
                </a:extLst>
              </a:tr>
              <a:tr h="452444">
                <a:tc>
                  <a:txBody>
                    <a:bodyPr/>
                    <a:lstStyle/>
                    <a:p>
                      <a:pPr algn="ctr" rtl="0" fontAlgn="b"/>
                      <a:r>
                        <a:rPr lang="en-US" sz="1000" b="0" i="0" u="sng"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1954</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A-PPDU</a:t>
                      </a:r>
                    </a:p>
                  </a:txBody>
                  <a:tcPr marL="9525" marR="9525" marT="9525" marB="0" anchor="b"/>
                </a:tc>
                <a:tc>
                  <a:txBody>
                    <a:bodyPr/>
                    <a:lstStyle/>
                    <a:p>
                      <a:pPr algn="ctr" rtl="0" fontAlgn="b"/>
                      <a:r>
                        <a:rPr lang="en-US" sz="1000" b="0" i="0" u="none" strike="noStrike">
                          <a:solidFill>
                            <a:srgbClr val="00B050"/>
                          </a:solidFill>
                          <a:effectLst/>
                          <a:latin typeface="+mn-lt"/>
                        </a:rPr>
                        <a:t>Srini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277178546"/>
                  </a:ext>
                </a:extLst>
              </a:tr>
              <a:tr h="278505">
                <a:tc>
                  <a:txBody>
                    <a:bodyPr/>
                    <a:lstStyle/>
                    <a:p>
                      <a:pPr algn="ctr" rtl="0" fontAlgn="b"/>
                      <a:r>
                        <a:rPr lang="en-US" sz="1000" b="0" i="0" u="sng" strike="noStrike">
                          <a:solidFill>
                            <a:srgbClr val="00B050"/>
                          </a:solidFill>
                          <a:effectLst/>
                          <a:latin typeface="+mn-lt"/>
                          <a:hlinkClick r:id="rId12">
                            <a:extLst>
                              <a:ext uri="{A12FA001-AC4F-418D-AE19-62706E023703}">
                                <ahyp:hlinkClr xmlns:ahyp="http://schemas.microsoft.com/office/drawing/2018/hyperlinkcolor" val="tx"/>
                              </a:ext>
                            </a:extLst>
                          </a:hlinkClick>
                        </a:rPr>
                        <a:t>1969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B050"/>
                          </a:solidFill>
                          <a:effectLst/>
                          <a:latin typeface="+mn-lt"/>
                        </a:rPr>
                        <a:t>Kosuke Aio</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564562858"/>
                  </a:ext>
                </a:extLst>
              </a:tr>
              <a:tr h="304707">
                <a:tc>
                  <a:txBody>
                    <a:bodyPr/>
                    <a:lstStyle/>
                    <a:p>
                      <a:pPr algn="ctr" fontAlgn="b"/>
                      <a:r>
                        <a:rPr lang="en-US" sz="1000" b="0" i="0" u="sng" strike="noStrike">
                          <a:solidFill>
                            <a:srgbClr val="00B050"/>
                          </a:solidFill>
                          <a:effectLst/>
                          <a:latin typeface="+mn-lt"/>
                          <a:hlinkClick r:id="rId13">
                            <a:extLst>
                              <a:ext uri="{A12FA001-AC4F-418D-AE19-62706E023703}">
                                <ahyp:hlinkClr xmlns:ahyp="http://schemas.microsoft.com/office/drawing/2018/hyperlinkcolor" val="tx"/>
                              </a:ext>
                            </a:extLst>
                          </a:hlinkClick>
                        </a:rPr>
                        <a:t>2009</a:t>
                      </a:r>
                      <a:endParaRPr lang="en-US" sz="1000" b="0" i="0" u="sng" strike="noStrike">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B050"/>
                          </a:solidFill>
                          <a:effectLst/>
                          <a:latin typeface="+mn-lt"/>
                        </a:rPr>
                        <a:t>Yanchun</a:t>
                      </a:r>
                      <a:r>
                        <a:rPr lang="en-US" sz="1000" b="0" i="0" u="none" strike="noStrike" dirty="0">
                          <a:solidFill>
                            <a:srgbClr val="00B050"/>
                          </a:solidFill>
                          <a:effectLst/>
                          <a:latin typeface="+mn-lt"/>
                        </a:rPr>
                        <a:t> Li</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8610763"/>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1756r0</a:t>
                      </a:r>
                      <a:endParaRPr lang="en-US" sz="1000" b="0" i="0" u="none" strike="noStrike" dirty="0">
                        <a:solidFill>
                          <a:srgbClr val="00B050"/>
                        </a:solidFill>
                        <a:effectLst/>
                        <a:latin typeface="+mn-lt"/>
                      </a:endParaRPr>
                    </a:p>
                  </a:txBody>
                  <a:tcPr marL="9525" marR="9525" marT="9525" marB="0" anchor="b"/>
                </a:tc>
                <a:tc>
                  <a:txBody>
                    <a:bodyPr/>
                    <a:lstStyle/>
                    <a:p>
                      <a:pPr algn="l"/>
                      <a:r>
                        <a:rPr lang="en-US" sz="1000" b="0" dirty="0">
                          <a:solidFill>
                            <a:srgbClr val="00B050"/>
                          </a:solidFill>
                          <a:effectLst/>
                          <a:latin typeface="+mn-lt"/>
                        </a:rPr>
                        <a:t>MIMO Dynamic Polarization Multiplexing and Beamforming: Proposed IEEE802.11bn PHY</a:t>
                      </a:r>
                    </a:p>
                  </a:txBody>
                  <a:tcPr anchor="ctr"/>
                </a:tc>
                <a:tc>
                  <a:txBody>
                    <a:bodyPr/>
                    <a:lstStyle/>
                    <a:p>
                      <a:pPr algn="ctr" fontAlgn="b"/>
                      <a:r>
                        <a:rPr lang="en-US" sz="1000" b="0" i="0" kern="1200" dirty="0">
                          <a:solidFill>
                            <a:srgbClr val="00B050"/>
                          </a:solidFill>
                          <a:effectLst/>
                          <a:latin typeface="+mn-lt"/>
                          <a:ea typeface="+mn-ea"/>
                          <a:cs typeface="+mn-cs"/>
                        </a:rPr>
                        <a:t>Carlos Rios</a:t>
                      </a:r>
                      <a:endParaRPr lang="en-US" sz="1000" b="0" i="0" u="none" strike="noStrike" dirty="0">
                        <a:solidFill>
                          <a:srgbClr val="00B05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Dynamic Polarization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66715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1931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B05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9828510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1987</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802-11bn-selection-procedure</a:t>
                      </a:r>
                    </a:p>
                  </a:txBody>
                  <a:tcPr marL="9525" marR="9525" marT="9525" marB="0" anchor="b"/>
                </a:tc>
                <a:tc>
                  <a:txBody>
                    <a:bodyPr/>
                    <a:lstStyle/>
                    <a:p>
                      <a:pPr algn="ctr" fontAlgn="b"/>
                      <a:r>
                        <a:rPr lang="en-US" sz="1000" b="0" i="0" u="none" strike="noStrike">
                          <a:solidFill>
                            <a:srgbClr val="00B05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Pending</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4613919"/>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2030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B05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87624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dirty="0">
                          <a:solidFill>
                            <a:srgbClr val="000000"/>
                          </a:solidFill>
                          <a:effectLst/>
                          <a:latin typeface="+mn-lt"/>
                          <a:hlinkClick r:id="rId3"/>
                        </a:rPr>
                        <a:t>2076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Multiple Channel Access in Preemption Sequence</a:t>
                      </a:r>
                    </a:p>
                  </a:txBody>
                  <a:tcPr marL="9525" marR="9525" marT="9525" marB="0" anchor="b"/>
                </a:tc>
                <a:tc>
                  <a:txBody>
                    <a:bodyPr/>
                    <a:lstStyle/>
                    <a:p>
                      <a:pPr algn="ctr" fontAlgn="b"/>
                      <a:r>
                        <a:rPr lang="en-US" sz="1000" b="0" i="0" u="none" strike="noStrike" dirty="0">
                          <a:solidFill>
                            <a:srgbClr val="000000"/>
                          </a:solidFill>
                          <a:effectLst/>
                          <a:latin typeface="+mn-lt"/>
                        </a:rPr>
                        <a:t>Juseong Moon</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Preemption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pPr>
              <a:buFont typeface="Arial" panose="020B0604020202020204" pitchFamily="34" charset="0"/>
              <a:buChar char="•"/>
            </a:pPr>
            <a:r>
              <a:rPr lang="en-US" dirty="0"/>
              <a:t>Call is closed</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1911</a:t>
            </a:r>
            <a:r>
              <a:rPr lang="en-US" sz="1600" b="0" dirty="0">
                <a:solidFill>
                  <a:srgbClr val="00B050"/>
                </a:solidFill>
              </a:rPr>
              <a:t> Secondary Channel Access and Frame TX 			</a:t>
            </a:r>
            <a:r>
              <a:rPr lang="en-US" sz="1600" b="0" dirty="0" err="1">
                <a:solidFill>
                  <a:srgbClr val="00B050"/>
                </a:solidFill>
              </a:rPr>
              <a:t>Dongju</a:t>
            </a:r>
            <a:r>
              <a:rPr lang="en-US" sz="1600" b="0" dirty="0">
                <a:solidFill>
                  <a:srgbClr val="00B050"/>
                </a:solidFill>
              </a:rPr>
              <a:t> Cha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1914</a:t>
            </a:r>
            <a:r>
              <a:rPr lang="en-US" sz="1600" b="0" dirty="0">
                <a:solidFill>
                  <a:srgbClr val="00B050"/>
                </a:solidFill>
              </a:rPr>
              <a:t> Enhanced Security Considerations in UHR 			</a:t>
            </a:r>
            <a:r>
              <a:rPr lang="en-US" sz="1600" b="0" dirty="0" err="1">
                <a:solidFill>
                  <a:srgbClr val="00B050"/>
                </a:solidFill>
              </a:rPr>
              <a:t>SunHee</a:t>
            </a:r>
            <a:r>
              <a:rPr lang="en-US" sz="1600" b="0" dirty="0">
                <a:solidFill>
                  <a:srgbClr val="00B050"/>
                </a:solidFill>
              </a:rPr>
              <a:t> Baek</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1929</a:t>
            </a:r>
            <a:r>
              <a:rPr lang="en-US" sz="1600" b="0" dirty="0">
                <a:solidFill>
                  <a:srgbClr val="00B050"/>
                </a:solidFill>
              </a:rPr>
              <a:t> Peer-to-peer (P2P) Resource Management 			Rubayet Shafin</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1942</a:t>
            </a:r>
            <a:r>
              <a:rPr lang="en-US" sz="1600" b="0" dirty="0">
                <a:solidFill>
                  <a:srgbClr val="00B050"/>
                </a:solidFill>
              </a:rPr>
              <a:t> Inter-PPDU Low Power Listening Scheme 			</a:t>
            </a:r>
            <a:r>
              <a:rPr lang="en-US" sz="1600" b="0" dirty="0" err="1">
                <a:solidFill>
                  <a:srgbClr val="00B050"/>
                </a:solidFill>
              </a:rPr>
              <a:t>Yunsi</a:t>
            </a:r>
            <a:r>
              <a:rPr lang="en-US" sz="1600" b="0" dirty="0">
                <a:solidFill>
                  <a:srgbClr val="00B050"/>
                </a:solidFill>
              </a:rPr>
              <a:t> Ma</a:t>
            </a:r>
          </a:p>
          <a:p>
            <a:pPr>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1953</a:t>
            </a:r>
            <a:r>
              <a:rPr lang="en-US" sz="1600" b="0" dirty="0">
                <a:solidFill>
                  <a:srgbClr val="00B050"/>
                </a:solidFill>
              </a:rPr>
              <a:t> Two Dimensional Resource Allocation 				Srinivas Kandala</a:t>
            </a:r>
          </a:p>
          <a:p>
            <a:pPr>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TG documents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a:xfrm>
            <a:off x="685800" y="4907598"/>
            <a:ext cx="7770813" cy="1550503"/>
          </a:xfrm>
        </p:spPr>
        <p:txBody>
          <a:bodyPr/>
          <a:lstStyle/>
          <a:p>
            <a:pPr>
              <a:buFont typeface="Arial" panose="020B0604020202020204" pitchFamily="34" charset="0"/>
              <a:buChar char="•"/>
            </a:pPr>
            <a:r>
              <a:rPr lang="en-US" sz="1800" dirty="0"/>
              <a:t>Election of </a:t>
            </a:r>
            <a:r>
              <a:rPr lang="en-US" sz="1800" dirty="0" err="1"/>
              <a:t>TGbn</a:t>
            </a:r>
            <a:r>
              <a:rPr lang="en-US" sz="1800" dirty="0"/>
              <a:t> Vice Chairs: see next slides</a:t>
            </a:r>
          </a:p>
          <a:p>
            <a:pPr>
              <a:buFont typeface="Arial" panose="020B0604020202020204" pitchFamily="34" charset="0"/>
              <a:buChar char="•"/>
            </a:pPr>
            <a:r>
              <a:rPr lang="en-US" sz="1800" dirty="0"/>
              <a:t>Appointed </a:t>
            </a:r>
            <a:r>
              <a:rPr lang="en-US" sz="1800" dirty="0" err="1"/>
              <a:t>TGbn</a:t>
            </a:r>
            <a:r>
              <a:rPr lang="en-US" sz="1800" dirty="0"/>
              <a:t> Secretary: </a:t>
            </a:r>
            <a:r>
              <a:rPr lang="en-US" sz="1800" i="1" dirty="0"/>
              <a:t>Yusuke Asai</a:t>
            </a:r>
          </a:p>
          <a:p>
            <a:pPr>
              <a:buFont typeface="Arial" panose="020B0604020202020204" pitchFamily="34" charset="0"/>
              <a:buChar char="•"/>
            </a:pPr>
            <a:r>
              <a:rPr lang="en-US" sz="1800" dirty="0"/>
              <a:t>Appointed </a:t>
            </a:r>
            <a:r>
              <a:rPr lang="en-US" sz="1800" dirty="0" err="1"/>
              <a:t>TGbn</a:t>
            </a:r>
            <a:r>
              <a:rPr lang="en-US" sz="1800" dirty="0"/>
              <a:t> Technical Editor: </a:t>
            </a:r>
            <a:r>
              <a:rPr lang="en-US" sz="1800" i="1" dirty="0"/>
              <a:t>Ross Jian Yu</a:t>
            </a:r>
          </a:p>
          <a:p>
            <a:pPr>
              <a:buFont typeface="Arial" panose="020B0604020202020204" pitchFamily="34" charset="0"/>
              <a:buChar char="•"/>
            </a:pPr>
            <a:r>
              <a:rPr lang="en-US" sz="1800" dirty="0"/>
              <a:t>Number of Ad-</a:t>
            </a:r>
            <a:r>
              <a:rPr lang="en-US" sz="1800" dirty="0" err="1"/>
              <a:t>Hocs</a:t>
            </a:r>
            <a:r>
              <a:rPr lang="en-US" sz="1800" dirty="0"/>
              <a:t>: see next slides; ad-hoc chairs election in January</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
        <p:nvSpPr>
          <p:cNvPr id="27" name="Rectangle 26">
            <a:extLst>
              <a:ext uri="{FF2B5EF4-FFF2-40B4-BE49-F238E27FC236}">
                <a16:creationId xmlns:a16="http://schemas.microsoft.com/office/drawing/2014/main" id="{AD164314-5698-B432-9DAF-F810082BC987}"/>
              </a:ext>
            </a:extLst>
          </p:cNvPr>
          <p:cNvSpPr/>
          <p:nvPr/>
        </p:nvSpPr>
        <p:spPr bwMode="auto">
          <a:xfrm>
            <a:off x="1981200" y="1668099"/>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28" name="Rectangle 27">
            <a:extLst>
              <a:ext uri="{FF2B5EF4-FFF2-40B4-BE49-F238E27FC236}">
                <a16:creationId xmlns:a16="http://schemas.microsoft.com/office/drawing/2014/main" id="{3EC9BE70-49C4-81A3-FBC0-C006755770B4}"/>
              </a:ext>
            </a:extLst>
          </p:cNvPr>
          <p:cNvSpPr/>
          <p:nvPr/>
        </p:nvSpPr>
        <p:spPr bwMode="auto">
          <a:xfrm>
            <a:off x="596317" y="244427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29" name="Rectangle 28">
            <a:extLst>
              <a:ext uri="{FF2B5EF4-FFF2-40B4-BE49-F238E27FC236}">
                <a16:creationId xmlns:a16="http://schemas.microsoft.com/office/drawing/2014/main" id="{0174FD4B-0062-38F9-7952-472B4809E829}"/>
              </a:ext>
            </a:extLst>
          </p:cNvPr>
          <p:cNvSpPr/>
          <p:nvPr/>
        </p:nvSpPr>
        <p:spPr bwMode="auto">
          <a:xfrm>
            <a:off x="3529928" y="2443572"/>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i="1"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30" name="Rectangle 29">
            <a:extLst>
              <a:ext uri="{FF2B5EF4-FFF2-40B4-BE49-F238E27FC236}">
                <a16:creationId xmlns:a16="http://schemas.microsoft.com/office/drawing/2014/main" id="{CEA92E66-B76B-6E11-E40B-3442555451EB}"/>
              </a:ext>
            </a:extLst>
          </p:cNvPr>
          <p:cNvSpPr/>
          <p:nvPr/>
        </p:nvSpPr>
        <p:spPr bwMode="auto">
          <a:xfrm>
            <a:off x="596317" y="325540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31" name="Rectangle 30">
            <a:extLst>
              <a:ext uri="{FF2B5EF4-FFF2-40B4-BE49-F238E27FC236}">
                <a16:creationId xmlns:a16="http://schemas.microsoft.com/office/drawing/2014/main" id="{DF467BB2-7CAF-5571-92AC-6957755B822E}"/>
              </a:ext>
            </a:extLst>
          </p:cNvPr>
          <p:cNvSpPr/>
          <p:nvPr/>
        </p:nvSpPr>
        <p:spPr bwMode="auto">
          <a:xfrm>
            <a:off x="3526382" y="3255409"/>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32" name="Straight Connector 31">
            <a:extLst>
              <a:ext uri="{FF2B5EF4-FFF2-40B4-BE49-F238E27FC236}">
                <a16:creationId xmlns:a16="http://schemas.microsoft.com/office/drawing/2014/main" id="{12144DC9-D6CE-7844-CC6E-934966071850}"/>
              </a:ext>
            </a:extLst>
          </p:cNvPr>
          <p:cNvCxnSpPr>
            <a:cxnSpLocks/>
            <a:stCxn id="27" idx="2"/>
          </p:cNvCxnSpPr>
          <p:nvPr/>
        </p:nvCxnSpPr>
        <p:spPr bwMode="auto">
          <a:xfrm>
            <a:off x="3036091" y="2175284"/>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8A821D82-C5D5-167D-80A9-CE2FA1BF75B1}"/>
              </a:ext>
            </a:extLst>
          </p:cNvPr>
          <p:cNvCxnSpPr>
            <a:cxnSpLocks/>
          </p:cNvCxnSpPr>
          <p:nvPr/>
        </p:nvCxnSpPr>
        <p:spPr bwMode="auto">
          <a:xfrm>
            <a:off x="1548817" y="3902892"/>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C80FA6D-4DA0-7E85-BCB4-9671DFD9EC79}"/>
              </a:ext>
            </a:extLst>
          </p:cNvPr>
          <p:cNvCxnSpPr>
            <a:cxnSpLocks/>
          </p:cNvCxnSpPr>
          <p:nvPr/>
        </p:nvCxnSpPr>
        <p:spPr bwMode="auto">
          <a:xfrm>
            <a:off x="3034717" y="3902892"/>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B7A5278-8512-9BB0-B924-1C672EA6DEFB}"/>
              </a:ext>
            </a:extLst>
          </p:cNvPr>
          <p:cNvCxnSpPr>
            <a:cxnSpLocks/>
          </p:cNvCxnSpPr>
          <p:nvPr/>
        </p:nvCxnSpPr>
        <p:spPr bwMode="auto">
          <a:xfrm>
            <a:off x="2492229" y="346548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0602702-43E6-BBC6-D77B-A9522C75FC90}"/>
              </a:ext>
            </a:extLst>
          </p:cNvPr>
          <p:cNvCxnSpPr>
            <a:cxnSpLocks/>
          </p:cNvCxnSpPr>
          <p:nvPr/>
        </p:nvCxnSpPr>
        <p:spPr bwMode="auto">
          <a:xfrm>
            <a:off x="2501317" y="264399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91E4C38-F72E-F81D-1F7E-338C7BA89085}"/>
              </a:ext>
            </a:extLst>
          </p:cNvPr>
          <p:cNvCxnSpPr>
            <a:cxnSpLocks/>
          </p:cNvCxnSpPr>
          <p:nvPr/>
        </p:nvCxnSpPr>
        <p:spPr bwMode="auto">
          <a:xfrm>
            <a:off x="15488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B6899DB-ED58-B255-A561-7917FB042564}"/>
              </a:ext>
            </a:extLst>
          </p:cNvPr>
          <p:cNvCxnSpPr>
            <a:cxnSpLocks/>
          </p:cNvCxnSpPr>
          <p:nvPr/>
        </p:nvCxnSpPr>
        <p:spPr bwMode="auto">
          <a:xfrm>
            <a:off x="45587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80E7BD7A-CCAB-E170-653E-16F6FA46B5F7}"/>
              </a:ext>
            </a:extLst>
          </p:cNvPr>
          <p:cNvSpPr/>
          <p:nvPr/>
        </p:nvSpPr>
        <p:spPr bwMode="auto">
          <a:xfrm>
            <a:off x="596317" y="3977977"/>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40" name="Rectangle 39">
            <a:extLst>
              <a:ext uri="{FF2B5EF4-FFF2-40B4-BE49-F238E27FC236}">
                <a16:creationId xmlns:a16="http://schemas.microsoft.com/office/drawing/2014/main" id="{70D9DA70-EDF6-2461-3828-F54206DD8F5A}"/>
              </a:ext>
            </a:extLst>
          </p:cNvPr>
          <p:cNvSpPr/>
          <p:nvPr/>
        </p:nvSpPr>
        <p:spPr bwMode="auto">
          <a:xfrm>
            <a:off x="3558860" y="3977977"/>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D1AB0E8F-D130-F15E-78A3-253DA0FD6DE8}"/>
              </a:ext>
            </a:extLst>
          </p:cNvPr>
          <p:cNvSpPr txBox="1"/>
          <p:nvPr/>
        </p:nvSpPr>
        <p:spPr>
          <a:xfrm>
            <a:off x="2788495" y="4082455"/>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97465CAD-A08D-6D49-C0F3-BC6E639BF40F}"/>
              </a:ext>
            </a:extLst>
          </p:cNvPr>
          <p:cNvSpPr txBox="1"/>
          <p:nvPr/>
        </p:nvSpPr>
        <p:spPr>
          <a:xfrm>
            <a:off x="5656465" y="1651020"/>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EE251143-074F-73AE-DD32-8546830D6706}"/>
              </a:ext>
            </a:extLst>
          </p:cNvPr>
          <p:cNvSpPr txBox="1"/>
          <p:nvPr/>
        </p:nvSpPr>
        <p:spPr>
          <a:xfrm>
            <a:off x="5656465" y="2378892"/>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54566CFA-0C3A-5FEF-1CED-C8BBF389DD84}"/>
              </a:ext>
            </a:extLst>
          </p:cNvPr>
          <p:cNvSpPr txBox="1"/>
          <p:nvPr/>
        </p:nvSpPr>
        <p:spPr>
          <a:xfrm>
            <a:off x="5656465" y="3171045"/>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D4431F83-3116-1D1F-FAC6-C14F94A4ED37}"/>
              </a:ext>
            </a:extLst>
          </p:cNvPr>
          <p:cNvSpPr txBox="1"/>
          <p:nvPr/>
        </p:nvSpPr>
        <p:spPr>
          <a:xfrm>
            <a:off x="5656465" y="4141672"/>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46" name="TextBox 45">
            <a:extLst>
              <a:ext uri="{FF2B5EF4-FFF2-40B4-BE49-F238E27FC236}">
                <a16:creationId xmlns:a16="http://schemas.microsoft.com/office/drawing/2014/main" id="{D67EA743-2364-4D74-191A-0CF53044F85C}"/>
              </a:ext>
            </a:extLst>
          </p:cNvPr>
          <p:cNvSpPr txBox="1"/>
          <p:nvPr/>
        </p:nvSpPr>
        <p:spPr>
          <a:xfrm>
            <a:off x="2788495" y="2434746"/>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45611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Yusuke Asai as TGbn Secretary</a:t>
            </a:r>
          </a:p>
          <a:p>
            <a:pPr>
              <a:buFont typeface="Arial" panose="020B0604020202020204" pitchFamily="34" charset="0"/>
              <a:buChar char="•"/>
            </a:pPr>
            <a:endParaRPr lang="en-US" sz="2000" dirty="0"/>
          </a:p>
          <a:p>
            <a:pPr marL="0" indent="0"/>
            <a:r>
              <a:rPr lang="en-US" sz="2000" dirty="0"/>
              <a:t>Move: Tomoko Adachi					Second: Jay Yang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Ross Jian Yu as TGbn Technical Editor</a:t>
            </a:r>
          </a:p>
          <a:p>
            <a:pPr>
              <a:buFont typeface="Arial" panose="020B0604020202020204" pitchFamily="34" charset="0"/>
              <a:buChar char="•"/>
            </a:pPr>
            <a:endParaRPr lang="en-US" sz="2000" dirty="0"/>
          </a:p>
          <a:p>
            <a:pPr marL="0" indent="0"/>
            <a:r>
              <a:rPr lang="en-US" sz="2000" dirty="0"/>
              <a:t>Move: Stephen McCann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Traditionally TGs have Two Vice Chairs</a:t>
            </a:r>
          </a:p>
          <a:p>
            <a:pPr lvl="1">
              <a:buFont typeface="Arial" panose="020B0604020202020204" pitchFamily="34" charset="0"/>
              <a:buChar char="•"/>
            </a:pPr>
            <a:r>
              <a:rPr lang="en-US" sz="1800" dirty="0" err="1"/>
              <a:t>TGbn</a:t>
            </a:r>
            <a:r>
              <a:rPr lang="en-US" sz="1800" dirty="0"/>
              <a:t> will have 3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TGbn?</a:t>
            </a:r>
          </a:p>
          <a:p>
            <a:pPr lvl="1">
              <a:buFont typeface="Arial" panose="020B0604020202020204" pitchFamily="34" charset="0"/>
              <a:buChar char="•"/>
            </a:pPr>
            <a:r>
              <a:rPr lang="en-US" dirty="0"/>
              <a:t>Option 1: One: 				4</a:t>
            </a:r>
          </a:p>
          <a:p>
            <a:pPr lvl="1">
              <a:buFont typeface="Arial" panose="020B0604020202020204" pitchFamily="34" charset="0"/>
              <a:buChar char="•"/>
            </a:pPr>
            <a:r>
              <a:rPr lang="en-US" dirty="0"/>
              <a:t>Option 2: Two (+1)			92</a:t>
            </a:r>
          </a:p>
          <a:p>
            <a:pPr lvl="1">
              <a:buFont typeface="Arial" panose="020B0604020202020204" pitchFamily="34" charset="0"/>
              <a:buChar char="•"/>
            </a:pPr>
            <a:r>
              <a:rPr lang="en-US" dirty="0"/>
              <a:t>Option 3: Three (+6)			171</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a:t>
            </a:r>
          </a:p>
          <a:p>
            <a:pPr>
              <a:buFont typeface="Arial" panose="020B0604020202020204" pitchFamily="34" charset="0"/>
              <a:buChar char="•"/>
            </a:pPr>
            <a:r>
              <a:rPr lang="en-US" sz="2000" dirty="0"/>
              <a:t>Laurent Cariou</a:t>
            </a:r>
          </a:p>
          <a:p>
            <a:pPr>
              <a:buFont typeface="Arial" panose="020B0604020202020204" pitchFamily="34" charset="0"/>
              <a:buChar char="•"/>
            </a:pPr>
            <a:r>
              <a:rPr lang="en-US" sz="2000" dirty="0"/>
              <a:t>Kiseon Ryu</a:t>
            </a:r>
          </a:p>
          <a:p>
            <a:pPr>
              <a:buFont typeface="Arial" panose="020B0604020202020204" pitchFamily="34" charset="0"/>
              <a:buChar char="•"/>
            </a:pPr>
            <a:r>
              <a:rPr lang="en-US" sz="2000" dirty="0"/>
              <a:t>Rubayet Shafin</a:t>
            </a:r>
          </a:p>
          <a:p>
            <a:pPr>
              <a:buFont typeface="Arial" panose="020B0604020202020204" pitchFamily="34" charset="0"/>
              <a:buChar char="•"/>
            </a:pPr>
            <a:r>
              <a:rPr lang="en-US" sz="2000" dirty="0"/>
              <a:t>Matthew Fischer</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00B050"/>
                </a:solidFill>
              </a:rPr>
              <a:t>Jianhan Liu					167</a:t>
            </a:r>
          </a:p>
          <a:p>
            <a:pPr>
              <a:buFont typeface="Arial" panose="020B0604020202020204" pitchFamily="34" charset="0"/>
              <a:buChar char="•"/>
            </a:pPr>
            <a:r>
              <a:rPr lang="en-US" sz="2000" dirty="0">
                <a:solidFill>
                  <a:srgbClr val="00B050"/>
                </a:solidFill>
              </a:rPr>
              <a:t>Laurent Cariou				187</a:t>
            </a:r>
          </a:p>
          <a:p>
            <a:pPr>
              <a:buFont typeface="Arial" panose="020B0604020202020204" pitchFamily="34" charset="0"/>
              <a:buChar char="•"/>
            </a:pPr>
            <a:r>
              <a:rPr lang="en-US" sz="2000" dirty="0">
                <a:solidFill>
                  <a:srgbClr val="00B050"/>
                </a:solidFill>
              </a:rPr>
              <a:t>Kiseon Ryu					167</a:t>
            </a:r>
          </a:p>
          <a:p>
            <a:pPr>
              <a:buFont typeface="Arial" panose="020B0604020202020204" pitchFamily="34" charset="0"/>
              <a:buChar char="•"/>
            </a:pPr>
            <a:r>
              <a:rPr lang="en-US" sz="2000" dirty="0"/>
              <a:t>Rubayet Shafin				101</a:t>
            </a:r>
          </a:p>
          <a:p>
            <a:pPr>
              <a:buFont typeface="Arial" panose="020B0604020202020204" pitchFamily="34" charset="0"/>
              <a:buChar char="•"/>
            </a:pPr>
            <a:r>
              <a:rPr lang="en-US" sz="2000" dirty="0"/>
              <a:t>Matthew Fischer				154</a:t>
            </a:r>
          </a:p>
          <a:p>
            <a:pPr marL="800100"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a:t>
            </a:r>
            <a:r>
              <a:rPr lang="en-US" sz="2000" dirty="0" err="1"/>
              <a:t>Cariou</a:t>
            </a:r>
            <a:r>
              <a:rPr lang="en-US" sz="2000" dirty="0"/>
              <a:t> as TGbn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Robert Stacey			Second: Sean Coffey</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2</a:t>
            </a:r>
            <a:r>
              <a:rPr lang="en-US" baseline="30000" dirty="0">
                <a:solidFill>
                  <a:schemeClr val="tx1"/>
                </a:solidFill>
              </a:rPr>
              <a:t>nd </a:t>
            </a:r>
            <a:r>
              <a:rPr lang="en-US" dirty="0">
                <a:solidFill>
                  <a:schemeClr val="tx1"/>
                </a:solidFill>
              </a:rPr>
              <a:t>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Jianhan Liu as </a:t>
            </a:r>
            <a:r>
              <a:rPr lang="en-US" sz="2000" dirty="0" err="1"/>
              <a:t>TGbn</a:t>
            </a:r>
            <a:r>
              <a:rPr lang="en-US" sz="2000" dirty="0"/>
              <a:t>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Ross Jian Yu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771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3</a:t>
            </a:r>
            <a:r>
              <a:rPr lang="en-US" baseline="30000" dirty="0">
                <a:solidFill>
                  <a:schemeClr val="tx1"/>
                </a:solidFill>
              </a:rPr>
              <a:t>rd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Kiseon Ryu as </a:t>
            </a:r>
            <a:r>
              <a:rPr lang="en-US" sz="2000" dirty="0" err="1"/>
              <a:t>TGbn</a:t>
            </a:r>
            <a:r>
              <a:rPr lang="en-US" sz="2000" dirty="0"/>
              <a:t> </a:t>
            </a:r>
            <a:r>
              <a:rPr lang="en-US" sz="2000" i="1" dirty="0"/>
              <a:t>3</a:t>
            </a:r>
            <a:r>
              <a:rPr lang="en-US" sz="2000" i="1" baseline="30000" dirty="0"/>
              <a:t>rd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				Second: </a:t>
            </a:r>
            <a:r>
              <a:rPr lang="en-US" sz="2000" dirty="0" err="1"/>
              <a:t>Xiaofei</a:t>
            </a:r>
            <a:r>
              <a:rPr lang="en-US" sz="2000" dirty="0"/>
              <a:t> Wang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9060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443008"/>
            <a:ext cx="7770813" cy="2032397"/>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Two ad-hoc groups (MAC and PHY) seemed to work fine in TGbe</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Two ad-hoc chairs seemed to work fine in TGbe</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January F2F</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TGbn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chemeClr val="bg1">
                    <a:lumMod val="85000"/>
                  </a:schemeClr>
                </a:solidFill>
              </a:rPr>
              <a:t>K</a:t>
            </a:r>
            <a:r>
              <a:rPr lang="en-US" sz="2000" dirty="0">
                <a:solidFill>
                  <a:schemeClr val="bg1">
                    <a:lumMod val="85000"/>
                  </a:schemeClr>
                </a:solidFill>
              </a:rPr>
              <a:t>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187 (+6)</a:t>
            </a:r>
          </a:p>
          <a:p>
            <a:pPr lvl="1">
              <a:buFont typeface="Arial" panose="020B0604020202020204" pitchFamily="34" charset="0"/>
              <a:buChar char="•"/>
            </a:pPr>
            <a:r>
              <a:rPr lang="en-US" dirty="0"/>
              <a:t>Three Ad-hoc groups			37 (+2	)</a:t>
            </a:r>
          </a:p>
          <a:p>
            <a:pPr lvl="1">
              <a:buFont typeface="Arial" panose="020B0604020202020204" pitchFamily="34" charset="0"/>
              <a:buChar char="•"/>
            </a:pPr>
            <a:r>
              <a:rPr lang="en-US" dirty="0"/>
              <a:t>None							4</a:t>
            </a:r>
          </a:p>
          <a:p>
            <a:pPr lvl="1">
              <a:buFont typeface="Arial" panose="020B0604020202020204" pitchFamily="34" charset="0"/>
              <a:buChar char="•"/>
            </a:pPr>
            <a:r>
              <a:rPr lang="en-US" dirty="0"/>
              <a:t>Abstain						13</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t>One ad-hoc chair			36</a:t>
            </a:r>
          </a:p>
          <a:p>
            <a:pPr lvl="1">
              <a:buFont typeface="Arial" panose="020B0604020202020204" pitchFamily="34" charset="0"/>
              <a:buChar char="•"/>
            </a:pPr>
            <a:r>
              <a:rPr lang="en-US" dirty="0">
                <a:solidFill>
                  <a:srgbClr val="00B050"/>
                </a:solidFill>
              </a:rPr>
              <a:t>Two ad-hoc chairs			105</a:t>
            </a:r>
          </a:p>
          <a:p>
            <a:pPr lvl="1">
              <a:buFont typeface="Arial" panose="020B0604020202020204" pitchFamily="34" charset="0"/>
              <a:buChar char="•"/>
            </a:pPr>
            <a:r>
              <a:rPr lang="en-US" dirty="0"/>
              <a:t>Three ad-hoc chairs		97</a:t>
            </a:r>
          </a:p>
          <a:p>
            <a:pPr lvl="1">
              <a:buFont typeface="Arial" panose="020B0604020202020204" pitchFamily="34" charset="0"/>
              <a:buChar char="•"/>
            </a:pPr>
            <a:r>
              <a:rPr lang="en-US" dirty="0"/>
              <a:t>Abstain					15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3 (pseudo-draw)</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solidFill>
                  <a:schemeClr val="tx1"/>
                </a:solidFill>
              </a:rPr>
              <a:t>Two ad-hoc chairs			 89	</a:t>
            </a:r>
          </a:p>
          <a:p>
            <a:pPr lvl="1">
              <a:buFont typeface="Arial" panose="020B0604020202020204" pitchFamily="34" charset="0"/>
              <a:buChar char="•"/>
            </a:pPr>
            <a:r>
              <a:rPr lang="en-US" dirty="0"/>
              <a:t>Three ad-hoc chairs		 132</a:t>
            </a:r>
          </a:p>
          <a:p>
            <a:pPr lvl="1">
              <a:buFont typeface="Arial" panose="020B0604020202020204" pitchFamily="34" charset="0"/>
              <a:buChar char="•"/>
            </a:pPr>
            <a:r>
              <a:rPr lang="en-US" dirty="0"/>
              <a:t>Abstain					 14			</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83774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TGbn</a:t>
            </a:r>
          </a:p>
          <a:p>
            <a:pPr lvl="1">
              <a:buFont typeface="Arial" panose="020B0604020202020204" pitchFamily="34" charset="0"/>
              <a:buChar char="•"/>
            </a:pPr>
            <a:r>
              <a:rPr lang="en-US" dirty="0"/>
              <a:t>One Ad-hoc group for PHY</a:t>
            </a:r>
          </a:p>
          <a:p>
            <a:pPr lvl="1">
              <a:buFont typeface="Arial" panose="020B0604020202020204" pitchFamily="34" charset="0"/>
              <a:buChar char="•"/>
            </a:pPr>
            <a:r>
              <a:rPr lang="en-US" dirty="0"/>
              <a:t>One Ad-hoc group for MAC</a:t>
            </a:r>
          </a:p>
          <a:p>
            <a:pPr marL="57150" indent="0"/>
            <a:r>
              <a:rPr lang="en-US" sz="1800" dirty="0"/>
              <a:t>NOTE-Each ad-hoc group has 3 ad-hoc chairs</a:t>
            </a:r>
          </a:p>
          <a:p>
            <a:pPr marL="57150" indent="0"/>
            <a:endParaRPr lang="en-US" sz="1800" dirty="0"/>
          </a:p>
          <a:p>
            <a:pPr marL="57150" indent="0"/>
            <a:r>
              <a:rPr lang="en-US" sz="1800" dirty="0"/>
              <a:t>Move:  Tuncer </a:t>
            </a:r>
            <a:r>
              <a:rPr lang="en-US" sz="1800" dirty="0" err="1"/>
              <a:t>Baykas</a:t>
            </a:r>
            <a:r>
              <a:rPr lang="en-US" sz="1800" dirty="0"/>
              <a:t>			Second: Bo</a:t>
            </a:r>
          </a:p>
          <a:p>
            <a:pPr marL="57150" indent="0"/>
            <a:r>
              <a:rPr lang="en-US" sz="1800" dirty="0"/>
              <a:t>Discussion: None.</a:t>
            </a:r>
          </a:p>
          <a:p>
            <a:pPr marL="57150" indent="0"/>
            <a:r>
              <a:rPr lang="en-US" sz="1800" dirty="0"/>
              <a:t>Result: </a:t>
            </a:r>
            <a:r>
              <a:rPr lang="en-US" sz="18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solidFill>
                  <a:srgbClr val="00B050"/>
                </a:solidFill>
                <a:hlinkClick r:id="rId2">
                  <a:extLst>
                    <a:ext uri="{A12FA001-AC4F-418D-AE19-62706E023703}">
                      <ahyp:hlinkClr xmlns:ahyp="http://schemas.microsoft.com/office/drawing/2018/hyperlinkcolor" val="tx"/>
                    </a:ext>
                  </a:extLst>
                </a:hlinkClick>
              </a:rPr>
              <a:t>11-23/1931r1</a:t>
            </a:r>
            <a:r>
              <a:rPr lang="en-GB" altLang="en-US" sz="1800" dirty="0">
                <a:solidFill>
                  <a:srgbClr val="00B050"/>
                </a:solidFill>
              </a:rPr>
              <a:t> TGbn proposed Timeline (Laurent Cariou)</a:t>
            </a:r>
          </a:p>
          <a:p>
            <a:pPr>
              <a:buFont typeface="Arial" panose="020B0604020202020204" pitchFamily="34" charset="0"/>
              <a:buChar char="•"/>
            </a:pPr>
            <a:r>
              <a:rPr lang="en-US" sz="2000" dirty="0"/>
              <a:t>Selection Procedure</a:t>
            </a:r>
          </a:p>
          <a:p>
            <a:pPr marL="800100" lvl="1" indent="-342900">
              <a:buFont typeface="Arial" panose="020B0604020202020204" pitchFamily="34" charset="0"/>
              <a:buChar char="•"/>
            </a:pPr>
            <a:r>
              <a:rPr lang="en-US" sz="1800" dirty="0">
                <a:solidFill>
                  <a:srgbClr val="00B050"/>
                </a:solidFill>
                <a:hlinkClick r:id="rId3">
                  <a:extLst>
                    <a:ext uri="{A12FA001-AC4F-418D-AE19-62706E023703}">
                      <ahyp:hlinkClr xmlns:ahyp="http://schemas.microsoft.com/office/drawing/2018/hyperlinkcolor" val="tx"/>
                    </a:ext>
                  </a:extLst>
                </a:hlinkClick>
              </a:rPr>
              <a:t>11-23/1987r0</a:t>
            </a:r>
            <a:r>
              <a:rPr lang="en-US" sz="1800" dirty="0">
                <a:solidFill>
                  <a:srgbClr val="00B050"/>
                </a:solidFill>
              </a:rPr>
              <a:t> 802.11bn selection procedure (Alfred Asterjadhi)</a:t>
            </a:r>
          </a:p>
          <a:p>
            <a:pPr marL="400050">
              <a:buFont typeface="Arial" panose="020B0604020202020204" pitchFamily="34" charset="0"/>
              <a:buChar char="•"/>
            </a:pPr>
            <a:r>
              <a:rPr lang="en-US" sz="2000" dirty="0"/>
              <a:t>Functional Requirements</a:t>
            </a:r>
          </a:p>
          <a:p>
            <a:pPr marL="800100" lvl="1">
              <a:buFont typeface="Arial" panose="020B0604020202020204" pitchFamily="34" charset="0"/>
              <a:buChar char="•"/>
            </a:pPr>
            <a:r>
              <a:rPr lang="en-US" sz="1800" dirty="0">
                <a:solidFill>
                  <a:srgbClr val="00B050"/>
                </a:solidFill>
                <a:hlinkClick r:id="rId4">
                  <a:extLst>
                    <a:ext uri="{A12FA001-AC4F-418D-AE19-62706E023703}">
                      <ahyp:hlinkClr xmlns:ahyp="http://schemas.microsoft.com/office/drawing/2018/hyperlinkcolor" val="tx"/>
                    </a:ext>
                  </a:extLst>
                </a:hlinkClick>
              </a:rPr>
              <a:t>11-23/2030r0</a:t>
            </a:r>
            <a:r>
              <a:rPr lang="en-US" sz="1800" dirty="0">
                <a:solidFill>
                  <a:srgbClr val="00B050"/>
                </a:solidFill>
              </a:rPr>
              <a:t> Proposed 802.11bn Functional Requirements	(Ming Gan )</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a:xfrm>
            <a:off x="685800" y="685800"/>
            <a:ext cx="7770813" cy="1065213"/>
          </a:xfrm>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r>
              <a:rPr lang="en-US" sz="1800" dirty="0"/>
              <a:t>Move to adopt the following timeline for TGbn</a:t>
            </a:r>
          </a:p>
          <a:p>
            <a:pPr lvl="1">
              <a:buFont typeface="Arial" panose="020B0604020202020204" pitchFamily="34" charset="0"/>
              <a:buChar char="•"/>
            </a:pPr>
            <a:r>
              <a:rPr lang="en-US" altLang="en-US" sz="1600" dirty="0"/>
              <a:t>PAR approved						July 2023</a:t>
            </a:r>
          </a:p>
          <a:p>
            <a:pPr lvl="1">
              <a:buFont typeface="Arial" panose="020B0604020202020204" pitchFamily="34" charset="0"/>
              <a:buChar char="•"/>
            </a:pPr>
            <a:r>
              <a:rPr lang="en-US" altLang="en-US" sz="1600" dirty="0"/>
              <a:t>First TG meeting						Nov 2023</a:t>
            </a:r>
          </a:p>
          <a:p>
            <a:pPr lvl="1">
              <a:buFont typeface="Arial" panose="020B0604020202020204" pitchFamily="34" charset="0"/>
              <a:buChar char="•"/>
            </a:pPr>
            <a:r>
              <a:rPr lang="en-US" altLang="en-US" sz="1600" dirty="0"/>
              <a:t>D0.1 								Jan 2025</a:t>
            </a:r>
          </a:p>
          <a:p>
            <a:pPr lvl="1">
              <a:buFont typeface="Arial" panose="020B0604020202020204" pitchFamily="34" charset="0"/>
              <a:buChar char="•"/>
            </a:pPr>
            <a:r>
              <a:rPr lang="en-US" altLang="en-US" sz="1600" dirty="0"/>
              <a:t>D1.0 Letter Ballot						May 2025</a:t>
            </a:r>
          </a:p>
          <a:p>
            <a:pPr lvl="1">
              <a:buFont typeface="Arial" panose="020B0604020202020204" pitchFamily="34" charset="0"/>
              <a:buChar char="•"/>
            </a:pPr>
            <a:r>
              <a:rPr lang="en-US" altLang="en-US" sz="1600" dirty="0"/>
              <a:t>D2.0 LB 							May 2026</a:t>
            </a:r>
          </a:p>
          <a:p>
            <a:pPr lvl="1">
              <a:buFont typeface="Arial" panose="020B0604020202020204" pitchFamily="34" charset="0"/>
              <a:buChar char="•"/>
            </a:pPr>
            <a:r>
              <a:rPr lang="en-US" altLang="en-US" sz="1600" dirty="0"/>
              <a:t>D3.0 LB 							Jan 2027</a:t>
            </a:r>
          </a:p>
          <a:p>
            <a:pPr lvl="1">
              <a:buFont typeface="Arial" panose="020B0604020202020204" pitchFamily="34" charset="0"/>
              <a:buChar char="•"/>
            </a:pPr>
            <a:r>
              <a:rPr lang="en-US" altLang="en-US" sz="1600" dirty="0"/>
              <a:t>Initial SA ballot (D4.0)					May 2027</a:t>
            </a:r>
          </a:p>
          <a:p>
            <a:pPr lvl="1">
              <a:buFont typeface="Arial" panose="020B0604020202020204" pitchFamily="34" charset="0"/>
              <a:buChar char="•"/>
            </a:pPr>
            <a:r>
              <a:rPr lang="en-US" altLang="en-US" sz="1600" dirty="0"/>
              <a:t>Final 802.11 WG approval				Mar 2028</a:t>
            </a:r>
          </a:p>
          <a:p>
            <a:pPr lvl="1">
              <a:buFont typeface="Arial" panose="020B0604020202020204" pitchFamily="34" charset="0"/>
              <a:buChar char="•"/>
            </a:pPr>
            <a:r>
              <a:rPr lang="en-US" altLang="en-US" sz="1600" dirty="0"/>
              <a:t>802 EC approval						Mar 2028</a:t>
            </a:r>
          </a:p>
          <a:p>
            <a:pPr lvl="1">
              <a:buFont typeface="Arial" panose="020B0604020202020204" pitchFamily="34" charset="0"/>
              <a:buChar char="•"/>
            </a:pPr>
            <a:r>
              <a:rPr lang="en-US" altLang="en-US" sz="1600" dirty="0"/>
              <a:t>RevCom and SASB approval				May 2028</a:t>
            </a:r>
            <a:r>
              <a:rPr lang="en-US" altLang="en-US" sz="1400" dirty="0"/>
              <a:t>	</a:t>
            </a:r>
            <a:endParaRPr lang="en-US" sz="1800" dirty="0"/>
          </a:p>
          <a:p>
            <a:r>
              <a:rPr lang="en-US" sz="1800" dirty="0"/>
              <a:t>Move: Laurent Cariou					Second: Bin Tian</a:t>
            </a:r>
          </a:p>
          <a:p>
            <a:r>
              <a:rPr lang="en-US" sz="1800" dirty="0"/>
              <a:t>Discussion: None.</a:t>
            </a:r>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a:t>
            </a:r>
            <a:r>
              <a:rPr lang="en-US" dirty="0">
                <a:hlinkClick r:id="rId2"/>
              </a:rPr>
              <a:t>11-23/1987r0</a:t>
            </a:r>
            <a:r>
              <a:rPr lang="en-US" dirty="0"/>
              <a:t> as the selection procedure document for TGbn</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Bin Tian		Second: Ming Gan</a:t>
            </a:r>
          </a:p>
          <a:p>
            <a:pPr marL="0" indent="0"/>
            <a:r>
              <a:rPr lang="en-US" dirty="0"/>
              <a:t>Discussion: Minor clarification.</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a:t>
            </a:r>
            <a:r>
              <a:rPr lang="en-US" dirty="0">
                <a:hlinkClick r:id="rId2"/>
              </a:rPr>
              <a:t>11-23/2030r1</a:t>
            </a:r>
            <a:r>
              <a:rPr lang="en-US" dirty="0"/>
              <a:t> as the functional requirements document for TGbn</a:t>
            </a:r>
          </a:p>
          <a:p>
            <a:endParaRPr lang="en-US" dirty="0"/>
          </a:p>
          <a:p>
            <a:r>
              <a:rPr lang="en-US" dirty="0"/>
              <a:t>Move:	Srinivas Kandala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1969</a:t>
            </a:r>
            <a:r>
              <a:rPr lang="en-US" sz="1600" b="0" dirty="0">
                <a:solidFill>
                  <a:srgbClr val="00B050"/>
                </a:solidFill>
              </a:rPr>
              <a:t> Consideration on UHR Relay Architecture 			Kosuke Aio</a:t>
            </a:r>
          </a:p>
          <a:p>
            <a:pPr>
              <a:buFont typeface="Arial" panose="020B0604020202020204" pitchFamily="34" charset="0"/>
              <a:buChar char="•"/>
            </a:pPr>
            <a:r>
              <a:rPr lang="en-US" sz="1600" b="0" dirty="0">
                <a:solidFill>
                  <a:schemeClr val="bg1">
                    <a:lumMod val="75000"/>
                  </a:schemeClr>
                </a:solidFill>
                <a:hlinkClick r:id="rId4">
                  <a:extLst>
                    <a:ext uri="{A12FA001-AC4F-418D-AE19-62706E023703}">
                      <ahyp:hlinkClr xmlns:ahyp="http://schemas.microsoft.com/office/drawing/2018/hyperlinkcolor" val="tx"/>
                    </a:ext>
                  </a:extLst>
                </a:hlinkClick>
              </a:rPr>
              <a:t>2009</a:t>
            </a:r>
            <a:r>
              <a:rPr lang="en-US" sz="1600" b="0" dirty="0">
                <a:solidFill>
                  <a:schemeClr val="bg1">
                    <a:lumMod val="75000"/>
                  </a:schemeClr>
                </a:solidFill>
              </a:rPr>
              <a:t> Multi-AP for reliability with Coherent and Non-coherent transmissions </a:t>
            </a:r>
          </a:p>
          <a:p>
            <a:pPr marL="0" indent="0"/>
            <a:r>
              <a:rPr lang="en-US" sz="1600" b="0" dirty="0">
                <a:solidFill>
                  <a:schemeClr val="bg1">
                    <a:lumMod val="75000"/>
                  </a:schemeClr>
                </a:solidFill>
              </a:rPr>
              <a:t>												</a:t>
            </a:r>
            <a:r>
              <a:rPr lang="en-US" sz="1600" b="0" dirty="0" err="1">
                <a:solidFill>
                  <a:schemeClr val="bg1">
                    <a:lumMod val="75000"/>
                  </a:schemeClr>
                </a:solidFill>
              </a:rPr>
              <a:t>Yanchun</a:t>
            </a:r>
            <a:r>
              <a:rPr lang="en-US" sz="1600" b="0" dirty="0">
                <a:solidFill>
                  <a:schemeClr val="bg1">
                    <a:lumMod val="75000"/>
                  </a:schemeClr>
                </a:solidFill>
              </a:rPr>
              <a:t> Li</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1969</a:t>
            </a:r>
            <a:r>
              <a:rPr lang="en-US" sz="1600" b="0" dirty="0">
                <a:solidFill>
                  <a:srgbClr val="00B050"/>
                </a:solidFill>
              </a:rPr>
              <a:t> Consideration on UHR Relay Architecture 			Kosuke Aio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2009</a:t>
            </a:r>
            <a:r>
              <a:rPr lang="en-US" sz="1600" b="0" dirty="0">
                <a:solidFill>
                  <a:srgbClr val="00B050"/>
                </a:solidFill>
              </a:rPr>
              <a:t> Multi-AP for reliability with Coherent and Non-coherent transmissions </a:t>
            </a:r>
          </a:p>
          <a:p>
            <a:pPr marL="0" indent="0"/>
            <a:r>
              <a:rPr lang="en-US" sz="1600" b="0" dirty="0">
                <a:solidFill>
                  <a:srgbClr val="00B050"/>
                </a:solidFill>
              </a:rPr>
              <a:t>												</a:t>
            </a:r>
            <a:r>
              <a:rPr lang="en-US" sz="1600" b="0" dirty="0" err="1">
                <a:solidFill>
                  <a:srgbClr val="00B050"/>
                </a:solidFill>
              </a:rPr>
              <a:t>Yanchun</a:t>
            </a:r>
            <a:r>
              <a:rPr lang="en-US" sz="1600" b="0" dirty="0">
                <a:solidFill>
                  <a:srgbClr val="00B050"/>
                </a:solidFill>
              </a:rPr>
              <a:t> Li</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1756r0</a:t>
            </a:r>
            <a:r>
              <a:rPr lang="en-US" sz="1600" b="0" dirty="0">
                <a:solidFill>
                  <a:srgbClr val="00B050"/>
                </a:solidFill>
              </a:rPr>
              <a:t> MIMO Dynamic Polarization Multiplexing and Beamforming: Proposed IEEE802.11bn PHY</a:t>
            </a:r>
          </a:p>
          <a:p>
            <a:pPr marL="0" indent="0"/>
            <a:r>
              <a:rPr lang="en-US" sz="1600" b="0" dirty="0">
                <a:solidFill>
                  <a:srgbClr val="00B050"/>
                </a:solidFill>
              </a:rPr>
              <a:t>												Carlos Rios</a:t>
            </a:r>
          </a:p>
          <a:p>
            <a:pPr>
              <a:buFont typeface="Arial" panose="020B0604020202020204" pitchFamily="34" charset="0"/>
              <a:buChar char="•"/>
            </a:pPr>
            <a:r>
              <a:rPr lang="en-US" sz="1600" b="0" strike="sngStrike" dirty="0">
                <a:solidFill>
                  <a:schemeClr val="bg1">
                    <a:lumMod val="50000"/>
                  </a:schemeClr>
                </a:solidFill>
                <a:hlinkClick r:id="rId5">
                  <a:extLst>
                    <a:ext uri="{A12FA001-AC4F-418D-AE19-62706E023703}">
                      <ahyp:hlinkClr xmlns:ahyp="http://schemas.microsoft.com/office/drawing/2018/hyperlinkcolor" val="tx"/>
                    </a:ext>
                  </a:extLst>
                </a:hlinkClick>
              </a:rPr>
              <a:t>1832</a:t>
            </a:r>
            <a:r>
              <a:rPr lang="en-US" sz="1600" b="0" strike="sngStrike" dirty="0">
                <a:solidFill>
                  <a:schemeClr val="bg1">
                    <a:lumMod val="50000"/>
                  </a:schemeClr>
                </a:solidFill>
              </a:rPr>
              <a:t> Multi-ap-coordinated-spatial-reuse 				Hassan Omar</a:t>
            </a:r>
          </a:p>
          <a:p>
            <a:pPr>
              <a:buFont typeface="Arial" panose="020B0604020202020204" pitchFamily="34" charset="0"/>
              <a:buChar char="•"/>
            </a:pPr>
            <a:r>
              <a:rPr lang="en-US" sz="1600" b="0" strike="sngStrike" dirty="0">
                <a:solidFill>
                  <a:schemeClr val="bg1">
                    <a:lumMod val="50000"/>
                  </a:schemeClr>
                </a:solidFill>
                <a:hlinkClick r:id="rId6">
                  <a:extLst>
                    <a:ext uri="{A12FA001-AC4F-418D-AE19-62706E023703}">
                      <ahyp:hlinkClr xmlns:ahyp="http://schemas.microsoft.com/office/drawing/2018/hyperlinkcolor" val="tx"/>
                    </a:ext>
                  </a:extLst>
                </a:hlinkClick>
              </a:rPr>
              <a:t>1834</a:t>
            </a:r>
            <a:r>
              <a:rPr lang="en-US" sz="1600" b="0" strike="sngStrike" dirty="0">
                <a:solidFill>
                  <a:schemeClr val="bg1">
                    <a:lumMod val="50000"/>
                  </a:schemeClr>
                </a:solidFill>
              </a:rPr>
              <a:t> High Criticality Use Cases and Requirements 		Iñaki Val Beitia</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a:xfrm>
            <a:off x="685800" y="685800"/>
            <a:ext cx="7770813" cy="1065213"/>
          </a:xfrm>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Mondays 19:00 to 21:00 ET starting from 27th of November until December 18th 2023 (4 conf calls).</a:t>
            </a:r>
          </a:p>
          <a:p>
            <a:pPr>
              <a:buFont typeface="Arial" panose="020B0604020202020204" pitchFamily="34" charset="0"/>
              <a:buChar char="•"/>
            </a:pPr>
            <a:r>
              <a:rPr lang="en-US" dirty="0"/>
              <a:t>Thursdays 10:00 to 12:00 ET, starting from 30</a:t>
            </a:r>
            <a:r>
              <a:rPr lang="en-US" baseline="30000" dirty="0"/>
              <a:t>th</a:t>
            </a:r>
            <a:r>
              <a:rPr lang="en-US" dirty="0"/>
              <a:t> of November until 14</a:t>
            </a:r>
            <a:r>
              <a:rPr lang="en-US" baseline="30000" dirty="0"/>
              <a:t>th</a:t>
            </a:r>
            <a:r>
              <a:rPr lang="en-US" dirty="0"/>
              <a:t> of December 2023 (3 conf calls).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t>Ad-hoc chairs election</a:t>
            </a:r>
          </a:p>
          <a:p>
            <a:r>
              <a:rPr lang="en-US" dirty="0"/>
              <a:t>Discuss technical submissions</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r>
              <a:rPr lang="en-US" dirty="0"/>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t>
            </a:r>
            <a:r>
              <a:rPr lang="en-GB" sz="1200" dirty="0" err="1">
                <a:solidFill>
                  <a:schemeClr val="tx1"/>
                </a:solidFill>
              </a:rPr>
              <a:t>Asai</a:t>
            </a:r>
            <a:r>
              <a:rPr lang="en-GB" sz="1200" dirty="0">
                <a:solidFill>
                  <a:schemeClr val="tx1"/>
                </a:solidFill>
              </a:rPr>
              <a:t> </a:t>
            </a:r>
            <a:r>
              <a:rPr lang="en-GB" sz="1200" dirty="0"/>
              <a:t>&amp;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163923</TotalTime>
  <Words>5902</Words>
  <Application>Microsoft Office PowerPoint</Application>
  <PresentationFormat>On-screen Show (4:3)</PresentationFormat>
  <Paragraphs>1431</Paragraphs>
  <Slides>69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Proposed TG structure</vt:lpstr>
      <vt:lpstr>Confirm TGbn Secretary</vt:lpstr>
      <vt:lpstr>Confirm TGbn Technical Editor</vt:lpstr>
      <vt:lpstr>Vice-Chairs Election Process</vt:lpstr>
      <vt:lpstr>Straw Poll</vt:lpstr>
      <vt:lpstr>Candidates for Vice Chair(s)</vt:lpstr>
      <vt:lpstr>Vice Chair Election Results</vt:lpstr>
      <vt:lpstr>Confirm TGbn 1st Vice Chair</vt:lpstr>
      <vt:lpstr>Confirm TGbn 2nd Vice Chair</vt:lpstr>
      <vt:lpstr>Confirm TGbn 3rd Vice Chair</vt:lpstr>
      <vt:lpstr>Proposed TG Structure</vt:lpstr>
      <vt:lpstr>Straw Poll 1</vt:lpstr>
      <vt:lpstr>Straw Poll 2</vt:lpstr>
      <vt:lpstr>Straw Poll 3 (pseudo-draw)</vt:lpstr>
      <vt:lpstr>Ad-Hoc Groups Motion</vt:lpstr>
      <vt:lpstr>TG Documents (cont.)</vt:lpstr>
      <vt:lpstr>Timeline Motion</vt:lpstr>
      <vt:lpstr>Selection Procedure Motion</vt:lpstr>
      <vt:lpstr>Functional Requirements Motion</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2023-11-17T03:51:28Z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