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22" r:id="rId22"/>
    <p:sldId id="1040" r:id="rId23"/>
    <p:sldId id="1041" r:id="rId24"/>
    <p:sldId id="1042" r:id="rId25"/>
    <p:sldId id="1043" r:id="rId26"/>
    <p:sldId id="1044" r:id="rId27"/>
    <p:sldId id="1045" r:id="rId28"/>
    <p:sldId id="1046" r:id="rId29"/>
    <p:sldId id="1047" r:id="rId30"/>
    <p:sldId id="1006" r:id="rId31"/>
    <p:sldId id="1023" r:id="rId32"/>
    <p:sldId id="1024" r:id="rId33"/>
    <p:sldId id="294" r:id="rId34"/>
    <p:sldId id="1025" r:id="rId35"/>
    <p:sldId id="1026" r:id="rId36"/>
    <p:sldId id="1027" r:id="rId37"/>
    <p:sldId id="1028" r:id="rId38"/>
    <p:sldId id="1021" r:id="rId39"/>
    <p:sldId id="1036" r:id="rId40"/>
    <p:sldId id="1030" r:id="rId41"/>
    <p:sldId id="1031" r:id="rId42"/>
    <p:sldId id="1037" r:id="rId43"/>
    <p:sldId id="1029" r:id="rId44"/>
    <p:sldId id="1035" r:id="rId45"/>
    <p:sldId id="317" r:id="rId46"/>
    <p:sldId id="318" r:id="rId47"/>
    <p:sldId id="301" r:id="rId48"/>
    <p:sldId id="320" r:id="rId49"/>
    <p:sldId id="322" r:id="rId50"/>
    <p:sldId id="319" r:id="rId51"/>
    <p:sldId id="302" r:id="rId52"/>
    <p:sldId id="1051" r:id="rId53"/>
    <p:sldId id="1053" r:id="rId54"/>
    <p:sldId id="364" r:id="rId55"/>
    <p:sldId id="367" r:id="rId56"/>
    <p:sldId id="365" r:id="rId57"/>
    <p:sldId id="309" r:id="rId58"/>
    <p:sldId id="315" r:id="rId59"/>
    <p:sldId id="316" r:id="rId60"/>
    <p:sldId id="1055" r:id="rId61"/>
    <p:sldId id="1038" r:id="rId62"/>
    <p:sldId id="356" r:id="rId63"/>
    <p:sldId id="1039" r:id="rId64"/>
    <p:sldId id="1033" r:id="rId65"/>
    <p:sldId id="362" r:id="rId66"/>
    <p:sldId id="103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414ED-F8B6-408C-BFC4-C44AC56CAB54}" v="190" dt="2023-11-16T03:01:57.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6T03:09:02.032" v="2785"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5T17:56:17.400" v="1600" actId="20577"/>
        <pc:sldMkLst>
          <pc:docMk/>
          <pc:sldMk cId="0" sldId="257"/>
        </pc:sldMkLst>
        <pc:spChg chg="mod">
          <ac:chgData name="Alfred Asterjadhi" userId="39de57b9-85c0-4fd1-aaac-8ca2b6560ad0" providerId="ADAL" clId="{9C4414ED-F8B6-408C-BFC4-C44AC56CAB54}" dt="2023-11-15T17:56:17.400" v="1600"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02:31:11.744" v="2124" actId="20577"/>
        <pc:sldMkLst>
          <pc:docMk/>
          <pc:sldMk cId="2797489138" sldId="301"/>
        </pc:sldMkLst>
        <pc:spChg chg="mod">
          <ac:chgData name="Alfred Asterjadhi" userId="39de57b9-85c0-4fd1-aaac-8ca2b6560ad0" providerId="ADAL" clId="{9C4414ED-F8B6-408C-BFC4-C44AC56CAB54}" dt="2023-11-16T02:31:11.744" v="2124"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02:43:57.169" v="2277" actId="20577"/>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02:43:55.611" v="2276" actId="20577"/>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02:58:29.795" v="2635" actId="20577"/>
        <pc:sldMkLst>
          <pc:docMk/>
          <pc:sldMk cId="3424331671" sldId="309"/>
        </pc:sldMkLst>
        <pc:spChg chg="mod">
          <ac:chgData name="Alfred Asterjadhi" userId="39de57b9-85c0-4fd1-aaac-8ca2b6560ad0" providerId="ADAL" clId="{9C4414ED-F8B6-408C-BFC4-C44AC56CAB54}" dt="2023-11-16T02:58:29.795" v="2635" actId="2057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modSp add mod">
        <pc:chgData name="Alfred Asterjadhi" userId="39de57b9-85c0-4fd1-aaac-8ca2b6560ad0" providerId="ADAL" clId="{9C4414ED-F8B6-408C-BFC4-C44AC56CAB54}" dt="2023-11-16T02:59:19.509" v="2653" actId="20577"/>
        <pc:sldMkLst>
          <pc:docMk/>
          <pc:sldMk cId="1909955060" sldId="315"/>
        </pc:sldMkLst>
        <pc:spChg chg="mod">
          <ac:chgData name="Alfred Asterjadhi" userId="39de57b9-85c0-4fd1-aaac-8ca2b6560ad0" providerId="ADAL" clId="{9C4414ED-F8B6-408C-BFC4-C44AC56CAB54}" dt="2023-11-16T02:59:19.509" v="2653" actId="20577"/>
          <ac:spMkLst>
            <pc:docMk/>
            <pc:sldMk cId="1909955060" sldId="315"/>
            <ac:spMk id="3" creationId="{20CC051C-D187-46B0-9AE3-8EDB33957B79}"/>
          </ac:spMkLst>
        </pc:spChg>
        <pc:spChg chg="mod">
          <ac:chgData name="Alfred Asterjadhi" userId="39de57b9-85c0-4fd1-aaac-8ca2b6560ad0" providerId="ADAL" clId="{9C4414ED-F8B6-408C-BFC4-C44AC56CAB54}" dt="2023-11-16T02:59:16.119" v="2652"/>
          <ac:spMkLst>
            <pc:docMk/>
            <pc:sldMk cId="1909955060" sldId="315"/>
            <ac:spMk id="6" creationId="{CEBEA6D7-69C5-4556-9BB1-4591BCE7D572}"/>
          </ac:spMkLst>
        </pc:spChg>
      </pc:sldChg>
      <pc:sldChg chg="modSp add mod">
        <pc:chgData name="Alfred Asterjadhi" userId="39de57b9-85c0-4fd1-aaac-8ca2b6560ad0" providerId="ADAL" clId="{9C4414ED-F8B6-408C-BFC4-C44AC56CAB54}" dt="2023-11-16T02:59:52.258" v="2682" actId="20577"/>
        <pc:sldMkLst>
          <pc:docMk/>
          <pc:sldMk cId="2629402207" sldId="316"/>
        </pc:sldMkLst>
        <pc:spChg chg="mod">
          <ac:chgData name="Alfred Asterjadhi" userId="39de57b9-85c0-4fd1-aaac-8ca2b6560ad0" providerId="ADAL" clId="{9C4414ED-F8B6-408C-BFC4-C44AC56CAB54}" dt="2023-11-16T02:59:47.552" v="2669" actId="20577"/>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02:30:20.025" v="2068" actId="20577"/>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02:30:20.025" v="2068" actId="20577"/>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02:30:09.431" v="2065" actId="20577"/>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02:30:03.877" v="2050" actId="6549"/>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02:33:30.394" v="2219" actId="2057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02:33:30.394" v="2219" actId="2057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02:31:55.297" v="2177" actId="6549"/>
        <pc:sldMkLst>
          <pc:docMk/>
          <pc:sldMk cId="124678335" sldId="320"/>
        </pc:sldMkLst>
        <pc:spChg chg="mod">
          <ac:chgData name="Alfred Asterjadhi" userId="39de57b9-85c0-4fd1-aaac-8ca2b6560ad0" providerId="ADAL" clId="{9C4414ED-F8B6-408C-BFC4-C44AC56CAB54}" dt="2023-11-16T02:31:55.297" v="2177" actId="6549"/>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5T20:32:21.866" v="1654" actId="207"/>
        <pc:sldMkLst>
          <pc:docMk/>
          <pc:sldMk cId="1908471061" sldId="328"/>
        </pc:sldMkLst>
        <pc:spChg chg="mod">
          <ac:chgData name="Alfred Asterjadhi" userId="39de57b9-85c0-4fd1-aaac-8ca2b6560ad0" providerId="ADAL" clId="{9C4414ED-F8B6-408C-BFC4-C44AC56CAB54}" dt="2023-11-15T20:32:21.866" v="1654" actId="20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5T02:05:29.289" v="1343" actId="6549"/>
        <pc:sldMkLst>
          <pc:docMk/>
          <pc:sldMk cId="3930036297" sldId="356"/>
        </pc:sldMkLst>
        <pc:spChg chg="mod">
          <ac:chgData name="Alfred Asterjadhi" userId="39de57b9-85c0-4fd1-aaac-8ca2b6560ad0" providerId="ADAL" clId="{9C4414ED-F8B6-408C-BFC4-C44AC56CAB54}" dt="2023-11-15T02:05:29.289" v="1343" actId="6549"/>
          <ac:spMkLst>
            <pc:docMk/>
            <pc:sldMk cId="3930036297" sldId="356"/>
            <ac:spMk id="2" creationId="{4B5F0D0E-8BB7-48AB-9160-728B8B3399A2}"/>
          </ac:spMkLst>
        </pc:spChg>
      </pc:sldChg>
      <pc:sldChg chg="modSp add mod">
        <pc:chgData name="Alfred Asterjadhi" userId="39de57b9-85c0-4fd1-aaac-8ca2b6560ad0" providerId="ADAL" clId="{9C4414ED-F8B6-408C-BFC4-C44AC56CAB54}" dt="2023-11-16T02:46:34.782" v="2428" actId="20577"/>
        <pc:sldMkLst>
          <pc:docMk/>
          <pc:sldMk cId="828299115" sldId="364"/>
        </pc:sldMkLst>
        <pc:spChg chg="mod">
          <ac:chgData name="Alfred Asterjadhi" userId="39de57b9-85c0-4fd1-aaac-8ca2b6560ad0" providerId="ADAL" clId="{9C4414ED-F8B6-408C-BFC4-C44AC56CAB54}" dt="2023-11-16T02:46:34.782" v="2428"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02:50:42.878" v="2491" actId="20577"/>
        <pc:sldMkLst>
          <pc:docMk/>
          <pc:sldMk cId="2587766060" sldId="365"/>
        </pc:sldMkLst>
        <pc:spChg chg="mod">
          <ac:chgData name="Alfred Asterjadhi" userId="39de57b9-85c0-4fd1-aaac-8ca2b6560ad0" providerId="ADAL" clId="{9C4414ED-F8B6-408C-BFC4-C44AC56CAB54}" dt="2023-11-16T02:50:42.878" v="2491" actId="20577"/>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02:46:55.034" v="2447"/>
        <pc:sldMkLst>
          <pc:docMk/>
          <pc:sldMk cId="4285484906" sldId="367"/>
        </pc:sldMkLst>
        <pc:spChg chg="mod">
          <ac:chgData name="Alfred Asterjadhi" userId="39de57b9-85c0-4fd1-aaac-8ca2b6560ad0" providerId="ADAL" clId="{9C4414ED-F8B6-408C-BFC4-C44AC56CAB54}" dt="2023-11-16T02:46:50.186" v="2446" actId="2057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6T02:20:57.382" v="1852" actId="14100"/>
        <pc:sldMkLst>
          <pc:docMk/>
          <pc:sldMk cId="2696761607" sldId="393"/>
        </pc:sldMkLst>
        <pc:graphicFrameChg chg="mod modGraphic">
          <ac:chgData name="Alfred Asterjadhi" userId="39de57b9-85c0-4fd1-aaac-8ca2b6560ad0" providerId="ADAL" clId="{9C4414ED-F8B6-408C-BFC4-C44AC56CAB54}" dt="2023-11-16T02:20:57.382" v="1852" actId="14100"/>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5T17:34:23.001" v="1541" actId="115"/>
        <pc:sldMkLst>
          <pc:docMk/>
          <pc:sldMk cId="2511602690" sldId="1022"/>
        </pc:sldMkLst>
        <pc:graphicFrameChg chg="mod modGraphic">
          <ac:chgData name="Alfred Asterjadhi" userId="39de57b9-85c0-4fd1-aaac-8ca2b6560ad0" providerId="ADAL" clId="{9C4414ED-F8B6-408C-BFC4-C44AC56CAB54}" dt="2023-11-15T17:34:23.001" v="1541" actId="115"/>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02:52:26.051" v="2508" actId="20577"/>
        <pc:sldMkLst>
          <pc:docMk/>
          <pc:sldMk cId="3095361314" sldId="1029"/>
        </pc:sldMkLst>
        <pc:spChg chg="mod">
          <ac:chgData name="Alfred Asterjadhi" userId="39de57b9-85c0-4fd1-aaac-8ca2b6560ad0" providerId="ADAL" clId="{9C4414ED-F8B6-408C-BFC4-C44AC56CAB54}" dt="2023-11-15T23:36:08.056" v="1689"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ord">
        <pc:chgData name="Alfred Asterjadhi" userId="39de57b9-85c0-4fd1-aaac-8ca2b6560ad0" providerId="ADAL" clId="{9C4414ED-F8B6-408C-BFC4-C44AC56CAB54}" dt="2023-11-16T02:38:14.263" v="2242" actId="114"/>
        <pc:sldMkLst>
          <pc:docMk/>
          <pc:sldMk cId="3456116423" sldId="1035"/>
        </pc:sldMkLst>
        <pc:spChg chg="mod">
          <ac:chgData name="Alfred Asterjadhi" userId="39de57b9-85c0-4fd1-aaac-8ca2b6560ad0" providerId="ADAL" clId="{9C4414ED-F8B6-408C-BFC4-C44AC56CAB54}" dt="2023-11-16T02:28:43.395" v="1995"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02:22:41.288" v="1865" actId="2057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02:22:41.288" v="1865" actId="2057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02:43:52.903" v="2275" actId="20577"/>
        <pc:sldMkLst>
          <pc:docMk/>
          <pc:sldMk cId="330771405" sldId="1051"/>
        </pc:sldMkLst>
        <pc:spChg chg="mod">
          <ac:chgData name="Alfred Asterjadhi" userId="39de57b9-85c0-4fd1-aaac-8ca2b6560ad0" providerId="ADAL" clId="{9C4414ED-F8B6-408C-BFC4-C44AC56CAB54}" dt="2023-11-16T02:43:51.440" v="2274" actId="20577"/>
          <ac:spMkLst>
            <pc:docMk/>
            <pc:sldMk cId="330771405" sldId="1051"/>
            <ac:spMk id="2" creationId="{4AF72B65-374B-4C05-B0E2-23CE84EC74E2}"/>
          </ac:spMkLst>
        </pc:spChg>
        <pc:spChg chg="mod">
          <ac:chgData name="Alfred Asterjadhi" userId="39de57b9-85c0-4fd1-aaac-8ca2b6560ad0" providerId="ADAL" clId="{9C4414ED-F8B6-408C-BFC4-C44AC56CAB54}" dt="2023-11-16T02:43:52.903" v="2275" actId="20577"/>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03:02:23.283" v="2747" actId="20577"/>
        <pc:sldMkLst>
          <pc:docMk/>
          <pc:sldMk cId="2586608742" sldId="1055"/>
        </pc:sldMkLst>
        <pc:spChg chg="mod">
          <ac:chgData name="Alfred Asterjadhi" userId="39de57b9-85c0-4fd1-aaac-8ca2b6560ad0" providerId="ADAL" clId="{9C4414ED-F8B6-408C-BFC4-C44AC56CAB54}" dt="2023-11-16T03:02:15.765" v="2730" actId="20577"/>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MasterChg chg="modSp mod">
        <pc:chgData name="Alfred Asterjadhi" userId="39de57b9-85c0-4fd1-aaac-8ca2b6560ad0" providerId="ADAL" clId="{9C4414ED-F8B6-408C-BFC4-C44AC56CAB54}" dt="2023-11-16T03:09:02.032" v="2785" actId="20577"/>
        <pc:sldMasterMkLst>
          <pc:docMk/>
          <pc:sldMasterMk cId="0" sldId="2147483648"/>
        </pc:sldMasterMkLst>
        <pc:spChg chg="mod">
          <ac:chgData name="Alfred Asterjadhi" userId="39de57b9-85c0-4fd1-aaac-8ca2b6560ad0" providerId="ADAL" clId="{9C4414ED-F8B6-408C-BFC4-C44AC56CAB54}" dt="2023-11-16T03:09:02.032" v="2785"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802.11-23/01713r10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929-00-00bn-peer-to-peer-p2p-resource-management.pptx" TargetMode="External"/><Relationship Id="rId13" Type="http://schemas.openxmlformats.org/officeDocument/2006/relationships/hyperlink" Target="https://mentor.ieee.org/802.11/dcn/23/11-23-2009-00-00bn-multi-ap-for-reliability-with-coherent-and-non-coherent-transmissions.pptx" TargetMode="External"/><Relationship Id="rId3" Type="http://schemas.openxmlformats.org/officeDocument/2006/relationships/hyperlink" Target="https://mentor.ieee.org/802.11/dcn/23/11-23-1838-00-00bn-follow-up-on-the-relay-transmission.pptx" TargetMode="External"/><Relationship Id="rId7" Type="http://schemas.openxmlformats.org/officeDocument/2006/relationships/hyperlink" Target="https://mentor.ieee.org/802.11/dcn/23/11-23-1910-00-00bn-coordinated-tdma-follow-up.pptx" TargetMode="External"/><Relationship Id="rId12"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8-00-00bn-seamless-roaming-procedure.pptx" TargetMode="External"/><Relationship Id="rId11" Type="http://schemas.openxmlformats.org/officeDocument/2006/relationships/hyperlink" Target="https://mentor.ieee.org/802.11/dcn/23/11-23-1954-00-00bn-two-dimensional-a-ppdu.pptx" TargetMode="External"/><Relationship Id="rId5" Type="http://schemas.openxmlformats.org/officeDocument/2006/relationships/hyperlink" Target="https://mentor.ieee.org/802.11/dcn/23/11-23-1888-00-00bn-mac-header-protection-follow-up.pptx" TargetMode="External"/><Relationship Id="rId10" Type="http://schemas.openxmlformats.org/officeDocument/2006/relationships/hyperlink" Target="https://mentor.ieee.org/802.11/dcn/23/11-23-1953-00-00bn-two-dimensional-resource-allocation.pptx" TargetMode="External"/><Relationship Id="rId4" Type="http://schemas.openxmlformats.org/officeDocument/2006/relationships/hyperlink" Target="https://mentor.ieee.org/802.11/dcn/23/11-23-1839-00-00bn-evaluation-for-the-relay-transmission.pptx" TargetMode="External"/><Relationship Id="rId9" Type="http://schemas.openxmlformats.org/officeDocument/2006/relationships/hyperlink" Target="https://mentor.ieee.org/802.11/dcn/23/11-23-1942-00-00bn-inter-ppdu-low-power-listening-schem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3-00-00bn-multi-ap-joint-transmission-simulations-with-impairments.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841-00-00bn-considerations-on-bss-color-for-multi-ap.pptx" TargetMode="External"/><Relationship Id="rId2" Type="http://schemas.openxmlformats.org/officeDocument/2006/relationships/hyperlink" Target="https://mentor.ieee.org/802.11/dcn/23/11-23-1756-02-00bn-mimo-dynamic-polarization-multiplexing-and-beamforming-proposed-ieee802-11bn-phy.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37-00-00bn-map-group-set-up-operation-discussion.pptx" TargetMode="External"/><Relationship Id="rId5" Type="http://schemas.openxmlformats.org/officeDocument/2006/relationships/hyperlink" Target="https://mentor.ieee.org/802.11/dcn/23/11-23-1836-00-00bn-map-security-consideration.pptx" TargetMode="External"/><Relationship Id="rId4" Type="http://schemas.openxmlformats.org/officeDocument/2006/relationships/hyperlink" Target="https://mentor.ieee.org/802.11/dcn/23/11-23-1834-00-00bn-high-criticality-use-cases-and-requirements.pptx" TargetMode="External"/><Relationship Id="rId9" Type="http://schemas.openxmlformats.org/officeDocument/2006/relationships/hyperlink" Target="https://mentor.ieee.org/802.11/dcn/23/11-23-1865-00-00bn-discussion-on-sst-and-a-ppdu.ppt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877-00-00bn-analysis-on-the-ldpc-rate-matching.ppt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975-00-00bn-coordinated-spatial-re-use-for-uhr.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029-00-00bn-overview-of-enterprise-policy-and-goals.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2030-00-00bn-proposed-802-11bn-functional-requirements.doc"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2076-01-00bn-multiple-channel-access-in-preemption-sequence.pptx" TargetMode="External"/><Relationship Id="rId2" Type="http://schemas.openxmlformats.org/officeDocument/2006/relationships/hyperlink" Target="https://mentor.ieee.org/802.11/dcn/23/11-23-2100-00-00bn-considerations-on-multiple-multi-ap-group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079-10-0uhr-uhr-draft-proposed-csd.doc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66-05-0uhr-uhr-par-and-csd-comments.ppt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3/11-23-1449-01-0uhr-uhr-sg-september-2023-meeting-minut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0-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838-00-00bn-follow-up-on-the-relay-transmission.pptx" TargetMode="External"/><Relationship Id="rId2" Type="http://schemas.openxmlformats.org/officeDocument/2006/relationships/hyperlink" Target="https://mentor.ieee.org/802.11/dcn/23/11-23-1835-00-00bn-ap-power-management.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39-00-00bn-evaluation-for-the-relay-transmissio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888-00-00bn-mac-header-protection-follow-up.pptx" TargetMode="External"/><Relationship Id="rId7" Type="http://schemas.openxmlformats.org/officeDocument/2006/relationships/hyperlink" Target="https://mentor.ieee.org/802.11/dcn/23/11-23-1914-00-00bn-enhanced-security-considerations-in-uhr.pptx" TargetMode="External"/><Relationship Id="rId2" Type="http://schemas.openxmlformats.org/officeDocument/2006/relationships/hyperlink" Target="https://mentor.ieee.org/802.11/dcn/23/11-23-1839-00-00bn-evaluation-for-the-relay-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1-00-00bn-secondary-channel-access-and-frame-transmission.pptx" TargetMode="External"/><Relationship Id="rId5" Type="http://schemas.openxmlformats.org/officeDocument/2006/relationships/hyperlink" Target="https://mentor.ieee.org/802.11/dcn/23/11-23-1910-00-00bn-coordinated-tdma-follow-up.pptx" TargetMode="External"/><Relationship Id="rId4" Type="http://schemas.openxmlformats.org/officeDocument/2006/relationships/hyperlink" Target="https://mentor.ieee.org/802.11/dcn/23/11-23-1908-00-00bn-seamless-roaming-procedur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3/11-23-1914-00-00bn-enhanced-security-considerations-in-uhr.pptx" TargetMode="External"/><Relationship Id="rId7" Type="http://schemas.openxmlformats.org/officeDocument/2006/relationships/hyperlink" Target="https://mentor.ieee.org/802.11/dcn/23/11-23-1954-00-00bn-two-dimensional-a-ppdu.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3-00-00bn-two-dimensional-resource-allocation.pptx" TargetMode="External"/><Relationship Id="rId5" Type="http://schemas.openxmlformats.org/officeDocument/2006/relationships/hyperlink" Target="https://mentor.ieee.org/802.11/dcn/23/11-23-1942-00-00bn-inter-ppdu-low-power-listening-scheme.pptx" TargetMode="External"/><Relationship Id="rId4" Type="http://schemas.openxmlformats.org/officeDocument/2006/relationships/hyperlink" Target="https://mentor.ieee.org/802.11/dcn/23/11-23-1929-00-00bn-peer-to-peer-p2p-resource-management.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1987-00-00bn-802-11bn-selection-procedure.doc" TargetMode="External"/><Relationship Id="rId2" Type="http://schemas.openxmlformats.org/officeDocument/2006/relationships/hyperlink" Target="https://mentor.ieee.org/802.11/dcn/23/11-23-1931-01-00bn-tgbn-proposed-timeline.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30-00-00bn-proposed-802-11bn-functional-requirements.doc"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3/11-23-1987-00-00bn-802-11bn-selection-procedure.do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3/11-23-2030-00-00bn-proposed-802-11bn-functional-requirement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3/11-23-1954-00-00bn-two-dimensional-a-ppdu.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2009-00-00bn-multi-ap-for-reliability-with-coherent-and-non-coherent-transmissions.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4" Type="http://schemas.openxmlformats.org/officeDocument/2006/relationships/hyperlink" Target="mailto:aasterja@qti.qualcom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a:t>
            </a:r>
          </a:p>
          <a:p>
            <a:pPr>
              <a:buFont typeface="Arial" panose="020B0604020202020204" pitchFamily="34" charset="0"/>
              <a:buChar char="•"/>
            </a:pPr>
            <a:r>
              <a:rPr lang="en-US" sz="1800" dirty="0"/>
              <a:t>Approve UHR SG minutes from Sept. 2023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September 2023 meeting</a:t>
            </a:r>
          </a:p>
          <a:p>
            <a:pPr lvl="1">
              <a:lnSpc>
                <a:spcPct val="80000"/>
              </a:lnSpc>
              <a:buFont typeface="Arial" panose="020B0604020202020204" pitchFamily="34" charset="0"/>
              <a:buChar char="•"/>
            </a:pPr>
            <a:r>
              <a:rPr lang="en-US" altLang="en-US" sz="1200" dirty="0"/>
              <a:t>Approve UHR SG minutes from September meeting</a:t>
            </a:r>
          </a:p>
          <a:p>
            <a:pPr lvl="1">
              <a:lnSpc>
                <a:spcPct val="80000"/>
              </a:lnSpc>
              <a:buFont typeface="Arial" panose="020B0604020202020204" pitchFamily="34" charset="0"/>
              <a:buChar char="•"/>
            </a:pPr>
            <a:r>
              <a:rPr lang="en-US" altLang="en-US" sz="1200" dirty="0"/>
              <a:t>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Wednesday AM1 (8:00-10:00)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Wednesday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a:t>TG documents</a:t>
            </a:r>
            <a:endParaRPr lang="en-US" altLang="en-US" sz="1200" dirty="0"/>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January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89006147"/>
              </p:ext>
            </p:extLst>
          </p:nvPr>
        </p:nvGraphicFramePr>
        <p:xfrm>
          <a:off x="1219200" y="2298624"/>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Pro-Tem Secretary: Ross Jian Yu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70942994"/>
              </p:ext>
            </p:extLst>
          </p:nvPr>
        </p:nvGraphicFramePr>
        <p:xfrm>
          <a:off x="851217" y="1447803"/>
          <a:ext cx="7736268" cy="45396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a:solidFill>
                            <a:srgbClr val="00B050"/>
                          </a:solidFill>
                          <a:effectLst/>
                          <a:latin typeface="+mn-lt"/>
                          <a:hlinkClick r:id="rId2">
                            <a:extLst>
                              <a:ext uri="{A12FA001-AC4F-418D-AE19-62706E023703}">
                                <ahyp:hlinkClr xmlns:ahyp="http://schemas.microsoft.com/office/drawing/2018/hyperlinkcolor" val="tx"/>
                              </a:ext>
                            </a:extLst>
                          </a:hlinkClick>
                        </a:rPr>
                        <a:t>1835</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AP Power Management</a:t>
                      </a:r>
                    </a:p>
                  </a:txBody>
                  <a:tcPr marL="9525" marR="9525" marT="9525" marB="0" anchor="b"/>
                </a:tc>
                <a:tc>
                  <a:txBody>
                    <a:bodyPr/>
                    <a:lstStyle/>
                    <a:p>
                      <a:pPr algn="ctr" rtl="0" fontAlgn="b"/>
                      <a:r>
                        <a:rPr lang="en-US" sz="1000" b="0" i="0" u="none" strike="noStrike">
                          <a:solidFill>
                            <a:srgbClr val="00B050"/>
                          </a:solidFill>
                          <a:effectLst/>
                          <a:latin typeface="+mn-lt"/>
                        </a:rPr>
                        <a:t>Yongsen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rtl="0" fontAlgn="b"/>
                      <a:r>
                        <a:rPr lang="en-US" sz="10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1838</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a:solidFill>
                            <a:srgbClr val="00B050"/>
                          </a:solidFill>
                          <a:effectLst/>
                          <a:latin typeface="+mn-lt"/>
                        </a:rPr>
                        <a:t>Follow up on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sng" strike="noStrike">
                          <a:solidFill>
                            <a:srgbClr val="00B050"/>
                          </a:solidFill>
                          <a:effectLst/>
                          <a:latin typeface="+mn-lt"/>
                          <a:hlinkClick r:id="rId4">
                            <a:extLst>
                              <a:ext uri="{A12FA001-AC4F-418D-AE19-62706E023703}">
                                <ahyp:hlinkClr xmlns:ahyp="http://schemas.microsoft.com/office/drawing/2018/hyperlinkcolor" val="tx"/>
                              </a:ext>
                            </a:extLst>
                          </a:hlinkClick>
                        </a:rPr>
                        <a:t>1839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Evaluation for the Relay Transmission</a:t>
                      </a:r>
                    </a:p>
                  </a:txBody>
                  <a:tcPr marL="9525" marR="9525" marT="9525" marB="0" anchor="b"/>
                </a:tc>
                <a:tc>
                  <a:txBody>
                    <a:bodyPr/>
                    <a:lstStyle/>
                    <a:p>
                      <a:pPr algn="ctr" rtl="0" fontAlgn="b"/>
                      <a:r>
                        <a:rPr lang="en-US" sz="1000" b="0" i="0" u="none" strike="noStrike">
                          <a:solidFill>
                            <a:srgbClr val="00B050"/>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Relay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sng" strike="noStrike" dirty="0">
                          <a:solidFill>
                            <a:srgbClr val="00B050"/>
                          </a:solidFill>
                          <a:effectLst/>
                          <a:latin typeface="+mn-lt"/>
                          <a:hlinkClick r:id="rId5">
                            <a:extLst>
                              <a:ext uri="{A12FA001-AC4F-418D-AE19-62706E023703}">
                                <ahyp:hlinkClr xmlns:ahyp="http://schemas.microsoft.com/office/drawing/2018/hyperlinkcolor" val="tx"/>
                              </a:ext>
                            </a:extLst>
                          </a:hlinkClick>
                        </a:rPr>
                        <a:t>1888</a:t>
                      </a:r>
                      <a:endParaRPr lang="en-US" sz="1000" b="0" i="0" u="sng"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MAC Header Protection - follow-up</a:t>
                      </a:r>
                    </a:p>
                  </a:txBody>
                  <a:tcPr marL="9525" marR="9525" marT="9525" marB="0" anchor="b"/>
                </a:tc>
                <a:tc>
                  <a:txBody>
                    <a:bodyPr/>
                    <a:lstStyle/>
                    <a:p>
                      <a:pPr algn="ctr" fontAlgn="b"/>
                      <a:r>
                        <a:rPr lang="en-US" sz="1000" b="0" i="0" u="none" strike="noStrike" dirty="0">
                          <a:solidFill>
                            <a:srgbClr val="00B050"/>
                          </a:solidFill>
                          <a:effectLst/>
                          <a:latin typeface="+mn-lt"/>
                        </a:rPr>
                        <a:t>Abhishek Patil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Presented</a:t>
                      </a:r>
                      <a:r>
                        <a:rPr lang="en-US" sz="1000" b="0" i="0" u="none" strike="noStrike" dirty="0">
                          <a:solidFill>
                            <a:srgbClr val="0D0D0D"/>
                          </a:solidFill>
                          <a:effectLst/>
                          <a:latin typeface="+mn-lt"/>
                        </a:rPr>
                        <a:t> </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1908</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Seamless Roaming Procedure</a:t>
                      </a:r>
                    </a:p>
                  </a:txBody>
                  <a:tcPr marL="9525" marR="9525" marT="9525" marB="0" anchor="b"/>
                </a:tc>
                <a:tc>
                  <a:txBody>
                    <a:bodyPr/>
                    <a:lstStyle/>
                    <a:p>
                      <a:pPr algn="ctr" rtl="0" fontAlgn="b"/>
                      <a:r>
                        <a:rPr lang="en-US" sz="1000" b="0" i="0" u="none" strike="noStrike" dirty="0" err="1">
                          <a:solidFill>
                            <a:srgbClr val="00B050"/>
                          </a:solidFill>
                          <a:effectLst/>
                          <a:latin typeface="+mn-lt"/>
                        </a:rPr>
                        <a:t>Yelin</a:t>
                      </a:r>
                      <a:r>
                        <a:rPr lang="en-US" sz="1000" b="0" i="0" u="none" strike="noStrike" dirty="0">
                          <a:solidFill>
                            <a:srgbClr val="00B050"/>
                          </a:solidFill>
                          <a:effectLst/>
                          <a:latin typeface="+mn-lt"/>
                        </a:rPr>
                        <a:t> Yoon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Roaming</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sng" strike="noStrike" dirty="0">
                          <a:solidFill>
                            <a:srgbClr val="00B050"/>
                          </a:solidFill>
                          <a:effectLst/>
                          <a:latin typeface="+mn-lt"/>
                          <a:hlinkClick r:id="rId7">
                            <a:extLst>
                              <a:ext uri="{A12FA001-AC4F-418D-AE19-62706E023703}">
                                <ahyp:hlinkClr xmlns:ahyp="http://schemas.microsoft.com/office/drawing/2018/hyperlinkcolor" val="tx"/>
                              </a:ext>
                            </a:extLst>
                          </a:hlinkClick>
                        </a:rPr>
                        <a:t>1910</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Coordinated TDMA (Follow up)</a:t>
                      </a:r>
                    </a:p>
                  </a:txBody>
                  <a:tcPr marL="9525" marR="9525" marT="9525" marB="0" anchor="b"/>
                </a:tc>
                <a:tc>
                  <a:txBody>
                    <a:bodyPr/>
                    <a:lstStyle/>
                    <a:p>
                      <a:pPr algn="ctr" rtl="0" fontAlgn="b"/>
                      <a:r>
                        <a:rPr lang="en-US" sz="1000" b="0" i="0" u="none" strike="noStrike">
                          <a:solidFill>
                            <a:srgbClr val="00B050"/>
                          </a:solidFill>
                          <a:effectLst/>
                          <a:latin typeface="+mn-lt"/>
                        </a:rPr>
                        <a:t>GeonHwan Kim</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Multi AP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a:solidFill>
                            <a:srgbClr val="00B050"/>
                          </a:solidFill>
                          <a:effectLst/>
                          <a:latin typeface="+mn-lt"/>
                        </a:rPr>
                        <a:t>1911</a:t>
                      </a:r>
                    </a:p>
                  </a:txBody>
                  <a:tcPr marL="9525" marR="9525" marT="9525" marB="0" anchor="b"/>
                </a:tc>
                <a:tc>
                  <a:txBody>
                    <a:bodyPr/>
                    <a:lstStyle/>
                    <a:p>
                      <a:pPr algn="l" rtl="0" fontAlgn="b"/>
                      <a:r>
                        <a:rPr lang="en-US" sz="1000" b="0" i="0" u="none" strike="noStrike" dirty="0">
                          <a:solidFill>
                            <a:srgbClr val="00B050"/>
                          </a:solidFill>
                          <a:effectLst/>
                          <a:latin typeface="+mn-lt"/>
                        </a:rPr>
                        <a:t>Secondary Channel Access and Frame Transmission</a:t>
                      </a:r>
                    </a:p>
                  </a:txBody>
                  <a:tcPr marL="9525" marR="9525" marT="9525" marB="0" anchor="b"/>
                </a:tc>
                <a:tc>
                  <a:txBody>
                    <a:bodyPr/>
                    <a:lstStyle/>
                    <a:p>
                      <a:pPr algn="ctr" rtl="0" fontAlgn="b"/>
                      <a:r>
                        <a:rPr lang="en-US" sz="1000" b="0" i="0" u="none" strike="noStrike">
                          <a:solidFill>
                            <a:srgbClr val="00B050"/>
                          </a:solidFill>
                          <a:effectLst/>
                          <a:latin typeface="+mn-lt"/>
                        </a:rPr>
                        <a:t>Dongju Cha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Dynamic Access</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rgbClr val="00B050"/>
                          </a:solidFill>
                          <a:effectLst/>
                          <a:latin typeface="+mn-lt"/>
                        </a:rPr>
                        <a:t>1914</a:t>
                      </a:r>
                    </a:p>
                  </a:txBody>
                  <a:tcPr marL="9525" marR="9525" marT="9525" marB="0" anchor="b"/>
                </a:tc>
                <a:tc>
                  <a:txBody>
                    <a:bodyPr/>
                    <a:lstStyle/>
                    <a:p>
                      <a:pPr algn="l" rtl="0" fontAlgn="b"/>
                      <a:r>
                        <a:rPr lang="en-US" sz="1000" b="0" i="0" u="none" strike="noStrike" dirty="0">
                          <a:solidFill>
                            <a:srgbClr val="00B050"/>
                          </a:solidFill>
                          <a:effectLst/>
                          <a:latin typeface="+mn-lt"/>
                        </a:rPr>
                        <a:t>Enhanced Security Considerations in UHR</a:t>
                      </a:r>
                    </a:p>
                  </a:txBody>
                  <a:tcPr marL="9525" marR="9525" marT="9525" marB="0" anchor="b"/>
                </a:tc>
                <a:tc>
                  <a:txBody>
                    <a:bodyPr/>
                    <a:lstStyle/>
                    <a:p>
                      <a:pPr algn="ctr" rtl="0" fontAlgn="b"/>
                      <a:r>
                        <a:rPr lang="en-US" sz="1000" b="0" i="0" u="none" strike="noStrike">
                          <a:solidFill>
                            <a:srgbClr val="00B050"/>
                          </a:solidFill>
                          <a:effectLst/>
                          <a:latin typeface="+mn-lt"/>
                        </a:rPr>
                        <a:t>SunHee Baek</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Security</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1929</a:t>
                      </a:r>
                      <a:endParaRPr lang="en-US" sz="1000" b="0" i="0" u="sng" strike="noStrike">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Peer-to-peer (P2P) Resource Management</a:t>
                      </a:r>
                    </a:p>
                  </a:txBody>
                  <a:tcPr marL="9525" marR="9525" marT="9525" marB="0" anchor="b"/>
                </a:tc>
                <a:tc>
                  <a:txBody>
                    <a:bodyPr/>
                    <a:lstStyle/>
                    <a:p>
                      <a:pPr algn="ctr" rtl="0" fontAlgn="b"/>
                      <a:r>
                        <a:rPr lang="en-US" sz="1000" b="0" i="0" u="none" strike="noStrike" dirty="0">
                          <a:solidFill>
                            <a:srgbClr val="00B050"/>
                          </a:solidFill>
                          <a:effectLst/>
                          <a:latin typeface="+mn-lt"/>
                        </a:rPr>
                        <a:t>Rubayet Shafin</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P2P</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1942</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Inter-PPDU Low Power Listening Scheme</a:t>
                      </a:r>
                    </a:p>
                  </a:txBody>
                  <a:tcPr marL="9525" marR="9525" marT="9525" marB="0" anchor="b"/>
                </a:tc>
                <a:tc>
                  <a:txBody>
                    <a:bodyPr/>
                    <a:lstStyle/>
                    <a:p>
                      <a:pPr algn="ctr" rtl="0" fontAlgn="b"/>
                      <a:r>
                        <a:rPr lang="en-US" sz="1000" b="0" i="0" u="none" strike="noStrike">
                          <a:solidFill>
                            <a:srgbClr val="00B050"/>
                          </a:solidFill>
                          <a:effectLst/>
                          <a:latin typeface="+mn-lt"/>
                        </a:rPr>
                        <a:t>Yunsi Ma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txBody>
                  <a:tcPr marL="9525" marR="9525" marT="9525" marB="0" anchor="ctr"/>
                </a:tc>
                <a:tc>
                  <a:txBody>
                    <a:bodyPr/>
                    <a:lstStyle/>
                    <a:p>
                      <a:pPr algn="ctr" rtl="0" fontAlgn="ctr"/>
                      <a:r>
                        <a:rPr lang="en-US" sz="1000" b="0" i="0" u="none" strike="noStrike">
                          <a:solidFill>
                            <a:srgbClr val="00B050"/>
                          </a:solidFill>
                          <a:effectLst/>
                          <a:latin typeface="+mn-lt"/>
                        </a:rPr>
                        <a:t>Power Save</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788129126"/>
                  </a:ext>
                </a:extLst>
              </a:tr>
              <a:tr h="304707">
                <a:tc>
                  <a:txBody>
                    <a:bodyPr/>
                    <a:lstStyle/>
                    <a:p>
                      <a:pPr algn="ctr" rtl="0" fontAlgn="b"/>
                      <a:r>
                        <a:rPr lang="en-US" sz="1000" b="0" i="0" u="sng"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1953</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Resource Allocation</a:t>
                      </a:r>
                    </a:p>
                  </a:txBody>
                  <a:tcPr marL="9525" marR="9525" marT="9525" marB="0" anchor="b"/>
                </a:tc>
                <a:tc>
                  <a:txBody>
                    <a:bodyPr/>
                    <a:lstStyle/>
                    <a:p>
                      <a:pPr algn="ctr" rtl="0" fontAlgn="b"/>
                      <a:r>
                        <a:rPr lang="en-US" sz="1000" b="0" i="0" u="none" strike="noStrike">
                          <a:solidFill>
                            <a:srgbClr val="00B050"/>
                          </a:solidFill>
                          <a:effectLst/>
                          <a:latin typeface="+mn-lt"/>
                        </a:rPr>
                        <a:t>Srinivas Kandala</a:t>
                      </a:r>
                    </a:p>
                  </a:txBody>
                  <a:tcPr marL="9525" marR="9525" marT="9525" marB="0" anchor="b"/>
                </a:tc>
                <a:tc>
                  <a:txBody>
                    <a:bodyPr/>
                    <a:lstStyle/>
                    <a:p>
                      <a:pPr algn="ctr" rtl="0" fontAlgn="ctr"/>
                      <a:r>
                        <a:rPr lang="en-US" sz="1000" b="0" i="0" u="none" strike="noStrike" dirty="0">
                          <a:solidFill>
                            <a:srgbClr val="00B050"/>
                          </a:solidFill>
                          <a:effectLst/>
                          <a:latin typeface="+mn-lt"/>
                        </a:rPr>
                        <a:t>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841144541"/>
                  </a:ext>
                </a:extLst>
              </a:tr>
              <a:tr h="452444">
                <a:tc>
                  <a:txBody>
                    <a:bodyPr/>
                    <a:lstStyle/>
                    <a:p>
                      <a:pPr algn="ctr" rtl="0" fontAlgn="b"/>
                      <a:r>
                        <a:rPr lang="en-US" sz="1000" b="0" i="0" u="sng" strike="noStrike" dirty="0">
                          <a:solidFill>
                            <a:srgbClr val="00B050"/>
                          </a:solidFill>
                          <a:effectLst/>
                          <a:latin typeface="+mn-lt"/>
                          <a:hlinkClick r:id="rId11">
                            <a:extLst>
                              <a:ext uri="{A12FA001-AC4F-418D-AE19-62706E023703}">
                                <ahyp:hlinkClr xmlns:ahyp="http://schemas.microsoft.com/office/drawing/2018/hyperlinkcolor" val="tx"/>
                              </a:ext>
                            </a:extLst>
                          </a:hlinkClick>
                        </a:rPr>
                        <a:t>1954</a:t>
                      </a:r>
                      <a:endParaRPr lang="en-US" sz="1000" b="0" i="0" u="sng"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Two Dimensional A-PPDU</a:t>
                      </a:r>
                    </a:p>
                  </a:txBody>
                  <a:tcPr marL="9525" marR="9525" marT="9525" marB="0" anchor="b"/>
                </a:tc>
                <a:tc>
                  <a:txBody>
                    <a:bodyPr/>
                    <a:lstStyle/>
                    <a:p>
                      <a:pPr algn="ctr" rtl="0" fontAlgn="b"/>
                      <a:r>
                        <a:rPr lang="en-US" sz="1000" b="0" i="0" u="none" strike="noStrike">
                          <a:solidFill>
                            <a:srgbClr val="00B050"/>
                          </a:solidFill>
                          <a:effectLst/>
                          <a:latin typeface="+mn-lt"/>
                        </a:rPr>
                        <a:t>Srini Kandala</a:t>
                      </a:r>
                    </a:p>
                  </a:txBody>
                  <a:tcPr marL="9525" marR="9525" marT="9525" marB="0" anchor="b"/>
                </a:tc>
                <a:tc>
                  <a:txBody>
                    <a:bodyPr/>
                    <a:lstStyle/>
                    <a:p>
                      <a:pPr algn="ctr" rtl="0" fontAlgn="ctr"/>
                      <a:r>
                        <a:rPr lang="en-US" sz="1000" b="0" i="0" u="none" strike="noStrike" dirty="0">
                          <a:solidFill>
                            <a:srgbClr val="00B050"/>
                          </a:solidFill>
                          <a:effectLst/>
                          <a:latin typeface="+mn-lt"/>
                        </a:rPr>
                        <a:t>Partially Presented</a:t>
                      </a:r>
                    </a:p>
                    <a:p>
                      <a:pPr algn="ctr" rtl="0" fontAlgn="ctr"/>
                      <a:r>
                        <a:rPr lang="en-US" sz="1000" b="0" i="0" u="none" strike="noStrike" dirty="0">
                          <a:solidFill>
                            <a:srgbClr val="0D0D0D"/>
                          </a:solidFill>
                          <a:effectLst/>
                          <a:latin typeface="+mn-lt"/>
                        </a:rPr>
                        <a:t>Pending SP</a:t>
                      </a:r>
                    </a:p>
                  </a:txBody>
                  <a:tcPr marL="9525" marR="9525" marT="9525" marB="0" anchor="ctr"/>
                </a:tc>
                <a:tc>
                  <a:txBody>
                    <a:bodyPr/>
                    <a:lstStyle/>
                    <a:p>
                      <a:pPr algn="ctr" rtl="0" fontAlgn="ctr"/>
                      <a:r>
                        <a:rPr lang="en-US" sz="1000" b="0" i="0" u="none" strike="noStrike" dirty="0">
                          <a:solidFill>
                            <a:srgbClr val="00B050"/>
                          </a:solidFill>
                          <a:effectLst/>
                          <a:latin typeface="+mn-lt"/>
                        </a:rPr>
                        <a:t>Preemption</a:t>
                      </a:r>
                    </a:p>
                  </a:txBody>
                  <a:tcPr marL="9525" marR="9525" marT="9525" marB="0" anchor="ctr"/>
                </a:tc>
                <a:tc>
                  <a:txBody>
                    <a:bodyPr/>
                    <a:lstStyle/>
                    <a:p>
                      <a:pPr algn="ctr" rtl="0" fontAlgn="ctr"/>
                      <a:r>
                        <a:rPr lang="en-US"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3277178546"/>
                  </a:ext>
                </a:extLst>
              </a:tr>
              <a:tr h="278505">
                <a:tc>
                  <a:txBody>
                    <a:bodyPr/>
                    <a:lstStyle/>
                    <a:p>
                      <a:pPr algn="ctr" rtl="0" fontAlgn="b"/>
                      <a:r>
                        <a:rPr lang="en-US" sz="1000" b="0" i="0" u="sng" strike="noStrike">
                          <a:solidFill>
                            <a:srgbClr val="0563C1"/>
                          </a:solidFill>
                          <a:effectLst/>
                          <a:latin typeface="+mn-lt"/>
                          <a:hlinkClick r:id="rId12"/>
                        </a:rPr>
                        <a:t>1969</a:t>
                      </a:r>
                      <a:endParaRPr lang="en-US" sz="1000" b="0" i="0" u="sng" strike="noStrike">
                        <a:solidFill>
                          <a:srgbClr val="0563C1"/>
                        </a:solidFill>
                        <a:effectLst/>
                        <a:latin typeface="+mn-lt"/>
                      </a:endParaRPr>
                    </a:p>
                  </a:txBody>
                  <a:tcPr marL="9525" marR="9525" marT="9525" marB="0" anchor="b"/>
                </a:tc>
                <a:tc>
                  <a:txBody>
                    <a:bodyPr/>
                    <a:lstStyle/>
                    <a:p>
                      <a:pPr algn="l" rtl="0" fontAlgn="b"/>
                      <a:r>
                        <a:rPr lang="en-US" sz="1000" b="0" i="0" u="none" strike="noStrike" dirty="0">
                          <a:solidFill>
                            <a:srgbClr val="000000"/>
                          </a:solidFill>
                          <a:effectLst/>
                          <a:latin typeface="+mn-lt"/>
                        </a:rPr>
                        <a:t>Consideration on UHR Relay Architecture</a:t>
                      </a:r>
                    </a:p>
                  </a:txBody>
                  <a:tcPr marL="9525" marR="9525" marT="9525" marB="0" anchor="b"/>
                </a:tc>
                <a:tc>
                  <a:txBody>
                    <a:bodyPr/>
                    <a:lstStyle/>
                    <a:p>
                      <a:pPr algn="ctr" rtl="0" fontAlgn="b"/>
                      <a:r>
                        <a:rPr lang="en-US" sz="1000" b="0" i="0" u="none" strike="noStrike" dirty="0">
                          <a:solidFill>
                            <a:srgbClr val="000000"/>
                          </a:solidFill>
                          <a:effectLst/>
                          <a:latin typeface="+mn-lt"/>
                        </a:rPr>
                        <a:t>Kosuke Aio</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Relay</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564562858"/>
                  </a:ext>
                </a:extLst>
              </a:tr>
              <a:tr h="304707">
                <a:tc>
                  <a:txBody>
                    <a:bodyPr/>
                    <a:lstStyle/>
                    <a:p>
                      <a:pPr algn="ctr" fontAlgn="b"/>
                      <a:r>
                        <a:rPr lang="en-US" sz="1000" b="0" i="0" u="sng" strike="noStrike">
                          <a:solidFill>
                            <a:srgbClr val="0563C1"/>
                          </a:solidFill>
                          <a:effectLst/>
                          <a:latin typeface="+mn-lt"/>
                          <a:hlinkClick r:id="rId13"/>
                        </a:rPr>
                        <a:t>2009</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Multi-AP for reliability with Coherent and Non-coherent transmissions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algn="ctr" rtl="0" fontAlgn="ctr"/>
                      <a:r>
                        <a:rPr lang="en-US" sz="1000" b="0" i="0" u="none" strike="noStrike" dirty="0">
                          <a:solidFill>
                            <a:srgbClr val="0D0D0D"/>
                          </a:solidFill>
                          <a:effectLst/>
                          <a:latin typeface="+mn-lt"/>
                        </a:rPr>
                        <a:t>Pending</a:t>
                      </a:r>
                    </a:p>
                  </a:txBody>
                  <a:tcPr marL="9525" marR="9525" marT="9525" marB="0" anchor="ctr"/>
                </a:tc>
                <a:tc>
                  <a:txBody>
                    <a:bodyPr/>
                    <a:lstStyle/>
                    <a:p>
                      <a:pPr algn="ctr" rtl="0" fontAlgn="ctr"/>
                      <a:r>
                        <a:rPr lang="en-US" sz="1000" b="0" i="0" u="none" strike="noStrike" dirty="0">
                          <a:solidFill>
                            <a:srgbClr val="0D0D0D"/>
                          </a:solidFill>
                          <a:effectLst/>
                          <a:latin typeface="+mn-lt"/>
                        </a:rPr>
                        <a:t>Multi AP</a:t>
                      </a:r>
                    </a:p>
                  </a:txBody>
                  <a:tcPr marL="9525" marR="9525" marT="9525" marB="0" anchor="ctr"/>
                </a:tc>
                <a:tc>
                  <a:txBody>
                    <a:bodyPr/>
                    <a:lstStyle/>
                    <a:p>
                      <a:pPr algn="ctr" rtl="0" fontAlgn="ctr"/>
                      <a:r>
                        <a:rPr lang="en-US" sz="1000" b="0" i="0" u="none" strike="noStrike" dirty="0">
                          <a:solidFill>
                            <a:srgbClr val="0D0D0D"/>
                          </a:solidFill>
                          <a:effectLst/>
                          <a:latin typeface="+mn-lt"/>
                        </a:rPr>
                        <a:t>Joint</a:t>
                      </a:r>
                    </a:p>
                  </a:txBody>
                  <a:tcPr marL="9525" marR="9525" marT="9525" marB="0" anchor="ctr"/>
                </a:tc>
                <a:extLst>
                  <a:ext uri="{0D108BD9-81ED-4DB2-BD59-A6C34878D82A}">
                    <a16:rowId xmlns:a16="http://schemas.microsoft.com/office/drawing/2014/main" val="1463782055"/>
                  </a:ext>
                </a:extLst>
              </a:tr>
            </a:tbl>
          </a:graphicData>
        </a:graphic>
      </p:graphicFrame>
      <p:sp>
        <p:nvSpPr>
          <p:cNvPr id="8" name="TextBox 7">
            <a:extLst>
              <a:ext uri="{FF2B5EF4-FFF2-40B4-BE49-F238E27FC236}">
                <a16:creationId xmlns:a16="http://schemas.microsoft.com/office/drawing/2014/main" id="{A29853BA-17EA-18F8-5B29-B09D9FC050C9}"/>
              </a:ext>
            </a:extLst>
          </p:cNvPr>
          <p:cNvSpPr txBox="1"/>
          <p:nvPr/>
        </p:nvSpPr>
        <p:spPr>
          <a:xfrm>
            <a:off x="696912" y="6106081"/>
            <a:ext cx="8079947" cy="369332"/>
          </a:xfrm>
          <a:prstGeom prst="rect">
            <a:avLst/>
          </a:prstGeom>
          <a:noFill/>
        </p:spPr>
        <p:txBody>
          <a:bodyPr wrap="square">
            <a:spAutoFit/>
          </a:bodyPr>
          <a:lstStyle/>
          <a:p>
            <a:pPr marL="0" indent="0"/>
            <a:r>
              <a:rPr lang="en-US" sz="1800" b="0" dirty="0">
                <a:solidFill>
                  <a:schemeClr val="tx1"/>
                </a:solidFill>
              </a:rPr>
              <a:t>* Presentations submitted but not presented in UHR SG due to lack of time.</a:t>
            </a:r>
          </a:p>
        </p:txBody>
      </p:sp>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2679415"/>
              </p:ext>
            </p:extLst>
          </p:nvPr>
        </p:nvGraphicFramePr>
        <p:xfrm>
          <a:off x="851217" y="1582301"/>
          <a:ext cx="7736268" cy="430003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chemeClr val="tx1"/>
                          </a:solidFill>
                          <a:effectLst/>
                          <a:latin typeface="+mn-lt"/>
                          <a:hlinkClick r:id="rId2"/>
                        </a:rPr>
                        <a:t>1756r0</a:t>
                      </a:r>
                      <a:endParaRPr lang="en-US" sz="1000" b="0" i="0" u="none" strike="noStrike" dirty="0">
                        <a:solidFill>
                          <a:schemeClr val="tx1"/>
                        </a:solidFill>
                        <a:effectLst/>
                        <a:latin typeface="+mn-lt"/>
                      </a:endParaRPr>
                    </a:p>
                  </a:txBody>
                  <a:tcPr marL="9525" marR="9525" marT="9525" marB="0" anchor="b"/>
                </a:tc>
                <a:tc>
                  <a:txBody>
                    <a:bodyPr/>
                    <a:lstStyle/>
                    <a:p>
                      <a:pPr algn="l"/>
                      <a:r>
                        <a:rPr lang="en-US" sz="1000" b="0" dirty="0">
                          <a:effectLst/>
                          <a:latin typeface="+mn-lt"/>
                        </a:rPr>
                        <a:t>MIMO Dynamic Polarization Multiplexing and Beamforming: Proposed IEEE802.11bn PHY</a:t>
                      </a:r>
                    </a:p>
                  </a:txBody>
                  <a:tcPr anchor="ctr"/>
                </a:tc>
                <a:tc>
                  <a:txBody>
                    <a:bodyPr/>
                    <a:lstStyle/>
                    <a:p>
                      <a:pPr algn="ctr" fontAlgn="b"/>
                      <a:r>
                        <a:rPr lang="en-US" sz="1000" b="0" i="0" kern="1200" dirty="0">
                          <a:solidFill>
                            <a:schemeClr val="tx1"/>
                          </a:solidFill>
                          <a:effectLst/>
                          <a:latin typeface="+mn-lt"/>
                          <a:ea typeface="+mn-ea"/>
                          <a:cs typeface="+mn-cs"/>
                        </a:rPr>
                        <a:t>Carlos Rios</a:t>
                      </a:r>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mn-lt"/>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1106454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3"/>
                        </a:rPr>
                        <a:t>1832</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Multi-ap-coordinated-spatial-reuse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Hassan Omar</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100" b="0" i="0" u="sng" strike="noStrike">
                          <a:solidFill>
                            <a:srgbClr val="0563C1"/>
                          </a:solidFill>
                          <a:effectLst/>
                          <a:latin typeface="Calibri" panose="020F0502020204030204" pitchFamily="34" charset="0"/>
                          <a:hlinkClick r:id="rId4"/>
                        </a:rPr>
                        <a:t>1834</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High Criticality Use Cases and Requirements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5"/>
                        </a:rPr>
                        <a:t>1836</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security consideration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100" b="0" i="0" u="sng" strike="noStrike">
                          <a:solidFill>
                            <a:srgbClr val="0563C1"/>
                          </a:solidFill>
                          <a:effectLst/>
                          <a:latin typeface="Calibri" panose="020F0502020204030204" pitchFamily="34" charset="0"/>
                          <a:hlinkClick r:id="rId6"/>
                        </a:rPr>
                        <a:t>1837</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MAP group set-up operation discussion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100" b="0" i="0" u="none" strike="noStrike">
                          <a:solidFill>
                            <a:srgbClr val="FF0000"/>
                          </a:solidFill>
                          <a:effectLst/>
                          <a:latin typeface="Calibri" panose="020F0502020204030204" pitchFamily="34" charset="0"/>
                        </a:rPr>
                        <a:t>1840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Relay for 11bn</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Dongguk Lim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100" b="0" i="0" u="sng" strike="noStrike">
                          <a:solidFill>
                            <a:srgbClr val="0563C1"/>
                          </a:solidFill>
                          <a:effectLst/>
                          <a:latin typeface="Calibri" panose="020F0502020204030204" pitchFamily="34" charset="0"/>
                          <a:hlinkClick r:id="rId7"/>
                        </a:rPr>
                        <a:t>1841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Considerations on BSS color for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Hirohiko Inohiza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100" b="0" i="0" u="none" strike="noStrike" dirty="0">
                          <a:solidFill>
                            <a:srgbClr val="FF0000"/>
                          </a:solidFill>
                          <a:effectLst/>
                          <a:latin typeface="Calibri" panose="020F0502020204030204" pitchFamily="34" charset="0"/>
                          <a:hlinkClick r:id="rId8"/>
                        </a:rPr>
                        <a:t>1843</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Multi-AP Joint Transmission Simulations with Impairments</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100" b="0" i="0" u="none" strike="noStrike">
                          <a:solidFill>
                            <a:srgbClr val="FF0000"/>
                          </a:solidFill>
                          <a:effectLst/>
                          <a:latin typeface="Calibri" panose="020F0502020204030204" pitchFamily="34" charset="0"/>
                        </a:rPr>
                        <a:t>1844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BSR in Multi-AP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Pei Zhou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100" b="0" i="0" u="none" strike="noStrike">
                          <a:solidFill>
                            <a:srgbClr val="FF0000"/>
                          </a:solidFill>
                          <a:effectLst/>
                          <a:latin typeface="Calibri" panose="020F0502020204030204" pitchFamily="34" charset="0"/>
                        </a:rPr>
                        <a:t>1846</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Protection of Extended TXOP Sharing</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Si-Chan Noh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100" b="0" i="0" u="none" strike="noStrike">
                          <a:solidFill>
                            <a:srgbClr val="FF0000"/>
                          </a:solidFill>
                          <a:effectLst/>
                          <a:latin typeface="Calibri" panose="020F0502020204030204" pitchFamily="34" charset="0"/>
                        </a:rPr>
                        <a:t>1847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Non-AP initiated TXOP sharing follow-up</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Shawn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100" b="0" i="0" u="sng" strike="noStrike">
                          <a:solidFill>
                            <a:srgbClr val="0563C1"/>
                          </a:solidFill>
                          <a:effectLst/>
                          <a:latin typeface="Calibri" panose="020F0502020204030204" pitchFamily="34" charset="0"/>
                          <a:hlinkClick r:id="rId9"/>
                        </a:rPr>
                        <a:t>1865</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Discussion on SST and A-PPDU</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Ross Jian 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100" b="0" i="0" u="none" strike="noStrike">
                          <a:solidFill>
                            <a:srgbClr val="FF0000"/>
                          </a:solidFill>
                          <a:effectLst/>
                          <a:latin typeface="Calibri" panose="020F0502020204030204" pitchFamily="34" charset="0"/>
                        </a:rPr>
                        <a:t>1868</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Coordinated-Spatial-Reuse-Design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511602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5095625"/>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762002">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FF0000"/>
                          </a:solidFill>
                          <a:effectLst/>
                          <a:latin typeface="+mn-lt"/>
                        </a:rPr>
                        <a:t>1871</a:t>
                      </a:r>
                    </a:p>
                  </a:txBody>
                  <a:tcPr marL="9525" marR="9525" marT="9525" marB="0" anchor="b"/>
                </a:tc>
                <a:tc>
                  <a:txBody>
                    <a:bodyPr/>
                    <a:lstStyle/>
                    <a:p>
                      <a:pPr algn="l" fontAlgn="b"/>
                      <a:r>
                        <a:rPr lang="en-US" sz="1000" b="0" i="0" u="none" strike="noStrike">
                          <a:solidFill>
                            <a:srgbClr val="000000"/>
                          </a:solidFill>
                          <a:effectLst/>
                          <a:latin typeface="+mn-lt"/>
                        </a:rPr>
                        <a:t>M-AP Coordinated  Transmission framework</a:t>
                      </a:r>
                    </a:p>
                  </a:txBody>
                  <a:tcPr marL="9525" marR="9525" marT="9525" marB="0" anchor="b"/>
                </a:tc>
                <a:tc>
                  <a:txBody>
                    <a:bodyPr/>
                    <a:lstStyle/>
                    <a:p>
                      <a:pPr algn="ctr" fontAlgn="b"/>
                      <a:r>
                        <a:rPr lang="en-US" sz="1000" b="0" i="0" u="none" strike="noStrike">
                          <a:solidFill>
                            <a:srgbClr val="000000"/>
                          </a:solidFill>
                          <a:effectLst/>
                          <a:latin typeface="+mn-lt"/>
                        </a:rPr>
                        <a:t>Arik Klein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FF0000"/>
                          </a:solidFill>
                          <a:effectLst/>
                          <a:latin typeface="+mn-lt"/>
                        </a:rPr>
                        <a:t>1873</a:t>
                      </a:r>
                    </a:p>
                  </a:txBody>
                  <a:tcPr marL="9525" marR="9525" marT="9525" marB="0" anchor="b"/>
                </a:tc>
                <a:tc>
                  <a:txBody>
                    <a:bodyPr/>
                    <a:lstStyle/>
                    <a:p>
                      <a:pPr algn="l" fontAlgn="b"/>
                      <a:r>
                        <a:rPr lang="en-US" sz="1000" b="0" i="0" u="none" strike="noStrike" dirty="0">
                          <a:solidFill>
                            <a:srgbClr val="000000"/>
                          </a:solidFill>
                          <a:effectLst/>
                          <a:latin typeface="+mn-lt"/>
                        </a:rPr>
                        <a:t>Post-FCS MAC Padding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FF0000"/>
                          </a:solidFill>
                          <a:effectLst/>
                          <a:latin typeface="+mn-lt"/>
                        </a:rPr>
                        <a:t>1874</a:t>
                      </a:r>
                    </a:p>
                  </a:txBody>
                  <a:tcPr marL="9525" marR="9525" marT="9525" marB="0" anchor="b"/>
                </a:tc>
                <a:tc>
                  <a:txBody>
                    <a:bodyPr/>
                    <a:lstStyle/>
                    <a:p>
                      <a:pPr algn="l" fontAlgn="b"/>
                      <a:r>
                        <a:rPr lang="en-US" sz="1000" b="0" i="0" u="none" strike="noStrike">
                          <a:solidFill>
                            <a:srgbClr val="000000"/>
                          </a:solidFill>
                          <a:effectLst/>
                          <a:latin typeface="+mn-lt"/>
                        </a:rPr>
                        <a:t>Reverse TXOP Sharing</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FF0000"/>
                          </a:solidFill>
                          <a:effectLst/>
                          <a:latin typeface="+mn-lt"/>
                        </a:rPr>
                        <a:t>1875</a:t>
                      </a:r>
                    </a:p>
                  </a:txBody>
                  <a:tcPr marL="9525" marR="9525" marT="9525" marB="0" anchor="b"/>
                </a:tc>
                <a:tc>
                  <a:txBody>
                    <a:bodyPr/>
                    <a:lstStyle/>
                    <a:p>
                      <a:pPr algn="l" fontAlgn="b"/>
                      <a:r>
                        <a:rPr lang="en-US" sz="1000" b="0" i="0" u="none" strike="noStrike" dirty="0">
                          <a:solidFill>
                            <a:srgbClr val="000000"/>
                          </a:solidFill>
                          <a:effectLst/>
                          <a:latin typeface="+mn-lt"/>
                        </a:rPr>
                        <a:t>Power save proposal for non-AP/mobile-AP</a:t>
                      </a:r>
                    </a:p>
                  </a:txBody>
                  <a:tcPr marL="9525" marR="9525" marT="9525" marB="0" anchor="b"/>
                </a:tc>
                <a:tc>
                  <a:txBody>
                    <a:bodyPr/>
                    <a:lstStyle/>
                    <a:p>
                      <a:pPr algn="ctr" fontAlgn="b"/>
                      <a:r>
                        <a:rPr lang="en-US" sz="1000" b="0" i="0" u="none" strike="noStrike">
                          <a:solidFill>
                            <a:srgbClr val="000000"/>
                          </a:solidFill>
                          <a:effectLst/>
                          <a:latin typeface="+mn-lt"/>
                        </a:rPr>
                        <a:t>Shubhodeep Adhikari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sng" strike="noStrike">
                          <a:solidFill>
                            <a:srgbClr val="0563C1"/>
                          </a:solidFill>
                          <a:effectLst/>
                          <a:latin typeface="+mn-lt"/>
                          <a:hlinkClick r:id="rId2"/>
                        </a:rPr>
                        <a:t>1877</a:t>
                      </a:r>
                      <a:endParaRPr lang="en-US" sz="1000" b="0" i="0" u="sng" strike="noStrike">
                        <a:solidFill>
                          <a:srgbClr val="0563C1"/>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Analysis on the LDPC rate matching</a:t>
                      </a:r>
                    </a:p>
                  </a:txBody>
                  <a:tcPr marL="9525" marR="9525" marT="9525" marB="0" anchor="b"/>
                </a:tc>
                <a:tc>
                  <a:txBody>
                    <a:bodyPr/>
                    <a:lstStyle/>
                    <a:p>
                      <a:pPr algn="ctr" fontAlgn="b"/>
                      <a:r>
                        <a:rPr lang="en-US" sz="1000" b="0" i="0" u="none" strike="noStrike" dirty="0">
                          <a:solidFill>
                            <a:srgbClr val="000000"/>
                          </a:solidFill>
                          <a:effectLst/>
                          <a:latin typeface="+mn-lt"/>
                        </a:rPr>
                        <a:t>Xiaogang Chen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FF0000"/>
                          </a:solidFill>
                          <a:effectLst/>
                          <a:latin typeface="+mn-lt"/>
                        </a:rPr>
                        <a:t>1884</a:t>
                      </a:r>
                    </a:p>
                  </a:txBody>
                  <a:tcPr marL="9525" marR="9525" marT="9525" marB="0" anchor="b"/>
                </a:tc>
                <a:tc>
                  <a:txBody>
                    <a:bodyPr/>
                    <a:lstStyle/>
                    <a:p>
                      <a:pPr algn="l" fontAlgn="b"/>
                      <a:r>
                        <a:rPr lang="en-US" sz="1000" b="0" i="0" u="none" strike="noStrike">
                          <a:solidFill>
                            <a:srgbClr val="000000"/>
                          </a:solidFill>
                          <a:effectLst/>
                          <a:latin typeface="+mn-lt"/>
                        </a:rPr>
                        <a:t>Seamless Roaming</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FF0000"/>
                          </a:solidFill>
                          <a:effectLst/>
                          <a:latin typeface="+mn-lt"/>
                        </a:rPr>
                        <a:t>1885</a:t>
                      </a:r>
                    </a:p>
                  </a:txBody>
                  <a:tcPr marL="9525" marR="9525" marT="9525" marB="0" anchor="b"/>
                </a:tc>
                <a:tc>
                  <a:txBody>
                    <a:bodyPr/>
                    <a:lstStyle/>
                    <a:p>
                      <a:pPr algn="l" fontAlgn="b"/>
                      <a:r>
                        <a:rPr lang="en-US" sz="1000" b="0" i="0" u="none" strike="noStrike">
                          <a:solidFill>
                            <a:srgbClr val="000000"/>
                          </a:solidFill>
                          <a:effectLst/>
                          <a:latin typeface="+mn-lt"/>
                        </a:rPr>
                        <a:t>End-to-end QoS with SCS</a:t>
                      </a:r>
                    </a:p>
                  </a:txBody>
                  <a:tcPr marL="9525" marR="9525" marT="9525" marB="0" anchor="b"/>
                </a:tc>
                <a:tc>
                  <a:txBody>
                    <a:bodyPr/>
                    <a:lstStyle/>
                    <a:p>
                      <a:pPr algn="ctr" fontAlgn="b"/>
                      <a:r>
                        <a:rPr lang="en-US" sz="1000" b="0" i="0" u="none" strike="noStrike" dirty="0">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FF0000"/>
                          </a:solidFill>
                          <a:effectLst/>
                          <a:latin typeface="+mn-lt"/>
                        </a:rPr>
                        <a:t>1886</a:t>
                      </a:r>
                    </a:p>
                  </a:txBody>
                  <a:tcPr marL="9525" marR="9525" marT="9525" marB="0" anchor="b"/>
                </a:tc>
                <a:tc>
                  <a:txBody>
                    <a:bodyPr/>
                    <a:lstStyle/>
                    <a:p>
                      <a:pPr algn="l" fontAlgn="b"/>
                      <a:r>
                        <a:rPr lang="en-US" sz="1000" b="0" i="0" u="none" strike="noStrike">
                          <a:solidFill>
                            <a:srgbClr val="000000"/>
                          </a:solidFill>
                          <a:effectLst/>
                          <a:latin typeface="+mn-lt"/>
                        </a:rPr>
                        <a:t>Preemption techniques to meet low-latency (LL) targets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FF0000"/>
                          </a:solidFill>
                          <a:effectLst/>
                          <a:latin typeface="+mn-lt"/>
                        </a:rPr>
                        <a:t>1887</a:t>
                      </a:r>
                    </a:p>
                  </a:txBody>
                  <a:tcPr marL="9525" marR="9525" marT="9525" marB="0" anchor="b"/>
                </a:tc>
                <a:tc>
                  <a:txBody>
                    <a:bodyPr/>
                    <a:lstStyle/>
                    <a:p>
                      <a:pPr algn="l" fontAlgn="b"/>
                      <a:r>
                        <a:rPr lang="en-US" sz="1000" b="0" i="0" u="none" strike="noStrike">
                          <a:solidFill>
                            <a:srgbClr val="000000"/>
                          </a:solidFill>
                          <a:effectLst/>
                          <a:latin typeface="+mn-lt"/>
                        </a:rPr>
                        <a:t> Coordinated Medium Access for Multi-AP Deployments</a:t>
                      </a:r>
                    </a:p>
                  </a:txBody>
                  <a:tcPr marL="9525" marR="9525" marT="9525" marB="0" anchor="b"/>
                </a:tc>
                <a:tc>
                  <a:txBody>
                    <a:bodyPr/>
                    <a:lstStyle/>
                    <a:p>
                      <a:pPr algn="ctr" fontAlgn="b"/>
                      <a:r>
                        <a:rPr lang="en-US" sz="1000" b="0" i="0" u="none" strike="noStrike">
                          <a:solidFill>
                            <a:srgbClr val="000000"/>
                          </a:solidFill>
                          <a:effectLst/>
                          <a:latin typeface="+mn-lt"/>
                        </a:rPr>
                        <a:t>Duncan Ho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dirty="0">
                          <a:solidFill>
                            <a:srgbClr val="FF0000"/>
                          </a:solidFill>
                          <a:effectLst/>
                          <a:latin typeface="+mn-lt"/>
                        </a:rPr>
                        <a:t>1889</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dirty="0">
                          <a:solidFill>
                            <a:srgbClr val="FF0000"/>
                          </a:solidFill>
                          <a:effectLst/>
                          <a:latin typeface="+mn-lt"/>
                        </a:rPr>
                        <a:t>1891</a:t>
                      </a:r>
                    </a:p>
                  </a:txBody>
                  <a:tcPr marL="9525" marR="9525" marT="9525" marB="0" anchor="b"/>
                </a:tc>
                <a:tc>
                  <a:txBody>
                    <a:bodyPr/>
                    <a:lstStyle/>
                    <a:p>
                      <a:pPr algn="l" fontAlgn="b"/>
                      <a:r>
                        <a:rPr lang="en-US" sz="1000" b="0" i="0" u="none" strike="noStrike">
                          <a:solidFill>
                            <a:srgbClr val="000000"/>
                          </a:solidFill>
                          <a:effectLst/>
                          <a:latin typeface="+mn-lt"/>
                        </a:rPr>
                        <a:t>Nonprimary channel access – follow up</a:t>
                      </a:r>
                    </a:p>
                  </a:txBody>
                  <a:tcPr marL="9525" marR="9525" marT="9525" marB="0" anchor="b"/>
                </a:tc>
                <a:tc>
                  <a:txBody>
                    <a:bodyPr/>
                    <a:lstStyle/>
                    <a:p>
                      <a:pPr algn="ctr" fontAlgn="b"/>
                      <a:r>
                        <a:rPr lang="en-US" sz="1000" b="0" i="0" u="none" strike="noStrike">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FF0000"/>
                          </a:solidFill>
                          <a:effectLst/>
                          <a:latin typeface="+mn-lt"/>
                        </a:rPr>
                        <a:t>1892</a:t>
                      </a:r>
                    </a:p>
                  </a:txBody>
                  <a:tcPr marL="9525" marR="9525" marT="9525" marB="0" anchor="b"/>
                </a:tc>
                <a:tc>
                  <a:txBody>
                    <a:bodyPr/>
                    <a:lstStyle/>
                    <a:p>
                      <a:pPr algn="l" fontAlgn="b"/>
                      <a:r>
                        <a:rPr lang="en-US" sz="1000" b="0" i="0" u="none" strike="noStrike">
                          <a:solidFill>
                            <a:srgbClr val="000000"/>
                          </a:solidFill>
                          <a:effectLst/>
                          <a:latin typeface="+mn-lt"/>
                        </a:rPr>
                        <a:t>Thoughts on Dynamic Subchannel Operation</a:t>
                      </a:r>
                    </a:p>
                  </a:txBody>
                  <a:tcPr marL="9525" marR="9525" marT="9525" marB="0" anchor="b"/>
                </a:tc>
                <a:tc>
                  <a:txBody>
                    <a:bodyPr/>
                    <a:lstStyle/>
                    <a:p>
                      <a:pPr algn="ctr" fontAlgn="b"/>
                      <a:r>
                        <a:rPr lang="en-US" sz="1000" b="0" i="0" u="none" strike="noStrike" dirty="0">
                          <a:solidFill>
                            <a:srgbClr val="000000"/>
                          </a:solidFill>
                          <a:effectLst/>
                          <a:latin typeface="+mn-lt"/>
                        </a:rPr>
                        <a:t>Gaurang Naik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853388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8092029"/>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1897</a:t>
                      </a:r>
                    </a:p>
                  </a:txBody>
                  <a:tcPr marL="9525" marR="9525" marT="9525" marB="0" anchor="b"/>
                </a:tc>
                <a:tc>
                  <a:txBody>
                    <a:bodyPr/>
                    <a:lstStyle/>
                    <a:p>
                      <a:pPr algn="l" fontAlgn="b"/>
                      <a:r>
                        <a:rPr lang="en-US" sz="1000" b="0" i="0" u="none" strike="noStrike" dirty="0">
                          <a:solidFill>
                            <a:srgbClr val="000000"/>
                          </a:solidFill>
                          <a:effectLst/>
                          <a:latin typeface="+mn-lt"/>
                        </a:rPr>
                        <a:t>thoughts-on-improving-roaming-under-existing-architecture</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1898</a:t>
                      </a:r>
                    </a:p>
                  </a:txBody>
                  <a:tcPr marL="9525" marR="9525" marT="9525" marB="0" anchor="b"/>
                </a:tc>
                <a:tc>
                  <a:txBody>
                    <a:bodyPr/>
                    <a:lstStyle/>
                    <a:p>
                      <a:pPr algn="l" fontAlgn="b"/>
                      <a:r>
                        <a:rPr lang="en-US" sz="1000" b="0" i="0" u="none" strike="noStrike">
                          <a:solidFill>
                            <a:srgbClr val="000000"/>
                          </a:solidFill>
                          <a:effectLst/>
                          <a:latin typeface="+mn-lt"/>
                        </a:rPr>
                        <a:t>signaling-details-for-non-colocated-ap-mld</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1899</a:t>
                      </a:r>
                    </a:p>
                  </a:txBody>
                  <a:tcPr marL="9525" marR="9525" marT="9525" marB="0" anchor="b"/>
                </a:tc>
                <a:tc>
                  <a:txBody>
                    <a:bodyPr/>
                    <a:lstStyle/>
                    <a:p>
                      <a:pPr algn="l" fontAlgn="b"/>
                      <a:r>
                        <a:rPr lang="en-US" sz="1000" b="0" i="0" u="none" strike="noStrike" dirty="0">
                          <a:solidFill>
                            <a:srgbClr val="000000"/>
                          </a:solidFill>
                          <a:effectLst/>
                          <a:latin typeface="+mn-lt"/>
                        </a:rPr>
                        <a:t>relay-operation-for-11bn</a:t>
                      </a:r>
                    </a:p>
                  </a:txBody>
                  <a:tcPr marL="9525" marR="9525" marT="9525" marB="0" anchor="b"/>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1906</a:t>
                      </a:r>
                    </a:p>
                  </a:txBody>
                  <a:tcPr marL="9525" marR="9525" marT="9525" marB="0" anchor="b"/>
                </a:tc>
                <a:tc>
                  <a:txBody>
                    <a:bodyPr/>
                    <a:lstStyle/>
                    <a:p>
                      <a:pPr algn="l" fontAlgn="b"/>
                      <a:r>
                        <a:rPr lang="en-US" sz="1000" b="0" i="0" u="none" strike="noStrike" dirty="0">
                          <a:solidFill>
                            <a:srgbClr val="000000"/>
                          </a:solidFill>
                          <a:effectLst/>
                          <a:latin typeface="+mn-lt"/>
                        </a:rPr>
                        <a:t>Channel Information Feedback for Smooth Beamforming - Follow Up</a:t>
                      </a:r>
                    </a:p>
                  </a:txBody>
                  <a:tcPr marL="9525" marR="9525" marT="9525" marB="0" anchor="b"/>
                </a:tc>
                <a:tc>
                  <a:txBody>
                    <a:bodyPr/>
                    <a:lstStyle/>
                    <a:p>
                      <a:pPr algn="ctr" fontAlgn="b"/>
                      <a:r>
                        <a:rPr lang="en-US" sz="1000" b="0" i="0" u="none" strike="noStrike">
                          <a:solidFill>
                            <a:srgbClr val="000000"/>
                          </a:solidFill>
                          <a:effectLst/>
                          <a:latin typeface="+mn-lt"/>
                        </a:rPr>
                        <a:t>Eunsung Jeon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1908</a:t>
                      </a:r>
                    </a:p>
                  </a:txBody>
                  <a:tcPr marL="9525" marR="9525" marT="9525" marB="0" anchor="b"/>
                </a:tc>
                <a:tc>
                  <a:txBody>
                    <a:bodyPr/>
                    <a:lstStyle/>
                    <a:p>
                      <a:pPr algn="l" fontAlgn="b"/>
                      <a:r>
                        <a:rPr lang="en-US" sz="1000" b="0" i="0" u="none" strike="noStrike">
                          <a:solidFill>
                            <a:srgbClr val="000000"/>
                          </a:solidFill>
                          <a:effectLst/>
                          <a:latin typeface="+mn-lt"/>
                        </a:rPr>
                        <a:t>Seamless Roaming for 11bn</a:t>
                      </a:r>
                    </a:p>
                  </a:txBody>
                  <a:tcPr marL="9525" marR="9525" marT="9525" marB="0" anchor="b"/>
                </a:tc>
                <a:tc>
                  <a:txBody>
                    <a:bodyPr/>
                    <a:lstStyle/>
                    <a:p>
                      <a:pPr algn="ctr" fontAlgn="b"/>
                      <a:r>
                        <a:rPr lang="en-US" sz="1000" b="0" i="0" u="none" strike="noStrike" dirty="0" err="1">
                          <a:solidFill>
                            <a:srgbClr val="000000"/>
                          </a:solidFill>
                          <a:effectLst/>
                          <a:latin typeface="+mn-lt"/>
                        </a:rPr>
                        <a:t>Yelin</a:t>
                      </a:r>
                      <a:r>
                        <a:rPr lang="en-US" sz="1000" b="0" i="0" u="none" strike="noStrike" dirty="0">
                          <a:solidFill>
                            <a:srgbClr val="000000"/>
                          </a:solidFill>
                          <a:effectLst/>
                          <a:latin typeface="+mn-lt"/>
                        </a:rPr>
                        <a:t> Yoon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1909</a:t>
                      </a:r>
                    </a:p>
                  </a:txBody>
                  <a:tcPr marL="9525" marR="9525" marT="9525" marB="0" anchor="b"/>
                </a:tc>
                <a:tc>
                  <a:txBody>
                    <a:bodyPr/>
                    <a:lstStyle/>
                    <a:p>
                      <a:pPr algn="l" fontAlgn="b"/>
                      <a:r>
                        <a:rPr lang="en-US" sz="1000" b="0" i="0" u="none" strike="noStrike">
                          <a:solidFill>
                            <a:srgbClr val="000000"/>
                          </a:solidFill>
                          <a:effectLst/>
                          <a:latin typeface="+mn-lt"/>
                        </a:rPr>
                        <a:t>Transmission Method of Low Latency Traffic</a:t>
                      </a:r>
                    </a:p>
                  </a:txBody>
                  <a:tcPr marL="9525" marR="9525" marT="9525" marB="0" anchor="b"/>
                </a:tc>
                <a:tc>
                  <a:txBody>
                    <a:bodyPr/>
                    <a:lstStyle/>
                    <a:p>
                      <a:pPr algn="ctr" fontAlgn="b"/>
                      <a:r>
                        <a:rPr lang="en-US" sz="1000" b="0" i="0" u="none" strike="noStrike" dirty="0">
                          <a:solidFill>
                            <a:srgbClr val="000000"/>
                          </a:solidFill>
                          <a:effectLst/>
                          <a:latin typeface="+mn-lt"/>
                        </a:rPr>
                        <a:t>Insun Jang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1912</a:t>
                      </a:r>
                    </a:p>
                  </a:txBody>
                  <a:tcPr marL="9525" marR="9525" marT="9525" marB="0" anchor="b"/>
                </a:tc>
                <a:tc>
                  <a:txBody>
                    <a:bodyPr/>
                    <a:lstStyle/>
                    <a:p>
                      <a:pPr algn="l" fontAlgn="b"/>
                      <a:r>
                        <a:rPr lang="en-US" sz="1000" b="0" i="0" u="none" strike="noStrike">
                          <a:solidFill>
                            <a:srgbClr val="000000"/>
                          </a:solidFill>
                          <a:effectLst/>
                          <a:latin typeface="+mn-lt"/>
                        </a:rPr>
                        <a:t>Coordinated TDMA Procedure</a:t>
                      </a:r>
                    </a:p>
                  </a:txBody>
                  <a:tcPr marL="9525" marR="9525" marT="9525" marB="0" anchor="b"/>
                </a:tc>
                <a:tc>
                  <a:txBody>
                    <a:bodyPr/>
                    <a:lstStyle/>
                    <a:p>
                      <a:pPr algn="ctr" fontAlgn="b"/>
                      <a:r>
                        <a:rPr lang="en-US" sz="1000" b="0" i="0" u="none" strike="noStrike">
                          <a:solidFill>
                            <a:srgbClr val="000000"/>
                          </a:solidFill>
                          <a:effectLst/>
                          <a:latin typeface="+mn-lt"/>
                        </a:rPr>
                        <a:t>GeonHwan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1913</a:t>
                      </a:r>
                    </a:p>
                  </a:txBody>
                  <a:tcPr marL="9525" marR="9525" marT="9525" marB="0" anchor="b"/>
                </a:tc>
                <a:tc>
                  <a:txBody>
                    <a:bodyPr/>
                    <a:lstStyle/>
                    <a:p>
                      <a:pPr algn="l" fontAlgn="b"/>
                      <a:r>
                        <a:rPr lang="en-US" sz="1000" b="0" i="0" u="none" strike="noStrike">
                          <a:solidFill>
                            <a:srgbClr val="000000"/>
                          </a:solidFill>
                          <a:effectLst/>
                          <a:latin typeface="+mn-lt"/>
                        </a:rPr>
                        <a:t>Secondary Channel Access Operation</a:t>
                      </a:r>
                    </a:p>
                  </a:txBody>
                  <a:tcPr marL="9525" marR="9525" marT="9525" marB="0" anchor="b"/>
                </a:tc>
                <a:tc>
                  <a:txBody>
                    <a:bodyPr/>
                    <a:lstStyle/>
                    <a:p>
                      <a:pPr algn="ctr" fontAlgn="b"/>
                      <a:r>
                        <a:rPr lang="en-US" sz="1000" b="0" i="0" u="none" strike="noStrike">
                          <a:solidFill>
                            <a:srgbClr val="000000"/>
                          </a:solidFill>
                          <a:effectLst/>
                          <a:latin typeface="+mn-lt"/>
                        </a:rPr>
                        <a:t>Dongju Cha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1915</a:t>
                      </a:r>
                    </a:p>
                  </a:txBody>
                  <a:tcPr marL="9525" marR="9525" marT="9525" marB="0" anchor="b"/>
                </a:tc>
                <a:tc>
                  <a:txBody>
                    <a:bodyPr/>
                    <a:lstStyle/>
                    <a:p>
                      <a:pPr algn="l" fontAlgn="b"/>
                      <a:r>
                        <a:rPr lang="en-US" sz="1000" b="0" i="0" u="none" strike="noStrike">
                          <a:solidFill>
                            <a:srgbClr val="000000"/>
                          </a:solidFill>
                          <a:effectLst/>
                          <a:latin typeface="+mn-lt"/>
                        </a:rPr>
                        <a:t>Enhanced Security for Control frame in 11bn</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1916</a:t>
                      </a:r>
                    </a:p>
                  </a:txBody>
                  <a:tcPr marL="9525" marR="9525" marT="9525" marB="0" anchor="b"/>
                </a:tc>
                <a:tc>
                  <a:txBody>
                    <a:bodyPr/>
                    <a:lstStyle/>
                    <a:p>
                      <a:pPr algn="l" fontAlgn="b"/>
                      <a:r>
                        <a:rPr lang="en-US" sz="1000" b="0" i="0" u="none" strike="noStrike">
                          <a:solidFill>
                            <a:srgbClr val="000000"/>
                          </a:solidFill>
                          <a:effectLst/>
                          <a:latin typeface="+mn-lt"/>
                        </a:rPr>
                        <a:t>R-TWT Coordination in Multi-BSS</a:t>
                      </a:r>
                    </a:p>
                  </a:txBody>
                  <a:tcPr marL="9525" marR="9525" marT="9525" marB="0" anchor="b"/>
                </a:tc>
                <a:tc>
                  <a:txBody>
                    <a:bodyPr/>
                    <a:lstStyle/>
                    <a:p>
                      <a:pPr algn="ctr" fontAlgn="b"/>
                      <a:r>
                        <a:rPr lang="en-US" sz="1000" b="0" i="0" u="none" strike="noStrike">
                          <a:solidFill>
                            <a:srgbClr val="000000"/>
                          </a:solidFill>
                          <a:effectLst/>
                          <a:latin typeface="+mn-lt"/>
                        </a:rPr>
                        <a:t>SunHee Baek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1917</a:t>
                      </a:r>
                    </a:p>
                  </a:txBody>
                  <a:tcPr marL="9525" marR="9525" marT="9525" marB="0" anchor="b"/>
                </a:tc>
                <a:tc>
                  <a:txBody>
                    <a:bodyPr/>
                    <a:lstStyle/>
                    <a:p>
                      <a:pPr algn="l" fontAlgn="b"/>
                      <a:r>
                        <a:rPr lang="en-US" sz="1000" b="0" i="0" u="none" strike="noStrike">
                          <a:solidFill>
                            <a:srgbClr val="000000"/>
                          </a:solidFill>
                          <a:effectLst/>
                          <a:latin typeface="+mn-lt"/>
                        </a:rPr>
                        <a:t>Coordinated Spatial Reuse</a:t>
                      </a:r>
                    </a:p>
                  </a:txBody>
                  <a:tcPr marL="9525" marR="9525" marT="9525" marB="0" anchor="b"/>
                </a:tc>
                <a:tc>
                  <a:txBody>
                    <a:bodyPr/>
                    <a:lstStyle/>
                    <a:p>
                      <a:pPr algn="ctr" fontAlgn="b"/>
                      <a:r>
                        <a:rPr lang="en-US" sz="1000" b="0" i="0" u="none" strike="noStrike">
                          <a:solidFill>
                            <a:srgbClr val="000000"/>
                          </a:solidFill>
                          <a:effectLst/>
                          <a:latin typeface="+mn-lt"/>
                        </a:rPr>
                        <a:t>Jinyoung Chun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1919</a:t>
                      </a:r>
                    </a:p>
                  </a:txBody>
                  <a:tcPr marL="9525" marR="9525" marT="9525" marB="0" anchor="b"/>
                </a:tc>
                <a:tc>
                  <a:txBody>
                    <a:bodyPr/>
                    <a:lstStyle/>
                    <a:p>
                      <a:pPr algn="l" fontAlgn="b"/>
                      <a:r>
                        <a:rPr lang="en-US" sz="1000" b="0" i="0" u="none" strike="noStrike">
                          <a:solidFill>
                            <a:srgbClr val="000000"/>
                          </a:solidFill>
                          <a:effectLst/>
                          <a:latin typeface="+mn-lt"/>
                        </a:rPr>
                        <a:t>dRU Proposal</a:t>
                      </a:r>
                    </a:p>
                  </a:txBody>
                  <a:tcPr marL="9525" marR="9525" marT="9525" marB="0" anchor="b"/>
                </a:tc>
                <a:tc>
                  <a:txBody>
                    <a:bodyPr/>
                    <a:lstStyle/>
                    <a:p>
                      <a:pPr algn="ctr" fontAlgn="b"/>
                      <a:r>
                        <a:rPr lang="en-US" sz="1000" b="0" i="0" u="none" strike="noStrike" dirty="0">
                          <a:solidFill>
                            <a:srgbClr val="000000"/>
                          </a:solidFill>
                          <a:effectLst/>
                          <a:latin typeface="+mn-lt"/>
                        </a:rPr>
                        <a:t>Eunsung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846313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9866715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1920</a:t>
                      </a:r>
                    </a:p>
                  </a:txBody>
                  <a:tcPr marL="9525" marR="9525" marT="9525" marB="0" anchor="b"/>
                </a:tc>
                <a:tc>
                  <a:txBody>
                    <a:bodyPr/>
                    <a:lstStyle/>
                    <a:p>
                      <a:pPr algn="l" fontAlgn="b"/>
                      <a:r>
                        <a:rPr lang="en-US" sz="1000" b="0" i="0" u="none" strike="noStrike">
                          <a:solidFill>
                            <a:srgbClr val="000000"/>
                          </a:solidFill>
                          <a:effectLst/>
                          <a:latin typeface="+mn-lt"/>
                        </a:rPr>
                        <a:t>Managed Networks under highly congested scenarios</a:t>
                      </a:r>
                    </a:p>
                  </a:txBody>
                  <a:tcPr marL="9525" marR="9525" marT="9525" marB="0" anchor="b"/>
                </a:tc>
                <a:tc>
                  <a:txBody>
                    <a:bodyPr/>
                    <a:lstStyle/>
                    <a:p>
                      <a:pPr algn="ctr" fontAlgn="b"/>
                      <a:r>
                        <a:rPr lang="en-US" sz="1000" b="0" i="0" u="none" strike="noStrike">
                          <a:solidFill>
                            <a:srgbClr val="000000"/>
                          </a:solidFill>
                          <a:effectLst/>
                          <a:latin typeface="+mn-lt"/>
                        </a:rPr>
                        <a:t>Iñaki Val Beitia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1922</a:t>
                      </a:r>
                    </a:p>
                  </a:txBody>
                  <a:tcPr marL="9525" marR="9525" marT="9525" marB="0" anchor="b"/>
                </a:tc>
                <a:tc>
                  <a:txBody>
                    <a:bodyPr/>
                    <a:lstStyle/>
                    <a:p>
                      <a:pPr algn="l" fontAlgn="b"/>
                      <a:r>
                        <a:rPr lang="en-US" sz="1000" b="0" i="0" u="none" strike="noStrike" dirty="0">
                          <a:solidFill>
                            <a:srgbClr val="000000"/>
                          </a:solidFill>
                          <a:effectLst/>
                          <a:latin typeface="+mn-lt"/>
                        </a:rPr>
                        <a:t>Multi-Link-SM-Power-Save-Mode</a:t>
                      </a:r>
                    </a:p>
                  </a:txBody>
                  <a:tcPr marL="9525" marR="9525" marT="9525" marB="0" anchor="b"/>
                </a:tc>
                <a:tc>
                  <a:txBody>
                    <a:bodyPr/>
                    <a:lstStyle/>
                    <a:p>
                      <a:pPr algn="ctr" fontAlgn="b"/>
                      <a:r>
                        <a:rPr lang="en-US" sz="1000" b="0" i="0" u="none" strike="noStrike">
                          <a:solidFill>
                            <a:srgbClr val="000000"/>
                          </a:solidFill>
                          <a:effectLst/>
                          <a:latin typeface="+mn-lt"/>
                        </a:rPr>
                        <a:t>Jason Yuchen Guo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1927</a:t>
                      </a:r>
                    </a:p>
                  </a:txBody>
                  <a:tcPr marL="9525" marR="9525" marT="9525" marB="0" anchor="b"/>
                </a:tc>
                <a:tc>
                  <a:txBody>
                    <a:bodyPr/>
                    <a:lstStyle/>
                    <a:p>
                      <a:pPr algn="l" fontAlgn="b"/>
                      <a:r>
                        <a:rPr lang="en-US" sz="1000" b="0" i="0" u="none" strike="noStrike">
                          <a:solidFill>
                            <a:srgbClr val="000000"/>
                          </a:solidFill>
                          <a:effectLst/>
                          <a:latin typeface="+mn-lt"/>
                        </a:rPr>
                        <a:t>Update of the Spatial Modulation</a:t>
                      </a:r>
                    </a:p>
                  </a:txBody>
                  <a:tcPr marL="9525" marR="9525" marT="9525" marB="0" anchor="b"/>
                </a:tc>
                <a:tc>
                  <a:txBody>
                    <a:bodyPr/>
                    <a:lstStyle/>
                    <a:p>
                      <a:pPr algn="ctr" fontAlgn="b"/>
                      <a:r>
                        <a:rPr lang="en-US" sz="1000" b="0" i="0" u="none" strike="noStrike">
                          <a:solidFill>
                            <a:srgbClr val="000000"/>
                          </a:solidFill>
                          <a:effectLst/>
                          <a:latin typeface="+mn-lt"/>
                        </a:rPr>
                        <a:t>Junghoon Suh</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1928</a:t>
                      </a:r>
                    </a:p>
                  </a:txBody>
                  <a:tcPr marL="9525" marR="9525" marT="9525" marB="0" anchor="b"/>
                </a:tc>
                <a:tc>
                  <a:txBody>
                    <a:bodyPr/>
                    <a:lstStyle/>
                    <a:p>
                      <a:pPr algn="l" fontAlgn="b"/>
                      <a:r>
                        <a:rPr lang="en-US" sz="1000" b="0" i="0" u="none" strike="noStrike" dirty="0">
                          <a:solidFill>
                            <a:srgbClr val="000000"/>
                          </a:solidFill>
                          <a:effectLst/>
                          <a:latin typeface="+mn-lt"/>
                        </a:rPr>
                        <a:t>Considerations for Relay Operation in Next Generation Wi-Fi Networks - part 2</a:t>
                      </a:r>
                    </a:p>
                  </a:txBody>
                  <a:tcPr marL="9525" marR="9525" marT="9525" marB="0" anchor="b"/>
                </a:tc>
                <a:tc>
                  <a:txBody>
                    <a:bodyPr/>
                    <a:lstStyle/>
                    <a:p>
                      <a:pPr algn="ctr" fontAlgn="b"/>
                      <a:r>
                        <a:rPr lang="en-US" sz="1000" b="0" i="0" u="none" strike="noStrike">
                          <a:solidFill>
                            <a:srgbClr val="000000"/>
                          </a:solidFill>
                          <a:effectLst/>
                          <a:latin typeface="+mn-lt"/>
                        </a:rPr>
                        <a:t>Peshal Nayak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1929</a:t>
                      </a:r>
                    </a:p>
                  </a:txBody>
                  <a:tcPr marL="9525" marR="9525" marT="9525" marB="0" anchor="b"/>
                </a:tc>
                <a:tc>
                  <a:txBody>
                    <a:bodyPr/>
                    <a:lstStyle/>
                    <a:p>
                      <a:pPr algn="l" fontAlgn="b"/>
                      <a:r>
                        <a:rPr lang="en-US" sz="1000" b="0" i="0" u="none" strike="noStrike">
                          <a:solidFill>
                            <a:srgbClr val="000000"/>
                          </a:solidFill>
                          <a:effectLst/>
                          <a:latin typeface="+mn-lt"/>
                        </a:rPr>
                        <a:t>Further considerations on coordinated TWT</a:t>
                      </a:r>
                    </a:p>
                  </a:txBody>
                  <a:tcPr marL="9525" marR="9525" marT="9525" marB="0" anchor="b"/>
                </a:tc>
                <a:tc>
                  <a:txBody>
                    <a:bodyPr/>
                    <a:lstStyle/>
                    <a:p>
                      <a:pPr algn="ctr" fontAlgn="b"/>
                      <a:r>
                        <a:rPr lang="en-US" sz="1000" b="0" i="0" u="none" strike="noStrike">
                          <a:solidFill>
                            <a:srgbClr val="000000"/>
                          </a:solidFill>
                          <a:effectLst/>
                          <a:latin typeface="+mn-lt"/>
                        </a:rPr>
                        <a:t>Rubayet Shafin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1930</a:t>
                      </a:r>
                    </a:p>
                  </a:txBody>
                  <a:tcPr marL="9525" marR="9525" marT="9525" marB="0" anchor="b"/>
                </a:tc>
                <a:tc>
                  <a:txBody>
                    <a:bodyPr/>
                    <a:lstStyle/>
                    <a:p>
                      <a:pPr algn="l" fontAlgn="b"/>
                      <a:r>
                        <a:rPr lang="en-US" sz="1000" b="0" i="0" u="none" strike="noStrike" dirty="0">
                          <a:solidFill>
                            <a:srgbClr val="000000"/>
                          </a:solidFill>
                          <a:effectLst/>
                          <a:latin typeface="+mn-lt"/>
                        </a:rPr>
                        <a:t>A non-collocated AP MLD framework further discussion</a:t>
                      </a:r>
                    </a:p>
                  </a:txBody>
                  <a:tcPr marL="9525" marR="9525" marT="9525" marB="0" anchor="b"/>
                </a:tc>
                <a:tc>
                  <a:txBody>
                    <a:bodyPr/>
                    <a:lstStyle/>
                    <a:p>
                      <a:pPr algn="ctr" fontAlgn="b"/>
                      <a:r>
                        <a:rPr lang="en-US" sz="1000" b="0" i="0" u="none" strike="noStrike">
                          <a:solidFill>
                            <a:srgbClr val="000000"/>
                          </a:solidFill>
                          <a:effectLst/>
                          <a:latin typeface="+mn-lt"/>
                        </a:rPr>
                        <a:t>Jay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1931</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dirty="0">
                          <a:solidFill>
                            <a:srgbClr val="00B050"/>
                          </a:solidFill>
                          <a:effectLst/>
                          <a:latin typeface="+mn-lt"/>
                        </a:rPr>
                        <a:t>TGbn proposed timeline</a:t>
                      </a:r>
                    </a:p>
                  </a:txBody>
                  <a:tcPr marL="9525" marR="9525" marT="9525" marB="0" anchor="b"/>
                </a:tc>
                <a:tc>
                  <a:txBody>
                    <a:bodyPr/>
                    <a:lstStyle/>
                    <a:p>
                      <a:pPr algn="ctr" fontAlgn="b"/>
                      <a:r>
                        <a:rPr lang="en-US" sz="1000" b="0" i="0" u="none" strike="noStrike" dirty="0">
                          <a:solidFill>
                            <a:srgbClr val="00B05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1933</a:t>
                      </a:r>
                    </a:p>
                  </a:txBody>
                  <a:tcPr marL="9525" marR="9525" marT="9525" marB="0" anchor="b"/>
                </a:tc>
                <a:tc>
                  <a:txBody>
                    <a:bodyPr/>
                    <a:lstStyle/>
                    <a:p>
                      <a:pPr algn="l" fontAlgn="b"/>
                      <a:r>
                        <a:rPr lang="en-US" sz="1000" b="0" i="0" u="none" strike="noStrike">
                          <a:solidFill>
                            <a:srgbClr val="000000"/>
                          </a:solidFill>
                          <a:effectLst/>
                          <a:latin typeface="+mn-lt"/>
                        </a:rPr>
                        <a:t>security enhancement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1934</a:t>
                      </a:r>
                    </a:p>
                  </a:txBody>
                  <a:tcPr marL="9525" marR="9525" marT="9525" marB="0" anchor="b"/>
                </a:tc>
                <a:tc>
                  <a:txBody>
                    <a:bodyPr/>
                    <a:lstStyle/>
                    <a:p>
                      <a:pPr algn="l" fontAlgn="b"/>
                      <a:r>
                        <a:rPr lang="en-US" sz="1000" b="0" i="0" u="none" strike="noStrike">
                          <a:solidFill>
                            <a:srgbClr val="000000"/>
                          </a:solidFill>
                          <a:effectLst/>
                          <a:latin typeface="+mn-lt"/>
                        </a:rPr>
                        <a:t>in-device interference mitigation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1935</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1936</a:t>
                      </a:r>
                    </a:p>
                  </a:txBody>
                  <a:tcPr marL="9525" marR="9525" marT="9525" marB="0" anchor="b"/>
                </a:tc>
                <a:tc>
                  <a:txBody>
                    <a:bodyPr/>
                    <a:lstStyle/>
                    <a:p>
                      <a:pPr algn="l" fontAlgn="b"/>
                      <a:r>
                        <a:rPr lang="en-US" sz="1000" b="0" i="0" u="none" strike="noStrike">
                          <a:solidFill>
                            <a:srgbClr val="000000"/>
                          </a:solidFill>
                          <a:effectLst/>
                          <a:latin typeface="+mn-lt"/>
                        </a:rPr>
                        <a:t>AP MLD power save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1937</a:t>
                      </a:r>
                    </a:p>
                  </a:txBody>
                  <a:tcPr marL="9525" marR="9525" marT="9525" marB="0" anchor="b"/>
                </a:tc>
                <a:tc>
                  <a:txBody>
                    <a:bodyPr/>
                    <a:lstStyle/>
                    <a:p>
                      <a:pPr algn="l" fontAlgn="b"/>
                      <a:r>
                        <a:rPr lang="en-US" sz="1000" b="0" i="0" u="none" strike="noStrike">
                          <a:solidFill>
                            <a:srgbClr val="000000"/>
                          </a:solidFill>
                          <a:effectLst/>
                          <a:latin typeface="+mn-lt"/>
                        </a:rPr>
                        <a:t>smooth roaming follow up 1</a:t>
                      </a:r>
                    </a:p>
                  </a:txBody>
                  <a:tcPr marL="9525" marR="9525" marT="9525" marB="0" anchor="b"/>
                </a:tc>
                <a:tc>
                  <a:txBody>
                    <a:bodyPr/>
                    <a:lstStyle/>
                    <a:p>
                      <a:pPr algn="ctr" fontAlgn="b"/>
                      <a:r>
                        <a:rPr lang="en-US" sz="1000" b="0" i="0" u="none" strike="noStrike" dirty="0">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48849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8565524"/>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1938</a:t>
                      </a:r>
                    </a:p>
                  </a:txBody>
                  <a:tcPr marL="9525" marR="9525" marT="9525" marB="0" anchor="b"/>
                </a:tc>
                <a:tc>
                  <a:txBody>
                    <a:bodyPr/>
                    <a:lstStyle/>
                    <a:p>
                      <a:pPr algn="l" fontAlgn="b"/>
                      <a:r>
                        <a:rPr lang="en-US" sz="1000" b="0" i="0" u="none" strike="noStrike">
                          <a:solidFill>
                            <a:srgbClr val="000000"/>
                          </a:solidFill>
                          <a:effectLst/>
                          <a:latin typeface="+mn-lt"/>
                        </a:rPr>
                        <a:t>Beacon design with and without multiple BSSID support</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1939</a:t>
                      </a:r>
                    </a:p>
                  </a:txBody>
                  <a:tcPr marL="9525" marR="9525" marT="9525" marB="0" anchor="b"/>
                </a:tc>
                <a:tc>
                  <a:txBody>
                    <a:bodyPr/>
                    <a:lstStyle/>
                    <a:p>
                      <a:pPr algn="l" fontAlgn="b"/>
                      <a:r>
                        <a:rPr lang="en-US" sz="1000" b="0" i="0" u="none" strike="noStrike" dirty="0">
                          <a:solidFill>
                            <a:srgbClr val="000000"/>
                          </a:solidFill>
                          <a:effectLst/>
                          <a:latin typeface="+mn-lt"/>
                        </a:rPr>
                        <a:t>Priority Based Preemption Method</a:t>
                      </a:r>
                    </a:p>
                  </a:txBody>
                  <a:tcPr marL="9525" marR="9525" marT="9525" marB="0" anchor="b"/>
                </a:tc>
                <a:tc>
                  <a:txBody>
                    <a:bodyPr/>
                    <a:lstStyle/>
                    <a:p>
                      <a:pPr algn="ctr" fontAlgn="b"/>
                      <a:r>
                        <a:rPr lang="en-US" sz="1000" b="0" i="0" u="none" strike="noStrike">
                          <a:solidFill>
                            <a:srgbClr val="000000"/>
                          </a:solidFill>
                          <a:effectLst/>
                          <a:latin typeface="+mn-lt"/>
                        </a:rPr>
                        <a:t>Ronny Yongho Kim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1943</a:t>
                      </a:r>
                    </a:p>
                  </a:txBody>
                  <a:tcPr marL="9525" marR="9525" marT="9525" marB="0" anchor="b"/>
                </a:tc>
                <a:tc>
                  <a:txBody>
                    <a:bodyPr/>
                    <a:lstStyle/>
                    <a:p>
                      <a:pPr algn="l" fontAlgn="b"/>
                      <a:r>
                        <a:rPr lang="en-US" sz="1000" b="0" i="0" u="none" strike="noStrike" dirty="0">
                          <a:solidFill>
                            <a:srgbClr val="000000"/>
                          </a:solidFill>
                          <a:effectLst/>
                          <a:latin typeface="+mn-lt"/>
                        </a:rPr>
                        <a:t>Physical Layer Reliability Improvements -  Follow Up</a:t>
                      </a:r>
                    </a:p>
                  </a:txBody>
                  <a:tcPr marL="9525" marR="9525" marT="9525" marB="0" anchor="b"/>
                </a:tc>
                <a:tc>
                  <a:txBody>
                    <a:bodyPr/>
                    <a:lstStyle/>
                    <a:p>
                      <a:pPr algn="ctr" fontAlgn="b"/>
                      <a:r>
                        <a:rPr lang="en-US" sz="1000" b="0" i="0" u="none" strike="noStrike">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1944</a:t>
                      </a:r>
                    </a:p>
                  </a:txBody>
                  <a:tcPr marL="9525" marR="9525" marT="9525" marB="0" anchor="b"/>
                </a:tc>
                <a:tc>
                  <a:txBody>
                    <a:bodyPr/>
                    <a:lstStyle/>
                    <a:p>
                      <a:pPr algn="l" fontAlgn="b"/>
                      <a:r>
                        <a:rPr lang="en-US" sz="1000" b="0" i="0" u="none" strike="noStrike">
                          <a:solidFill>
                            <a:srgbClr val="000000"/>
                          </a:solidFill>
                          <a:effectLst/>
                          <a:latin typeface="+mn-lt"/>
                        </a:rPr>
                        <a:t>Impact of Tx EVM on MIMO Detection</a:t>
                      </a:r>
                    </a:p>
                  </a:txBody>
                  <a:tcPr marL="9525" marR="9525" marT="9525" marB="0" anchor="b"/>
                </a:tc>
                <a:tc>
                  <a:txBody>
                    <a:bodyPr/>
                    <a:lstStyle/>
                    <a:p>
                      <a:pPr algn="ctr" fontAlgn="b"/>
                      <a:r>
                        <a:rPr lang="en-US" sz="1000" b="0" i="0" u="none" strike="noStrike">
                          <a:solidFill>
                            <a:srgbClr val="000000"/>
                          </a:solidFill>
                          <a:effectLst/>
                          <a:latin typeface="+mn-lt"/>
                        </a:rPr>
                        <a:t>Genadiy Tsodik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1945</a:t>
                      </a:r>
                    </a:p>
                  </a:txBody>
                  <a:tcPr marL="9525" marR="9525" marT="9525" marB="0" anchor="b"/>
                </a:tc>
                <a:tc>
                  <a:txBody>
                    <a:bodyPr/>
                    <a:lstStyle/>
                    <a:p>
                      <a:pPr algn="l" fontAlgn="b"/>
                      <a:r>
                        <a:rPr lang="en-US" sz="1000" b="0" i="0" u="none" strike="noStrike" dirty="0">
                          <a:solidFill>
                            <a:srgbClr val="000000"/>
                          </a:solidFill>
                          <a:effectLst/>
                          <a:latin typeface="+mn-lt"/>
                        </a:rPr>
                        <a:t>Thoughts on information sharing between layers</a:t>
                      </a:r>
                    </a:p>
                  </a:txBody>
                  <a:tcPr marL="9525" marR="9525" marT="9525" marB="0" anchor="b"/>
                </a:tc>
                <a:tc>
                  <a:txBody>
                    <a:bodyPr/>
                    <a:lstStyle/>
                    <a:p>
                      <a:pPr algn="ctr" fontAlgn="b"/>
                      <a:r>
                        <a:rPr lang="en-US" sz="1000" b="0" i="0" u="none" strike="noStrike">
                          <a:solidFill>
                            <a:srgbClr val="000000"/>
                          </a:solidFill>
                          <a:effectLst/>
                          <a:latin typeface="+mn-lt"/>
                        </a:rPr>
                        <a:t>Atsushi Shirakawa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1947</a:t>
                      </a:r>
                    </a:p>
                  </a:txBody>
                  <a:tcPr marL="9525" marR="9525" marT="9525" marB="0" anchor="b"/>
                </a:tc>
                <a:tc>
                  <a:txBody>
                    <a:bodyPr/>
                    <a:lstStyle/>
                    <a:p>
                      <a:pPr algn="l" fontAlgn="b"/>
                      <a:r>
                        <a:rPr lang="en-US" sz="1000" b="0" i="0" u="none" strike="noStrike">
                          <a:solidFill>
                            <a:srgbClr val="000000"/>
                          </a:solidFill>
                          <a:effectLst/>
                          <a:latin typeface="+mn-lt"/>
                        </a:rPr>
                        <a:t>Consideration of Industrial Automation Scenarios - Follow Up</a:t>
                      </a:r>
                    </a:p>
                  </a:txBody>
                  <a:tcPr marL="9525" marR="9525" marT="9525" marB="0" anchor="b"/>
                </a:tc>
                <a:tc>
                  <a:txBody>
                    <a:bodyPr/>
                    <a:lstStyle/>
                    <a:p>
                      <a:pPr algn="ctr" fontAlgn="b"/>
                      <a:r>
                        <a:rPr lang="en-US" sz="1000" b="0" i="0" u="none" strike="noStrike" dirty="0">
                          <a:solidFill>
                            <a:srgbClr val="000000"/>
                          </a:solidFill>
                          <a:effectLst/>
                          <a:latin typeface="+mn-lt"/>
                        </a:rPr>
                        <a:t>Akira Kishida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1948</a:t>
                      </a:r>
                    </a:p>
                  </a:txBody>
                  <a:tcPr marL="9525" marR="9525" marT="9525" marB="0" anchor="b"/>
                </a:tc>
                <a:tc>
                  <a:txBody>
                    <a:bodyPr/>
                    <a:lstStyle/>
                    <a:p>
                      <a:pPr algn="l" fontAlgn="b"/>
                      <a:r>
                        <a:rPr lang="en-US" sz="1000" b="0" i="0" u="none" strike="noStrike">
                          <a:solidFill>
                            <a:srgbClr val="000000"/>
                          </a:solidFill>
                          <a:effectLst/>
                          <a:latin typeface="+mn-lt"/>
                        </a:rPr>
                        <a:t>TXOP Sharing based UL Relaying</a:t>
                      </a:r>
                    </a:p>
                  </a:txBody>
                  <a:tcPr marL="9525" marR="9525" marT="9525" marB="0" anchor="b"/>
                </a:tc>
                <a:tc>
                  <a:txBody>
                    <a:bodyPr/>
                    <a:lstStyle/>
                    <a:p>
                      <a:pPr algn="ctr" fontAlgn="b"/>
                      <a:r>
                        <a:rPr lang="en-US" sz="1000" b="0" i="0" u="none" strike="noStrike" dirty="0">
                          <a:solidFill>
                            <a:srgbClr val="000000"/>
                          </a:solidFill>
                          <a:effectLst/>
                          <a:latin typeface="+mn-lt"/>
                        </a:rPr>
                        <a:t>Serhat Erkucuk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1950</a:t>
                      </a:r>
                    </a:p>
                  </a:txBody>
                  <a:tcPr marL="9525" marR="9525" marT="9525" marB="0" anchor="b"/>
                </a:tc>
                <a:tc>
                  <a:txBody>
                    <a:bodyPr/>
                    <a:lstStyle/>
                    <a:p>
                      <a:pPr algn="l" fontAlgn="b"/>
                      <a:r>
                        <a:rPr lang="en-US" sz="1000" b="0" i="0" u="none" strike="noStrike">
                          <a:solidFill>
                            <a:srgbClr val="000000"/>
                          </a:solidFill>
                          <a:effectLst/>
                          <a:latin typeface="+mn-lt"/>
                        </a:rPr>
                        <a:t>Considerations on Preemption Request</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1951</a:t>
                      </a:r>
                    </a:p>
                  </a:txBody>
                  <a:tcPr marL="9525" marR="9525" marT="9525" marB="0" anchor="b"/>
                </a:tc>
                <a:tc>
                  <a:txBody>
                    <a:bodyPr/>
                    <a:lstStyle/>
                    <a:p>
                      <a:pPr algn="l" fontAlgn="b"/>
                      <a:r>
                        <a:rPr lang="en-US" sz="1000" b="0" i="0" u="none" strike="noStrike">
                          <a:solidFill>
                            <a:srgbClr val="000000"/>
                          </a:solidFill>
                          <a:effectLst/>
                          <a:latin typeface="+mn-lt"/>
                        </a:rPr>
                        <a:t>Concurrent CCA for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Leonardo Lanante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1952</a:t>
                      </a:r>
                    </a:p>
                  </a:txBody>
                  <a:tcPr marL="9525" marR="9525" marT="9525" marB="0" anchor="b"/>
                </a:tc>
                <a:tc>
                  <a:txBody>
                    <a:bodyPr/>
                    <a:lstStyle/>
                    <a:p>
                      <a:pPr algn="l" fontAlgn="b"/>
                      <a:r>
                        <a:rPr lang="en-US" sz="1000" b="0" i="0" u="none" strike="noStrike">
                          <a:solidFill>
                            <a:srgbClr val="000000"/>
                          </a:solidFill>
                          <a:effectLst/>
                          <a:latin typeface="+mn-lt"/>
                        </a:rPr>
                        <a:t>Coordinated R-TWT for Multi-AP scenarios - Follow up</a:t>
                      </a:r>
                    </a:p>
                  </a:txBody>
                  <a:tcPr marL="9525" marR="9525" marT="9525" marB="0" anchor="b"/>
                </a:tc>
                <a:tc>
                  <a:txBody>
                    <a:bodyPr/>
                    <a:lstStyle/>
                    <a:p>
                      <a:pPr algn="ctr" fontAlgn="b"/>
                      <a:r>
                        <a:rPr lang="en-US" sz="1000" b="0" i="0" u="none" strike="noStrike">
                          <a:solidFill>
                            <a:srgbClr val="000000"/>
                          </a:solidFill>
                          <a:effectLst/>
                          <a:latin typeface="+mn-lt"/>
                        </a:rPr>
                        <a:t>Liuming Lu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1955</a:t>
                      </a:r>
                    </a:p>
                  </a:txBody>
                  <a:tcPr marL="9525" marR="9525" marT="9525" marB="0" anchor="b"/>
                </a:tc>
                <a:tc>
                  <a:txBody>
                    <a:bodyPr/>
                    <a:lstStyle/>
                    <a:p>
                      <a:pPr algn="l" fontAlgn="b"/>
                      <a:r>
                        <a:rPr lang="en-US" sz="1000" b="0" i="0" u="none" strike="noStrike">
                          <a:solidFill>
                            <a:srgbClr val="000000"/>
                          </a:solidFill>
                          <a:effectLst/>
                          <a:latin typeface="+mn-lt"/>
                        </a:rPr>
                        <a:t>Considerations for Relay Operation in Next Generation Wi-Fi Networks - part 3</a:t>
                      </a:r>
                    </a:p>
                  </a:txBody>
                  <a:tcPr marL="9525" marR="9525" marT="9525" marB="0" anchor="b"/>
                </a:tc>
                <a:tc>
                  <a:txBody>
                    <a:bodyPr/>
                    <a:lstStyle/>
                    <a:p>
                      <a:pPr algn="ctr" fontAlgn="b"/>
                      <a:r>
                        <a:rPr lang="en-US" sz="1000" b="0" i="0" u="none" strike="noStrike">
                          <a:solidFill>
                            <a:srgbClr val="000000"/>
                          </a:solidFill>
                          <a:effectLst/>
                          <a:latin typeface="+mn-lt"/>
                        </a:rPr>
                        <a:t>Yue Qi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1956</a:t>
                      </a:r>
                    </a:p>
                  </a:txBody>
                  <a:tcPr marL="9525" marR="9525" marT="9525" marB="0" anchor="b"/>
                </a:tc>
                <a:tc>
                  <a:txBody>
                    <a:bodyPr/>
                    <a:lstStyle/>
                    <a:p>
                      <a:pPr algn="l" fontAlgn="b"/>
                      <a:r>
                        <a:rPr lang="en-US" sz="1000" b="0" i="0" u="none" strike="noStrike">
                          <a:solidFill>
                            <a:srgbClr val="000000"/>
                          </a:solidFill>
                          <a:effectLst/>
                          <a:latin typeface="+mn-lt"/>
                        </a:rPr>
                        <a:t>C-TDMA TXOP protection</a:t>
                      </a:r>
                    </a:p>
                  </a:txBody>
                  <a:tcPr marL="9525" marR="9525" marT="9525" marB="0" anchor="b"/>
                </a:tc>
                <a:tc>
                  <a:txBody>
                    <a:bodyPr/>
                    <a:lstStyle/>
                    <a:p>
                      <a:pPr algn="ctr" fontAlgn="b"/>
                      <a:r>
                        <a:rPr lang="en-US" sz="1000" b="0" i="0" u="none" strike="noStrike" dirty="0">
                          <a:solidFill>
                            <a:srgbClr val="000000"/>
                          </a:solidFill>
                          <a:effectLst/>
                          <a:latin typeface="+mn-lt"/>
                        </a:rPr>
                        <a:t>Kiseon Ryu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275702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07870413"/>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1958</a:t>
                      </a:r>
                    </a:p>
                  </a:txBody>
                  <a:tcPr marL="9525" marR="9525" marT="9525" marB="0" anchor="b"/>
                </a:tc>
                <a:tc>
                  <a:txBody>
                    <a:bodyPr/>
                    <a:lstStyle/>
                    <a:p>
                      <a:pPr algn="l" fontAlgn="b"/>
                      <a:r>
                        <a:rPr lang="en-US" sz="1000" b="0" i="0" u="none" strike="noStrike">
                          <a:solidFill>
                            <a:srgbClr val="000000"/>
                          </a:solidFill>
                          <a:effectLst/>
                          <a:latin typeface="+mn-lt"/>
                        </a:rPr>
                        <a:t>QoS Proxy for XR Use Cases</a:t>
                      </a:r>
                    </a:p>
                  </a:txBody>
                  <a:tcPr marL="9525" marR="9525" marT="9525" marB="0" anchor="b"/>
                </a:tc>
                <a:tc>
                  <a:txBody>
                    <a:bodyPr/>
                    <a:lstStyle/>
                    <a:p>
                      <a:pPr algn="ctr" fontAlgn="b"/>
                      <a:r>
                        <a:rPr lang="en-US" sz="1000" b="0" i="0" u="none" strike="noStrike">
                          <a:solidFill>
                            <a:srgbClr val="000000"/>
                          </a:solidFill>
                          <a:effectLst/>
                          <a:latin typeface="+mn-lt"/>
                        </a:rPr>
                        <a:t>Guoqing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1962</a:t>
                      </a:r>
                    </a:p>
                  </a:txBody>
                  <a:tcPr marL="9525" marR="9525" marT="9525" marB="0" anchor="b"/>
                </a:tc>
                <a:tc>
                  <a:txBody>
                    <a:bodyPr/>
                    <a:lstStyle/>
                    <a:p>
                      <a:pPr algn="l" fontAlgn="b"/>
                      <a:r>
                        <a:rPr lang="en-US" sz="1000" b="0" i="0" u="none" strike="noStrike" dirty="0">
                          <a:solidFill>
                            <a:srgbClr val="000000"/>
                          </a:solidFill>
                          <a:effectLst/>
                          <a:latin typeface="+mn-lt"/>
                        </a:rPr>
                        <a:t>Gain analysis for coordinated AP transmissions</a:t>
                      </a:r>
                    </a:p>
                  </a:txBody>
                  <a:tcPr marL="9525" marR="9525" marT="9525" marB="0" anchor="b"/>
                </a:tc>
                <a:tc>
                  <a:txBody>
                    <a:bodyPr/>
                    <a:lstStyle/>
                    <a:p>
                      <a:pPr algn="ctr" fontAlgn="b"/>
                      <a:r>
                        <a:rPr lang="en-US" sz="1000" b="0" i="0" u="none" strike="noStrike">
                          <a:solidFill>
                            <a:srgbClr val="000000"/>
                          </a:solidFill>
                          <a:effectLst/>
                          <a:latin typeface="+mn-lt"/>
                        </a:rPr>
                        <a:t>Abhishek Patil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1963</a:t>
                      </a:r>
                    </a:p>
                  </a:txBody>
                  <a:tcPr marL="9525" marR="9525" marT="9525" marB="0" anchor="b"/>
                </a:tc>
                <a:tc>
                  <a:txBody>
                    <a:bodyPr/>
                    <a:lstStyle/>
                    <a:p>
                      <a:pPr algn="l" fontAlgn="b"/>
                      <a:r>
                        <a:rPr lang="en-US" sz="1000" b="0" i="0" u="none" strike="noStrike">
                          <a:solidFill>
                            <a:srgbClr val="000000"/>
                          </a:solidFill>
                          <a:effectLst/>
                          <a:latin typeface="+mn-lt"/>
                        </a:rPr>
                        <a:t>Periodical NSS Adjustment for an MLD</a:t>
                      </a:r>
                    </a:p>
                  </a:txBody>
                  <a:tcPr marL="9525" marR="9525" marT="9525" marB="0" anchor="b"/>
                </a:tc>
                <a:tc>
                  <a:txBody>
                    <a:bodyPr/>
                    <a:lstStyle/>
                    <a:p>
                      <a:pPr algn="ctr" fontAlgn="b"/>
                      <a:r>
                        <a:rPr lang="en-US" sz="1000" b="0" i="0" u="none" strike="noStrike">
                          <a:solidFill>
                            <a:srgbClr val="000000"/>
                          </a:solidFill>
                          <a:effectLst/>
                          <a:latin typeface="+mn-lt"/>
                        </a:rPr>
                        <a:t>Yunbo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1964</a:t>
                      </a:r>
                    </a:p>
                  </a:txBody>
                  <a:tcPr marL="9525" marR="9525" marT="9525" marB="0" anchor="b"/>
                </a:tc>
                <a:tc>
                  <a:txBody>
                    <a:bodyPr/>
                    <a:lstStyle/>
                    <a:p>
                      <a:pPr algn="l" fontAlgn="b"/>
                      <a:r>
                        <a:rPr lang="en-US" sz="1000" b="0" i="0" u="none" strike="noStrike" dirty="0">
                          <a:solidFill>
                            <a:srgbClr val="000000"/>
                          </a:solidFill>
                          <a:effectLst/>
                          <a:latin typeface="+mn-lt"/>
                        </a:rPr>
                        <a:t>Coexistence Protocols for UHR</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1965</a:t>
                      </a:r>
                    </a:p>
                  </a:txBody>
                  <a:tcPr marL="9525" marR="9525" marT="9525" marB="0" anchor="b"/>
                </a:tc>
                <a:tc>
                  <a:txBody>
                    <a:bodyPr/>
                    <a:lstStyle/>
                    <a:p>
                      <a:pPr algn="l" fontAlgn="b"/>
                      <a:r>
                        <a:rPr lang="en-US" sz="1000" b="0" i="0" u="none" strike="noStrike" dirty="0">
                          <a:solidFill>
                            <a:srgbClr val="000000"/>
                          </a:solidFill>
                          <a:effectLst/>
                          <a:latin typeface="+mn-lt"/>
                        </a:rPr>
                        <a:t>Dynamic power </a:t>
                      </a:r>
                      <a:r>
                        <a:rPr lang="en-US" sz="1000" b="0" i="0" u="none" strike="noStrike" dirty="0" err="1">
                          <a:solidFill>
                            <a:srgbClr val="000000"/>
                          </a:solidFill>
                          <a:effectLst/>
                          <a:latin typeface="+mn-lt"/>
                        </a:rPr>
                        <a:t>save_follow</a:t>
                      </a:r>
                      <a:r>
                        <a:rPr lang="en-US" sz="1000" b="0" i="0" u="none" strike="noStrike" dirty="0">
                          <a:solidFill>
                            <a:srgbClr val="000000"/>
                          </a:solidFill>
                          <a:effectLst/>
                          <a:latin typeface="+mn-lt"/>
                        </a:rPr>
                        <a:t>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1967</a:t>
                      </a:r>
                    </a:p>
                  </a:txBody>
                  <a:tcPr marL="9525" marR="9525" marT="9525" marB="0" anchor="b"/>
                </a:tc>
                <a:tc>
                  <a:txBody>
                    <a:bodyPr/>
                    <a:lstStyle/>
                    <a:p>
                      <a:pPr algn="l" fontAlgn="b"/>
                      <a:r>
                        <a:rPr lang="en-US" sz="1000" b="0" i="0" u="none" strike="noStrike">
                          <a:solidFill>
                            <a:srgbClr val="000000"/>
                          </a:solidFill>
                          <a:effectLst/>
                          <a:latin typeface="+mn-lt"/>
                        </a:rPr>
                        <a:t>Trigger based uplink adapted transmission</a:t>
                      </a:r>
                    </a:p>
                  </a:txBody>
                  <a:tcPr marL="9525" marR="9525" marT="9525" marB="0" anchor="b"/>
                </a:tc>
                <a:tc>
                  <a:txBody>
                    <a:bodyPr/>
                    <a:lstStyle/>
                    <a:p>
                      <a:pPr algn="ctr" fontAlgn="b"/>
                      <a:r>
                        <a:rPr lang="en-US" sz="1000" b="0" i="0" u="none" strike="noStrike" dirty="0">
                          <a:solidFill>
                            <a:srgbClr val="00000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a:solidFill>
                            <a:srgbClr val="000000"/>
                          </a:solidFill>
                          <a:effectLst/>
                          <a:latin typeface="+mn-lt"/>
                        </a:rPr>
                        <a:t>1971</a:t>
                      </a:r>
                    </a:p>
                  </a:txBody>
                  <a:tcPr marL="9525" marR="9525" marT="9525" marB="0" anchor="b"/>
                </a:tc>
                <a:tc>
                  <a:txBody>
                    <a:bodyPr/>
                    <a:lstStyle/>
                    <a:p>
                      <a:pPr algn="l" fontAlgn="b"/>
                      <a:r>
                        <a:rPr lang="en-US" sz="1000" b="0" i="0" u="none" strike="noStrike">
                          <a:solidFill>
                            <a:srgbClr val="000000"/>
                          </a:solidFill>
                          <a:effectLst/>
                          <a:latin typeface="+mn-lt"/>
                        </a:rPr>
                        <a:t>Further thoughts on seamless roaming</a:t>
                      </a:r>
                    </a:p>
                  </a:txBody>
                  <a:tcPr marL="9525" marR="9525" marT="9525" marB="0" anchor="b"/>
                </a:tc>
                <a:tc>
                  <a:txBody>
                    <a:bodyPr/>
                    <a:lstStyle/>
                    <a:p>
                      <a:pPr algn="ctr" fontAlgn="b"/>
                      <a:r>
                        <a:rPr lang="en-US" sz="1000" b="0" i="0" u="none" strike="noStrike">
                          <a:solidFill>
                            <a:srgbClr val="000000"/>
                          </a:solidFill>
                          <a:effectLst/>
                          <a:latin typeface="+mn-lt"/>
                        </a:rPr>
                        <a:t>Ryuichi Hirata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1973</a:t>
                      </a:r>
                    </a:p>
                  </a:txBody>
                  <a:tcPr marL="9525" marR="9525" marT="9525" marB="0" anchor="b"/>
                </a:tc>
                <a:tc>
                  <a:txBody>
                    <a:bodyPr/>
                    <a:lstStyle/>
                    <a:p>
                      <a:pPr algn="l" fontAlgn="b"/>
                      <a:r>
                        <a:rPr lang="en-US" sz="1000" b="0" i="0" u="none" strike="noStrike">
                          <a:solidFill>
                            <a:srgbClr val="000000"/>
                          </a:solidFill>
                          <a:effectLst/>
                          <a:latin typeface="+mn-lt"/>
                        </a:rPr>
                        <a:t>Discussion on UHR enhanced channel access</a:t>
                      </a:r>
                    </a:p>
                  </a:txBody>
                  <a:tcPr marL="9525" marR="9525" marT="9525" marB="0" anchor="b"/>
                </a:tc>
                <a:tc>
                  <a:txBody>
                    <a:bodyPr/>
                    <a:lstStyle/>
                    <a:p>
                      <a:pPr algn="ctr" fontAlgn="b"/>
                      <a:r>
                        <a:rPr lang="en-US" sz="1000" b="0" i="0" u="none" strike="noStrike" dirty="0" err="1">
                          <a:solidFill>
                            <a:srgbClr val="000000"/>
                          </a:solidFill>
                          <a:effectLst/>
                          <a:latin typeface="+mn-lt"/>
                        </a:rPr>
                        <a:t>Yanchun</a:t>
                      </a:r>
                      <a:r>
                        <a:rPr lang="en-US" sz="1000" b="0" i="0" u="none" strike="noStrike" dirty="0">
                          <a:solidFill>
                            <a:srgbClr val="000000"/>
                          </a:solidFill>
                          <a:effectLst/>
                          <a:latin typeface="+mn-lt"/>
                        </a:rPr>
                        <a:t> Li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dirty="0">
                          <a:solidFill>
                            <a:srgbClr val="000000"/>
                          </a:solidFill>
                          <a:effectLst/>
                          <a:latin typeface="+mn-lt"/>
                          <a:hlinkClick r:id="rId2"/>
                        </a:rPr>
                        <a:t>1975</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Coordinated spatial re-use for UHR</a:t>
                      </a:r>
                    </a:p>
                  </a:txBody>
                  <a:tcPr marL="9525" marR="9525" marT="9525" marB="0" anchor="b"/>
                </a:tc>
                <a:tc>
                  <a:txBody>
                    <a:bodyPr/>
                    <a:lstStyle/>
                    <a:p>
                      <a:pPr algn="ctr" fontAlgn="b"/>
                      <a:r>
                        <a:rPr lang="en-US" sz="1000" b="0" i="0" u="none" strike="noStrike">
                          <a:solidFill>
                            <a:srgbClr val="000000"/>
                          </a:solidFill>
                          <a:effectLst/>
                          <a:latin typeface="+mn-lt"/>
                        </a:rPr>
                        <a:t>Rainer Strobel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1976</a:t>
                      </a:r>
                    </a:p>
                  </a:txBody>
                  <a:tcPr marL="9525" marR="9525" marT="9525" marB="0" anchor="b"/>
                </a:tc>
                <a:tc>
                  <a:txBody>
                    <a:bodyPr/>
                    <a:lstStyle/>
                    <a:p>
                      <a:pPr algn="l" fontAlgn="b"/>
                      <a:r>
                        <a:rPr lang="en-US" sz="1000" b="0" i="0" u="none" strike="noStrike">
                          <a:solidFill>
                            <a:srgbClr val="000000"/>
                          </a:solidFill>
                          <a:effectLst/>
                          <a:latin typeface="+mn-lt"/>
                        </a:rPr>
                        <a:t>UHR-Seamless-Roaming-for-Multi-link-Device</a:t>
                      </a:r>
                    </a:p>
                  </a:txBody>
                  <a:tcPr marL="9525" marR="9525" marT="9525" marB="0" anchor="b"/>
                </a:tc>
                <a:tc>
                  <a:txBody>
                    <a:bodyPr/>
                    <a:lstStyle/>
                    <a:p>
                      <a:pPr algn="ctr" fontAlgn="b"/>
                      <a:r>
                        <a:rPr lang="en-US" sz="1000" b="0" i="0" u="none" strike="noStrike">
                          <a:solidFill>
                            <a:srgbClr val="000000"/>
                          </a:solidFill>
                          <a:effectLst/>
                          <a:latin typeface="+mn-lt"/>
                        </a:rPr>
                        <a:t>Hui Che</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1980</a:t>
                      </a:r>
                    </a:p>
                  </a:txBody>
                  <a:tcPr marL="9525" marR="9525" marT="9525" marB="0" anchor="b"/>
                </a:tc>
                <a:tc>
                  <a:txBody>
                    <a:bodyPr/>
                    <a:lstStyle/>
                    <a:p>
                      <a:pPr algn="l" fontAlgn="b"/>
                      <a:r>
                        <a:rPr lang="en-US" sz="1000" b="0" i="0" u="none" strike="noStrike">
                          <a:solidFill>
                            <a:srgbClr val="000000"/>
                          </a:solidFill>
                          <a:effectLst/>
                          <a:latin typeface="+mn-lt"/>
                        </a:rPr>
                        <a:t>Coordinated AP-assisted Medium Synchronization Recovery</a:t>
                      </a:r>
                    </a:p>
                  </a:txBody>
                  <a:tcPr marL="9525" marR="9525" marT="9525" marB="0" anchor="b"/>
                </a:tc>
                <a:tc>
                  <a:txBody>
                    <a:bodyPr/>
                    <a:lstStyle/>
                    <a:p>
                      <a:pPr algn="ctr" fontAlgn="b"/>
                      <a:r>
                        <a:rPr lang="en-US" sz="1000" b="0" i="0" u="none" strike="noStrike">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a:solidFill>
                            <a:srgbClr val="000000"/>
                          </a:solidFill>
                          <a:effectLst/>
                          <a:latin typeface="+mn-lt"/>
                        </a:rPr>
                        <a:t>1981</a:t>
                      </a:r>
                    </a:p>
                  </a:txBody>
                  <a:tcPr marL="9525" marR="9525" marT="9525" marB="0" anchor="b"/>
                </a:tc>
                <a:tc>
                  <a:txBody>
                    <a:bodyPr/>
                    <a:lstStyle/>
                    <a:p>
                      <a:pPr algn="l" fontAlgn="b"/>
                      <a:r>
                        <a:rPr lang="en-US" sz="1000" b="0" i="0" u="none" strike="noStrike">
                          <a:solidFill>
                            <a:srgbClr val="000000"/>
                          </a:solidFill>
                          <a:effectLst/>
                          <a:latin typeface="+mn-lt"/>
                        </a:rPr>
                        <a:t>Multi-Link based Multi-AP Coordination for Low-Latency Traffic </a:t>
                      </a:r>
                    </a:p>
                  </a:txBody>
                  <a:tcPr marL="9525" marR="9525" marT="9525" marB="0" anchor="b"/>
                </a:tc>
                <a:tc>
                  <a:txBody>
                    <a:bodyPr/>
                    <a:lstStyle/>
                    <a:p>
                      <a:pPr algn="ctr" fontAlgn="b"/>
                      <a:r>
                        <a:rPr lang="en-US" sz="1000" b="0" i="0" u="none" strike="noStrike" dirty="0">
                          <a:solidFill>
                            <a:srgbClr val="000000"/>
                          </a:solidFill>
                          <a:effectLst/>
                          <a:latin typeface="+mn-lt"/>
                        </a:rPr>
                        <a:t>Jiayi Zhang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30300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98285101"/>
              </p:ext>
            </p:extLst>
          </p:nvPr>
        </p:nvGraphicFramePr>
        <p:xfrm>
          <a:off x="851217" y="1582301"/>
          <a:ext cx="7736268" cy="387331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1987</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802-11bn-selection-procedure</a:t>
                      </a:r>
                    </a:p>
                  </a:txBody>
                  <a:tcPr marL="9525" marR="9525" marT="9525" marB="0" anchor="b"/>
                </a:tc>
                <a:tc>
                  <a:txBody>
                    <a:bodyPr/>
                    <a:lstStyle/>
                    <a:p>
                      <a:pPr algn="ctr" fontAlgn="b"/>
                      <a:r>
                        <a:rPr lang="en-US" sz="1000" b="0" i="0" u="none" strike="noStrike">
                          <a:solidFill>
                            <a:srgbClr val="00B05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Pending</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a:solidFill>
                            <a:srgbClr val="000000"/>
                          </a:solidFill>
                          <a:effectLst/>
                          <a:latin typeface="+mn-lt"/>
                        </a:rPr>
                        <a:t>1988</a:t>
                      </a:r>
                    </a:p>
                  </a:txBody>
                  <a:tcPr marL="9525" marR="9525" marT="9525" marB="0" anchor="b"/>
                </a:tc>
                <a:tc>
                  <a:txBody>
                    <a:bodyPr/>
                    <a:lstStyle/>
                    <a:p>
                      <a:pPr algn="l" fontAlgn="b"/>
                      <a:r>
                        <a:rPr lang="en-US" sz="1000" b="0" i="0" u="none" strike="noStrike" dirty="0">
                          <a:solidFill>
                            <a:srgbClr val="000000"/>
                          </a:solidFill>
                          <a:effectLst/>
                          <a:latin typeface="+mn-lt"/>
                        </a:rPr>
                        <a:t>High Level Thoughts on DRU Design</a:t>
                      </a:r>
                    </a:p>
                  </a:txBody>
                  <a:tcPr marL="9525" marR="9525" marT="9525" marB="0" anchor="b"/>
                </a:tc>
                <a:tc>
                  <a:txBody>
                    <a:bodyPr/>
                    <a:lstStyle/>
                    <a:p>
                      <a:pPr algn="ctr" fontAlgn="b"/>
                      <a:r>
                        <a:rPr lang="en-US" sz="1000" b="0" i="0" u="none" strike="noStrike">
                          <a:solidFill>
                            <a:srgbClr val="000000"/>
                          </a:solidFill>
                          <a:effectLst/>
                          <a:latin typeface="+mn-lt"/>
                        </a:rPr>
                        <a:t>Lin Yang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1990</a:t>
                      </a:r>
                    </a:p>
                  </a:txBody>
                  <a:tcPr marL="9525" marR="9525" marT="9525" marB="0" anchor="b"/>
                </a:tc>
                <a:tc>
                  <a:txBody>
                    <a:bodyPr/>
                    <a:lstStyle/>
                    <a:p>
                      <a:pPr algn="l" fontAlgn="b"/>
                      <a:r>
                        <a:rPr lang="en-US" sz="1000" b="0" i="0" u="none" strike="noStrike">
                          <a:solidFill>
                            <a:srgbClr val="000000"/>
                          </a:solidFill>
                          <a:effectLst/>
                          <a:latin typeface="+mn-lt"/>
                        </a:rPr>
                        <a:t>multi-ap-transmissions-on-the-link-quality-metric.pptx</a:t>
                      </a:r>
                    </a:p>
                  </a:txBody>
                  <a:tcPr marL="9525" marR="9525" marT="9525" marB="0" anchor="b"/>
                </a:tc>
                <a:tc>
                  <a:txBody>
                    <a:bodyPr/>
                    <a:lstStyle/>
                    <a:p>
                      <a:pPr algn="ctr" fontAlgn="b"/>
                      <a:r>
                        <a:rPr lang="en-US" sz="1000" b="0" i="0" u="none" strike="noStrike">
                          <a:solidFill>
                            <a:srgbClr val="000000"/>
                          </a:solidFill>
                          <a:effectLst/>
                          <a:latin typeface="+mn-lt"/>
                        </a:rPr>
                        <a:t>Vamadevan Namboodiri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1995</a:t>
                      </a:r>
                    </a:p>
                  </a:txBody>
                  <a:tcPr marL="9525" marR="9525" marT="9525" marB="0" anchor="b"/>
                </a:tc>
                <a:tc>
                  <a:txBody>
                    <a:bodyPr/>
                    <a:lstStyle/>
                    <a:p>
                      <a:pPr algn="l" fontAlgn="b"/>
                      <a:r>
                        <a:rPr lang="en-US" sz="1000" b="0" i="0" u="none" strike="noStrike">
                          <a:solidFill>
                            <a:srgbClr val="000000"/>
                          </a:solidFill>
                          <a:effectLst/>
                          <a:latin typeface="+mn-lt"/>
                        </a:rPr>
                        <a:t>Trigger, BA, and BAR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1996</a:t>
                      </a:r>
                    </a:p>
                  </a:txBody>
                  <a:tcPr marL="9525" marR="9525" marT="9525" marB="0" anchor="b"/>
                </a:tc>
                <a:tc>
                  <a:txBody>
                    <a:bodyPr/>
                    <a:lstStyle/>
                    <a:p>
                      <a:pPr algn="l" fontAlgn="b"/>
                      <a:r>
                        <a:rPr lang="en-US" sz="1000" b="0" i="0" u="none" strike="noStrike" dirty="0">
                          <a:solidFill>
                            <a:srgbClr val="000000"/>
                          </a:solidFill>
                          <a:effectLst/>
                          <a:latin typeface="+mn-lt"/>
                        </a:rPr>
                        <a:t>Improve roaming between MLDs</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a:solidFill>
                            <a:srgbClr val="000000"/>
                          </a:solidFill>
                          <a:effectLst/>
                          <a:latin typeface="+mn-lt"/>
                        </a:rPr>
                        <a:t>1997</a:t>
                      </a:r>
                    </a:p>
                  </a:txBody>
                  <a:tcPr marL="9525" marR="9525" marT="9525" marB="0" anchor="b"/>
                </a:tc>
                <a:tc>
                  <a:txBody>
                    <a:bodyPr/>
                    <a:lstStyle/>
                    <a:p>
                      <a:pPr algn="l" fontAlgn="b"/>
                      <a:r>
                        <a:rPr lang="en-US" sz="1000" b="0" i="0" u="none" strike="noStrike">
                          <a:solidFill>
                            <a:srgbClr val="000000"/>
                          </a:solidFill>
                          <a:effectLst/>
                          <a:latin typeface="+mn-lt"/>
                        </a:rPr>
                        <a:t>MAC header protection</a:t>
                      </a:r>
                    </a:p>
                  </a:txBody>
                  <a:tcPr marL="9525" marR="9525" marT="9525" marB="0" anchor="b"/>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rPr>
                        <a:t>1998</a:t>
                      </a:r>
                    </a:p>
                  </a:txBody>
                  <a:tcPr marL="9525" marR="9525" marT="9525" marB="0" anchor="b"/>
                </a:tc>
                <a:tc>
                  <a:txBody>
                    <a:bodyPr/>
                    <a:lstStyle/>
                    <a:p>
                      <a:pPr algn="l" fontAlgn="b"/>
                      <a:r>
                        <a:rPr lang="en-US" sz="1000" b="0" i="0" u="none" strike="noStrike">
                          <a:solidFill>
                            <a:srgbClr val="000000"/>
                          </a:solidFill>
                          <a:effectLst/>
                          <a:latin typeface="+mn-lt"/>
                        </a:rPr>
                        <a:t>Zero MUI Coordinated BF</a:t>
                      </a:r>
                    </a:p>
                  </a:txBody>
                  <a:tcPr marL="9525" marR="9525" marT="9525" marB="0" anchor="b"/>
                </a:tc>
                <a:tc>
                  <a:txBody>
                    <a:bodyPr/>
                    <a:lstStyle/>
                    <a:p>
                      <a:pPr algn="ctr" fontAlgn="b"/>
                      <a:r>
                        <a:rPr lang="en-US" sz="1000" b="0" i="0" u="none" strike="noStrike" dirty="0">
                          <a:solidFill>
                            <a:srgbClr val="000000"/>
                          </a:solidFill>
                          <a:effectLst/>
                          <a:latin typeface="+mn-lt"/>
                        </a:rPr>
                        <a:t>Shimi Shilo</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dirty="0">
                          <a:solidFill>
                            <a:srgbClr val="000000"/>
                          </a:solidFill>
                          <a:effectLst/>
                          <a:latin typeface="+mn-lt"/>
                        </a:rPr>
                        <a:t>2001</a:t>
                      </a:r>
                    </a:p>
                  </a:txBody>
                  <a:tcPr marL="9525" marR="9525" marT="9525" marB="0" anchor="b"/>
                </a:tc>
                <a:tc>
                  <a:txBody>
                    <a:bodyPr/>
                    <a:lstStyle/>
                    <a:p>
                      <a:pPr algn="l" fontAlgn="b"/>
                      <a:r>
                        <a:rPr lang="en-US" sz="1000" b="0" i="0" u="none" strike="noStrike" dirty="0">
                          <a:solidFill>
                            <a:srgbClr val="000000"/>
                          </a:solidFill>
                          <a:effectLst/>
                          <a:latin typeface="+mn-lt"/>
                        </a:rPr>
                        <a:t>Secure Control frames - 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2002</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In-device coexistence and interference follow-up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2003</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a:solidFill>
                            <a:srgbClr val="000000"/>
                          </a:solidFill>
                          <a:effectLst/>
                          <a:latin typeface="+mn-lt"/>
                        </a:rPr>
                        <a:t>Client power save</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algn="ctr" fontAlgn="b"/>
                      <a:r>
                        <a:rPr lang="en-US" sz="1000" b="0" i="0" u="none" strike="noStrike">
                          <a:solidFill>
                            <a:srgbClr val="000000"/>
                          </a:solidFill>
                          <a:effectLst/>
                          <a:latin typeface="+mn-lt"/>
                        </a:rPr>
                        <a:t>2005</a:t>
                      </a:r>
                    </a:p>
                  </a:txBody>
                  <a:tcPr marL="9525" marR="9525" marT="9525" marB="0" anchor="b"/>
                </a:tc>
                <a:tc>
                  <a:txBody>
                    <a:bodyPr/>
                    <a:lstStyle/>
                    <a:p>
                      <a:pPr algn="l" fontAlgn="b"/>
                      <a:r>
                        <a:rPr lang="en-US" sz="1000" b="0" i="0" u="none" strike="noStrike">
                          <a:solidFill>
                            <a:srgbClr val="000000"/>
                          </a:solidFill>
                          <a:effectLst/>
                          <a:latin typeface="+mn-lt"/>
                        </a:rPr>
                        <a:t>Non-primary channel access (NPCA)</a:t>
                      </a:r>
                    </a:p>
                  </a:txBody>
                  <a:tcPr marL="9525" marR="9525" marT="9525" marB="0" anchor="b"/>
                </a:tc>
                <a:tc>
                  <a:txBody>
                    <a:bodyPr/>
                    <a:lstStyle/>
                    <a:p>
                      <a:pPr algn="ctr" fontAlgn="b"/>
                      <a:r>
                        <a:rPr lang="en-US" sz="1000" b="0" i="0" u="none" strike="noStrike">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algn="ctr" fontAlgn="b"/>
                      <a:r>
                        <a:rPr lang="en-US" sz="1000" b="0" i="0" u="none" strike="noStrike" dirty="0">
                          <a:solidFill>
                            <a:srgbClr val="000000"/>
                          </a:solidFill>
                          <a:effectLst/>
                          <a:latin typeface="+mn-lt"/>
                        </a:rPr>
                        <a:t>2006</a:t>
                      </a:r>
                    </a:p>
                  </a:txBody>
                  <a:tcPr marL="9525" marR="9525" marT="9525" marB="0" anchor="b"/>
                </a:tc>
                <a:tc>
                  <a:txBody>
                    <a:bodyPr/>
                    <a:lstStyle/>
                    <a:p>
                      <a:pPr algn="l" fontAlgn="b"/>
                      <a:r>
                        <a:rPr lang="en-US" sz="1000" b="0" i="0" u="none" strike="noStrike">
                          <a:solidFill>
                            <a:srgbClr val="000000"/>
                          </a:solidFill>
                          <a:effectLst/>
                          <a:latin typeface="+mn-lt"/>
                        </a:rPr>
                        <a:t>Non-primary link access for mobile AP MLD</a:t>
                      </a:r>
                    </a:p>
                  </a:txBody>
                  <a:tcPr marL="9525" marR="9525" marT="9525" marB="0" anchor="b"/>
                </a:tc>
                <a:tc>
                  <a:txBody>
                    <a:bodyPr/>
                    <a:lstStyle/>
                    <a:p>
                      <a:pPr algn="ctr" fontAlgn="b"/>
                      <a:r>
                        <a:rPr lang="en-US" sz="1000" b="0" i="0" u="none" strike="noStrike" dirty="0">
                          <a:solidFill>
                            <a:srgbClr val="000000"/>
                          </a:solidFill>
                          <a:effectLst/>
                          <a:latin typeface="+mn-lt"/>
                        </a:rPr>
                        <a:t>Minyoung Park</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1439753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24613919"/>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2007</a:t>
                      </a:r>
                    </a:p>
                  </a:txBody>
                  <a:tcPr marL="9525" marR="9525" marT="9525" marB="0" anchor="b"/>
                </a:tc>
                <a:tc>
                  <a:txBody>
                    <a:bodyPr/>
                    <a:lstStyle/>
                    <a:p>
                      <a:pPr algn="l" fontAlgn="b"/>
                      <a:r>
                        <a:rPr lang="en-US" sz="1000" b="0" i="0" u="none" strike="noStrike">
                          <a:solidFill>
                            <a:srgbClr val="000000"/>
                          </a:solidFill>
                          <a:effectLst/>
                          <a:latin typeface="+mn-lt"/>
                        </a:rPr>
                        <a:t>Enhancement of BSR</a:t>
                      </a:r>
                    </a:p>
                  </a:txBody>
                  <a:tcPr marL="9525" marR="9525" marT="9525" marB="0" anchor="b"/>
                </a:tc>
                <a:tc>
                  <a:txBody>
                    <a:bodyPr/>
                    <a:lstStyle/>
                    <a:p>
                      <a:pPr algn="ctr" fontAlgn="b"/>
                      <a:r>
                        <a:rPr lang="en-US" sz="1000" b="0" i="0" u="none" strike="noStrike">
                          <a:solidFill>
                            <a:srgbClr val="000000"/>
                          </a:solidFill>
                          <a:effectLst/>
                          <a:latin typeface="+mn-lt"/>
                        </a:rPr>
                        <a:t>Frank Hsu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2012</a:t>
                      </a:r>
                    </a:p>
                  </a:txBody>
                  <a:tcPr marL="9525" marR="9525" marT="9525" marB="0" anchor="b"/>
                </a:tc>
                <a:tc>
                  <a:txBody>
                    <a:bodyPr/>
                    <a:lstStyle/>
                    <a:p>
                      <a:pPr algn="l" fontAlgn="b"/>
                      <a:r>
                        <a:rPr lang="en-US" sz="1000" b="0" i="0" u="none" strike="noStrike">
                          <a:solidFill>
                            <a:srgbClr val="000000"/>
                          </a:solidFill>
                          <a:effectLst/>
                          <a:latin typeface="+mn-lt"/>
                        </a:rPr>
                        <a:t>Location Dependent Performance of C-SR</a:t>
                      </a:r>
                    </a:p>
                  </a:txBody>
                  <a:tcPr marL="9525" marR="9525" marT="9525" marB="0" anchor="b"/>
                </a:tc>
                <a:tc>
                  <a:txBody>
                    <a:bodyPr/>
                    <a:lstStyle/>
                    <a:p>
                      <a:pPr algn="ctr" fontAlgn="b"/>
                      <a:r>
                        <a:rPr lang="en-US" sz="1000" b="0" i="0" u="none" strike="noStrike">
                          <a:solidFill>
                            <a:srgbClr val="000000"/>
                          </a:solidFill>
                          <a:effectLst/>
                          <a:latin typeface="+mn-lt"/>
                        </a:rPr>
                        <a:t>MINOTANI JUN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a:solidFill>
                            <a:srgbClr val="000000"/>
                          </a:solidFill>
                          <a:effectLst/>
                          <a:latin typeface="+mn-lt"/>
                        </a:rPr>
                        <a:t>2015</a:t>
                      </a:r>
                    </a:p>
                  </a:txBody>
                  <a:tcPr marL="9525" marR="9525" marT="9525" marB="0" anchor="b"/>
                </a:tc>
                <a:tc>
                  <a:txBody>
                    <a:bodyPr/>
                    <a:lstStyle/>
                    <a:p>
                      <a:pPr algn="l" fontAlgn="b"/>
                      <a:r>
                        <a:rPr lang="en-US" sz="1000" b="0" i="0" u="none" strike="noStrike" dirty="0">
                          <a:solidFill>
                            <a:srgbClr val="000000"/>
                          </a:solidFill>
                          <a:effectLst/>
                          <a:latin typeface="+mn-lt"/>
                        </a:rPr>
                        <a:t>HT-Control-field-expansion</a:t>
                      </a:r>
                    </a:p>
                  </a:txBody>
                  <a:tcPr marL="9525" marR="9525" marT="9525" marB="0" anchor="b"/>
                </a:tc>
                <a:tc>
                  <a:txBody>
                    <a:bodyPr/>
                    <a:lstStyle/>
                    <a:p>
                      <a:pPr algn="ctr" fontAlgn="b"/>
                      <a:r>
                        <a:rPr lang="en-US" sz="1000" b="0" i="0" u="none" strike="noStrike">
                          <a:solidFill>
                            <a:srgbClr val="000000"/>
                          </a:solidFill>
                          <a:effectLst/>
                          <a:latin typeface="+mn-lt"/>
                        </a:rPr>
                        <a:t>Xiangxin Gu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a:solidFill>
                            <a:srgbClr val="000000"/>
                          </a:solidFill>
                          <a:effectLst/>
                          <a:latin typeface="+mn-lt"/>
                        </a:rPr>
                        <a:t>2022</a:t>
                      </a:r>
                    </a:p>
                  </a:txBody>
                  <a:tcPr marL="9525" marR="9525" marT="9525" marB="0" anchor="b"/>
                </a:tc>
                <a:tc>
                  <a:txBody>
                    <a:bodyPr/>
                    <a:lstStyle/>
                    <a:p>
                      <a:pPr algn="l" fontAlgn="b"/>
                      <a:r>
                        <a:rPr lang="en-US" sz="1000" b="0" i="0" u="none" strike="noStrike" dirty="0">
                          <a:solidFill>
                            <a:srgbClr val="000000"/>
                          </a:solidFill>
                          <a:effectLst/>
                          <a:latin typeface="+mn-lt"/>
                        </a:rPr>
                        <a:t>r-TWT for multi-AP follow up</a:t>
                      </a:r>
                    </a:p>
                  </a:txBody>
                  <a:tcPr marL="9525" marR="9525" marT="9525" marB="0" anchor="b"/>
                </a:tc>
                <a:tc>
                  <a:txBody>
                    <a:bodyPr/>
                    <a:lstStyle/>
                    <a:p>
                      <a:pPr algn="ctr" fontAlgn="b"/>
                      <a:r>
                        <a:rPr lang="en-US" sz="1000" b="0" i="0" u="none" strike="noStrike">
                          <a:solidFill>
                            <a:srgbClr val="000000"/>
                          </a:solidFill>
                          <a:effectLst/>
                          <a:latin typeface="+mn-lt"/>
                        </a:rPr>
                        <a:t>Cariou, Laurent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a:solidFill>
                            <a:srgbClr val="000000"/>
                          </a:solidFill>
                          <a:effectLst/>
                          <a:latin typeface="+mn-lt"/>
                        </a:rPr>
                        <a:t>2023</a:t>
                      </a:r>
                    </a:p>
                  </a:txBody>
                  <a:tcPr marL="9525" marR="9525" marT="9525" marB="0" anchor="b"/>
                </a:tc>
                <a:tc>
                  <a:txBody>
                    <a:bodyPr/>
                    <a:lstStyle/>
                    <a:p>
                      <a:pPr algn="l" fontAlgn="b"/>
                      <a:r>
                        <a:rPr lang="en-US" sz="1000" b="0" i="0" u="none" strike="noStrike" dirty="0">
                          <a:solidFill>
                            <a:srgbClr val="000000"/>
                          </a:solidFill>
                          <a:effectLst/>
                          <a:latin typeface="+mn-lt"/>
                        </a:rPr>
                        <a:t>Further discussion on Non-Primary Channel Access</a:t>
                      </a:r>
                    </a:p>
                  </a:txBody>
                  <a:tcPr marL="9525" marR="9525" marT="9525" marB="0" anchor="b"/>
                </a:tc>
                <a:tc>
                  <a:txBody>
                    <a:bodyPr/>
                    <a:lstStyle/>
                    <a:p>
                      <a:pPr algn="ctr" fontAlgn="b"/>
                      <a:r>
                        <a:rPr lang="en-US" sz="1000" b="0" i="0" u="none" strike="noStrike">
                          <a:solidFill>
                            <a:srgbClr val="000000"/>
                          </a:solidFill>
                          <a:effectLst/>
                          <a:latin typeface="+mn-lt"/>
                        </a:rPr>
                        <a:t>Sindhu Verma</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r>
                        <a:rPr lang="en-US" sz="1000" b="0" i="0" u="none" strike="noStrike" dirty="0">
                          <a:solidFill>
                            <a:srgbClr val="000000"/>
                          </a:solidFill>
                          <a:effectLst/>
                          <a:latin typeface="+mn-lt"/>
                          <a:hlinkClick r:id="rId2"/>
                        </a:rPr>
                        <a:t>2026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Balanced Wireless In-Device</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r>
                        <a:rPr lang="en-US" sz="1000" b="0" i="0" u="none" strike="noStrike" dirty="0">
                          <a:solidFill>
                            <a:srgbClr val="000000"/>
                          </a:solidFill>
                          <a:effectLst/>
                          <a:latin typeface="+mn-lt"/>
                        </a:rPr>
                        <a:t>2027</a:t>
                      </a:r>
                    </a:p>
                  </a:txBody>
                  <a:tcPr marL="9525" marR="9525" marT="9525" marB="0" anchor="b"/>
                </a:tc>
                <a:tc>
                  <a:txBody>
                    <a:bodyPr/>
                    <a:lstStyle/>
                    <a:p>
                      <a:pPr algn="l" fontAlgn="b"/>
                      <a:r>
                        <a:rPr lang="en-US" sz="1000" b="0" i="0" u="none" strike="noStrike" dirty="0">
                          <a:solidFill>
                            <a:srgbClr val="000000"/>
                          </a:solidFill>
                          <a:effectLst/>
                          <a:latin typeface="+mn-lt"/>
                        </a:rPr>
                        <a:t>Considerations for DSO sub-band switch delay</a:t>
                      </a:r>
                    </a:p>
                  </a:txBody>
                  <a:tcPr marL="9525" marR="9525" marT="9525" marB="0" anchor="b"/>
                </a:tc>
                <a:tc>
                  <a:txBody>
                    <a:bodyPr/>
                    <a:lstStyle/>
                    <a:p>
                      <a:pPr algn="ctr" fontAlgn="b"/>
                      <a:r>
                        <a:rPr lang="en-US" sz="1000" b="0" i="0" u="none" strike="noStrike" dirty="0">
                          <a:solidFill>
                            <a:srgbClr val="000000"/>
                          </a:solidFill>
                          <a:effectLst/>
                          <a:latin typeface="+mn-lt"/>
                        </a:rPr>
                        <a:t>Vishnu Ratnam</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r>
                        <a:rPr lang="en-US" sz="1000" b="0" i="0" u="none" strike="noStrike" dirty="0">
                          <a:solidFill>
                            <a:srgbClr val="000000"/>
                          </a:solidFill>
                          <a:effectLst/>
                          <a:latin typeface="+mn-lt"/>
                          <a:hlinkClick r:id="rId3"/>
                        </a:rPr>
                        <a:t>2029</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Overview of Enterprise Policy and Goals</a:t>
                      </a:r>
                    </a:p>
                  </a:txBody>
                  <a:tcPr marL="9525" marR="9525" marT="9525" marB="0" anchor="b"/>
                </a:tc>
                <a:tc>
                  <a:txBody>
                    <a:bodyPr/>
                    <a:lstStyle/>
                    <a:p>
                      <a:pPr algn="ctr" fontAlgn="b"/>
                      <a:r>
                        <a:rPr lang="en-US" sz="1000" b="0" i="0" u="none" strike="noStrike" dirty="0">
                          <a:solidFill>
                            <a:srgbClr val="000000"/>
                          </a:solidFill>
                          <a:effectLst/>
                          <a:latin typeface="+mn-lt"/>
                        </a:rPr>
                        <a:t>Brian Hart</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2030</a:t>
                      </a:r>
                      <a:endParaRPr lang="en-US" sz="1000" b="0" i="0" u="none" strike="noStrike" dirty="0">
                        <a:solidFill>
                          <a:srgbClr val="00B050"/>
                        </a:solidFill>
                        <a:effectLst/>
                        <a:latin typeface="+mn-lt"/>
                      </a:endParaRPr>
                    </a:p>
                  </a:txBody>
                  <a:tcPr marL="9525" marR="9525" marT="9525" marB="0" anchor="b"/>
                </a:tc>
                <a:tc>
                  <a:txBody>
                    <a:bodyPr/>
                    <a:lstStyle/>
                    <a:p>
                      <a:pPr algn="l" fontAlgn="b"/>
                      <a:r>
                        <a:rPr lang="en-US" sz="1000" b="0" i="0" u="none" strike="noStrike">
                          <a:solidFill>
                            <a:srgbClr val="00B050"/>
                          </a:solidFill>
                          <a:effectLst/>
                          <a:latin typeface="+mn-lt"/>
                        </a:rPr>
                        <a:t>Proposed 802.11bn Functional Requirements</a:t>
                      </a:r>
                    </a:p>
                  </a:txBody>
                  <a:tcPr marL="9525" marR="9525" marT="9525" marB="0" anchor="b"/>
                </a:tc>
                <a:tc>
                  <a:txBody>
                    <a:bodyPr/>
                    <a:lstStyle/>
                    <a:p>
                      <a:pPr algn="ctr" fontAlgn="b"/>
                      <a:r>
                        <a:rPr lang="en-US" sz="1000" b="0" i="0" u="none" strike="noStrike">
                          <a:solidFill>
                            <a:srgbClr val="00B050"/>
                          </a:solidFill>
                          <a:effectLst/>
                          <a:latin typeface="+mn-lt"/>
                        </a:rPr>
                        <a:t>Ming Gan</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0B050"/>
                          </a:solidFill>
                          <a:effectLst/>
                          <a:uLnTx/>
                          <a:uFillTx/>
                          <a:latin typeface="Times New Roman"/>
                          <a:ea typeface="MS Gothic"/>
                          <a:cs typeface="+mn-cs"/>
                        </a:rPr>
                        <a:t>Presented</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TG doc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Joint</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r>
                        <a:rPr lang="en-US" sz="1000" b="0" i="0" u="none" strike="noStrike">
                          <a:solidFill>
                            <a:srgbClr val="000000"/>
                          </a:solidFill>
                          <a:effectLst/>
                          <a:latin typeface="+mn-lt"/>
                        </a:rPr>
                        <a:t>2031</a:t>
                      </a:r>
                    </a:p>
                  </a:txBody>
                  <a:tcPr marL="9525" marR="9525" marT="9525" marB="0" anchor="b"/>
                </a:tc>
                <a:tc>
                  <a:txBody>
                    <a:bodyPr/>
                    <a:lstStyle/>
                    <a:p>
                      <a:pPr algn="l" fontAlgn="b"/>
                      <a:r>
                        <a:rPr lang="en-US" sz="1000" b="0" i="0" u="none" strike="noStrike">
                          <a:solidFill>
                            <a:srgbClr val="000000"/>
                          </a:solidFill>
                          <a:effectLst/>
                          <a:latin typeface="+mn-lt"/>
                        </a:rPr>
                        <a:t>Data Tones Grouping in Tone-Distributed RUs</a:t>
                      </a:r>
                    </a:p>
                  </a:txBody>
                  <a:tcPr marL="9525" marR="9525" marT="9525" marB="0" anchor="b"/>
                </a:tc>
                <a:tc>
                  <a:txBody>
                    <a:bodyPr/>
                    <a:lstStyle/>
                    <a:p>
                      <a:pPr algn="ctr" fontAlgn="b"/>
                      <a:r>
                        <a:rPr lang="en-US" sz="1000" b="0" i="0" u="none" strike="noStrike" dirty="0">
                          <a:solidFill>
                            <a:srgbClr val="000000"/>
                          </a:solidFill>
                          <a:effectLst/>
                          <a:latin typeface="+mn-lt"/>
                        </a:rPr>
                        <a:t> Mahmoud Kamel</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r>
                        <a:rPr lang="en-US" sz="1000" b="0" i="0" u="none" strike="noStrike">
                          <a:solidFill>
                            <a:srgbClr val="000000"/>
                          </a:solidFill>
                          <a:effectLst/>
                          <a:latin typeface="+mn-lt"/>
                        </a:rPr>
                        <a:t>2039</a:t>
                      </a:r>
                    </a:p>
                  </a:txBody>
                  <a:tcPr marL="9525" marR="9525" marT="9525" marB="0" anchor="b"/>
                </a:tc>
                <a:tc>
                  <a:txBody>
                    <a:bodyPr/>
                    <a:lstStyle/>
                    <a:p>
                      <a:pPr algn="l" fontAlgn="b"/>
                      <a:r>
                        <a:rPr lang="en-US" sz="1000" b="0" i="0" u="none" strike="noStrike">
                          <a:solidFill>
                            <a:srgbClr val="000000"/>
                          </a:solidFill>
                          <a:effectLst/>
                          <a:latin typeface="+mn-lt"/>
                        </a:rPr>
                        <a:t>secondary channel usage follow up</a:t>
                      </a:r>
                    </a:p>
                  </a:txBody>
                  <a:tcPr marL="9525" marR="9525" marT="9525" marB="0" anchor="b"/>
                </a:tc>
                <a:tc>
                  <a:txBody>
                    <a:bodyPr/>
                    <a:lstStyle/>
                    <a:p>
                      <a:pPr algn="ctr" fontAlgn="b"/>
                      <a:r>
                        <a:rPr lang="en-US" sz="1000" b="0" i="0" u="none" strike="noStrike">
                          <a:solidFill>
                            <a:srgbClr val="000000"/>
                          </a:solidFill>
                          <a:effectLst/>
                          <a:latin typeface="+mn-lt"/>
                        </a:rPr>
                        <a:t>Liwen Chu</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r>
                        <a:rPr lang="en-US" sz="1000" b="0" i="0" u="none" strike="noStrike">
                          <a:solidFill>
                            <a:srgbClr val="000000"/>
                          </a:solidFill>
                          <a:effectLst/>
                          <a:latin typeface="+mn-lt"/>
                        </a:rPr>
                        <a:t>2040</a:t>
                      </a:r>
                    </a:p>
                  </a:txBody>
                  <a:tcPr marL="9525" marR="9525" marT="9525" marB="0" anchor="b"/>
                </a:tc>
                <a:tc>
                  <a:txBody>
                    <a:bodyPr/>
                    <a:lstStyle/>
                    <a:p>
                      <a:pPr algn="l" fontAlgn="b"/>
                      <a:r>
                        <a:rPr lang="en-US" sz="1000" b="0" i="0" u="none" strike="noStrike">
                          <a:solidFill>
                            <a:srgbClr val="000000"/>
                          </a:solidFill>
                          <a:effectLst/>
                          <a:latin typeface="+mn-lt"/>
                        </a:rPr>
                        <a:t>Enabling AP power save_follow up</a:t>
                      </a:r>
                    </a:p>
                  </a:txBody>
                  <a:tcPr marL="9525" marR="9525" marT="9525" marB="0" anchor="b"/>
                </a:tc>
                <a:tc>
                  <a:txBody>
                    <a:bodyPr/>
                    <a:lstStyle/>
                    <a:p>
                      <a:pPr algn="ctr" fontAlgn="b"/>
                      <a:r>
                        <a:rPr lang="en-US" sz="1000" b="0" i="0" u="none" strike="noStrike">
                          <a:solidFill>
                            <a:srgbClr val="000000"/>
                          </a:solidFill>
                          <a:effectLst/>
                          <a:latin typeface="+mn-lt"/>
                        </a:rPr>
                        <a:t>Alfred Asterjadhi</a:t>
                      </a:r>
                    </a:p>
                  </a:txBody>
                  <a:tcPr marL="9525" marR="9525" marT="9525" marB="0"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0D0D0D"/>
                          </a:solidFill>
                          <a:effectLst/>
                          <a:uLnTx/>
                          <a:uFillTx/>
                          <a:latin typeface="Times New Roman"/>
                          <a:ea typeface="MS Gothic"/>
                          <a:cs typeface="+mn-cs"/>
                        </a:rPr>
                        <a:t>Pending</a:t>
                      </a: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bl>
          </a:graphicData>
        </a:graphic>
      </p:graphicFrame>
    </p:spTree>
    <p:extLst>
      <p:ext uri="{BB962C8B-B14F-4D97-AF65-F5344CB8AC3E}">
        <p14:creationId xmlns:p14="http://schemas.microsoft.com/office/powerpoint/2010/main" val="4255386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9876241"/>
              </p:ext>
            </p:extLst>
          </p:nvPr>
        </p:nvGraphicFramePr>
        <p:xfrm>
          <a:off x="851217" y="1582301"/>
          <a:ext cx="7736268" cy="42522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914402">
                  <a:extLst>
                    <a:ext uri="{9D8B030D-6E8A-4147-A177-3AD203B41FA5}">
                      <a16:colId xmlns:a16="http://schemas.microsoft.com/office/drawing/2014/main" val="20004"/>
                    </a:ext>
                  </a:extLst>
                </a:gridCol>
                <a:gridCol w="8912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algn="ctr" fontAlgn="b"/>
                      <a:r>
                        <a:rPr lang="en-US" sz="1000" b="0" i="0" u="none" strike="noStrike" dirty="0">
                          <a:solidFill>
                            <a:srgbClr val="000000"/>
                          </a:solidFill>
                          <a:effectLst/>
                          <a:latin typeface="+mn-lt"/>
                        </a:rPr>
                        <a:t>2055</a:t>
                      </a:r>
                    </a:p>
                  </a:txBody>
                  <a:tcPr marL="9525" marR="9525" marT="9525" marB="0" anchor="b"/>
                </a:tc>
                <a:tc>
                  <a:txBody>
                    <a:bodyPr/>
                    <a:lstStyle/>
                    <a:p>
                      <a:pPr algn="l" fontAlgn="b"/>
                      <a:r>
                        <a:rPr lang="en-US" sz="1000" b="0" i="0" u="none" strike="noStrike" dirty="0">
                          <a:solidFill>
                            <a:srgbClr val="000000"/>
                          </a:solidFill>
                          <a:effectLst/>
                          <a:latin typeface="+mn-lt"/>
                        </a:rPr>
                        <a:t>ICF-RCF transmission rules</a:t>
                      </a:r>
                    </a:p>
                  </a:txBody>
                  <a:tcPr marL="9525" marR="9525" marT="9525" marB="0" anchor="b"/>
                </a:tc>
                <a:tc>
                  <a:txBody>
                    <a:bodyPr/>
                    <a:lstStyle/>
                    <a:p>
                      <a:pPr algn="ctr" fontAlgn="b"/>
                      <a:r>
                        <a:rPr lang="en-US" sz="1000" b="0" i="0" u="none" strike="noStrike" dirty="0">
                          <a:solidFill>
                            <a:srgbClr val="000000"/>
                          </a:solidFill>
                          <a:effectLst/>
                          <a:latin typeface="+mn-lt"/>
                        </a:rPr>
                        <a:t>Dmitry Akhmetov</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Power Save</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u="none" strike="noStrike" dirty="0">
                          <a:solidFill>
                            <a:srgbClr val="000000"/>
                          </a:solidFill>
                          <a:effectLst/>
                          <a:latin typeface="+mn-lt"/>
                        </a:rPr>
                        <a:t>2064</a:t>
                      </a:r>
                    </a:p>
                  </a:txBody>
                  <a:tcPr marL="9525" marR="9525" marT="9525" marB="0" anchor="b"/>
                </a:tc>
                <a:tc>
                  <a:txBody>
                    <a:bodyPr/>
                    <a:lstStyle/>
                    <a:p>
                      <a:pPr algn="l" fontAlgn="b"/>
                      <a:r>
                        <a:rPr lang="en-US" sz="1000" b="0" i="0" u="none" strike="noStrike" dirty="0">
                          <a:solidFill>
                            <a:srgbClr val="000000"/>
                          </a:solidFill>
                          <a:effectLst/>
                          <a:latin typeface="+mn-lt"/>
                        </a:rPr>
                        <a:t>STA Assisted Multi-AP Coordination </a:t>
                      </a:r>
                    </a:p>
                  </a:txBody>
                  <a:tcPr marL="9525" marR="9525" marT="9525" marB="0" anchor="b"/>
                </a:tc>
                <a:tc>
                  <a:txBody>
                    <a:bodyPr/>
                    <a:lstStyle/>
                    <a:p>
                      <a:pPr algn="ctr" fontAlgn="b"/>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strike="noStrike"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algn="ctr" fontAlgn="b"/>
                      <a:r>
                        <a:rPr lang="en-US" sz="1000" b="0" i="0" u="none" strike="noStrike" dirty="0">
                          <a:solidFill>
                            <a:srgbClr val="000000"/>
                          </a:solidFill>
                          <a:effectLst/>
                          <a:latin typeface="+mn-lt"/>
                        </a:rPr>
                        <a:t>2063</a:t>
                      </a:r>
                    </a:p>
                  </a:txBody>
                  <a:tcPr marL="9525" marR="9525" marT="9525" marB="0" anchor="b"/>
                </a:tc>
                <a:tc>
                  <a:txBody>
                    <a:bodyPr/>
                    <a:lstStyle/>
                    <a:p>
                      <a:pPr algn="l" fontAlgn="b"/>
                      <a:r>
                        <a:rPr lang="en-US" sz="1000" b="0" i="0" u="none" strike="noStrike" dirty="0">
                          <a:solidFill>
                            <a:srgbClr val="000000"/>
                          </a:solidFill>
                          <a:effectLst/>
                          <a:latin typeface="+mn-lt"/>
                        </a:rPr>
                        <a:t>Enhanced Acknowledgement for Low Latency Communication Follow-Up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Tuncer Baykas</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Ack mechanisms</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algn="ctr" fontAlgn="b"/>
                      <a:r>
                        <a:rPr lang="en-US" sz="1000" b="0" i="0" u="none" strike="noStrike" dirty="0">
                          <a:solidFill>
                            <a:srgbClr val="000000"/>
                          </a:solidFill>
                          <a:effectLst/>
                          <a:latin typeface="+mn-lt"/>
                          <a:hlinkClick r:id="rId2"/>
                        </a:rPr>
                        <a:t>2100</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fr-FR" sz="1000" b="0" i="0" u="none" strike="noStrike" dirty="0">
                          <a:solidFill>
                            <a:srgbClr val="000000"/>
                          </a:solidFill>
                          <a:effectLst/>
                          <a:latin typeface="+mn-lt"/>
                        </a:rPr>
                        <a:t>Considerations on Multiple Multi-AP groups</a:t>
                      </a:r>
                      <a:endParaRPr lang="en-US" sz="1000" b="0" i="0" u="none" strike="noStrike" dirty="0">
                        <a:solidFill>
                          <a:srgbClr val="000000"/>
                        </a:solidFill>
                        <a:effectLst/>
                        <a:latin typeface="+mn-lt"/>
                      </a:endParaRPr>
                    </a:p>
                  </a:txBody>
                  <a:tcPr marL="9525" marR="9525" marT="9525" marB="0" anchor="b"/>
                </a:tc>
                <a:tc>
                  <a:txBody>
                    <a:bodyPr/>
                    <a:lstStyle/>
                    <a:p>
                      <a:pPr algn="ctr" fontAlgn="b"/>
                      <a:r>
                        <a:rPr lang="en-US" sz="1000" b="0" i="0" u="none" strike="noStrike" dirty="0">
                          <a:solidFill>
                            <a:srgbClr val="000000"/>
                          </a:solidFill>
                          <a:effectLst/>
                          <a:latin typeface="+mn-lt"/>
                        </a:rPr>
                        <a:t>Gang Xie</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Multi AP</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algn="ctr" fontAlgn="b"/>
                      <a:r>
                        <a:rPr lang="en-US" sz="1000" b="0" i="0" u="none" strike="noStrike" dirty="0">
                          <a:solidFill>
                            <a:srgbClr val="000000"/>
                          </a:solidFill>
                          <a:effectLst/>
                          <a:latin typeface="+mn-lt"/>
                          <a:hlinkClick r:id="rId3"/>
                        </a:rPr>
                        <a:t>2076</a:t>
                      </a:r>
                      <a:endParaRPr lang="en-US" sz="1000" b="0" i="0" u="none" strike="noStrike" dirty="0">
                        <a:solidFill>
                          <a:srgbClr val="000000"/>
                        </a:solidFill>
                        <a:effectLst/>
                        <a:latin typeface="+mn-lt"/>
                      </a:endParaRPr>
                    </a:p>
                  </a:txBody>
                  <a:tcPr marL="9525" marR="9525" marT="9525" marB="0" anchor="b"/>
                </a:tc>
                <a:tc>
                  <a:txBody>
                    <a:bodyPr/>
                    <a:lstStyle/>
                    <a:p>
                      <a:pPr algn="l" fontAlgn="b"/>
                      <a:r>
                        <a:rPr lang="en-US" sz="1000" b="0" i="0" u="none" strike="noStrike" dirty="0">
                          <a:solidFill>
                            <a:srgbClr val="000000"/>
                          </a:solidFill>
                          <a:effectLst/>
                          <a:latin typeface="+mn-lt"/>
                        </a:rPr>
                        <a:t>Multiple Channel Access in Preemption Sequence</a:t>
                      </a:r>
                    </a:p>
                  </a:txBody>
                  <a:tcPr marL="9525" marR="9525" marT="9525" marB="0" anchor="b"/>
                </a:tc>
                <a:tc>
                  <a:txBody>
                    <a:bodyPr/>
                    <a:lstStyle/>
                    <a:p>
                      <a:pPr algn="ctr" fontAlgn="b"/>
                      <a:r>
                        <a:rPr lang="en-US" sz="1000" b="0" i="0" u="none" strike="noStrike" dirty="0">
                          <a:solidFill>
                            <a:srgbClr val="000000"/>
                          </a:solidFill>
                          <a:effectLst/>
                          <a:latin typeface="+mn-lt"/>
                        </a:rPr>
                        <a:t>Juseong Moon</a:t>
                      </a:r>
                    </a:p>
                  </a:txBody>
                  <a:tcPr marL="9525" marR="9525" marT="9525" marB="0" anchor="b"/>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lumMod val="95000"/>
                              <a:lumOff val="5000"/>
                            </a:schemeClr>
                          </a:solidFill>
                          <a:effectLst/>
                          <a:latin typeface="+mn-lt"/>
                          <a:ea typeface="Times New Roman" panose="02020603050405020304" pitchFamily="18" charset="0"/>
                        </a:rPr>
                        <a:t>Preemption</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2990899"/>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dirty="0">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28580229"/>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algn="l" fontAlgn="b"/>
                      <a:endParaRPr lang="en-US" sz="1000" b="0" i="0" u="none" strike="noStrike">
                        <a:solidFill>
                          <a:srgbClr val="000000"/>
                        </a:solidFill>
                        <a:effectLst/>
                        <a:latin typeface="+mn-lt"/>
                      </a:endParaRPr>
                    </a:p>
                  </a:txBody>
                  <a:tcPr marL="9525" marR="9525" marT="9525" marB="0" anchor="b"/>
                </a:tc>
                <a:tc>
                  <a:txBody>
                    <a:bodyPr/>
                    <a:lstStyle/>
                    <a:p>
                      <a:pPr algn="ctr" fontAlgn="b"/>
                      <a:endParaRPr lang="en-US" sz="1000" b="0" i="0" u="none" strike="noStrike" dirty="0">
                        <a:solidFill>
                          <a:srgbClr val="000000"/>
                        </a:solidFill>
                        <a:effectLst/>
                        <a:latin typeface="+mn-lt"/>
                      </a:endParaRPr>
                    </a:p>
                  </a:txBody>
                  <a:tcPr marL="9525" marR="9525" marT="9525" marB="0"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n-lt"/>
                          <a:ea typeface="Times New Roman" panose="02020603050405020304" pitchFamily="18" charset="0"/>
                          <a:cs typeface="+mn-cs"/>
                        </a:rPr>
                        <a:t>Joint</a:t>
                      </a: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gridSpan="6">
                  <a:txBody>
                    <a:bodyPr/>
                    <a:lstStyle/>
                    <a:p>
                      <a:pPr algn="l" fontAlgn="b"/>
                      <a:r>
                        <a:rPr lang="en-US" sz="1000" b="0" i="0" u="none" strike="noStrike" dirty="0">
                          <a:solidFill>
                            <a:srgbClr val="000000"/>
                          </a:solidFill>
                          <a:effectLst/>
                          <a:latin typeface="+mn-lt"/>
                        </a:rPr>
                        <a:t>Submission requests received past the Sunday deadline.</a:t>
                      </a:r>
                    </a:p>
                  </a:txBody>
                  <a:tcPr marL="9525" marR="9525" marT="9525" marB="0" anchor="b"/>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i="0" dirty="0">
                        <a:solidFill>
                          <a:schemeClr val="tx1">
                            <a:lumMod val="95000"/>
                            <a:lumOff val="5000"/>
                          </a:schemeClr>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179947059"/>
                  </a:ext>
                </a:extLst>
              </a:tr>
            </a:tbl>
          </a:graphicData>
        </a:graphic>
      </p:graphicFrame>
    </p:spTree>
    <p:extLst>
      <p:ext uri="{BB962C8B-B14F-4D97-AF65-F5344CB8AC3E}">
        <p14:creationId xmlns:p14="http://schemas.microsoft.com/office/powerpoint/2010/main" val="12584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September 2023 meeting</a:t>
            </a:r>
          </a:p>
          <a:p>
            <a:pPr lvl="0">
              <a:lnSpc>
                <a:spcPct val="80000"/>
              </a:lnSpc>
              <a:buFont typeface="Arial" panose="020B0604020202020204" pitchFamily="34" charset="0"/>
              <a:buChar char="•"/>
            </a:pPr>
            <a:r>
              <a:rPr lang="en-US" altLang="en-US" sz="1800" dirty="0"/>
              <a:t>SG motions</a:t>
            </a:r>
          </a:p>
          <a:p>
            <a:pPr lvl="1">
              <a:lnSpc>
                <a:spcPct val="80000"/>
              </a:lnSpc>
              <a:buFont typeface="Arial" panose="020B0604020202020204" pitchFamily="34" charset="0"/>
              <a:buChar char="•"/>
            </a:pPr>
            <a:r>
              <a:rPr lang="en-US" altLang="en-US" sz="1400" dirty="0"/>
              <a:t>Approve SG minutes from March meeting.</a:t>
            </a:r>
          </a:p>
          <a:p>
            <a:pPr>
              <a:lnSpc>
                <a:spcPct val="80000"/>
              </a:lnSpc>
              <a:buFont typeface="Arial" panose="020B0604020202020204" pitchFamily="34" charset="0"/>
              <a:buChar char="•"/>
            </a:pPr>
            <a:r>
              <a:rPr lang="en-US" altLang="en-US" sz="1800" dirty="0"/>
              <a:t>Call for TG officers</a:t>
            </a:r>
          </a:p>
          <a:p>
            <a:pPr lvl="0">
              <a:lnSpc>
                <a:spcPct val="80000"/>
              </a:lnSpc>
              <a:buFont typeface="Arial" panose="020B0604020202020204" pitchFamily="34" charset="0"/>
              <a:buChar char="•"/>
            </a:pPr>
            <a:r>
              <a:rPr lang="en-US" altLang="en-US" sz="1800" dirty="0"/>
              <a:t>TG Timeline</a:t>
            </a:r>
          </a:p>
          <a:p>
            <a:pPr>
              <a:lnSpc>
                <a:spcPct val="80000"/>
              </a:lnSpc>
              <a:buFont typeface="Arial" panose="020B0604020202020204" pitchFamily="34" charset="0"/>
              <a:buChar char="•"/>
            </a:pPr>
            <a:r>
              <a:rPr lang="en-US" altLang="en-US" sz="1800" dirty="0"/>
              <a:t>TG Documents</a:t>
            </a:r>
          </a:p>
          <a:p>
            <a:pPr lvl="0">
              <a:lnSpc>
                <a:spcPct val="80000"/>
              </a:lnSpc>
              <a:buFont typeface="Arial" panose="020B0604020202020204" pitchFamily="34" charset="0"/>
              <a:buChar char="•"/>
            </a:pPr>
            <a:r>
              <a:rPr lang="en-US" altLang="en-US" sz="1800" dirty="0"/>
              <a:t>Presentation of submissions</a:t>
            </a:r>
            <a:r>
              <a:rPr lang="en-US" altLang="en-US" sz="1400" dirty="0"/>
              <a:t>	</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September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sz="2000" dirty="0"/>
              <a:t>UHR 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https://mentor.ieee.org/802.11/dcn/23/11-23-0480-03-0uhr-uhr-proposed-par.pdf</a:t>
            </a:r>
            <a:endParaRPr lang="en-US" altLang="en-US" sz="1800" dirty="0"/>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https://mentor.ieee.org/802.11/dcn/23/11-23-0079-10-0uhr-uhr-draft-proposed-csd.docx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https://mentor.ieee.org/802.11/dcn/23/11-23-1166-05-0uhr-uhr-par-and-csd-comments.pptx</a:t>
            </a:r>
            <a:endParaRPr lang="en-US" altLang="en-US" sz="1800" dirty="0"/>
          </a:p>
          <a:p>
            <a:pPr marL="400050">
              <a:buFont typeface="Arial" panose="020B0604020202020204" pitchFamily="34" charset="0"/>
              <a:buChar char="•"/>
            </a:pPr>
            <a:r>
              <a:rPr lang="en-US" sz="2000" dirty="0"/>
              <a:t>PAR and CSD documents approved by EC and NESCOM</a:t>
            </a:r>
          </a:p>
          <a:p>
            <a:endParaRPr lang="en-US"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dirty="0"/>
              <a:t>Move to approve UHR SG minutes from Sept. meeting:</a:t>
            </a:r>
          </a:p>
          <a:p>
            <a:r>
              <a:rPr lang="en-US" dirty="0"/>
              <a:t>	</a:t>
            </a:r>
            <a:r>
              <a:rPr lang="en-US" dirty="0">
                <a:hlinkClick r:id="rId2"/>
              </a:rPr>
              <a:t>https://mentor.ieee.org/802.11/dcn/23/11-23-1449-01-0uhr-uhr-sg-september-2023-meeting-minutes.docx</a:t>
            </a:r>
            <a:endParaRPr lang="en-US" dirty="0"/>
          </a:p>
          <a:p>
            <a:endParaRPr lang="en-US" dirty="0"/>
          </a:p>
          <a:p>
            <a:r>
              <a:rPr lang="en-US" dirty="0"/>
              <a:t>Move: Ross Jian Yu		Second: Yusuke Asai</a:t>
            </a:r>
          </a:p>
          <a:p>
            <a:r>
              <a:rPr lang="en-US" dirty="0"/>
              <a:t>Discussion: None.</a:t>
            </a:r>
          </a:p>
          <a:p>
            <a:endParaRPr lang="en-US" dirty="0"/>
          </a:p>
          <a:p>
            <a:r>
              <a:rPr lang="en-US" dirty="0"/>
              <a:t>Result: </a:t>
            </a:r>
            <a:r>
              <a:rPr lang="en-US"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a:xfrm>
            <a:off x="685800" y="685800"/>
            <a:ext cx="7770813" cy="1065213"/>
          </a:xfrm>
        </p:spPr>
        <p:txBody>
          <a:bodyPr/>
          <a:lstStyle/>
          <a:p>
            <a:r>
              <a:rPr lang="en-US" dirty="0"/>
              <a:t>General TG Structure</a:t>
            </a:r>
          </a:p>
        </p:txBody>
      </p:sp>
      <p:sp>
        <p:nvSpPr>
          <p:cNvPr id="15" name="Content Placeholder 14">
            <a:extLst>
              <a:ext uri="{FF2B5EF4-FFF2-40B4-BE49-F238E27FC236}">
                <a16:creationId xmlns:a16="http://schemas.microsoft.com/office/drawing/2014/main" id="{CCDEA824-EC4D-EA58-96B9-79DB6D90AAFF}"/>
              </a:ext>
            </a:extLst>
          </p:cNvPr>
          <p:cNvSpPr>
            <a:spLocks noGrp="1"/>
          </p:cNvSpPr>
          <p:nvPr>
            <p:ph idx="1"/>
          </p:nvPr>
        </p:nvSpPr>
        <p:spPr>
          <a:xfrm>
            <a:off x="685800" y="5433225"/>
            <a:ext cx="7770813" cy="965998"/>
          </a:xfrm>
        </p:spPr>
        <p:txBody>
          <a:bodyPr/>
          <a:lstStyle/>
          <a:p>
            <a:pPr marL="0" indent="0"/>
            <a:endParaRPr lang="en-US" sz="1800" dirty="0"/>
          </a:p>
          <a:p>
            <a:pPr>
              <a:buFont typeface="Arial" panose="020B0604020202020204" pitchFamily="34" charset="0"/>
              <a:buChar char="•"/>
            </a:pPr>
            <a:r>
              <a:rPr lang="en-US" sz="1800" dirty="0"/>
              <a:t>Number of Ad-Hoc (and Chairs) to be discussed in subsequent meetings</a:t>
            </a:r>
          </a:p>
          <a:p>
            <a:endParaRPr lang="en-US" sz="18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2756483" y="2184811"/>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1371600" y="2960983"/>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305211" y="2960284"/>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1371600" y="377212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301665" y="3772121"/>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3811374" y="2691996"/>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2324100" y="4419604"/>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3810000" y="4419604"/>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267512" y="398219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276600" y="3160704"/>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23241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5334000" y="4419604"/>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1371600" y="4494689"/>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4334143" y="4494689"/>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3563778" y="4599167"/>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6431748" y="2167732"/>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6431748" y="2895604"/>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6431748" y="3687757"/>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6431748" y="46583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3563778" y="2951458"/>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1">
              <a:buFont typeface="Arial" panose="020B0604020202020204" pitchFamily="34" charset="0"/>
              <a:buChar char="•"/>
            </a:pPr>
            <a:r>
              <a:rPr lang="en-US" dirty="0"/>
              <a:t>TGbn Technical Editor</a:t>
            </a:r>
          </a:p>
          <a:p>
            <a:pPr lvl="1">
              <a:buFont typeface="Arial" panose="020B0604020202020204" pitchFamily="34" charset="0"/>
              <a:buChar char="•"/>
            </a:pPr>
            <a:r>
              <a:rPr lang="en-US" dirty="0"/>
              <a:t>TGbn Secretary</a:t>
            </a:r>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8C5-E60C-BAD9-3129-7CE26DC02108}"/>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15DE4AB5-D1B3-A65E-4867-25522047FEC6}"/>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July 2023</a:t>
            </a:r>
          </a:p>
          <a:p>
            <a:pPr>
              <a:buFont typeface="Arial" panose="020B0604020202020204" pitchFamily="34" charset="0"/>
              <a:buChar char="•"/>
            </a:pPr>
            <a:r>
              <a:rPr lang="en-GB" altLang="en-US" sz="2000" dirty="0"/>
              <a:t>Initial TG meeting: November 2023</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a:t>RevCom/Standards Board Approval: </a:t>
            </a:r>
            <a:r>
              <a:rPr lang="en-GB" altLang="en-US" sz="2000" dirty="0">
                <a:solidFill>
                  <a:schemeClr val="tx1"/>
                </a:solidFill>
              </a:rPr>
              <a:t>&lt;&gt;</a:t>
            </a:r>
          </a:p>
          <a:p>
            <a:endParaRPr lang="en-US" sz="2000" dirty="0"/>
          </a:p>
        </p:txBody>
      </p:sp>
      <p:sp>
        <p:nvSpPr>
          <p:cNvPr id="4" name="Slide Number Placeholder 3">
            <a:extLst>
              <a:ext uri="{FF2B5EF4-FFF2-40B4-BE49-F238E27FC236}">
                <a16:creationId xmlns:a16="http://schemas.microsoft.com/office/drawing/2014/main" id="{CD74312F-1AE9-DF1C-8047-0309D95F9FA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91FD58-FD9B-E785-8191-43221661119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0A5DC50-7BA9-66A8-E5DC-F76301DEBE14}"/>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2788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09EC-42B3-FF0D-ECCA-125A80DC904A}"/>
              </a:ext>
            </a:extLst>
          </p:cNvPr>
          <p:cNvSpPr>
            <a:spLocks noGrp="1"/>
          </p:cNvSpPr>
          <p:nvPr>
            <p:ph type="title"/>
          </p:nvPr>
        </p:nvSpPr>
        <p:spPr/>
        <p:txBody>
          <a:bodyPr/>
          <a:lstStyle/>
          <a:p>
            <a:r>
              <a:rPr lang="en-US" dirty="0"/>
              <a:t>Timeline/TG Documents</a:t>
            </a:r>
          </a:p>
        </p:txBody>
      </p:sp>
      <p:sp>
        <p:nvSpPr>
          <p:cNvPr id="3" name="Content Placeholder 2">
            <a:extLst>
              <a:ext uri="{FF2B5EF4-FFF2-40B4-BE49-F238E27FC236}">
                <a16:creationId xmlns:a16="http://schemas.microsoft.com/office/drawing/2014/main" id="{4750E56A-D14B-EE31-8EFC-E472E5AB62EE}"/>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a:t>
            </a:r>
            <a:r>
              <a:rPr lang="en-US" sz="1800" b="0" dirty="0">
                <a:solidFill>
                  <a:srgbClr val="00B050"/>
                </a:solidFill>
              </a:rPr>
              <a:t> TGbn proposed Timeline 					Laurent Cariou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1987</a:t>
            </a:r>
            <a:r>
              <a:rPr lang="en-US" sz="1800" b="0" dirty="0">
                <a:solidFill>
                  <a:srgbClr val="00B050"/>
                </a:solidFill>
              </a:rPr>
              <a:t> 802-11bn-selection-procedure 				Alfred Asterjadhi </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2030</a:t>
            </a:r>
            <a:r>
              <a:rPr lang="en-US" sz="1800" b="0" dirty="0">
                <a:solidFill>
                  <a:srgbClr val="00B050"/>
                </a:solidFill>
              </a:rPr>
              <a:t> Proposed 802.11bn Functional Requirements	Ming Gan</a:t>
            </a:r>
          </a:p>
        </p:txBody>
      </p:sp>
      <p:sp>
        <p:nvSpPr>
          <p:cNvPr id="4" name="Slide Number Placeholder 3">
            <a:extLst>
              <a:ext uri="{FF2B5EF4-FFF2-40B4-BE49-F238E27FC236}">
                <a16:creationId xmlns:a16="http://schemas.microsoft.com/office/drawing/2014/main" id="{CD5B051E-68A4-5FD6-768D-FD9549DF965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52CAD86-D5FA-1BB0-AA63-6F0BCC0FDA4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B6FD5B-BAC4-C7F5-8536-7C013E5D3F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7649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1835</a:t>
            </a:r>
            <a:r>
              <a:rPr lang="en-US" sz="1800" b="0" dirty="0">
                <a:solidFill>
                  <a:srgbClr val="00B050"/>
                </a:solidFill>
              </a:rPr>
              <a:t> AP Power Management 						</a:t>
            </a:r>
            <a:r>
              <a:rPr lang="en-US" sz="1800" b="0" dirty="0" err="1">
                <a:solidFill>
                  <a:srgbClr val="00B050"/>
                </a:solidFill>
              </a:rPr>
              <a:t>Yongsen</a:t>
            </a:r>
            <a:r>
              <a:rPr lang="en-US" sz="1800" b="0" dirty="0">
                <a:solidFill>
                  <a:srgbClr val="00B050"/>
                </a:solidFill>
              </a:rPr>
              <a:t> Ma </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1838</a:t>
            </a:r>
            <a:r>
              <a:rPr lang="en-US" sz="1800" b="0" dirty="0">
                <a:solidFill>
                  <a:srgbClr val="00B050"/>
                </a:solidFill>
              </a:rPr>
              <a:t> Follow up on the Relay Transmission 			Dongguk Lim</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1839</a:t>
            </a:r>
            <a:r>
              <a:rPr lang="en-US" sz="1800" b="0" dirty="0">
                <a:solidFill>
                  <a:srgbClr val="00B050"/>
                </a:solidFill>
              </a:rPr>
              <a:t> Evaluation for the Relay Transmission 		Dongguk Lim [Q&amp;A]</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1888</a:t>
            </a:r>
            <a:r>
              <a:rPr lang="en-US" sz="1800" b="0" dirty="0">
                <a:solidFill>
                  <a:srgbClr val="00B050"/>
                </a:solidFill>
              </a:rPr>
              <a:t> MAC Header Protection - follow-up 		Abhishek Patil</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1908</a:t>
            </a:r>
            <a:r>
              <a:rPr lang="en-US" sz="1800" b="0" dirty="0">
                <a:solidFill>
                  <a:srgbClr val="00B050"/>
                </a:solidFill>
              </a:rPr>
              <a:t> Seamless Roaming Procedure 			</a:t>
            </a:r>
            <a:r>
              <a:rPr lang="en-US" sz="1800" b="0" dirty="0" err="1">
                <a:solidFill>
                  <a:srgbClr val="00B050"/>
                </a:solidFill>
              </a:rPr>
              <a:t>Yelin</a:t>
            </a:r>
            <a:r>
              <a:rPr lang="en-US" sz="1800" b="0" dirty="0">
                <a:solidFill>
                  <a:srgbClr val="00B050"/>
                </a:solidFill>
              </a:rPr>
              <a:t> Yoon</a:t>
            </a:r>
          </a:p>
          <a:p>
            <a:pPr>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1910</a:t>
            </a:r>
            <a:r>
              <a:rPr lang="en-US" sz="1800" b="0" dirty="0">
                <a:solidFill>
                  <a:srgbClr val="00B050"/>
                </a:solidFill>
              </a:rPr>
              <a:t> Coordinated TDMA (Follow up) 			</a:t>
            </a:r>
            <a:r>
              <a:rPr lang="en-US" sz="1800" b="0" dirty="0" err="1">
                <a:solidFill>
                  <a:srgbClr val="00B050"/>
                </a:solidFill>
              </a:rPr>
              <a:t>GeonHwan</a:t>
            </a:r>
            <a:r>
              <a:rPr lang="en-US" sz="1800" b="0" dirty="0">
                <a:solidFill>
                  <a:srgbClr val="00B050"/>
                </a:solidFill>
              </a:rPr>
              <a:t> Kim</a:t>
            </a:r>
          </a:p>
          <a:p>
            <a:pPr>
              <a:buFont typeface="Arial" panose="020B0604020202020204" pitchFamily="34" charset="0"/>
              <a:buChar char="•"/>
            </a:pPr>
            <a:r>
              <a:rPr lang="en-US" sz="1800" b="0" dirty="0">
                <a:solidFill>
                  <a:srgbClr val="00B050"/>
                </a:solidFill>
                <a:hlinkClick r:id="rId6">
                  <a:extLst>
                    <a:ext uri="{A12FA001-AC4F-418D-AE19-62706E023703}">
                      <ahyp:hlinkClr xmlns:ahyp="http://schemas.microsoft.com/office/drawing/2018/hyperlinkcolor" val="tx"/>
                    </a:ext>
                  </a:extLst>
                </a:hlinkClick>
              </a:rPr>
              <a:t>1911</a:t>
            </a:r>
            <a:r>
              <a:rPr lang="en-US" sz="1800" b="0" dirty="0">
                <a:solidFill>
                  <a:srgbClr val="00B050"/>
                </a:solidFill>
              </a:rPr>
              <a:t> Secondary Channel Access and Frame TX 	</a:t>
            </a:r>
            <a:r>
              <a:rPr lang="en-US" sz="1800" b="0" dirty="0" err="1">
                <a:solidFill>
                  <a:srgbClr val="00B050"/>
                </a:solidFill>
              </a:rPr>
              <a:t>Dongju</a:t>
            </a:r>
            <a:r>
              <a:rPr lang="en-US" sz="1800" b="0" dirty="0">
                <a:solidFill>
                  <a:srgbClr val="00B050"/>
                </a:solidFill>
              </a:rPr>
              <a:t> Cha</a:t>
            </a:r>
          </a:p>
          <a:p>
            <a:pPr>
              <a:buFont typeface="Arial" panose="020B0604020202020204" pitchFamily="34" charset="0"/>
              <a:buChar char="•"/>
            </a:pPr>
            <a:r>
              <a:rPr lang="en-US" sz="1800" b="0" dirty="0">
                <a:solidFill>
                  <a:schemeClr val="bg1">
                    <a:lumMod val="65000"/>
                  </a:schemeClr>
                </a:solidFill>
                <a:hlinkClick r:id="rId7">
                  <a:extLst>
                    <a:ext uri="{A12FA001-AC4F-418D-AE19-62706E023703}">
                      <ahyp:hlinkClr xmlns:ahyp="http://schemas.microsoft.com/office/drawing/2018/hyperlinkcolor" val="tx"/>
                    </a:ext>
                  </a:extLst>
                </a:hlinkClick>
              </a:rPr>
              <a:t>1914</a:t>
            </a:r>
            <a:r>
              <a:rPr lang="en-US" sz="1800" b="0" dirty="0">
                <a:solidFill>
                  <a:schemeClr val="bg1">
                    <a:lumMod val="65000"/>
                  </a:schemeClr>
                </a:solidFill>
              </a:rPr>
              <a:t> Enhanced Security Considerations in UHR 	</a:t>
            </a:r>
            <a:r>
              <a:rPr lang="en-US" sz="1800" b="0" dirty="0" err="1">
                <a:solidFill>
                  <a:schemeClr val="bg1">
                    <a:lumMod val="65000"/>
                  </a:schemeClr>
                </a:solidFill>
              </a:rPr>
              <a:t>SunHee</a:t>
            </a:r>
            <a:r>
              <a:rPr lang="en-US" sz="1800" b="0" dirty="0">
                <a:solidFill>
                  <a:schemeClr val="bg1">
                    <a:lumMod val="65000"/>
                  </a:schemeClr>
                </a:solidFill>
              </a:rPr>
              <a:t> Baek</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Final Call for TGbn Officers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p:txBody>
          <a:bodyPr/>
          <a:lstStyle/>
          <a:p>
            <a:r>
              <a:rPr lang="en-US" dirty="0">
                <a:solidFill>
                  <a:schemeClr val="tx1"/>
                </a:solidFill>
              </a:rPr>
              <a:t>Final Call for TGbn officers</a:t>
            </a:r>
            <a:endParaRPr lang="en-US" dirty="0"/>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dirty="0"/>
              <a:t>Call for TGbn officers’ nominations</a:t>
            </a:r>
          </a:p>
          <a:p>
            <a:pPr lvl="1">
              <a:buFont typeface="Arial" panose="020B0604020202020204" pitchFamily="34" charset="0"/>
              <a:buChar char="•"/>
            </a:pPr>
            <a:r>
              <a:rPr lang="en-US" dirty="0"/>
              <a:t>TGbn Vice-chair candidates</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Rubayet Shafin</a:t>
            </a:r>
          </a:p>
          <a:p>
            <a:pPr lvl="2">
              <a:buFont typeface="Arial" panose="020B0604020202020204" pitchFamily="34" charset="0"/>
              <a:buChar char="•"/>
            </a:pPr>
            <a:r>
              <a:rPr lang="en-US" dirty="0"/>
              <a:t>Matthew Fischer</a:t>
            </a:r>
          </a:p>
          <a:p>
            <a:pPr lvl="1">
              <a:buFont typeface="Arial" panose="020B0604020202020204" pitchFamily="34" charset="0"/>
              <a:buChar char="•"/>
            </a:pPr>
            <a:r>
              <a:rPr lang="en-US" dirty="0"/>
              <a:t>TGbn Technical Editor</a:t>
            </a:r>
          </a:p>
          <a:p>
            <a:pPr lvl="2">
              <a:buFont typeface="Arial" panose="020B0604020202020204" pitchFamily="34" charset="0"/>
              <a:buChar char="•"/>
            </a:pPr>
            <a:r>
              <a:rPr lang="en-US" dirty="0"/>
              <a:t>Ross Jian Yu</a:t>
            </a:r>
          </a:p>
          <a:p>
            <a:pPr lvl="1">
              <a:buFont typeface="Arial" panose="020B0604020202020204" pitchFamily="34" charset="0"/>
              <a:buChar char="•"/>
            </a:pPr>
            <a:r>
              <a:rPr lang="en-US" dirty="0"/>
              <a:t>TGbn Secretary</a:t>
            </a:r>
          </a:p>
          <a:p>
            <a:pPr lvl="2">
              <a:buFont typeface="Arial" panose="020B0604020202020204" pitchFamily="34" charset="0"/>
              <a:buChar char="•"/>
            </a:pPr>
            <a:r>
              <a:rPr lang="en-US" dirty="0"/>
              <a:t>Yusuke Asai</a:t>
            </a:r>
          </a:p>
          <a:p>
            <a:pPr>
              <a:buFont typeface="Arial" panose="020B0604020202020204" pitchFamily="34" charset="0"/>
              <a:buChar char="•"/>
            </a:pPr>
            <a:r>
              <a:rPr lang="en-US" dirty="0"/>
              <a:t>Call is closed</a:t>
            </a:r>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54695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1911</a:t>
            </a:r>
            <a:r>
              <a:rPr lang="en-US" sz="1600" b="0" dirty="0">
                <a:solidFill>
                  <a:srgbClr val="00B050"/>
                </a:solidFill>
              </a:rPr>
              <a:t> Secondary Channel Access and Frame TX 			</a:t>
            </a:r>
            <a:r>
              <a:rPr lang="en-US" sz="1600" b="0" dirty="0" err="1">
                <a:solidFill>
                  <a:srgbClr val="00B050"/>
                </a:solidFill>
              </a:rPr>
              <a:t>Dongju</a:t>
            </a:r>
            <a:r>
              <a:rPr lang="en-US" sz="1600" b="0" dirty="0">
                <a:solidFill>
                  <a:srgbClr val="00B050"/>
                </a:solidFill>
              </a:rPr>
              <a:t> Cha	[Q&amp;A]</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1914</a:t>
            </a:r>
            <a:r>
              <a:rPr lang="en-US" sz="1600" b="0" dirty="0">
                <a:solidFill>
                  <a:srgbClr val="00B050"/>
                </a:solidFill>
              </a:rPr>
              <a:t> Enhanced Security Considerations in UHR 			</a:t>
            </a:r>
            <a:r>
              <a:rPr lang="en-US" sz="1600" b="0" dirty="0" err="1">
                <a:solidFill>
                  <a:srgbClr val="00B050"/>
                </a:solidFill>
              </a:rPr>
              <a:t>SunHee</a:t>
            </a:r>
            <a:r>
              <a:rPr lang="en-US" sz="1600" b="0" dirty="0">
                <a:solidFill>
                  <a:srgbClr val="00B050"/>
                </a:solidFill>
              </a:rPr>
              <a:t> Baek</a:t>
            </a: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1929</a:t>
            </a:r>
            <a:r>
              <a:rPr lang="en-US" sz="1600" b="0" dirty="0">
                <a:solidFill>
                  <a:srgbClr val="00B050"/>
                </a:solidFill>
              </a:rPr>
              <a:t> Peer-to-peer (P2P) Resource Management 			Rubayet Shafin</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1942</a:t>
            </a:r>
            <a:r>
              <a:rPr lang="en-US" sz="1600" b="0" dirty="0">
                <a:solidFill>
                  <a:srgbClr val="00B050"/>
                </a:solidFill>
              </a:rPr>
              <a:t> Inter-PPDU Low Power Listening Scheme 			</a:t>
            </a:r>
            <a:r>
              <a:rPr lang="en-US" sz="1600" b="0" dirty="0" err="1">
                <a:solidFill>
                  <a:srgbClr val="00B050"/>
                </a:solidFill>
              </a:rPr>
              <a:t>Yunsi</a:t>
            </a:r>
            <a:r>
              <a:rPr lang="en-US" sz="1600" b="0" dirty="0">
                <a:solidFill>
                  <a:srgbClr val="00B050"/>
                </a:solidFill>
              </a:rPr>
              <a:t> Ma</a:t>
            </a:r>
          </a:p>
          <a:p>
            <a:pPr>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1953</a:t>
            </a:r>
            <a:r>
              <a:rPr lang="en-US" sz="1600" b="0" dirty="0">
                <a:solidFill>
                  <a:srgbClr val="00B050"/>
                </a:solidFill>
              </a:rPr>
              <a:t> Two Dimensional Resource Allocation 				Srinivas Kandala</a:t>
            </a:r>
          </a:p>
          <a:p>
            <a:pPr>
              <a:buFont typeface="Arial" panose="020B0604020202020204" pitchFamily="34" charset="0"/>
              <a:buChar char="•"/>
            </a:pPr>
            <a:r>
              <a:rPr lang="en-US" sz="1600" b="0" dirty="0">
                <a:solidFill>
                  <a:srgbClr val="00B050"/>
                </a:solidFill>
                <a:hlinkClick r:id="rId7">
                  <a:extLst>
                    <a:ext uri="{A12FA001-AC4F-418D-AE19-62706E023703}">
                      <ahyp:hlinkClr xmlns:ahyp="http://schemas.microsoft.com/office/drawing/2018/hyperlinkcolor" val="tx"/>
                    </a:ext>
                  </a:extLst>
                </a:hlinkClick>
              </a:rPr>
              <a:t>1954</a:t>
            </a:r>
            <a:r>
              <a:rPr lang="en-US" sz="1600" b="0" dirty="0">
                <a:solidFill>
                  <a:srgbClr val="00B050"/>
                </a:solidFill>
              </a:rPr>
              <a:t> Two Dimensional A-PPDU 						Srinivas Kandala</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4147590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TG officers’ election</a:t>
            </a:r>
          </a:p>
          <a:p>
            <a:pPr lvl="0">
              <a:buFont typeface="Arial" panose="020B0604020202020204" pitchFamily="34" charset="0"/>
              <a:buChar char="•"/>
            </a:pPr>
            <a:r>
              <a:rPr lang="en-GB" sz="1600" dirty="0"/>
              <a:t>Proposed TG structure</a:t>
            </a:r>
          </a:p>
          <a:p>
            <a:pPr lvl="0">
              <a:buFont typeface="Arial" panose="020B0604020202020204" pitchFamily="34" charset="0"/>
              <a:buChar char="•"/>
            </a:pPr>
            <a:r>
              <a:rPr lang="en-GB" sz="1600" dirty="0"/>
              <a:t>TG documents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099-710A-BAAF-B8BC-7014BCF7814C}"/>
              </a:ext>
            </a:extLst>
          </p:cNvPr>
          <p:cNvSpPr>
            <a:spLocks noGrp="1"/>
          </p:cNvSpPr>
          <p:nvPr>
            <p:ph type="title"/>
          </p:nvPr>
        </p:nvSpPr>
        <p:spPr/>
        <p:txBody>
          <a:bodyPr/>
          <a:lstStyle/>
          <a:p>
            <a:r>
              <a:rPr lang="en-US" altLang="en-US" sz="3200" dirty="0"/>
              <a:t>Proposed TG structure</a:t>
            </a:r>
            <a:endParaRPr lang="en-US" dirty="0"/>
          </a:p>
        </p:txBody>
      </p:sp>
      <p:sp>
        <p:nvSpPr>
          <p:cNvPr id="3" name="Content Placeholder 2">
            <a:extLst>
              <a:ext uri="{FF2B5EF4-FFF2-40B4-BE49-F238E27FC236}">
                <a16:creationId xmlns:a16="http://schemas.microsoft.com/office/drawing/2014/main" id="{7E162DB6-C4EE-DEDE-51EE-E544B03CE3D6}"/>
              </a:ext>
            </a:extLst>
          </p:cNvPr>
          <p:cNvSpPr>
            <a:spLocks noGrp="1"/>
          </p:cNvSpPr>
          <p:nvPr>
            <p:ph idx="1"/>
          </p:nvPr>
        </p:nvSpPr>
        <p:spPr>
          <a:xfrm>
            <a:off x="685800" y="4907598"/>
            <a:ext cx="7770813" cy="155050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Yusuke Asai</a:t>
            </a:r>
          </a:p>
          <a:p>
            <a:pPr>
              <a:buFont typeface="Arial" panose="020B0604020202020204" pitchFamily="34" charset="0"/>
              <a:buChar char="•"/>
            </a:pPr>
            <a:r>
              <a:rPr lang="en-US" sz="1800" dirty="0"/>
              <a:t>Appointed TGbe Technical Editor: </a:t>
            </a:r>
            <a:r>
              <a:rPr lang="en-US" sz="1800" i="1" dirty="0"/>
              <a:t>Ross Jian Yu</a:t>
            </a:r>
          </a:p>
          <a:p>
            <a:pPr>
              <a:buFont typeface="Arial" panose="020B0604020202020204" pitchFamily="34" charset="0"/>
              <a:buChar char="•"/>
            </a:pPr>
            <a:r>
              <a:rPr lang="en-US" sz="1800" dirty="0"/>
              <a:t>Number of Ad-</a:t>
            </a:r>
            <a:r>
              <a:rPr lang="en-US" sz="1800" dirty="0" err="1"/>
              <a:t>Hocs</a:t>
            </a:r>
            <a:r>
              <a:rPr lang="en-US" sz="1800" dirty="0"/>
              <a:t>: see next slides; ad-hoc chairs election in January</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F5228BC6-93DC-E86D-56F5-FCC94FAE3AC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5274CA5-98D1-9AB7-D76B-F90AA1FC64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8F84CA-CDAF-7D4D-1373-B2A0C8023D7F}"/>
              </a:ext>
            </a:extLst>
          </p:cNvPr>
          <p:cNvSpPr>
            <a:spLocks noGrp="1"/>
          </p:cNvSpPr>
          <p:nvPr>
            <p:ph type="dt" idx="15"/>
          </p:nvPr>
        </p:nvSpPr>
        <p:spPr/>
        <p:txBody>
          <a:bodyPr/>
          <a:lstStyle/>
          <a:p>
            <a:r>
              <a:rPr lang="en-US" dirty="0"/>
              <a:t>November 2023</a:t>
            </a:r>
            <a:endParaRPr lang="en-GB" dirty="0"/>
          </a:p>
        </p:txBody>
      </p:sp>
      <p:sp>
        <p:nvSpPr>
          <p:cNvPr id="27" name="Rectangle 26">
            <a:extLst>
              <a:ext uri="{FF2B5EF4-FFF2-40B4-BE49-F238E27FC236}">
                <a16:creationId xmlns:a16="http://schemas.microsoft.com/office/drawing/2014/main" id="{AD164314-5698-B432-9DAF-F810082BC987}"/>
              </a:ext>
            </a:extLst>
          </p:cNvPr>
          <p:cNvSpPr/>
          <p:nvPr/>
        </p:nvSpPr>
        <p:spPr bwMode="auto">
          <a:xfrm>
            <a:off x="1981200" y="1668099"/>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TGbn Chair</a:t>
            </a:r>
            <a:endParaRPr kumimoji="0" lang="en-US" sz="2400" b="0" i="0" u="none" strike="noStrike" cap="none" normalizeH="0" baseline="0" dirty="0">
              <a:ln>
                <a:noFill/>
              </a:ln>
              <a:solidFill>
                <a:schemeClr val="tx1"/>
              </a:solidFill>
              <a:effectLst/>
            </a:endParaRPr>
          </a:p>
        </p:txBody>
      </p:sp>
      <p:sp>
        <p:nvSpPr>
          <p:cNvPr id="28" name="Rectangle 27">
            <a:extLst>
              <a:ext uri="{FF2B5EF4-FFF2-40B4-BE49-F238E27FC236}">
                <a16:creationId xmlns:a16="http://schemas.microsoft.com/office/drawing/2014/main" id="{3EC9BE70-49C4-81A3-FBC0-C006755770B4}"/>
              </a:ext>
            </a:extLst>
          </p:cNvPr>
          <p:cNvSpPr/>
          <p:nvPr/>
        </p:nvSpPr>
        <p:spPr bwMode="auto">
          <a:xfrm>
            <a:off x="596317" y="2444271"/>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29" name="Rectangle 28">
            <a:extLst>
              <a:ext uri="{FF2B5EF4-FFF2-40B4-BE49-F238E27FC236}">
                <a16:creationId xmlns:a16="http://schemas.microsoft.com/office/drawing/2014/main" id="{0174FD4B-0062-38F9-7952-472B4809E829}"/>
              </a:ext>
            </a:extLst>
          </p:cNvPr>
          <p:cNvSpPr/>
          <p:nvPr/>
        </p:nvSpPr>
        <p:spPr bwMode="auto">
          <a:xfrm>
            <a:off x="3529928" y="2443572"/>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i="1"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30" name="Rectangle 29">
            <a:extLst>
              <a:ext uri="{FF2B5EF4-FFF2-40B4-BE49-F238E27FC236}">
                <a16:creationId xmlns:a16="http://schemas.microsoft.com/office/drawing/2014/main" id="{CEA92E66-B76B-6E11-E40B-3442555451EB}"/>
              </a:ext>
            </a:extLst>
          </p:cNvPr>
          <p:cNvSpPr/>
          <p:nvPr/>
        </p:nvSpPr>
        <p:spPr bwMode="auto">
          <a:xfrm>
            <a:off x="596317" y="325540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31" name="Rectangle 30">
            <a:extLst>
              <a:ext uri="{FF2B5EF4-FFF2-40B4-BE49-F238E27FC236}">
                <a16:creationId xmlns:a16="http://schemas.microsoft.com/office/drawing/2014/main" id="{DF467BB2-7CAF-5571-92AC-6957755B822E}"/>
              </a:ext>
            </a:extLst>
          </p:cNvPr>
          <p:cNvSpPr/>
          <p:nvPr/>
        </p:nvSpPr>
        <p:spPr bwMode="auto">
          <a:xfrm>
            <a:off x="3526382" y="3255409"/>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32" name="Straight Connector 31">
            <a:extLst>
              <a:ext uri="{FF2B5EF4-FFF2-40B4-BE49-F238E27FC236}">
                <a16:creationId xmlns:a16="http://schemas.microsoft.com/office/drawing/2014/main" id="{12144DC9-D6CE-7844-CC6E-934966071850}"/>
              </a:ext>
            </a:extLst>
          </p:cNvPr>
          <p:cNvCxnSpPr>
            <a:cxnSpLocks/>
            <a:stCxn id="27" idx="2"/>
          </p:cNvCxnSpPr>
          <p:nvPr/>
        </p:nvCxnSpPr>
        <p:spPr bwMode="auto">
          <a:xfrm>
            <a:off x="3036091" y="2175284"/>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8A821D82-C5D5-167D-80A9-CE2FA1BF75B1}"/>
              </a:ext>
            </a:extLst>
          </p:cNvPr>
          <p:cNvCxnSpPr>
            <a:cxnSpLocks/>
          </p:cNvCxnSpPr>
          <p:nvPr/>
        </p:nvCxnSpPr>
        <p:spPr bwMode="auto">
          <a:xfrm>
            <a:off x="1548817" y="3902892"/>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BC80FA6D-4DA0-7E85-BCB4-9671DFD9EC79}"/>
              </a:ext>
            </a:extLst>
          </p:cNvPr>
          <p:cNvCxnSpPr>
            <a:cxnSpLocks/>
          </p:cNvCxnSpPr>
          <p:nvPr/>
        </p:nvCxnSpPr>
        <p:spPr bwMode="auto">
          <a:xfrm>
            <a:off x="3034717" y="3902892"/>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1B7A5278-8512-9BB0-B924-1C672EA6DEFB}"/>
              </a:ext>
            </a:extLst>
          </p:cNvPr>
          <p:cNvCxnSpPr>
            <a:cxnSpLocks/>
          </p:cNvCxnSpPr>
          <p:nvPr/>
        </p:nvCxnSpPr>
        <p:spPr bwMode="auto">
          <a:xfrm>
            <a:off x="2492229" y="346548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0602702-43E6-BBC6-D77B-A9522C75FC90}"/>
              </a:ext>
            </a:extLst>
          </p:cNvPr>
          <p:cNvCxnSpPr>
            <a:cxnSpLocks/>
          </p:cNvCxnSpPr>
          <p:nvPr/>
        </p:nvCxnSpPr>
        <p:spPr bwMode="auto">
          <a:xfrm>
            <a:off x="2501317" y="2643992"/>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091E4C38-F72E-F81D-1F7E-338C7BA89085}"/>
              </a:ext>
            </a:extLst>
          </p:cNvPr>
          <p:cNvCxnSpPr>
            <a:cxnSpLocks/>
          </p:cNvCxnSpPr>
          <p:nvPr/>
        </p:nvCxnSpPr>
        <p:spPr bwMode="auto">
          <a:xfrm>
            <a:off x="15488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3B6899DB-ED58-B255-A561-7917FB042564}"/>
              </a:ext>
            </a:extLst>
          </p:cNvPr>
          <p:cNvCxnSpPr>
            <a:cxnSpLocks/>
          </p:cNvCxnSpPr>
          <p:nvPr/>
        </p:nvCxnSpPr>
        <p:spPr bwMode="auto">
          <a:xfrm>
            <a:off x="4558717" y="3902892"/>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9" name="Rectangle 38">
            <a:extLst>
              <a:ext uri="{FF2B5EF4-FFF2-40B4-BE49-F238E27FC236}">
                <a16:creationId xmlns:a16="http://schemas.microsoft.com/office/drawing/2014/main" id="{80E7BD7A-CCAB-E170-653E-16F6FA46B5F7}"/>
              </a:ext>
            </a:extLst>
          </p:cNvPr>
          <p:cNvSpPr/>
          <p:nvPr/>
        </p:nvSpPr>
        <p:spPr bwMode="auto">
          <a:xfrm>
            <a:off x="596317" y="3977977"/>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40" name="Rectangle 39">
            <a:extLst>
              <a:ext uri="{FF2B5EF4-FFF2-40B4-BE49-F238E27FC236}">
                <a16:creationId xmlns:a16="http://schemas.microsoft.com/office/drawing/2014/main" id="{70D9DA70-EDF6-2461-3828-F54206DD8F5A}"/>
              </a:ext>
            </a:extLst>
          </p:cNvPr>
          <p:cNvSpPr/>
          <p:nvPr/>
        </p:nvSpPr>
        <p:spPr bwMode="auto">
          <a:xfrm>
            <a:off x="3558860" y="3977977"/>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D1AB0E8F-D130-F15E-78A3-253DA0FD6DE8}"/>
              </a:ext>
            </a:extLst>
          </p:cNvPr>
          <p:cNvSpPr txBox="1"/>
          <p:nvPr/>
        </p:nvSpPr>
        <p:spPr>
          <a:xfrm>
            <a:off x="2788495" y="4082455"/>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97465CAD-A08D-6D49-C0F3-BC6E639BF40F}"/>
              </a:ext>
            </a:extLst>
          </p:cNvPr>
          <p:cNvSpPr txBox="1"/>
          <p:nvPr/>
        </p:nvSpPr>
        <p:spPr>
          <a:xfrm>
            <a:off x="5656465" y="1651020"/>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EE251143-074F-73AE-DD32-8546830D6706}"/>
              </a:ext>
            </a:extLst>
          </p:cNvPr>
          <p:cNvSpPr txBox="1"/>
          <p:nvPr/>
        </p:nvSpPr>
        <p:spPr>
          <a:xfrm>
            <a:off x="5656465" y="2378892"/>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54566CFA-0C3A-5FEF-1CED-C8BBF389DD84}"/>
              </a:ext>
            </a:extLst>
          </p:cNvPr>
          <p:cNvSpPr txBox="1"/>
          <p:nvPr/>
        </p:nvSpPr>
        <p:spPr>
          <a:xfrm>
            <a:off x="5656465" y="3171045"/>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D4431F83-3116-1D1F-FAC6-C14F94A4ED37}"/>
              </a:ext>
            </a:extLst>
          </p:cNvPr>
          <p:cNvSpPr txBox="1"/>
          <p:nvPr/>
        </p:nvSpPr>
        <p:spPr>
          <a:xfrm>
            <a:off x="5656465" y="4141672"/>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46" name="TextBox 45">
            <a:extLst>
              <a:ext uri="{FF2B5EF4-FFF2-40B4-BE49-F238E27FC236}">
                <a16:creationId xmlns:a16="http://schemas.microsoft.com/office/drawing/2014/main" id="{D67EA743-2364-4D74-191A-0CF53044F85C}"/>
              </a:ext>
            </a:extLst>
          </p:cNvPr>
          <p:cNvSpPr txBox="1"/>
          <p:nvPr/>
        </p:nvSpPr>
        <p:spPr>
          <a:xfrm>
            <a:off x="2788495" y="2434746"/>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4561164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Yusuke Asai as TGbn Secretary</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TGbn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Ross Jian Yu as TGbn Technical Editor</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Traditionally TGs have Two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TGbn?</a:t>
            </a:r>
          </a:p>
          <a:p>
            <a:pPr lvl="1">
              <a:buFont typeface="Arial" panose="020B0604020202020204" pitchFamily="34" charset="0"/>
              <a:buChar char="•"/>
            </a:pPr>
            <a:r>
              <a:rPr lang="en-US" dirty="0"/>
              <a:t>Option 1: One</a:t>
            </a:r>
          </a:p>
          <a:p>
            <a:pPr lvl="1">
              <a:buFont typeface="Arial" panose="020B0604020202020204" pitchFamily="34" charset="0"/>
              <a:buChar char="•"/>
            </a:pPr>
            <a:r>
              <a:rPr lang="en-US" dirty="0"/>
              <a:t>Option 2: Two</a:t>
            </a:r>
          </a:p>
          <a:p>
            <a:pPr lvl="1">
              <a:buFont typeface="Arial" panose="020B0604020202020204" pitchFamily="34" charset="0"/>
              <a:buChar char="•"/>
            </a:pPr>
            <a:r>
              <a:rPr lang="en-US" dirty="0"/>
              <a:t>Option 3: Three</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Jianhan Liu</a:t>
            </a:r>
          </a:p>
          <a:p>
            <a:pPr>
              <a:buFont typeface="Arial" panose="020B0604020202020204" pitchFamily="34" charset="0"/>
              <a:buChar char="•"/>
            </a:pPr>
            <a:r>
              <a:rPr lang="en-US" sz="2000" dirty="0"/>
              <a:t>Laurent Cariou</a:t>
            </a:r>
          </a:p>
          <a:p>
            <a:pPr>
              <a:buFont typeface="Arial" panose="020B0604020202020204" pitchFamily="34" charset="0"/>
              <a:buChar char="•"/>
            </a:pPr>
            <a:r>
              <a:rPr lang="en-US" sz="2000" dirty="0"/>
              <a:t>Kiseon Ryu</a:t>
            </a:r>
          </a:p>
          <a:p>
            <a:pPr>
              <a:buFont typeface="Arial" panose="020B0604020202020204" pitchFamily="34" charset="0"/>
              <a:buChar char="•"/>
            </a:pPr>
            <a:r>
              <a:rPr lang="en-US" sz="2000" dirty="0"/>
              <a:t>Rubayet Shafin</a:t>
            </a:r>
          </a:p>
          <a:p>
            <a:pPr>
              <a:buFont typeface="Arial" panose="020B0604020202020204" pitchFamily="34" charset="0"/>
              <a:buChar char="•"/>
            </a:pPr>
            <a:r>
              <a:rPr lang="en-US" sz="2000" dirty="0"/>
              <a:t>Matthew Fischer</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Jianhan Liu				</a:t>
            </a:r>
          </a:p>
          <a:p>
            <a:pPr>
              <a:buFont typeface="Arial" panose="020B0604020202020204" pitchFamily="34" charset="0"/>
              <a:buChar char="•"/>
            </a:pPr>
            <a:r>
              <a:rPr lang="en-US" sz="2000" dirty="0"/>
              <a:t>Laurent Cariou			</a:t>
            </a:r>
          </a:p>
          <a:p>
            <a:pPr>
              <a:buFont typeface="Arial" panose="020B0604020202020204" pitchFamily="34" charset="0"/>
              <a:buChar char="•"/>
            </a:pPr>
            <a:r>
              <a:rPr lang="en-US" sz="2000" dirty="0"/>
              <a:t>Kiseon Ryu				</a:t>
            </a:r>
          </a:p>
          <a:p>
            <a:pPr>
              <a:buFont typeface="Arial" panose="020B0604020202020204" pitchFamily="34" charset="0"/>
              <a:buChar char="•"/>
            </a:pPr>
            <a:r>
              <a:rPr lang="en-US" sz="2000" dirty="0"/>
              <a:t>Rubayet Shafin			</a:t>
            </a:r>
          </a:p>
          <a:p>
            <a:pPr>
              <a:buFont typeface="Arial" panose="020B0604020202020204" pitchFamily="34" charset="0"/>
              <a:buChar char="•"/>
            </a:pPr>
            <a:r>
              <a:rPr lang="en-US" sz="2000" dirty="0"/>
              <a:t>Matthew Fischer			</a:t>
            </a:r>
          </a:p>
          <a:p>
            <a:pPr marL="800100" lvl="1" indent="-342900">
              <a:buFont typeface="Arial" panose="020B0604020202020204" pitchFamily="34" charset="0"/>
              <a:buChar char="•"/>
            </a:pP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TGbn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____ as TGbn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TGbn </a:t>
            </a:r>
            <a:r>
              <a:rPr lang="en-US" dirty="0" err="1">
                <a:solidFill>
                  <a:schemeClr val="tx1"/>
                </a:solidFill>
              </a:rPr>
              <a:t>X</a:t>
            </a:r>
            <a:r>
              <a:rPr lang="en-US" baseline="30000" dirty="0" err="1">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____ as TGbn </a:t>
            </a:r>
            <a:r>
              <a:rPr lang="en-US" sz="2000" i="1" dirty="0" err="1"/>
              <a:t>X</a:t>
            </a:r>
            <a:r>
              <a:rPr lang="en-US" sz="2000" i="1" baseline="30000" dirty="0" err="1"/>
              <a:t>st</a:t>
            </a:r>
            <a:r>
              <a:rPr lang="en-US" sz="2000" dirty="0"/>
              <a:t> Vice Chair</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7714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443008"/>
            <a:ext cx="7770813" cy="2032397"/>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Two ad-hoc groups (MAC and PHY) seemed to work fine in TGbe</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Two ad-hoc chairs seemed to work fine in TGbe</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January F2F</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November 2023</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TGbn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i="1" dirty="0">
                <a:solidFill>
                  <a:schemeClr val="bg1">
                    <a:lumMod val="85000"/>
                  </a:schemeClr>
                </a:solidFill>
              </a:rPr>
              <a:t>K</a:t>
            </a:r>
            <a:r>
              <a:rPr lang="en-US" sz="2000" dirty="0">
                <a:solidFill>
                  <a:schemeClr val="bg1">
                    <a:lumMod val="85000"/>
                  </a:schemeClr>
                </a:solidFill>
              </a:rPr>
              <a:t>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a:t>
            </a:r>
          </a:p>
          <a:p>
            <a:pPr lvl="1">
              <a:buFont typeface="Arial" panose="020B0604020202020204" pitchFamily="34" charset="0"/>
              <a:buChar char="•"/>
            </a:pPr>
            <a:r>
              <a:rPr lang="en-US" dirty="0"/>
              <a:t>Three Ad-hoc groups</a:t>
            </a:r>
          </a:p>
          <a:p>
            <a:pPr lvl="1">
              <a:buFont typeface="Arial" panose="020B0604020202020204" pitchFamily="34" charset="0"/>
              <a:buChar char="•"/>
            </a:pPr>
            <a:r>
              <a:rPr lang="en-US" dirty="0"/>
              <a:t>None</a:t>
            </a:r>
          </a:p>
          <a:p>
            <a:pPr lvl="1">
              <a:buFont typeface="Arial" panose="020B0604020202020204" pitchFamily="34" charset="0"/>
              <a:buChar char="•"/>
            </a:pPr>
            <a:r>
              <a:rPr lang="en-US" dirty="0"/>
              <a:t>Abstain</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a:t>
            </a:r>
          </a:p>
          <a:p>
            <a:pPr lvl="1">
              <a:buFont typeface="Arial" panose="020B0604020202020204" pitchFamily="34" charset="0"/>
              <a:buChar char="•"/>
            </a:pPr>
            <a:r>
              <a:rPr lang="en-US" dirty="0"/>
              <a:t>One ad-hoc chair</a:t>
            </a:r>
          </a:p>
          <a:p>
            <a:pPr lvl="1">
              <a:buFont typeface="Arial" panose="020B0604020202020204" pitchFamily="34" charset="0"/>
              <a:buChar char="•"/>
            </a:pPr>
            <a:r>
              <a:rPr lang="en-US" dirty="0"/>
              <a:t>Two ad-hoc chairs</a:t>
            </a:r>
          </a:p>
          <a:p>
            <a:pPr lvl="1">
              <a:buFont typeface="Arial" panose="020B0604020202020204" pitchFamily="34" charset="0"/>
              <a:buChar char="•"/>
            </a:pPr>
            <a:r>
              <a:rPr lang="en-US" dirty="0"/>
              <a:t>Three ad-hoc chairs</a:t>
            </a:r>
          </a:p>
          <a:p>
            <a:pPr lvl="1">
              <a:buFont typeface="Arial" panose="020B0604020202020204" pitchFamily="34" charset="0"/>
              <a:buChar char="•"/>
            </a:pPr>
            <a:r>
              <a:rPr lang="en-US" dirty="0"/>
              <a:t>Abstain</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X ad-hoc groups for TGbn</a:t>
            </a:r>
          </a:p>
          <a:p>
            <a:pPr lvl="1">
              <a:buFont typeface="Arial" panose="020B0604020202020204" pitchFamily="34" charset="0"/>
              <a:buChar char="•"/>
            </a:pPr>
            <a:r>
              <a:rPr lang="en-US" dirty="0"/>
              <a:t>One Ad-hoc group for __</a:t>
            </a:r>
          </a:p>
          <a:p>
            <a:pPr lvl="1">
              <a:buFont typeface="Arial" panose="020B0604020202020204" pitchFamily="34" charset="0"/>
              <a:buChar char="•"/>
            </a:pPr>
            <a:r>
              <a:rPr lang="en-US" dirty="0"/>
              <a:t>One Ad-hoc group for __</a:t>
            </a:r>
          </a:p>
          <a:p>
            <a:pPr marL="57150" indent="0"/>
            <a:r>
              <a:rPr lang="en-US" sz="1800" dirty="0"/>
              <a:t>NOTE-Each ad-hoc group has Y ad-hoc chairs</a:t>
            </a:r>
          </a:p>
          <a:p>
            <a:pPr marL="57150" indent="0"/>
            <a:endParaRPr lang="en-US" sz="1800" dirty="0"/>
          </a:p>
          <a:p>
            <a:pPr marL="57150" indent="0"/>
            <a:r>
              <a:rPr lang="en-US" sz="1800" dirty="0"/>
              <a:t>Move:  				Second:</a:t>
            </a:r>
          </a:p>
          <a:p>
            <a:pPr marL="57150" indent="0"/>
            <a:r>
              <a:rPr lang="en-US" sz="1800" dirty="0"/>
              <a:t>Discussion: </a:t>
            </a:r>
          </a:p>
          <a:p>
            <a:pPr marL="57150" indent="0"/>
            <a:r>
              <a:rPr lang="en-US" sz="1800" dirty="0"/>
              <a:t>Result:</a:t>
            </a:r>
          </a:p>
          <a:p>
            <a:endParaRPr lang="en-US" dirty="0"/>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hlinkClick r:id="rId2"/>
              </a:rPr>
              <a:t>11-23/1931r1</a:t>
            </a:r>
            <a:r>
              <a:rPr lang="en-GB" altLang="en-US" sz="1800" dirty="0"/>
              <a:t> TGbn proposed Timeline (Laurent Cariou)</a:t>
            </a:r>
          </a:p>
          <a:p>
            <a:pPr>
              <a:buFont typeface="Arial" panose="020B0604020202020204" pitchFamily="34" charset="0"/>
              <a:buChar char="•"/>
            </a:pPr>
            <a:r>
              <a:rPr lang="en-US" sz="2000" dirty="0"/>
              <a:t>Selection Procedure</a:t>
            </a:r>
          </a:p>
          <a:p>
            <a:pPr marL="800100" lvl="1" indent="-342900">
              <a:buFont typeface="Arial" panose="020B0604020202020204" pitchFamily="34" charset="0"/>
              <a:buChar char="•"/>
            </a:pPr>
            <a:r>
              <a:rPr lang="en-US" sz="1800" dirty="0">
                <a:hlinkClick r:id="rId3"/>
              </a:rPr>
              <a:t>11-23/1987r0</a:t>
            </a:r>
            <a:r>
              <a:rPr lang="en-US" sz="1800" dirty="0"/>
              <a:t> 802.11bn selection procedure (Alfred Asterjadhi)</a:t>
            </a:r>
          </a:p>
          <a:p>
            <a:pPr marL="400050">
              <a:buFont typeface="Arial" panose="020B0604020202020204" pitchFamily="34" charset="0"/>
              <a:buChar char="•"/>
            </a:pPr>
            <a:r>
              <a:rPr lang="en-US" sz="2000" dirty="0"/>
              <a:t>Functional Requirements</a:t>
            </a:r>
          </a:p>
          <a:p>
            <a:pPr marL="800100" lvl="1">
              <a:buFont typeface="Arial" panose="020B0604020202020204" pitchFamily="34" charset="0"/>
              <a:buChar char="•"/>
            </a:pPr>
            <a:r>
              <a:rPr lang="en-US" sz="1800" dirty="0">
                <a:hlinkClick r:id="rId4"/>
              </a:rPr>
              <a:t>11-23/2030r0</a:t>
            </a:r>
            <a:r>
              <a:rPr lang="en-US" sz="1800" dirty="0"/>
              <a:t> Proposed 802.11bn Functional Requirements	(Ming Gan )</a:t>
            </a: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Move to adopt the following timeline for TGbn</a:t>
            </a:r>
          </a:p>
          <a:p>
            <a:pPr lvl="1">
              <a:buFont typeface="Arial" panose="020B0604020202020204" pitchFamily="34" charset="0"/>
              <a:buChar char="•"/>
            </a:pPr>
            <a:r>
              <a:rPr lang="en-US" altLang="en-US" sz="1400" dirty="0"/>
              <a:t>PAR approved							</a:t>
            </a:r>
          </a:p>
          <a:p>
            <a:pPr lvl="1">
              <a:buFont typeface="Arial" panose="020B0604020202020204" pitchFamily="34" charset="0"/>
              <a:buChar char="•"/>
            </a:pPr>
            <a:r>
              <a:rPr lang="en-US" altLang="en-US" sz="1400" dirty="0"/>
              <a:t>First TG meeting						</a:t>
            </a:r>
          </a:p>
          <a:p>
            <a:pPr lvl="1">
              <a:buFont typeface="Arial" panose="020B0604020202020204" pitchFamily="34" charset="0"/>
              <a:buChar char="•"/>
            </a:pPr>
            <a:r>
              <a:rPr lang="en-US" altLang="en-US" sz="1400" dirty="0"/>
              <a:t>D0.1 								</a:t>
            </a:r>
          </a:p>
          <a:p>
            <a:pPr lvl="1">
              <a:buFont typeface="Arial" panose="020B0604020202020204" pitchFamily="34" charset="0"/>
              <a:buChar char="•"/>
            </a:pPr>
            <a:r>
              <a:rPr lang="en-US" altLang="en-US" sz="1400" dirty="0">
                <a:solidFill>
                  <a:schemeClr val="tx1"/>
                </a:solidFill>
              </a:rPr>
              <a:t>D1.0 Letter Ballot						</a:t>
            </a:r>
          </a:p>
          <a:p>
            <a:pPr lvl="1">
              <a:buFont typeface="Arial" panose="020B0604020202020204" pitchFamily="34" charset="0"/>
              <a:buChar char="•"/>
            </a:pPr>
            <a:r>
              <a:rPr lang="en-US" altLang="en-US" sz="1400" dirty="0">
                <a:solidFill>
                  <a:schemeClr val="tx1"/>
                </a:solidFill>
              </a:rPr>
              <a:t>D2.0 LB 							</a:t>
            </a:r>
          </a:p>
          <a:p>
            <a:pPr lvl="1">
              <a:buFont typeface="Arial" panose="020B0604020202020204" pitchFamily="34" charset="0"/>
              <a:buChar char="•"/>
            </a:pPr>
            <a:r>
              <a:rPr lang="en-US" altLang="en-US" sz="1400" dirty="0"/>
              <a:t>D3.0 LB 							</a:t>
            </a:r>
          </a:p>
          <a:p>
            <a:pPr lvl="1">
              <a:buFont typeface="Arial" panose="020B0604020202020204" pitchFamily="34" charset="0"/>
              <a:buChar char="•"/>
            </a:pPr>
            <a:r>
              <a:rPr lang="en-US" altLang="en-US" sz="1400" dirty="0">
                <a:solidFill>
                  <a:schemeClr val="tx1"/>
                </a:solidFill>
              </a:rPr>
              <a:t>Initial Sponsor Ballot (D4.0)				</a:t>
            </a:r>
          </a:p>
          <a:p>
            <a:pPr lvl="1">
              <a:buFont typeface="Arial" panose="020B0604020202020204" pitchFamily="34" charset="0"/>
              <a:buChar char="•"/>
            </a:pPr>
            <a:r>
              <a:rPr lang="en-US" altLang="en-US" sz="1400" dirty="0">
                <a:solidFill>
                  <a:schemeClr val="tx1"/>
                </a:solidFill>
              </a:rPr>
              <a:t>Final 802.11 WG approval					</a:t>
            </a:r>
          </a:p>
          <a:p>
            <a:pPr lvl="1">
              <a:buFont typeface="Arial" panose="020B0604020202020204" pitchFamily="34" charset="0"/>
              <a:buChar char="•"/>
            </a:pPr>
            <a:r>
              <a:rPr lang="en-US" altLang="en-US" sz="1400" dirty="0">
                <a:solidFill>
                  <a:schemeClr val="tx1"/>
                </a:solidFill>
              </a:rPr>
              <a:t>802 EC approval						</a:t>
            </a:r>
          </a:p>
          <a:p>
            <a:pPr lvl="1">
              <a:buFont typeface="Arial" panose="020B0604020202020204" pitchFamily="34" charset="0"/>
              <a:buChar char="•"/>
            </a:pPr>
            <a:r>
              <a:rPr lang="en-US" altLang="en-US" sz="1400" dirty="0">
                <a:solidFill>
                  <a:schemeClr val="tx1"/>
                </a:solidFill>
              </a:rPr>
              <a:t>RevCom and SASB approval				</a:t>
            </a:r>
          </a:p>
          <a:p>
            <a:pPr marL="0" indent="0"/>
            <a:endParaRPr lang="en-US" sz="1600" dirty="0"/>
          </a:p>
          <a:p>
            <a:pPr marL="0" indent="0"/>
            <a:r>
              <a:rPr lang="en-US" sz="1600" dirty="0"/>
              <a:t>Move: 					Second:</a:t>
            </a:r>
          </a:p>
          <a:p>
            <a:pPr marL="0" indent="0"/>
            <a:r>
              <a:rPr lang="en-US" sz="1600" dirty="0"/>
              <a:t>Discussion:</a:t>
            </a:r>
          </a:p>
          <a:p>
            <a:pPr marL="0" indent="0"/>
            <a:r>
              <a:rPr lang="en-US" sz="1600" dirty="0"/>
              <a:t>Result:</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a:t>
            </a:r>
            <a:r>
              <a:rPr lang="en-US" dirty="0">
                <a:hlinkClick r:id="rId2"/>
              </a:rPr>
              <a:t>11-23/1987r0</a:t>
            </a:r>
            <a:r>
              <a:rPr lang="en-US" dirty="0"/>
              <a:t> as the selection procedure document for TGbn</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Second:</a:t>
            </a:r>
          </a:p>
          <a:p>
            <a:pPr marL="0" indent="0"/>
            <a:r>
              <a:rPr lang="en-US" dirty="0"/>
              <a:t>Discussion:</a:t>
            </a:r>
          </a:p>
          <a:p>
            <a:pPr marL="0" indent="0"/>
            <a:r>
              <a:rPr lang="en-US" dirty="0"/>
              <a:t>Result:.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a:t>
            </a:r>
            <a:r>
              <a:rPr lang="en-US" dirty="0">
                <a:hlinkClick r:id="rId2"/>
              </a:rPr>
              <a:t>11-23/2030r0</a:t>
            </a:r>
            <a:r>
              <a:rPr lang="en-US" dirty="0"/>
              <a:t> as the functional requirements document for TGbn</a:t>
            </a:r>
          </a:p>
          <a:p>
            <a:endParaRPr lang="en-US" dirty="0"/>
          </a:p>
          <a:p>
            <a:r>
              <a:rPr lang="en-US" dirty="0"/>
              <a:t>Move:						Second:</a:t>
            </a:r>
          </a:p>
          <a:p>
            <a:r>
              <a:rPr lang="en-US" dirty="0"/>
              <a:t>Discussion:</a:t>
            </a:r>
          </a:p>
          <a:p>
            <a:endParaRPr lang="en-US" dirty="0"/>
          </a:p>
          <a:p>
            <a:r>
              <a:rPr lang="en-US" dirty="0"/>
              <a:t>Result: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866087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1954</a:t>
            </a:r>
            <a:r>
              <a:rPr lang="en-US" sz="1600" b="0" dirty="0"/>
              <a:t> Two Dimensional A-PPDU 						Srinivas Kandal	[Q&amp;A]</a:t>
            </a:r>
          </a:p>
          <a:p>
            <a:pPr>
              <a:buFont typeface="Arial" panose="020B0604020202020204" pitchFamily="34" charset="0"/>
              <a:buChar char="•"/>
            </a:pPr>
            <a:r>
              <a:rPr lang="en-US" sz="1600" b="0" dirty="0">
                <a:hlinkClick r:id="rId3"/>
              </a:rPr>
              <a:t>1969</a:t>
            </a:r>
            <a:r>
              <a:rPr lang="en-US" sz="1600" b="0" dirty="0"/>
              <a:t> Consideration on UHR Relay Architecture 			Kosuke Aio</a:t>
            </a:r>
          </a:p>
          <a:p>
            <a:pPr>
              <a:buFont typeface="Arial" panose="020B0604020202020204" pitchFamily="34" charset="0"/>
              <a:buChar char="•"/>
            </a:pPr>
            <a:r>
              <a:rPr lang="en-US" sz="1600" b="0" dirty="0">
                <a:hlinkClick r:id="rId4"/>
              </a:rPr>
              <a:t>2009</a:t>
            </a:r>
            <a:r>
              <a:rPr lang="en-US" sz="1600" b="0" dirty="0"/>
              <a:t> Multi-AP for reliability with Coherent and Non-coherent transmissions </a:t>
            </a:r>
          </a:p>
          <a:p>
            <a:pPr marL="0" indent="0"/>
            <a:r>
              <a:rPr lang="en-US" sz="1600" b="0" dirty="0"/>
              <a:t>												</a:t>
            </a:r>
            <a:r>
              <a:rPr lang="en-US" sz="1600" b="0" dirty="0" err="1"/>
              <a:t>Yanchun</a:t>
            </a:r>
            <a:r>
              <a:rPr lang="en-US" sz="1600" b="0" dirty="0"/>
              <a:t> Li</a:t>
            </a:r>
          </a:p>
          <a:p>
            <a:pPr>
              <a:buFont typeface="Arial" panose="020B0604020202020204" pitchFamily="34" charset="0"/>
              <a:buChar char="•"/>
            </a:pPr>
            <a:r>
              <a:rPr lang="en-US" sz="1600" b="0" dirty="0"/>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D064-A777-11C0-5F89-1698A00508B3}"/>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DCC8388E-FE00-2A65-26D0-2EB1B9882D2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96F4E98A-5C5C-1810-B34B-C6DEF5FD777F}"/>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FDCDCD0-5817-2A3F-B991-6FC0CB37AA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F5AF29D-AB4E-9F81-4744-1A4F81FFC3F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645482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r>
              <a:rPr lang="en-US" dirty="0">
                <a:solidFill>
                  <a:srgbClr val="FF0000"/>
                </a:solidFill>
              </a:rPr>
              <a:t>TBD</a:t>
            </a:r>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solidFill>
                  <a:schemeClr val="tx1"/>
                </a:solidFill>
              </a:rPr>
              <a:t>Ross Jian </a:t>
            </a:r>
            <a:r>
              <a:rPr lang="en-GB" sz="1200" dirty="0"/>
              <a:t>Yu &amp; Alfred Asterjadhi (</a:t>
            </a:r>
            <a:r>
              <a:rPr lang="en-GB" sz="1200" dirty="0">
                <a:hlinkClick r:id="rId4"/>
              </a:rPr>
              <a:t>aasterja@qti.qualcomm.com</a:t>
            </a:r>
            <a:r>
              <a:rPr lang="en-GB" sz="1200" dirty="0"/>
              <a:t>)</a:t>
            </a:r>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163675</TotalTime>
  <Words>5501</Words>
  <Application>Microsoft Office PowerPoint</Application>
  <PresentationFormat>On-screen Show (4:3)</PresentationFormat>
  <Paragraphs>1406</Paragraphs>
  <Slides>67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5" baseType="lpstr">
      <vt:lpstr>Arial</vt:lpstr>
      <vt:lpstr>Arial Black</vt:lpstr>
      <vt:lpstr>Calibri</vt:lpstr>
      <vt:lpstr>Monotype Sorts</vt:lpstr>
      <vt:lpstr>Times New Roman</vt:lpstr>
      <vt:lpstr>Wingdings</vt:lpstr>
      <vt:lpstr>Office Theme</vt:lpstr>
      <vt:lpstr>Document</vt:lpstr>
      <vt:lpstr>TGbn November 2023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Monday Agenda-PM2</vt:lpstr>
      <vt:lpstr>Summary from September 2023 meeting</vt:lpstr>
      <vt:lpstr>SG Motion</vt:lpstr>
      <vt:lpstr>General TG Structure</vt:lpstr>
      <vt:lpstr>Call for TGbn officers</vt:lpstr>
      <vt:lpstr>TG Timeline</vt:lpstr>
      <vt:lpstr>Timeline/TG Documents</vt:lpstr>
      <vt:lpstr>Submissions</vt:lpstr>
      <vt:lpstr>Wednesday Agenda–AM1</vt:lpstr>
      <vt:lpstr>Submissions</vt:lpstr>
      <vt:lpstr>Wednesday Agenda–AM2</vt:lpstr>
      <vt:lpstr>Final Call for TGbn officers</vt:lpstr>
      <vt:lpstr>Submissions</vt:lpstr>
      <vt:lpstr>Thursday Joint Agenda-AM2</vt:lpstr>
      <vt:lpstr>Proposed TG structure</vt:lpstr>
      <vt:lpstr>Confirm TGbn Secretary</vt:lpstr>
      <vt:lpstr>Confirm TGbn Technical Editor</vt:lpstr>
      <vt:lpstr>Vice-Chairs Election Process</vt:lpstr>
      <vt:lpstr>Straw Poll</vt:lpstr>
      <vt:lpstr>Candidates for Vice Chair(s)</vt:lpstr>
      <vt:lpstr>Vice Chair Election Results</vt:lpstr>
      <vt:lpstr>Confirm TGbn 1st Vice Chair</vt:lpstr>
      <vt:lpstr>Confirm TGbn Xst Vice Chair</vt:lpstr>
      <vt:lpstr>Proposed TG Structure</vt:lpstr>
      <vt:lpstr>Straw Poll 1</vt:lpstr>
      <vt:lpstr>Straw Poll 2</vt:lpstr>
      <vt:lpstr>Ad-Hoc Groups Motion</vt:lpstr>
      <vt:lpstr>TG Documents (cont.)</vt:lpstr>
      <vt:lpstr>Timeline Motion</vt:lpstr>
      <vt:lpstr>Selection Procedure Motion</vt:lpstr>
      <vt:lpstr>Functional Requirements Motion</vt:lpstr>
      <vt:lpstr>Submissions</vt:lpstr>
      <vt:lpstr>Thursday Joint Agenda-PM2</vt:lpstr>
      <vt:lpstr>Submissions</vt:lpstr>
      <vt:lpstr>Teleconference Plan</vt:lpstr>
      <vt:lpstr>Goals for January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2023-11-16T03:09:04Z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