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22" r:id="rId22"/>
    <p:sldId id="1040" r:id="rId23"/>
    <p:sldId id="1041" r:id="rId24"/>
    <p:sldId id="1042" r:id="rId25"/>
    <p:sldId id="1043" r:id="rId26"/>
    <p:sldId id="1044" r:id="rId27"/>
    <p:sldId id="1045" r:id="rId28"/>
    <p:sldId id="1046" r:id="rId29"/>
    <p:sldId id="1006" r:id="rId30"/>
    <p:sldId id="1023" r:id="rId31"/>
    <p:sldId id="1024" r:id="rId32"/>
    <p:sldId id="1025" r:id="rId33"/>
    <p:sldId id="1026" r:id="rId34"/>
    <p:sldId id="1027" r:id="rId35"/>
    <p:sldId id="1028" r:id="rId36"/>
    <p:sldId id="1021" r:id="rId37"/>
    <p:sldId id="1036" r:id="rId38"/>
    <p:sldId id="1030" r:id="rId39"/>
    <p:sldId id="1031" r:id="rId40"/>
    <p:sldId id="1037" r:id="rId41"/>
    <p:sldId id="1029" r:id="rId42"/>
    <p:sldId id="1032" r:id="rId43"/>
    <p:sldId id="1035" r:id="rId44"/>
    <p:sldId id="1038" r:id="rId45"/>
    <p:sldId id="356" r:id="rId46"/>
    <p:sldId id="1039" r:id="rId47"/>
    <p:sldId id="1033" r:id="rId48"/>
    <p:sldId id="362" r:id="rId49"/>
    <p:sldId id="1034"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4414ED-F8B6-408C-BFC4-C44AC56CAB54}" v="57" dt="2023-11-13T08:11:11.8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9C4414ED-F8B6-408C-BFC4-C44AC56CAB54}"/>
    <pc:docChg chg="undo redo custSel addSld modSld modMainMaster">
      <pc:chgData name="Alfred Asterjadhi" userId="39de57b9-85c0-4fd1-aaac-8ca2b6560ad0" providerId="ADAL" clId="{9C4414ED-F8B6-408C-BFC4-C44AC56CAB54}" dt="2023-11-13T08:13:03.200" v="781" actId="6549"/>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3T08:08:18.090" v="747"/>
        <pc:sldMkLst>
          <pc:docMk/>
          <pc:sldMk cId="2696761607" sldId="393"/>
        </pc:sldMkLst>
        <pc:graphicFrameChg chg="mod modGraphic">
          <ac:chgData name="Alfred Asterjadhi" userId="39de57b9-85c0-4fd1-aaac-8ca2b6560ad0" providerId="ADAL" clId="{9C4414ED-F8B6-408C-BFC4-C44AC56CAB54}" dt="2023-11-13T08:08:18.090" v="74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3T07:56:37.818" v="571" actId="13926"/>
        <pc:sldMkLst>
          <pc:docMk/>
          <pc:sldMk cId="3233208257" sldId="1006"/>
        </pc:sldMkLst>
        <pc:spChg chg="mod">
          <ac:chgData name="Alfred Asterjadhi" userId="39de57b9-85c0-4fd1-aaac-8ca2b6560ad0" providerId="ADAL" clId="{9C4414ED-F8B6-408C-BFC4-C44AC56CAB54}" dt="2023-11-13T07:56:37.818" v="571" actId="13926"/>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3T08:04:06.538" v="696" actId="13926"/>
        <pc:sldMkLst>
          <pc:docMk/>
          <pc:sldMk cId="3869410219" sldId="1021"/>
        </pc:sldMkLst>
        <pc:spChg chg="mod">
          <ac:chgData name="Alfred Asterjadhi" userId="39de57b9-85c0-4fd1-aaac-8ca2b6560ad0" providerId="ADAL" clId="{9C4414ED-F8B6-408C-BFC4-C44AC56CAB54}" dt="2023-11-13T08:04:06.538" v="696" actId="13926"/>
          <ac:spMkLst>
            <pc:docMk/>
            <pc:sldMk cId="3869410219" sldId="1021"/>
            <ac:spMk id="2" creationId="{4B5F0D0E-8BB7-48AB-9160-728B8B3399A2}"/>
          </ac:spMkLst>
        </pc:spChg>
      </pc:sldChg>
      <pc:sldChg chg="modSp mod">
        <pc:chgData name="Alfred Asterjadhi" userId="39de57b9-85c0-4fd1-aaac-8ca2b6560ad0" providerId="ADAL" clId="{9C4414ED-F8B6-408C-BFC4-C44AC56CAB54}" dt="2023-11-13T08:02:58.706" v="693" actId="14734"/>
        <pc:sldMkLst>
          <pc:docMk/>
          <pc:sldMk cId="2511602690" sldId="1022"/>
        </pc:sldMkLst>
        <pc:graphicFrameChg chg="mod modGraphic">
          <ac:chgData name="Alfred Asterjadhi" userId="39de57b9-85c0-4fd1-aaac-8ca2b6560ad0" providerId="ADAL" clId="{9C4414ED-F8B6-408C-BFC4-C44AC56CAB54}" dt="2023-11-13T08:02:58.706" v="693" actId="14734"/>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3T07:49:50.853" v="522" actId="404"/>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3T07:49:50.853" v="522" actId="404"/>
          <ac:spMkLst>
            <pc:docMk/>
            <pc:sldMk cId="267649941" sldId="1027"/>
            <ac:spMk id="3" creationId="{4750E56A-D14B-EE31-8EFC-E472E5AB62EE}"/>
          </ac:spMkLst>
        </pc:spChg>
      </pc:sldChg>
      <pc:sldChg chg="addSp delSp modSp mod chgLayout">
        <pc:chgData name="Alfred Asterjadhi" userId="39de57b9-85c0-4fd1-aaac-8ca2b6560ad0" providerId="ADAL" clId="{9C4414ED-F8B6-408C-BFC4-C44AC56CAB54}" dt="2023-11-13T07:58:59.160" v="605" actId="21"/>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3T07:58:59.160" v="605" actId="21"/>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3T08:01:07.011" v="667" actId="13926"/>
        <pc:sldMkLst>
          <pc:docMk/>
          <pc:sldMk cId="3959530559" sldId="1030"/>
        </pc:sldMkLst>
        <pc:spChg chg="mod">
          <ac:chgData name="Alfred Asterjadhi" userId="39de57b9-85c0-4fd1-aaac-8ca2b6560ad0" providerId="ADAL" clId="{9C4414ED-F8B6-408C-BFC4-C44AC56CAB54}" dt="2023-11-13T08:01:07.011" v="667"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addSp delSp modSp mod chgLayout">
        <pc:chgData name="Alfred Asterjadhi" userId="39de57b9-85c0-4fd1-aaac-8ca2b6560ad0" providerId="ADAL" clId="{9C4414ED-F8B6-408C-BFC4-C44AC56CAB54}" dt="2023-11-13T08:06:42.128" v="719"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3T08:06:42.128" v="719"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3T08:01:45.286" v="674" actId="2057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3T08:01:45.286" v="674" actId="2057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3T08:08:57.741" v="772" actId="2057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3T08:08:57.741" v="772" actId="2057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3T08:02:29.703" v="68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3T08:02:29.703" v="68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3T08:11:12.346" v="776"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3T08:11:12.346" v="776"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3T08:02:40.343" v="691"/>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3T08:02:40.343" v="691"/>
          <ac:graphicFrameMkLst>
            <pc:docMk/>
            <pc:sldMk cId="4255386338" sldId="1046"/>
            <ac:graphicFrameMk id="6" creationId="{5094FBC8-BB74-47F3-965D-16BC678F4D1D}"/>
          </ac:graphicFrameMkLst>
        </pc:graphicFrameChg>
      </pc:sldChg>
      <pc:sldMasterChg chg="modSp mod">
        <pc:chgData name="Alfred Asterjadhi" userId="39de57b9-85c0-4fd1-aaac-8ca2b6560ad0" providerId="ADAL" clId="{9C4414ED-F8B6-408C-BFC4-C44AC56CAB54}" dt="2023-11-13T08:13:03.200" v="781" actId="6549"/>
        <pc:sldMasterMkLst>
          <pc:docMk/>
          <pc:sldMasterMk cId="0" sldId="2147483648"/>
        </pc:sldMasterMkLst>
        <pc:spChg chg="mod">
          <ac:chgData name="Alfred Asterjadhi" userId="39de57b9-85c0-4fd1-aaac-8ca2b6560ad0" providerId="ADAL" clId="{9C4414ED-F8B6-408C-BFC4-C44AC56CAB54}" dt="2023-11-13T08:13:03.200" v="781"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942-00-00bn-inter-ppdu-low-power-listening-scheme.pptx" TargetMode="External"/><Relationship Id="rId3" Type="http://schemas.openxmlformats.org/officeDocument/2006/relationships/hyperlink" Target="https://mentor.ieee.org/802.11/dcn/23/11-23-1838-00-00bn-follow-up-on-the-relay-transmission.pptx" TargetMode="External"/><Relationship Id="rId7" Type="http://schemas.openxmlformats.org/officeDocument/2006/relationships/hyperlink" Target="https://mentor.ieee.org/802.11/dcn/23/11-23-1929-00-00bn-peer-to-peer-p2p-resource-management.pptx" TargetMode="External"/><Relationship Id="rId12"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0-00-00bn-coordinated-tdma-follow-up.pptx" TargetMode="External"/><Relationship Id="rId11" Type="http://schemas.openxmlformats.org/officeDocument/2006/relationships/hyperlink" Target="https://mentor.ieee.org/802.11/dcn/23/11-23-1969-00-00bn-consideration-on-uhr-relay-architecture.pptx" TargetMode="External"/><Relationship Id="rId5" Type="http://schemas.openxmlformats.org/officeDocument/2006/relationships/hyperlink" Target="https://mentor.ieee.org/802.11/dcn/23/11-23-1888-00-00bn-mac-header-protection-follow-up.pptx" TargetMode="External"/><Relationship Id="rId10" Type="http://schemas.openxmlformats.org/officeDocument/2006/relationships/hyperlink" Target="https://mentor.ieee.org/802.11/dcn/23/11-23-1954-00-00bn-two-dimensional-a-ppdu.pptx" TargetMode="External"/><Relationship Id="rId4" Type="http://schemas.openxmlformats.org/officeDocument/2006/relationships/hyperlink" Target="https://mentor.ieee.org/802.11/dcn/23/11-23-1839-00-00bn-evaluation-for-the-relay-transmission.pptx" TargetMode="External"/><Relationship Id="rId9" Type="http://schemas.openxmlformats.org/officeDocument/2006/relationships/hyperlink" Target="https://mentor.ieee.org/802.11/dcn/23/11-23-1953-00-00bn-two-dimensional-resource-allocation.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1834-00-00bn-high-criticality-use-cases-and-requirements.pptx" TargetMode="External"/><Relationship Id="rId7" Type="http://schemas.openxmlformats.org/officeDocument/2006/relationships/hyperlink" Target="https://mentor.ieee.org/802.11/dcn/23/11-23-1865-00-00bn-discussion-on-sst-and-a-ppdu.pptx" TargetMode="External"/><Relationship Id="rId2" Type="http://schemas.openxmlformats.org/officeDocument/2006/relationships/hyperlink" Target="https://mentor.ieee.org/802.11/dcn/23/11-23-1832-00-00bn-multi-ap-coordinated-spatial-reus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41-00-00bn-considerations-on-bss-color-for-multi-ap.pptx" TargetMode="External"/><Relationship Id="rId5" Type="http://schemas.openxmlformats.org/officeDocument/2006/relationships/hyperlink" Target="https://mentor.ieee.org/802.11/dcn/23/11-23-1837-00-00bn-map-group-set-up-operation-discussion.pptx" TargetMode="External"/><Relationship Id="rId4" Type="http://schemas.openxmlformats.org/officeDocument/2006/relationships/hyperlink" Target="https://mentor.ieee.org/802.11/dcn/23/11-23-1836-00-00bn-map-security-consideration.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877-00-00bn-analysis-on-the-ldpc-rate-matching.ppt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079-10-0uhr-uhr-draft-proposed-csd.doc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66-05-0uhr-uhr-par-and-csd-comments.pptx"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3/11-23-1449-01-0uhr-uhr-sg-september-2023-meeting-minute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0-00bn-tgbn-proposed-timeline.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1838-00-00bn-follow-up-on-the-relay-transmission.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39-00-00bn-evaluation-for-the-relay-transmission.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910-00-00bn-coordinated-tdma-follow-up.pptx" TargetMode="External"/><Relationship Id="rId2" Type="http://schemas.openxmlformats.org/officeDocument/2006/relationships/hyperlink" Target="https://mentor.ieee.org/802.11/dcn/23/11-23-1888-00-00bn-mac-header-protection-follow-up.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1942-00-00bn-inter-ppdu-low-power-listening-scheme.pptx" TargetMode="External"/><Relationship Id="rId2" Type="http://schemas.openxmlformats.org/officeDocument/2006/relationships/hyperlink" Target="https://mentor.ieee.org/802.11/dcn/23/11-23-1929-00-00bn-peer-to-peer-p2p-resource-management.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954-00-00bn-two-dimensional-a-ppdu.pptx" TargetMode="External"/><Relationship Id="rId4" Type="http://schemas.openxmlformats.org/officeDocument/2006/relationships/hyperlink" Target="https://mentor.ieee.org/802.11/dcn/23/11-23-1953-00-00bn-two-dimensional-resource-allocation.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2009-00-00bn-multi-ap-for-reliability-with-coherent-and-non-coherent-transmissions.pptx" TargetMode="External"/><Relationship Id="rId2" Type="http://schemas.openxmlformats.org/officeDocument/2006/relationships/hyperlink" Target="https://mentor.ieee.org/802.11/dcn/23/11-23-1969-00-00bn-consideration-on-uhr-relay-architecture.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4" Type="http://schemas.openxmlformats.org/officeDocument/2006/relationships/hyperlink" Target="mailto:aasterja@qti.qualcom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a:t>
            </a:r>
          </a:p>
          <a:p>
            <a:pPr>
              <a:buFont typeface="Arial" panose="020B0604020202020204" pitchFamily="34" charset="0"/>
              <a:buChar char="•"/>
            </a:pPr>
            <a:r>
              <a:rPr lang="en-US" sz="1800" dirty="0"/>
              <a:t>Approve UHR SG minutes from Sept. 2023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September 2023 meeting</a:t>
            </a:r>
          </a:p>
          <a:p>
            <a:pPr lvl="1">
              <a:lnSpc>
                <a:spcPct val="80000"/>
              </a:lnSpc>
              <a:buFont typeface="Arial" panose="020B0604020202020204" pitchFamily="34" charset="0"/>
              <a:buChar char="•"/>
            </a:pPr>
            <a:r>
              <a:rPr lang="en-US" altLang="en-US" sz="1200" dirty="0"/>
              <a:t>Approve UHR SG minutes from September meeting</a:t>
            </a:r>
          </a:p>
          <a:p>
            <a:pPr lvl="1">
              <a:lnSpc>
                <a:spcPct val="80000"/>
              </a:lnSpc>
              <a:buFont typeface="Arial" panose="020B0604020202020204" pitchFamily="34" charset="0"/>
              <a:buChar char="•"/>
            </a:pPr>
            <a:r>
              <a:rPr lang="en-US" altLang="en-US" sz="1200" dirty="0"/>
              <a:t>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Wednesday AM1 (9:00-10:00)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Wednesday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January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89006147"/>
              </p:ext>
            </p:extLst>
          </p:nvPr>
        </p:nvGraphicFramePr>
        <p:xfrm>
          <a:off x="1219200" y="2298624"/>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Secretary: TBD</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57673864"/>
              </p:ext>
            </p:extLst>
          </p:nvPr>
        </p:nvGraphicFramePr>
        <p:xfrm>
          <a:off x="851217" y="1582301"/>
          <a:ext cx="7736268" cy="44674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rtl="0" fontAlgn="b"/>
                      <a:r>
                        <a:rPr lang="en-US" sz="1000" b="0" i="0" u="sng" strike="noStrike">
                          <a:solidFill>
                            <a:srgbClr val="0563C1"/>
                          </a:solidFill>
                          <a:effectLst/>
                          <a:latin typeface="+mn-lt"/>
                          <a:hlinkClick r:id="rId2"/>
                        </a:rPr>
                        <a:t>1835</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AP Power Management</a:t>
                      </a:r>
                    </a:p>
                  </a:txBody>
                  <a:tcPr marL="9525" marR="9525" marT="9525" marB="0" anchor="b"/>
                </a:tc>
                <a:tc>
                  <a:txBody>
                    <a:bodyPr/>
                    <a:lstStyle/>
                    <a:p>
                      <a:pPr algn="ctr" rtl="0" fontAlgn="b"/>
                      <a:r>
                        <a:rPr lang="en-US" sz="1000" b="0" i="0" u="none" strike="noStrike">
                          <a:solidFill>
                            <a:srgbClr val="000000"/>
                          </a:solidFill>
                          <a:effectLst/>
                          <a:latin typeface="+mn-lt"/>
                        </a:rPr>
                        <a:t>Yongsen Ma</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Power Save</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989680276"/>
                  </a:ext>
                </a:extLst>
              </a:tr>
              <a:tr h="297047">
                <a:tc>
                  <a:txBody>
                    <a:bodyPr/>
                    <a:lstStyle/>
                    <a:p>
                      <a:pPr algn="ctr" rtl="0" fontAlgn="b"/>
                      <a:r>
                        <a:rPr lang="en-US" sz="1000" b="0" i="0" u="sng" strike="noStrike">
                          <a:solidFill>
                            <a:srgbClr val="0563C1"/>
                          </a:solidFill>
                          <a:effectLst/>
                          <a:latin typeface="+mn-lt"/>
                          <a:hlinkClick r:id="rId3"/>
                        </a:rPr>
                        <a:t>1838</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a:solidFill>
                            <a:srgbClr val="000000"/>
                          </a:solidFill>
                          <a:effectLst/>
                          <a:latin typeface="+mn-lt"/>
                        </a:rPr>
                        <a:t>Follow up on the Relay Transmission</a:t>
                      </a:r>
                    </a:p>
                  </a:txBody>
                  <a:tcPr marL="9525" marR="9525" marT="9525" marB="0" anchor="b"/>
                </a:tc>
                <a:tc>
                  <a:txBody>
                    <a:bodyPr/>
                    <a:lstStyle/>
                    <a:p>
                      <a:pPr algn="ctr" rtl="0" fontAlgn="b"/>
                      <a:r>
                        <a:rPr lang="en-US" sz="1000" b="0" i="0" u="none" strike="noStrike">
                          <a:solidFill>
                            <a:srgbClr val="000000"/>
                          </a:solidFill>
                          <a:effectLst/>
                          <a:latin typeface="+mn-lt"/>
                        </a:rPr>
                        <a:t>Dongguk Lim</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Relay</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552950581"/>
                  </a:ext>
                </a:extLst>
              </a:tr>
              <a:tr h="297047">
                <a:tc>
                  <a:txBody>
                    <a:bodyPr/>
                    <a:lstStyle/>
                    <a:p>
                      <a:pPr algn="ctr" rtl="0" fontAlgn="b"/>
                      <a:r>
                        <a:rPr lang="en-US" sz="1000" b="0" i="0" u="sng" strike="noStrike">
                          <a:solidFill>
                            <a:srgbClr val="0563C1"/>
                          </a:solidFill>
                          <a:effectLst/>
                          <a:latin typeface="+mn-lt"/>
                          <a:hlinkClick r:id="rId4"/>
                        </a:rPr>
                        <a:t>1839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Evaluation for the Relay Transmission</a:t>
                      </a:r>
                    </a:p>
                  </a:txBody>
                  <a:tcPr marL="9525" marR="9525" marT="9525" marB="0" anchor="b"/>
                </a:tc>
                <a:tc>
                  <a:txBody>
                    <a:bodyPr/>
                    <a:lstStyle/>
                    <a:p>
                      <a:pPr algn="ctr" rtl="0" fontAlgn="b"/>
                      <a:r>
                        <a:rPr lang="en-US" sz="1000" b="0" i="0" u="none" strike="noStrike">
                          <a:solidFill>
                            <a:srgbClr val="000000"/>
                          </a:solidFill>
                          <a:effectLst/>
                          <a:latin typeface="+mn-lt"/>
                        </a:rPr>
                        <a:t>Dongguk Lim</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883746937"/>
                  </a:ext>
                </a:extLst>
              </a:tr>
              <a:tr h="297047">
                <a:tc>
                  <a:txBody>
                    <a:bodyPr/>
                    <a:lstStyle/>
                    <a:p>
                      <a:pPr algn="ctr" fontAlgn="b"/>
                      <a:r>
                        <a:rPr lang="en-US" sz="1000" b="0" i="0" u="sng" strike="noStrike">
                          <a:solidFill>
                            <a:srgbClr val="0563C1"/>
                          </a:solidFill>
                          <a:effectLst/>
                          <a:latin typeface="+mn-lt"/>
                          <a:hlinkClick r:id="rId5"/>
                        </a:rPr>
                        <a:t>1888</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MAC Header Protection - follow-up</a:t>
                      </a:r>
                    </a:p>
                  </a:txBody>
                  <a:tcPr marL="9525" marR="9525" marT="9525" marB="0" anchor="b"/>
                </a:tc>
                <a:tc>
                  <a:txBody>
                    <a:bodyPr/>
                    <a:lstStyle/>
                    <a:p>
                      <a:pPr algn="ctr" fontAlgn="b"/>
                      <a:r>
                        <a:rPr lang="en-US" sz="1000" b="0" i="0" u="none" strike="noStrike" dirty="0">
                          <a:solidFill>
                            <a:srgbClr val="000000"/>
                          </a:solidFill>
                          <a:effectLst/>
                          <a:latin typeface="+mn-lt"/>
                        </a:rPr>
                        <a:t>Abhishek Patil</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Security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4192591871"/>
                  </a:ext>
                </a:extLst>
              </a:tr>
              <a:tr h="297047">
                <a:tc>
                  <a:txBody>
                    <a:bodyPr/>
                    <a:lstStyle/>
                    <a:p>
                      <a:pPr algn="ctr" rtl="0" fontAlgn="b"/>
                      <a:r>
                        <a:rPr lang="en-US" sz="1000" b="0" i="0" u="none" strike="noStrike">
                          <a:solidFill>
                            <a:srgbClr val="FF0000"/>
                          </a:solidFill>
                          <a:effectLst/>
                          <a:latin typeface="+mn-lt"/>
                        </a:rPr>
                        <a:t>1908</a:t>
                      </a:r>
                    </a:p>
                  </a:txBody>
                  <a:tcPr marL="9525" marR="9525" marT="9525" marB="0" anchor="b"/>
                </a:tc>
                <a:tc>
                  <a:txBody>
                    <a:bodyPr/>
                    <a:lstStyle/>
                    <a:p>
                      <a:pPr algn="l" rtl="0" fontAlgn="b"/>
                      <a:r>
                        <a:rPr lang="en-US" sz="1000" b="0" i="0" u="none" strike="noStrike" dirty="0">
                          <a:solidFill>
                            <a:srgbClr val="000000"/>
                          </a:solidFill>
                          <a:effectLst/>
                          <a:latin typeface="+mn-lt"/>
                        </a:rPr>
                        <a:t>Seamless Roaming Procedure</a:t>
                      </a:r>
                    </a:p>
                  </a:txBody>
                  <a:tcPr marL="9525" marR="9525" marT="9525" marB="0" anchor="b"/>
                </a:tc>
                <a:tc>
                  <a:txBody>
                    <a:bodyPr/>
                    <a:lstStyle/>
                    <a:p>
                      <a:pPr algn="ctr" rtl="0"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Roaming</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2028515828"/>
                  </a:ext>
                </a:extLst>
              </a:tr>
              <a:tr h="297047">
                <a:tc>
                  <a:txBody>
                    <a:bodyPr/>
                    <a:lstStyle/>
                    <a:p>
                      <a:pPr algn="ctr" rtl="0" fontAlgn="b"/>
                      <a:r>
                        <a:rPr lang="en-US" sz="1000" b="0" i="0" u="sng" strike="noStrike" dirty="0">
                          <a:solidFill>
                            <a:srgbClr val="0563C1"/>
                          </a:solidFill>
                          <a:effectLst/>
                          <a:latin typeface="+mn-lt"/>
                          <a:hlinkClick r:id="rId6"/>
                        </a:rPr>
                        <a:t>1910</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Coordinated TDMA (Follow up)</a:t>
                      </a:r>
                    </a:p>
                  </a:txBody>
                  <a:tcPr marL="9525" marR="9525" marT="9525" marB="0" anchor="b"/>
                </a:tc>
                <a:tc>
                  <a:txBody>
                    <a:bodyPr/>
                    <a:lstStyle/>
                    <a:p>
                      <a:pPr algn="ctr" rtl="0" fontAlgn="b"/>
                      <a:r>
                        <a:rPr lang="en-US" sz="1000" b="0" i="0" u="none" strike="noStrike">
                          <a:solidFill>
                            <a:srgbClr val="000000"/>
                          </a:solidFill>
                          <a:effectLst/>
                          <a:latin typeface="+mn-lt"/>
                        </a:rPr>
                        <a:t>GeonHwan Kim</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132966080"/>
                  </a:ext>
                </a:extLst>
              </a:tr>
              <a:tr h="297047">
                <a:tc>
                  <a:txBody>
                    <a:bodyPr/>
                    <a:lstStyle/>
                    <a:p>
                      <a:pPr algn="ctr" rtl="0" fontAlgn="b"/>
                      <a:r>
                        <a:rPr lang="en-US" sz="1000" b="0" i="0" u="none" strike="noStrike">
                          <a:solidFill>
                            <a:srgbClr val="FF0000"/>
                          </a:solidFill>
                          <a:effectLst/>
                          <a:latin typeface="+mn-lt"/>
                        </a:rPr>
                        <a:t>1911</a:t>
                      </a:r>
                    </a:p>
                  </a:txBody>
                  <a:tcPr marL="9525" marR="9525" marT="9525" marB="0" anchor="b"/>
                </a:tc>
                <a:tc>
                  <a:txBody>
                    <a:bodyPr/>
                    <a:lstStyle/>
                    <a:p>
                      <a:pPr algn="l" rtl="0" fontAlgn="b"/>
                      <a:r>
                        <a:rPr lang="en-US" sz="1000" b="0" i="0" u="none" strike="noStrike" dirty="0">
                          <a:solidFill>
                            <a:srgbClr val="000000"/>
                          </a:solidFill>
                          <a:effectLst/>
                          <a:latin typeface="+mn-lt"/>
                        </a:rPr>
                        <a:t>Secondary Channel Access and Frame Transmission</a:t>
                      </a:r>
                    </a:p>
                  </a:txBody>
                  <a:tcPr marL="9525" marR="9525" marT="9525" marB="0" anchor="b"/>
                </a:tc>
                <a:tc>
                  <a:txBody>
                    <a:bodyPr/>
                    <a:lstStyle/>
                    <a:p>
                      <a:pPr algn="ctr" rtl="0" fontAlgn="b"/>
                      <a:r>
                        <a:rPr lang="en-US" sz="1000" b="0" i="0" u="none" strike="noStrike">
                          <a:solidFill>
                            <a:srgbClr val="000000"/>
                          </a:solidFill>
                          <a:effectLst/>
                          <a:latin typeface="+mn-lt"/>
                        </a:rPr>
                        <a:t>Dongju Cha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Dynamic Access</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2071257898"/>
                  </a:ext>
                </a:extLst>
              </a:tr>
              <a:tr h="297047">
                <a:tc>
                  <a:txBody>
                    <a:bodyPr/>
                    <a:lstStyle/>
                    <a:p>
                      <a:pPr algn="ctr" rtl="0" fontAlgn="b"/>
                      <a:r>
                        <a:rPr lang="en-US" sz="1000" b="0" i="0" u="none" strike="noStrike">
                          <a:solidFill>
                            <a:srgbClr val="FF0000"/>
                          </a:solidFill>
                          <a:effectLst/>
                          <a:latin typeface="+mn-lt"/>
                        </a:rPr>
                        <a:t>1914</a:t>
                      </a:r>
                    </a:p>
                  </a:txBody>
                  <a:tcPr marL="9525" marR="9525" marT="9525" marB="0" anchor="b"/>
                </a:tc>
                <a:tc>
                  <a:txBody>
                    <a:bodyPr/>
                    <a:lstStyle/>
                    <a:p>
                      <a:pPr algn="l" rtl="0" fontAlgn="b"/>
                      <a:r>
                        <a:rPr lang="en-US" sz="1000" b="0" i="0" u="none" strike="noStrike" dirty="0">
                          <a:solidFill>
                            <a:srgbClr val="000000"/>
                          </a:solidFill>
                          <a:effectLst/>
                          <a:latin typeface="+mn-lt"/>
                        </a:rPr>
                        <a:t>Enhanced Security Considerations in UHR</a:t>
                      </a:r>
                    </a:p>
                  </a:txBody>
                  <a:tcPr marL="9525" marR="9525" marT="9525" marB="0" anchor="b"/>
                </a:tc>
                <a:tc>
                  <a:txBody>
                    <a:bodyPr/>
                    <a:lstStyle/>
                    <a:p>
                      <a:pPr algn="ctr" rtl="0" fontAlgn="b"/>
                      <a:r>
                        <a:rPr lang="en-US" sz="1000" b="0" i="0" u="none" strike="noStrike">
                          <a:solidFill>
                            <a:srgbClr val="000000"/>
                          </a:solidFill>
                          <a:effectLst/>
                          <a:latin typeface="+mn-lt"/>
                        </a:rPr>
                        <a:t>SunHee Baek</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Security</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2916324636"/>
                  </a:ext>
                </a:extLst>
              </a:tr>
              <a:tr h="297047">
                <a:tc>
                  <a:txBody>
                    <a:bodyPr/>
                    <a:lstStyle/>
                    <a:p>
                      <a:pPr algn="ctr" rtl="0" fontAlgn="b"/>
                      <a:r>
                        <a:rPr lang="en-US" sz="1000" b="0" i="0" u="sng" strike="noStrike">
                          <a:solidFill>
                            <a:srgbClr val="0563C1"/>
                          </a:solidFill>
                          <a:effectLst/>
                          <a:latin typeface="+mn-lt"/>
                          <a:hlinkClick r:id="rId7"/>
                        </a:rPr>
                        <a:t>1929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 Peer-to-peer (P2P) Resource Management</a:t>
                      </a:r>
                    </a:p>
                  </a:txBody>
                  <a:tcPr marL="9525" marR="9525" marT="9525" marB="0" anchor="b"/>
                </a:tc>
                <a:tc>
                  <a:txBody>
                    <a:bodyPr/>
                    <a:lstStyle/>
                    <a:p>
                      <a:pPr algn="ctr" rtl="0" fontAlgn="b"/>
                      <a:r>
                        <a:rPr lang="en-US" sz="1000" b="0" i="0" u="none" strike="noStrike" dirty="0">
                          <a:solidFill>
                            <a:srgbClr val="000000"/>
                          </a:solidFill>
                          <a:effectLst/>
                          <a:latin typeface="+mn-lt"/>
                        </a:rPr>
                        <a:t>Rubayet Shafin</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P2P</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900276103"/>
                  </a:ext>
                </a:extLst>
              </a:tr>
              <a:tr h="297047">
                <a:tc>
                  <a:txBody>
                    <a:bodyPr/>
                    <a:lstStyle/>
                    <a:p>
                      <a:pPr algn="ctr" rtl="0" fontAlgn="b"/>
                      <a:r>
                        <a:rPr lang="en-US" sz="1000" b="0" i="0" u="sng" strike="noStrike" dirty="0">
                          <a:solidFill>
                            <a:srgbClr val="0563C1"/>
                          </a:solidFill>
                          <a:effectLst/>
                          <a:latin typeface="+mn-lt"/>
                          <a:hlinkClick r:id="rId8"/>
                        </a:rPr>
                        <a:t>1942</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Inter-PPDU Low Power Listening Scheme</a:t>
                      </a:r>
                    </a:p>
                  </a:txBody>
                  <a:tcPr marL="9525" marR="9525" marT="9525" marB="0" anchor="b"/>
                </a:tc>
                <a:tc>
                  <a:txBody>
                    <a:bodyPr/>
                    <a:lstStyle/>
                    <a:p>
                      <a:pPr algn="ctr" rtl="0" fontAlgn="b"/>
                      <a:r>
                        <a:rPr lang="en-US" sz="1000" b="0" i="0" u="none" strike="noStrike">
                          <a:solidFill>
                            <a:srgbClr val="000000"/>
                          </a:solidFill>
                          <a:effectLst/>
                          <a:latin typeface="+mn-lt"/>
                        </a:rPr>
                        <a:t>Yunsi Ma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Power Save</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788129126"/>
                  </a:ext>
                </a:extLst>
              </a:tr>
              <a:tr h="297047">
                <a:tc>
                  <a:txBody>
                    <a:bodyPr/>
                    <a:lstStyle/>
                    <a:p>
                      <a:pPr algn="ctr" rtl="0" fontAlgn="b"/>
                      <a:r>
                        <a:rPr lang="en-US" sz="1000" b="0" i="0" u="sng" strike="noStrike" dirty="0">
                          <a:solidFill>
                            <a:srgbClr val="0563C1"/>
                          </a:solidFill>
                          <a:effectLst/>
                          <a:latin typeface="+mn-lt"/>
                          <a:hlinkClick r:id="rId9"/>
                        </a:rPr>
                        <a:t>1953</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Two Dimensional Resource Allocation</a:t>
                      </a:r>
                    </a:p>
                  </a:txBody>
                  <a:tcPr marL="9525" marR="9525" marT="9525" marB="0" anchor="b"/>
                </a:tc>
                <a:tc>
                  <a:txBody>
                    <a:bodyPr/>
                    <a:lstStyle/>
                    <a:p>
                      <a:pPr algn="ctr" rtl="0" fontAlgn="b"/>
                      <a:r>
                        <a:rPr lang="en-US" sz="1000" b="0" i="0" u="none" strike="noStrike">
                          <a:solidFill>
                            <a:srgbClr val="000000"/>
                          </a:solidFill>
                          <a:effectLst/>
                          <a:latin typeface="+mn-lt"/>
                        </a:rPr>
                        <a:t>Srinivas Kandala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Aggregation</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841144541"/>
                  </a:ext>
                </a:extLst>
              </a:tr>
              <a:tr h="297047">
                <a:tc>
                  <a:txBody>
                    <a:bodyPr/>
                    <a:lstStyle/>
                    <a:p>
                      <a:pPr algn="ctr" rtl="0" fontAlgn="b"/>
                      <a:r>
                        <a:rPr lang="en-US" sz="1000" b="0" i="0" u="sng" strike="noStrike" dirty="0">
                          <a:solidFill>
                            <a:srgbClr val="0563C1"/>
                          </a:solidFill>
                          <a:effectLst/>
                          <a:latin typeface="+mn-lt"/>
                          <a:hlinkClick r:id="rId10"/>
                        </a:rPr>
                        <a:t>1954</a:t>
                      </a:r>
                      <a:endParaRPr lang="en-US" sz="1000" b="0" i="0" u="sng" strike="noStrike" dirty="0">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Two Dimensional A-PPDU</a:t>
                      </a:r>
                    </a:p>
                  </a:txBody>
                  <a:tcPr marL="9525" marR="9525" marT="9525" marB="0" anchor="b"/>
                </a:tc>
                <a:tc>
                  <a:txBody>
                    <a:bodyPr/>
                    <a:lstStyle/>
                    <a:p>
                      <a:pPr algn="ctr" rtl="0" fontAlgn="b"/>
                      <a:r>
                        <a:rPr lang="en-US" sz="1000" b="0" i="0" u="none" strike="noStrike">
                          <a:solidFill>
                            <a:srgbClr val="000000"/>
                          </a:solidFill>
                          <a:effectLst/>
                          <a:latin typeface="+mn-lt"/>
                        </a:rPr>
                        <a:t>Srini Kandala</a:t>
                      </a:r>
                    </a:p>
                  </a:txBody>
                  <a:tcPr marL="9525" marR="9525" marT="9525" marB="0" anchor="b"/>
                </a:tc>
                <a:tc>
                  <a:txBody>
                    <a:bodyPr/>
                    <a:lstStyle/>
                    <a:p>
                      <a:pPr algn="ctr" rtl="0" fontAlgn="ctr"/>
                      <a:r>
                        <a:rPr lang="en-US" sz="1000" b="0" i="0" u="none" strike="noStrike">
                          <a:solidFill>
                            <a:srgbClr val="0D0D0D"/>
                          </a:solidFill>
                          <a:effectLst/>
                          <a:latin typeface="+mn-lt"/>
                        </a:rPr>
                        <a:t>Pending</a:t>
                      </a:r>
                    </a:p>
                  </a:txBody>
                  <a:tcPr marL="9525" marR="9525" marT="9525" marB="0" anchor="ctr"/>
                </a:tc>
                <a:tc>
                  <a:txBody>
                    <a:bodyPr/>
                    <a:lstStyle/>
                    <a:p>
                      <a:pPr algn="ctr" rtl="0" fontAlgn="ctr"/>
                      <a:r>
                        <a:rPr lang="en-US" sz="1000" b="0" i="0" u="none" strike="noStrike">
                          <a:solidFill>
                            <a:srgbClr val="0D0D0D"/>
                          </a:solidFill>
                          <a:effectLst/>
                          <a:latin typeface="+mn-lt"/>
                        </a:rPr>
                        <a:t>Aggregation</a:t>
                      </a:r>
                    </a:p>
                  </a:txBody>
                  <a:tcPr marL="9525" marR="9525" marT="9525" marB="0" anchor="ctr"/>
                </a:tc>
                <a:tc>
                  <a:txBody>
                    <a:bodyPr/>
                    <a:lstStyle/>
                    <a:p>
                      <a:pPr algn="ctr" rtl="0" fontAlgn="ctr"/>
                      <a:r>
                        <a:rPr lang="en-US" sz="1000" b="0" i="0" u="none" strike="noStrike">
                          <a:solidFill>
                            <a:srgbClr val="0D0D0D"/>
                          </a:solidFill>
                          <a:effectLst/>
                          <a:latin typeface="+mn-lt"/>
                        </a:rPr>
                        <a:t>Joint</a:t>
                      </a:r>
                    </a:p>
                  </a:txBody>
                  <a:tcPr marL="9525" marR="9525" marT="9525" marB="0" anchor="ctr"/>
                </a:tc>
                <a:extLst>
                  <a:ext uri="{0D108BD9-81ED-4DB2-BD59-A6C34878D82A}">
                    <a16:rowId xmlns:a16="http://schemas.microsoft.com/office/drawing/2014/main" val="3277178546"/>
                  </a:ext>
                </a:extLst>
              </a:tr>
              <a:tr h="297047">
                <a:tc>
                  <a:txBody>
                    <a:bodyPr/>
                    <a:lstStyle/>
                    <a:p>
                      <a:pPr algn="ctr" rtl="0" fontAlgn="b"/>
                      <a:r>
                        <a:rPr lang="en-US" sz="1000" b="0" i="0" u="sng" strike="noStrike">
                          <a:solidFill>
                            <a:srgbClr val="0563C1"/>
                          </a:solidFill>
                          <a:effectLst/>
                          <a:latin typeface="+mn-lt"/>
                          <a:hlinkClick r:id="rId11"/>
                        </a:rPr>
                        <a:t>1969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Consideration on UHR Relay Architecture</a:t>
                      </a:r>
                    </a:p>
                  </a:txBody>
                  <a:tcPr marL="9525" marR="9525" marT="9525" marB="0" anchor="b"/>
                </a:tc>
                <a:tc>
                  <a:txBody>
                    <a:bodyPr/>
                    <a:lstStyle/>
                    <a:p>
                      <a:pPr algn="ctr" rtl="0" fontAlgn="b"/>
                      <a:r>
                        <a:rPr lang="en-US" sz="1000" b="0" i="0" u="none" strike="noStrike" dirty="0">
                          <a:solidFill>
                            <a:srgbClr val="000000"/>
                          </a:solidFill>
                          <a:effectLst/>
                          <a:latin typeface="+mn-lt"/>
                        </a:rPr>
                        <a:t>Kosuke Aio</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564562858"/>
                  </a:ext>
                </a:extLst>
              </a:tr>
              <a:tr h="297047">
                <a:tc>
                  <a:txBody>
                    <a:bodyPr/>
                    <a:lstStyle/>
                    <a:p>
                      <a:pPr algn="ctr" fontAlgn="b"/>
                      <a:r>
                        <a:rPr lang="en-US" sz="1000" b="0" i="0" u="sng" strike="noStrike">
                          <a:solidFill>
                            <a:srgbClr val="0563C1"/>
                          </a:solidFill>
                          <a:effectLst/>
                          <a:latin typeface="+mn-lt"/>
                          <a:hlinkClick r:id="rId12"/>
                        </a:rPr>
                        <a:t>2009</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Multi-AP for reliability with Coherent and Non-coherent transmissions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463782055"/>
                  </a:ext>
                </a:extLst>
              </a:tr>
            </a:tbl>
          </a:graphicData>
        </a:graphic>
      </p:graphicFrame>
      <p:sp>
        <p:nvSpPr>
          <p:cNvPr id="8" name="TextBox 7">
            <a:extLst>
              <a:ext uri="{FF2B5EF4-FFF2-40B4-BE49-F238E27FC236}">
                <a16:creationId xmlns:a16="http://schemas.microsoft.com/office/drawing/2014/main" id="{A29853BA-17EA-18F8-5B29-B09D9FC050C9}"/>
              </a:ext>
            </a:extLst>
          </p:cNvPr>
          <p:cNvSpPr txBox="1"/>
          <p:nvPr/>
        </p:nvSpPr>
        <p:spPr>
          <a:xfrm>
            <a:off x="696912" y="6106081"/>
            <a:ext cx="8079947" cy="369332"/>
          </a:xfrm>
          <a:prstGeom prst="rect">
            <a:avLst/>
          </a:prstGeom>
          <a:noFill/>
        </p:spPr>
        <p:txBody>
          <a:bodyPr wrap="square">
            <a:spAutoFit/>
          </a:bodyPr>
          <a:lstStyle/>
          <a:p>
            <a:pPr marL="0" indent="0"/>
            <a:r>
              <a:rPr lang="en-US" sz="1800" b="0" dirty="0">
                <a:solidFill>
                  <a:schemeClr val="tx1"/>
                </a:solidFill>
              </a:rPr>
              <a:t>* Presentations submitted but not presented in UHR SG due to lack of time.</a:t>
            </a:r>
          </a:p>
        </p:txBody>
      </p:sp>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79328429"/>
              </p:ext>
            </p:extLst>
          </p:nvPr>
        </p:nvGraphicFramePr>
        <p:xfrm>
          <a:off x="851217" y="1582301"/>
          <a:ext cx="7736268" cy="39037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2"/>
                        </a:rPr>
                        <a:t>1832</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multi-ap-coordinated-spatial-reuse</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Hassan Omar</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100" b="0" i="0" u="sng" strike="noStrike">
                          <a:solidFill>
                            <a:srgbClr val="0563C1"/>
                          </a:solidFill>
                          <a:effectLst/>
                          <a:latin typeface="Calibri" panose="020F0502020204030204" pitchFamily="34" charset="0"/>
                          <a:hlinkClick r:id="rId3"/>
                        </a:rPr>
                        <a:t>1834</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High Criticality Use Cases and Requirements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4"/>
                        </a:rPr>
                        <a:t>1836</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security consideration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100" b="0" i="0" u="sng" strike="noStrike">
                          <a:solidFill>
                            <a:srgbClr val="0563C1"/>
                          </a:solidFill>
                          <a:effectLst/>
                          <a:latin typeface="Calibri" panose="020F0502020204030204" pitchFamily="34" charset="0"/>
                          <a:hlinkClick r:id="rId5"/>
                        </a:rPr>
                        <a:t>1837</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group set-up operation discussion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100" b="0" i="0" u="none" strike="noStrike">
                          <a:solidFill>
                            <a:srgbClr val="FF0000"/>
                          </a:solidFill>
                          <a:effectLst/>
                          <a:latin typeface="Calibri" panose="020F0502020204030204" pitchFamily="34" charset="0"/>
                        </a:rPr>
                        <a:t>1840</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Relay for 11bn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Dongguk Lim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6"/>
                        </a:rPr>
                        <a:t>1841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Considerations on BSS color for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Hirohiko Inohiza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100" b="0" i="0" u="none" strike="noStrike">
                          <a:solidFill>
                            <a:srgbClr val="FF0000"/>
                          </a:solidFill>
                          <a:effectLst/>
                          <a:latin typeface="Calibri" panose="020F0502020204030204" pitchFamily="34" charset="0"/>
                        </a:rPr>
                        <a:t>1843</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Multi-AP Joint Transmission Simulations with Impairments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100" b="0" i="0" u="none" strike="noStrike">
                          <a:solidFill>
                            <a:srgbClr val="FF0000"/>
                          </a:solidFill>
                          <a:effectLst/>
                          <a:latin typeface="Calibri" panose="020F0502020204030204" pitchFamily="34" charset="0"/>
                        </a:rPr>
                        <a:t>1844</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BSR in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Pei Zhou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100" b="0" i="0" u="none" strike="noStrike">
                          <a:solidFill>
                            <a:srgbClr val="FF0000"/>
                          </a:solidFill>
                          <a:effectLst/>
                          <a:latin typeface="Calibri" panose="020F0502020204030204" pitchFamily="34" charset="0"/>
                        </a:rPr>
                        <a:t>1846</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Protection of Extended TXOP Sharing</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Si-Chan Noh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100" b="0" i="0" u="none" strike="noStrike">
                          <a:solidFill>
                            <a:srgbClr val="FF0000"/>
                          </a:solidFill>
                          <a:effectLst/>
                          <a:latin typeface="Calibri" panose="020F0502020204030204" pitchFamily="34" charset="0"/>
                        </a:rPr>
                        <a:t>1847</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Non-AP initiated TXOP sharing follow-up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Shawn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7"/>
                        </a:rPr>
                        <a:t>1865</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Discussion on SST and A-PPDU</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Ross Jian 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100" b="0" i="0" u="none" strike="noStrike">
                          <a:solidFill>
                            <a:srgbClr val="FF0000"/>
                          </a:solidFill>
                          <a:effectLst/>
                          <a:latin typeface="Calibri" panose="020F0502020204030204" pitchFamily="34" charset="0"/>
                        </a:rPr>
                        <a:t>1868</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Coordinated-Spatial-Reuse-Design</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51160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55095625"/>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FF0000"/>
                          </a:solidFill>
                          <a:effectLst/>
                          <a:latin typeface="+mn-lt"/>
                        </a:rPr>
                        <a:t>1871</a:t>
                      </a:r>
                    </a:p>
                  </a:txBody>
                  <a:tcPr marL="9525" marR="9525" marT="9525" marB="0" anchor="b"/>
                </a:tc>
                <a:tc>
                  <a:txBody>
                    <a:bodyPr/>
                    <a:lstStyle/>
                    <a:p>
                      <a:pPr algn="l" fontAlgn="b"/>
                      <a:r>
                        <a:rPr lang="en-US" sz="1000" b="0" i="0" u="none" strike="noStrike">
                          <a:solidFill>
                            <a:srgbClr val="000000"/>
                          </a:solidFill>
                          <a:effectLst/>
                          <a:latin typeface="+mn-lt"/>
                        </a:rPr>
                        <a:t>M-AP Coordinated  Transmission framework</a:t>
                      </a:r>
                    </a:p>
                  </a:txBody>
                  <a:tcPr marL="9525" marR="9525" marT="9525" marB="0" anchor="b"/>
                </a:tc>
                <a:tc>
                  <a:txBody>
                    <a:bodyPr/>
                    <a:lstStyle/>
                    <a:p>
                      <a:pPr algn="ctr" fontAlgn="b"/>
                      <a:r>
                        <a:rPr lang="en-US" sz="1000" b="0" i="0" u="none" strike="noStrike">
                          <a:solidFill>
                            <a:srgbClr val="000000"/>
                          </a:solidFill>
                          <a:effectLst/>
                          <a:latin typeface="+mn-lt"/>
                        </a:rPr>
                        <a:t>Arik Klein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FF0000"/>
                          </a:solidFill>
                          <a:effectLst/>
                          <a:latin typeface="+mn-lt"/>
                        </a:rPr>
                        <a:t>1873</a:t>
                      </a:r>
                    </a:p>
                  </a:txBody>
                  <a:tcPr marL="9525" marR="9525" marT="9525" marB="0" anchor="b"/>
                </a:tc>
                <a:tc>
                  <a:txBody>
                    <a:bodyPr/>
                    <a:lstStyle/>
                    <a:p>
                      <a:pPr algn="l" fontAlgn="b"/>
                      <a:r>
                        <a:rPr lang="en-US" sz="1000" b="0" i="0" u="none" strike="noStrike" dirty="0">
                          <a:solidFill>
                            <a:srgbClr val="000000"/>
                          </a:solidFill>
                          <a:effectLst/>
                          <a:latin typeface="+mn-lt"/>
                        </a:rPr>
                        <a:t>Post-FCS MAC Padding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FF0000"/>
                          </a:solidFill>
                          <a:effectLst/>
                          <a:latin typeface="+mn-lt"/>
                        </a:rPr>
                        <a:t>1874</a:t>
                      </a:r>
                    </a:p>
                  </a:txBody>
                  <a:tcPr marL="9525" marR="9525" marT="9525" marB="0" anchor="b"/>
                </a:tc>
                <a:tc>
                  <a:txBody>
                    <a:bodyPr/>
                    <a:lstStyle/>
                    <a:p>
                      <a:pPr algn="l" fontAlgn="b"/>
                      <a:r>
                        <a:rPr lang="en-US" sz="1000" b="0" i="0" u="none" strike="noStrike">
                          <a:solidFill>
                            <a:srgbClr val="000000"/>
                          </a:solidFill>
                          <a:effectLst/>
                          <a:latin typeface="+mn-lt"/>
                        </a:rPr>
                        <a:t>Reverse TXOP Sharing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FF0000"/>
                          </a:solidFill>
                          <a:effectLst/>
                          <a:latin typeface="+mn-lt"/>
                        </a:rPr>
                        <a:t>1875</a:t>
                      </a:r>
                    </a:p>
                  </a:txBody>
                  <a:tcPr marL="9525" marR="9525" marT="9525" marB="0" anchor="b"/>
                </a:tc>
                <a:tc>
                  <a:txBody>
                    <a:bodyPr/>
                    <a:lstStyle/>
                    <a:p>
                      <a:pPr algn="l" fontAlgn="b"/>
                      <a:r>
                        <a:rPr lang="en-US" sz="1000" b="0" i="0" u="none" strike="noStrike" dirty="0">
                          <a:solidFill>
                            <a:srgbClr val="000000"/>
                          </a:solidFill>
                          <a:effectLst/>
                          <a:latin typeface="+mn-lt"/>
                        </a:rPr>
                        <a:t>Power save proposal for non-AP/mobile-AP</a:t>
                      </a:r>
                    </a:p>
                  </a:txBody>
                  <a:tcPr marL="9525" marR="9525" marT="9525" marB="0" anchor="b"/>
                </a:tc>
                <a:tc>
                  <a:txBody>
                    <a:bodyPr/>
                    <a:lstStyle/>
                    <a:p>
                      <a:pPr algn="ctr" fontAlgn="b"/>
                      <a:r>
                        <a:rPr lang="en-US" sz="1000" b="0" i="0" u="none" strike="noStrike">
                          <a:solidFill>
                            <a:srgbClr val="000000"/>
                          </a:solidFill>
                          <a:effectLst/>
                          <a:latin typeface="+mn-lt"/>
                        </a:rPr>
                        <a:t>Shubhodeep Adhikari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sng" strike="noStrike">
                          <a:solidFill>
                            <a:srgbClr val="0563C1"/>
                          </a:solidFill>
                          <a:effectLst/>
                          <a:latin typeface="+mn-lt"/>
                          <a:hlinkClick r:id="rId2"/>
                        </a:rPr>
                        <a:t>1877</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Analysis on the LDPC rate matching</a:t>
                      </a:r>
                    </a:p>
                  </a:txBody>
                  <a:tcPr marL="9525" marR="9525" marT="9525" marB="0" anchor="b"/>
                </a:tc>
                <a:tc>
                  <a:txBody>
                    <a:bodyPr/>
                    <a:lstStyle/>
                    <a:p>
                      <a:pPr algn="ctr" fontAlgn="b"/>
                      <a:r>
                        <a:rPr lang="en-US" sz="1000" b="0" i="0" u="none" strike="noStrike" dirty="0">
                          <a:solidFill>
                            <a:srgbClr val="000000"/>
                          </a:solidFill>
                          <a:effectLst/>
                          <a:latin typeface="+mn-lt"/>
                        </a:rPr>
                        <a:t>Xiaogang Chen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FF0000"/>
                          </a:solidFill>
                          <a:effectLst/>
                          <a:latin typeface="+mn-lt"/>
                        </a:rPr>
                        <a:t>1884</a:t>
                      </a:r>
                    </a:p>
                  </a:txBody>
                  <a:tcPr marL="9525" marR="9525" marT="9525" marB="0" anchor="b"/>
                </a:tc>
                <a:tc>
                  <a:txBody>
                    <a:bodyPr/>
                    <a:lstStyle/>
                    <a:p>
                      <a:pPr algn="l" fontAlgn="b"/>
                      <a:r>
                        <a:rPr lang="en-US" sz="1000" b="0" i="0" u="none" strike="noStrike">
                          <a:solidFill>
                            <a:srgbClr val="000000"/>
                          </a:solidFill>
                          <a:effectLst/>
                          <a:latin typeface="+mn-lt"/>
                        </a:rPr>
                        <a:t>Seamless Roaming</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FF0000"/>
                          </a:solidFill>
                          <a:effectLst/>
                          <a:latin typeface="+mn-lt"/>
                        </a:rPr>
                        <a:t>1885</a:t>
                      </a:r>
                    </a:p>
                  </a:txBody>
                  <a:tcPr marL="9525" marR="9525" marT="9525" marB="0" anchor="b"/>
                </a:tc>
                <a:tc>
                  <a:txBody>
                    <a:bodyPr/>
                    <a:lstStyle/>
                    <a:p>
                      <a:pPr algn="l" fontAlgn="b"/>
                      <a:r>
                        <a:rPr lang="en-US" sz="1000" b="0" i="0" u="none" strike="noStrike">
                          <a:solidFill>
                            <a:srgbClr val="000000"/>
                          </a:solidFill>
                          <a:effectLst/>
                          <a:latin typeface="+mn-lt"/>
                        </a:rPr>
                        <a:t>End-to-end QoS with SCS</a:t>
                      </a:r>
                    </a:p>
                  </a:txBody>
                  <a:tcPr marL="9525" marR="9525" marT="9525" marB="0" anchor="b"/>
                </a:tc>
                <a:tc>
                  <a:txBody>
                    <a:bodyPr/>
                    <a:lstStyle/>
                    <a:p>
                      <a:pPr algn="ctr" fontAlgn="b"/>
                      <a:r>
                        <a:rPr lang="en-US" sz="1000" b="0" i="0" u="none" strike="noStrike" dirty="0">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FF0000"/>
                          </a:solidFill>
                          <a:effectLst/>
                          <a:latin typeface="+mn-lt"/>
                        </a:rPr>
                        <a:t>1886</a:t>
                      </a:r>
                    </a:p>
                  </a:txBody>
                  <a:tcPr marL="9525" marR="9525" marT="9525" marB="0" anchor="b"/>
                </a:tc>
                <a:tc>
                  <a:txBody>
                    <a:bodyPr/>
                    <a:lstStyle/>
                    <a:p>
                      <a:pPr algn="l" fontAlgn="b"/>
                      <a:r>
                        <a:rPr lang="en-US" sz="1000" b="0" i="0" u="none" strike="noStrike">
                          <a:solidFill>
                            <a:srgbClr val="000000"/>
                          </a:solidFill>
                          <a:effectLst/>
                          <a:latin typeface="+mn-lt"/>
                        </a:rPr>
                        <a:t>Preemption techniques to meet low-latency (LL) targets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FF0000"/>
                          </a:solidFill>
                          <a:effectLst/>
                          <a:latin typeface="+mn-lt"/>
                        </a:rPr>
                        <a:t>1887</a:t>
                      </a:r>
                    </a:p>
                  </a:txBody>
                  <a:tcPr marL="9525" marR="9525" marT="9525" marB="0" anchor="b"/>
                </a:tc>
                <a:tc>
                  <a:txBody>
                    <a:bodyPr/>
                    <a:lstStyle/>
                    <a:p>
                      <a:pPr algn="l" fontAlgn="b"/>
                      <a:r>
                        <a:rPr lang="en-US" sz="1000" b="0" i="0" u="none" strike="noStrike">
                          <a:solidFill>
                            <a:srgbClr val="000000"/>
                          </a:solidFill>
                          <a:effectLst/>
                          <a:latin typeface="+mn-lt"/>
                        </a:rPr>
                        <a:t> Coordinated Medium Access for Multi-AP Deployments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dirty="0">
                          <a:solidFill>
                            <a:srgbClr val="FF0000"/>
                          </a:solidFill>
                          <a:effectLst/>
                          <a:latin typeface="+mn-lt"/>
                        </a:rPr>
                        <a:t>1889</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dirty="0">
                          <a:solidFill>
                            <a:srgbClr val="FF0000"/>
                          </a:solidFill>
                          <a:effectLst/>
                          <a:latin typeface="+mn-lt"/>
                        </a:rPr>
                        <a:t>1891</a:t>
                      </a:r>
                    </a:p>
                  </a:txBody>
                  <a:tcPr marL="9525" marR="9525" marT="9525" marB="0" anchor="b"/>
                </a:tc>
                <a:tc>
                  <a:txBody>
                    <a:bodyPr/>
                    <a:lstStyle/>
                    <a:p>
                      <a:pPr algn="l" fontAlgn="b"/>
                      <a:r>
                        <a:rPr lang="en-US" sz="1000" b="0" i="0" u="none" strike="noStrike">
                          <a:solidFill>
                            <a:srgbClr val="000000"/>
                          </a:solidFill>
                          <a:effectLst/>
                          <a:latin typeface="+mn-lt"/>
                        </a:rPr>
                        <a:t>Nonprimary channel access – follow up</a:t>
                      </a:r>
                    </a:p>
                  </a:txBody>
                  <a:tcPr marL="9525" marR="9525" marT="9525" marB="0" anchor="b"/>
                </a:tc>
                <a:tc>
                  <a:txBody>
                    <a:bodyPr/>
                    <a:lstStyle/>
                    <a:p>
                      <a:pPr algn="ctr" fontAlgn="b"/>
                      <a:r>
                        <a:rPr lang="en-US" sz="1000" b="0" i="0" u="none" strike="noStrike">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FF0000"/>
                          </a:solidFill>
                          <a:effectLst/>
                          <a:latin typeface="+mn-lt"/>
                        </a:rPr>
                        <a:t>1892</a:t>
                      </a:r>
                    </a:p>
                  </a:txBody>
                  <a:tcPr marL="9525" marR="9525" marT="9525" marB="0" anchor="b"/>
                </a:tc>
                <a:tc>
                  <a:txBody>
                    <a:bodyPr/>
                    <a:lstStyle/>
                    <a:p>
                      <a:pPr algn="l" fontAlgn="b"/>
                      <a:r>
                        <a:rPr lang="en-US" sz="1000" b="0" i="0" u="none" strike="noStrike">
                          <a:solidFill>
                            <a:srgbClr val="000000"/>
                          </a:solidFill>
                          <a:effectLst/>
                          <a:latin typeface="+mn-lt"/>
                        </a:rPr>
                        <a:t>Thoughts on Dynamic Subchannel Operation</a:t>
                      </a:r>
                    </a:p>
                  </a:txBody>
                  <a:tcPr marL="9525" marR="9525" marT="9525" marB="0" anchor="b"/>
                </a:tc>
                <a:tc>
                  <a:txBody>
                    <a:bodyPr/>
                    <a:lstStyle/>
                    <a:p>
                      <a:pPr algn="ctr" fontAlgn="b"/>
                      <a:r>
                        <a:rPr lang="en-US" sz="1000" b="0" i="0" u="none" strike="noStrike" dirty="0">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853388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8092029"/>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1897</a:t>
                      </a:r>
                    </a:p>
                  </a:txBody>
                  <a:tcPr marL="9525" marR="9525" marT="9525" marB="0" anchor="b"/>
                </a:tc>
                <a:tc>
                  <a:txBody>
                    <a:bodyPr/>
                    <a:lstStyle/>
                    <a:p>
                      <a:pPr algn="l" fontAlgn="b"/>
                      <a:r>
                        <a:rPr lang="en-US" sz="1000" b="0" i="0" u="none" strike="noStrike" dirty="0">
                          <a:solidFill>
                            <a:srgbClr val="000000"/>
                          </a:solidFill>
                          <a:effectLst/>
                          <a:latin typeface="+mn-lt"/>
                        </a:rPr>
                        <a:t>thoughts-on-improving-roaming-under-existing-architecture</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1898</a:t>
                      </a:r>
                    </a:p>
                  </a:txBody>
                  <a:tcPr marL="9525" marR="9525" marT="9525" marB="0" anchor="b"/>
                </a:tc>
                <a:tc>
                  <a:txBody>
                    <a:bodyPr/>
                    <a:lstStyle/>
                    <a:p>
                      <a:pPr algn="l" fontAlgn="b"/>
                      <a:r>
                        <a:rPr lang="en-US" sz="1000" b="0" i="0" u="none" strike="noStrike">
                          <a:solidFill>
                            <a:srgbClr val="000000"/>
                          </a:solidFill>
                          <a:effectLst/>
                          <a:latin typeface="+mn-lt"/>
                        </a:rPr>
                        <a:t>signaling-details-for-non-colocated-ap-mld</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1899</a:t>
                      </a:r>
                    </a:p>
                  </a:txBody>
                  <a:tcPr marL="9525" marR="9525" marT="9525" marB="0" anchor="b"/>
                </a:tc>
                <a:tc>
                  <a:txBody>
                    <a:bodyPr/>
                    <a:lstStyle/>
                    <a:p>
                      <a:pPr algn="l" fontAlgn="b"/>
                      <a:r>
                        <a:rPr lang="en-US" sz="1000" b="0" i="0" u="none" strike="noStrike" dirty="0">
                          <a:solidFill>
                            <a:srgbClr val="000000"/>
                          </a:solidFill>
                          <a:effectLst/>
                          <a:latin typeface="+mn-lt"/>
                        </a:rPr>
                        <a:t>relay-operation-for-11bn</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1906</a:t>
                      </a:r>
                    </a:p>
                  </a:txBody>
                  <a:tcPr marL="9525" marR="9525" marT="9525" marB="0" anchor="b"/>
                </a:tc>
                <a:tc>
                  <a:txBody>
                    <a:bodyPr/>
                    <a:lstStyle/>
                    <a:p>
                      <a:pPr algn="l" fontAlgn="b"/>
                      <a:r>
                        <a:rPr lang="en-US" sz="1000" b="0" i="0" u="none" strike="noStrike" dirty="0">
                          <a:solidFill>
                            <a:srgbClr val="000000"/>
                          </a:solidFill>
                          <a:effectLst/>
                          <a:latin typeface="+mn-lt"/>
                        </a:rPr>
                        <a:t>Channel Information Feedback for Smooth Beamforming - Follow Up</a:t>
                      </a:r>
                    </a:p>
                  </a:txBody>
                  <a:tcPr marL="9525" marR="9525" marT="9525" marB="0" anchor="b"/>
                </a:tc>
                <a:tc>
                  <a:txBody>
                    <a:bodyPr/>
                    <a:lstStyle/>
                    <a:p>
                      <a:pPr algn="ctr" fontAlgn="b"/>
                      <a:r>
                        <a:rPr lang="en-US" sz="1000" b="0" i="0" u="none" strike="noStrike">
                          <a:solidFill>
                            <a:srgbClr val="000000"/>
                          </a:solidFill>
                          <a:effectLst/>
                          <a:latin typeface="+mn-lt"/>
                        </a:rPr>
                        <a:t>Eunsung Jeon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1908</a:t>
                      </a:r>
                    </a:p>
                  </a:txBody>
                  <a:tcPr marL="9525" marR="9525" marT="9525" marB="0" anchor="b"/>
                </a:tc>
                <a:tc>
                  <a:txBody>
                    <a:bodyPr/>
                    <a:lstStyle/>
                    <a:p>
                      <a:pPr algn="l" fontAlgn="b"/>
                      <a:r>
                        <a:rPr lang="en-US" sz="1000" b="0" i="0" u="none" strike="noStrike">
                          <a:solidFill>
                            <a:srgbClr val="000000"/>
                          </a:solidFill>
                          <a:effectLst/>
                          <a:latin typeface="+mn-lt"/>
                        </a:rPr>
                        <a:t>Seamless Roaming for 11bn</a:t>
                      </a:r>
                    </a:p>
                  </a:txBody>
                  <a:tcPr marL="9525" marR="9525" marT="9525" marB="0" anchor="b"/>
                </a:tc>
                <a:tc>
                  <a:txBody>
                    <a:bodyPr/>
                    <a:lstStyle/>
                    <a:p>
                      <a:pPr algn="ctr"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1909</a:t>
                      </a:r>
                    </a:p>
                  </a:txBody>
                  <a:tcPr marL="9525" marR="9525" marT="9525" marB="0" anchor="b"/>
                </a:tc>
                <a:tc>
                  <a:txBody>
                    <a:bodyPr/>
                    <a:lstStyle/>
                    <a:p>
                      <a:pPr algn="l" fontAlgn="b"/>
                      <a:r>
                        <a:rPr lang="en-US" sz="1000" b="0" i="0" u="none" strike="noStrike">
                          <a:solidFill>
                            <a:srgbClr val="000000"/>
                          </a:solidFill>
                          <a:effectLst/>
                          <a:latin typeface="+mn-lt"/>
                        </a:rPr>
                        <a:t>Transmission Method of Low Latency Traffic</a:t>
                      </a:r>
                    </a:p>
                  </a:txBody>
                  <a:tcPr marL="9525" marR="9525" marT="9525" marB="0" anchor="b"/>
                </a:tc>
                <a:tc>
                  <a:txBody>
                    <a:bodyPr/>
                    <a:lstStyle/>
                    <a:p>
                      <a:pPr algn="ctr" fontAlgn="b"/>
                      <a:r>
                        <a:rPr lang="en-US" sz="1000" b="0" i="0" u="none" strike="noStrike" dirty="0">
                          <a:solidFill>
                            <a:srgbClr val="000000"/>
                          </a:solidFill>
                          <a:effectLst/>
                          <a:latin typeface="+mn-lt"/>
                        </a:rPr>
                        <a:t>Insun Jang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1912</a:t>
                      </a:r>
                    </a:p>
                  </a:txBody>
                  <a:tcPr marL="9525" marR="9525" marT="9525" marB="0" anchor="b"/>
                </a:tc>
                <a:tc>
                  <a:txBody>
                    <a:bodyPr/>
                    <a:lstStyle/>
                    <a:p>
                      <a:pPr algn="l" fontAlgn="b"/>
                      <a:r>
                        <a:rPr lang="en-US" sz="1000" b="0" i="0" u="none" strike="noStrike">
                          <a:solidFill>
                            <a:srgbClr val="000000"/>
                          </a:solidFill>
                          <a:effectLst/>
                          <a:latin typeface="+mn-lt"/>
                        </a:rPr>
                        <a:t>Coordinated TDMA Procedure</a:t>
                      </a:r>
                    </a:p>
                  </a:txBody>
                  <a:tcPr marL="9525" marR="9525" marT="9525" marB="0" anchor="b"/>
                </a:tc>
                <a:tc>
                  <a:txBody>
                    <a:bodyPr/>
                    <a:lstStyle/>
                    <a:p>
                      <a:pPr algn="ctr" fontAlgn="b"/>
                      <a:r>
                        <a:rPr lang="en-US" sz="1000" b="0" i="0" u="none" strike="noStrike">
                          <a:solidFill>
                            <a:srgbClr val="000000"/>
                          </a:solidFill>
                          <a:effectLst/>
                          <a:latin typeface="+mn-lt"/>
                        </a:rPr>
                        <a:t>GeonHwan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1913</a:t>
                      </a:r>
                    </a:p>
                  </a:txBody>
                  <a:tcPr marL="9525" marR="9525" marT="9525" marB="0" anchor="b"/>
                </a:tc>
                <a:tc>
                  <a:txBody>
                    <a:bodyPr/>
                    <a:lstStyle/>
                    <a:p>
                      <a:pPr algn="l" fontAlgn="b"/>
                      <a:r>
                        <a:rPr lang="en-US" sz="1000" b="0" i="0" u="none" strike="noStrike">
                          <a:solidFill>
                            <a:srgbClr val="000000"/>
                          </a:solidFill>
                          <a:effectLst/>
                          <a:latin typeface="+mn-lt"/>
                        </a:rPr>
                        <a:t>Secondary Channel Access Operation</a:t>
                      </a:r>
                    </a:p>
                  </a:txBody>
                  <a:tcPr marL="9525" marR="9525" marT="9525" marB="0" anchor="b"/>
                </a:tc>
                <a:tc>
                  <a:txBody>
                    <a:bodyPr/>
                    <a:lstStyle/>
                    <a:p>
                      <a:pPr algn="ctr" fontAlgn="b"/>
                      <a:r>
                        <a:rPr lang="en-US" sz="1000" b="0" i="0" u="none" strike="noStrike">
                          <a:solidFill>
                            <a:srgbClr val="000000"/>
                          </a:solidFill>
                          <a:effectLst/>
                          <a:latin typeface="+mn-lt"/>
                        </a:rPr>
                        <a:t>Dongju Cha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1915</a:t>
                      </a:r>
                    </a:p>
                  </a:txBody>
                  <a:tcPr marL="9525" marR="9525" marT="9525" marB="0" anchor="b"/>
                </a:tc>
                <a:tc>
                  <a:txBody>
                    <a:bodyPr/>
                    <a:lstStyle/>
                    <a:p>
                      <a:pPr algn="l" fontAlgn="b"/>
                      <a:r>
                        <a:rPr lang="en-US" sz="1000" b="0" i="0" u="none" strike="noStrike">
                          <a:solidFill>
                            <a:srgbClr val="000000"/>
                          </a:solidFill>
                          <a:effectLst/>
                          <a:latin typeface="+mn-lt"/>
                        </a:rPr>
                        <a:t>Enhanced Security for Control frame in 11bn</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1916</a:t>
                      </a:r>
                    </a:p>
                  </a:txBody>
                  <a:tcPr marL="9525" marR="9525" marT="9525" marB="0" anchor="b"/>
                </a:tc>
                <a:tc>
                  <a:txBody>
                    <a:bodyPr/>
                    <a:lstStyle/>
                    <a:p>
                      <a:pPr algn="l" fontAlgn="b"/>
                      <a:r>
                        <a:rPr lang="en-US" sz="1000" b="0" i="0" u="none" strike="noStrike">
                          <a:solidFill>
                            <a:srgbClr val="000000"/>
                          </a:solidFill>
                          <a:effectLst/>
                          <a:latin typeface="+mn-lt"/>
                        </a:rPr>
                        <a:t>R-TWT Coordination in Multi-BSS</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1917</a:t>
                      </a:r>
                    </a:p>
                  </a:txBody>
                  <a:tcPr marL="9525" marR="9525" marT="9525" marB="0" anchor="b"/>
                </a:tc>
                <a:tc>
                  <a:txBody>
                    <a:bodyPr/>
                    <a:lstStyle/>
                    <a:p>
                      <a:pPr algn="l" fontAlgn="b"/>
                      <a:r>
                        <a:rPr lang="en-US" sz="1000" b="0" i="0" u="none" strike="noStrike">
                          <a:solidFill>
                            <a:srgbClr val="000000"/>
                          </a:solidFill>
                          <a:effectLst/>
                          <a:latin typeface="+mn-lt"/>
                        </a:rPr>
                        <a:t>Coordinated Spatial Reuse</a:t>
                      </a:r>
                    </a:p>
                  </a:txBody>
                  <a:tcPr marL="9525" marR="9525" marT="9525" marB="0" anchor="b"/>
                </a:tc>
                <a:tc>
                  <a:txBody>
                    <a:bodyPr/>
                    <a:lstStyle/>
                    <a:p>
                      <a:pPr algn="ctr" fontAlgn="b"/>
                      <a:r>
                        <a:rPr lang="en-US" sz="1000" b="0" i="0" u="none" strike="noStrike">
                          <a:solidFill>
                            <a:srgbClr val="000000"/>
                          </a:solidFill>
                          <a:effectLst/>
                          <a:latin typeface="+mn-lt"/>
                        </a:rPr>
                        <a:t>Jinyoung Chun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1919</a:t>
                      </a:r>
                    </a:p>
                  </a:txBody>
                  <a:tcPr marL="9525" marR="9525" marT="9525" marB="0" anchor="b"/>
                </a:tc>
                <a:tc>
                  <a:txBody>
                    <a:bodyPr/>
                    <a:lstStyle/>
                    <a:p>
                      <a:pPr algn="l" fontAlgn="b"/>
                      <a:r>
                        <a:rPr lang="en-US" sz="1000" b="0" i="0" u="none" strike="noStrike">
                          <a:solidFill>
                            <a:srgbClr val="000000"/>
                          </a:solidFill>
                          <a:effectLst/>
                          <a:latin typeface="+mn-lt"/>
                        </a:rPr>
                        <a:t>dRU Proposal</a:t>
                      </a:r>
                    </a:p>
                  </a:txBody>
                  <a:tcPr marL="9525" marR="9525" marT="9525" marB="0" anchor="b"/>
                </a:tc>
                <a:tc>
                  <a:txBody>
                    <a:bodyPr/>
                    <a:lstStyle/>
                    <a:p>
                      <a:pPr algn="ctr" fontAlgn="b"/>
                      <a:r>
                        <a:rPr lang="en-US" sz="1000" b="0" i="0" u="none" strike="noStrike" dirty="0">
                          <a:solidFill>
                            <a:srgbClr val="000000"/>
                          </a:solidFill>
                          <a:effectLst/>
                          <a:latin typeface="+mn-lt"/>
                        </a:rPr>
                        <a:t>Eunsung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846313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7533233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1920</a:t>
                      </a:r>
                    </a:p>
                  </a:txBody>
                  <a:tcPr marL="9525" marR="9525" marT="9525" marB="0" anchor="b"/>
                </a:tc>
                <a:tc>
                  <a:txBody>
                    <a:bodyPr/>
                    <a:lstStyle/>
                    <a:p>
                      <a:pPr algn="l" fontAlgn="b"/>
                      <a:r>
                        <a:rPr lang="en-US" sz="1000" b="0" i="0" u="none" strike="noStrike">
                          <a:solidFill>
                            <a:srgbClr val="000000"/>
                          </a:solidFill>
                          <a:effectLst/>
                          <a:latin typeface="+mn-lt"/>
                        </a:rPr>
                        <a:t>Managed Networks under highly congested scenarios</a:t>
                      </a:r>
                    </a:p>
                  </a:txBody>
                  <a:tcPr marL="9525" marR="9525" marT="9525" marB="0" anchor="b"/>
                </a:tc>
                <a:tc>
                  <a:txBody>
                    <a:bodyPr/>
                    <a:lstStyle/>
                    <a:p>
                      <a:pPr algn="ctr" fontAlgn="b"/>
                      <a:r>
                        <a:rPr lang="en-US" sz="1000" b="0" i="0" u="none" strike="noStrike">
                          <a:solidFill>
                            <a:srgbClr val="000000"/>
                          </a:solidFill>
                          <a:effectLst/>
                          <a:latin typeface="+mn-lt"/>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1922</a:t>
                      </a:r>
                    </a:p>
                  </a:txBody>
                  <a:tcPr marL="9525" marR="9525" marT="9525" marB="0" anchor="b"/>
                </a:tc>
                <a:tc>
                  <a:txBody>
                    <a:bodyPr/>
                    <a:lstStyle/>
                    <a:p>
                      <a:pPr algn="l" fontAlgn="b"/>
                      <a:r>
                        <a:rPr lang="en-US" sz="1000" b="0" i="0" u="none" strike="noStrike" dirty="0">
                          <a:solidFill>
                            <a:srgbClr val="000000"/>
                          </a:solidFill>
                          <a:effectLst/>
                          <a:latin typeface="+mn-lt"/>
                        </a:rPr>
                        <a:t>Multi-Link-SM-Power-Save-Mode</a:t>
                      </a:r>
                    </a:p>
                  </a:txBody>
                  <a:tcPr marL="9525" marR="9525" marT="9525" marB="0" anchor="b"/>
                </a:tc>
                <a:tc>
                  <a:txBody>
                    <a:bodyPr/>
                    <a:lstStyle/>
                    <a:p>
                      <a:pPr algn="ctr" fontAlgn="b"/>
                      <a:r>
                        <a:rPr lang="en-US" sz="1000" b="0" i="0" u="none" strike="noStrike">
                          <a:solidFill>
                            <a:srgbClr val="000000"/>
                          </a:solidFill>
                          <a:effectLst/>
                          <a:latin typeface="+mn-lt"/>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1927</a:t>
                      </a:r>
                    </a:p>
                  </a:txBody>
                  <a:tcPr marL="9525" marR="9525" marT="9525" marB="0" anchor="b"/>
                </a:tc>
                <a:tc>
                  <a:txBody>
                    <a:bodyPr/>
                    <a:lstStyle/>
                    <a:p>
                      <a:pPr algn="l" fontAlgn="b"/>
                      <a:r>
                        <a:rPr lang="en-US" sz="1000" b="0" i="0" u="none" strike="noStrike">
                          <a:solidFill>
                            <a:srgbClr val="000000"/>
                          </a:solidFill>
                          <a:effectLst/>
                          <a:latin typeface="+mn-lt"/>
                        </a:rPr>
                        <a:t>Update of the Spatial Modulation</a:t>
                      </a:r>
                    </a:p>
                  </a:txBody>
                  <a:tcPr marL="9525" marR="9525" marT="9525" marB="0" anchor="b"/>
                </a:tc>
                <a:tc>
                  <a:txBody>
                    <a:bodyPr/>
                    <a:lstStyle/>
                    <a:p>
                      <a:pPr algn="ctr" fontAlgn="b"/>
                      <a:r>
                        <a:rPr lang="en-US" sz="1000" b="0" i="0" u="none" strike="noStrike">
                          <a:solidFill>
                            <a:srgbClr val="000000"/>
                          </a:solidFill>
                          <a:effectLst/>
                          <a:latin typeface="+mn-lt"/>
                        </a:rPr>
                        <a:t>Junghoon Suh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1928</a:t>
                      </a:r>
                    </a:p>
                  </a:txBody>
                  <a:tcPr marL="9525" marR="9525" marT="9525" marB="0" anchor="b"/>
                </a:tc>
                <a:tc>
                  <a:txBody>
                    <a:bodyPr/>
                    <a:lstStyle/>
                    <a:p>
                      <a:pPr algn="l" fontAlgn="b"/>
                      <a:r>
                        <a:rPr lang="en-US" sz="1000" b="0" i="0" u="none" strike="noStrike" dirty="0">
                          <a:solidFill>
                            <a:srgbClr val="000000"/>
                          </a:solidFill>
                          <a:effectLst/>
                          <a:latin typeface="+mn-lt"/>
                        </a:rPr>
                        <a:t>Considerations for Relay Operation in Next Generation Wi-Fi Networks - part 2</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1929</a:t>
                      </a:r>
                    </a:p>
                  </a:txBody>
                  <a:tcPr marL="9525" marR="9525" marT="9525" marB="0" anchor="b"/>
                </a:tc>
                <a:tc>
                  <a:txBody>
                    <a:bodyPr/>
                    <a:lstStyle/>
                    <a:p>
                      <a:pPr algn="l" fontAlgn="b"/>
                      <a:r>
                        <a:rPr lang="en-US" sz="1000" b="0" i="0" u="none" strike="noStrike">
                          <a:solidFill>
                            <a:srgbClr val="000000"/>
                          </a:solidFill>
                          <a:effectLst/>
                          <a:latin typeface="+mn-lt"/>
                        </a:rPr>
                        <a:t>Further considerations on coordinated TWT</a:t>
                      </a:r>
                    </a:p>
                  </a:txBody>
                  <a:tcPr marL="9525" marR="9525" marT="9525" marB="0" anchor="b"/>
                </a:tc>
                <a:tc>
                  <a:txBody>
                    <a:bodyPr/>
                    <a:lstStyle/>
                    <a:p>
                      <a:pPr algn="ctr" fontAlgn="b"/>
                      <a:r>
                        <a:rPr lang="en-US" sz="1000" b="0" i="0" u="none" strike="noStrike">
                          <a:solidFill>
                            <a:srgbClr val="000000"/>
                          </a:solidFill>
                          <a:effectLst/>
                          <a:latin typeface="+mn-lt"/>
                        </a:rPr>
                        <a:t>Rubayet Shafin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1930</a:t>
                      </a:r>
                    </a:p>
                  </a:txBody>
                  <a:tcPr marL="9525" marR="9525" marT="9525" marB="0" anchor="b"/>
                </a:tc>
                <a:tc>
                  <a:txBody>
                    <a:bodyPr/>
                    <a:lstStyle/>
                    <a:p>
                      <a:pPr algn="l" fontAlgn="b"/>
                      <a:r>
                        <a:rPr lang="en-US" sz="1000" b="0" i="0" u="none" strike="noStrike" dirty="0">
                          <a:solidFill>
                            <a:srgbClr val="000000"/>
                          </a:solidFill>
                          <a:effectLst/>
                          <a:latin typeface="+mn-lt"/>
                        </a:rPr>
                        <a:t>A non-collocated AP MLD framework further discussion</a:t>
                      </a:r>
                    </a:p>
                  </a:txBody>
                  <a:tcPr marL="9525" marR="9525" marT="9525" marB="0" anchor="b"/>
                </a:tc>
                <a:tc>
                  <a:txBody>
                    <a:bodyPr/>
                    <a:lstStyle/>
                    <a:p>
                      <a:pPr algn="ctr" fontAlgn="b"/>
                      <a:r>
                        <a:rPr lang="en-US" sz="1000" b="0" i="0" u="none" strike="noStrike">
                          <a:solidFill>
                            <a:srgbClr val="000000"/>
                          </a:solidFill>
                          <a:effectLst/>
                          <a:latin typeface="+mn-lt"/>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1931</a:t>
                      </a:r>
                    </a:p>
                  </a:txBody>
                  <a:tcPr marL="9525" marR="9525" marT="9525" marB="0" anchor="b"/>
                </a:tc>
                <a:tc>
                  <a:txBody>
                    <a:bodyPr/>
                    <a:lstStyle/>
                    <a:p>
                      <a:pPr algn="l" fontAlgn="b"/>
                      <a:r>
                        <a:rPr lang="en-US" sz="1000" b="0" i="0" u="none" strike="noStrike">
                          <a:solidFill>
                            <a:srgbClr val="000000"/>
                          </a:solidFill>
                          <a:effectLst/>
                          <a:latin typeface="+mn-lt"/>
                        </a:rPr>
                        <a:t>TGbn proposed timeline</a:t>
                      </a:r>
                    </a:p>
                  </a:txBody>
                  <a:tcPr marL="9525" marR="9525" marT="9525" marB="0" anchor="b"/>
                </a:tc>
                <a:tc>
                  <a:txBody>
                    <a:bodyPr/>
                    <a:lstStyle/>
                    <a:p>
                      <a:pPr algn="ctr" fontAlgn="b"/>
                      <a:r>
                        <a:rPr lang="en-US" sz="1000" b="0" i="0" u="none" strike="noStrike" dirty="0">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1933</a:t>
                      </a:r>
                    </a:p>
                  </a:txBody>
                  <a:tcPr marL="9525" marR="9525" marT="9525" marB="0" anchor="b"/>
                </a:tc>
                <a:tc>
                  <a:txBody>
                    <a:bodyPr/>
                    <a:lstStyle/>
                    <a:p>
                      <a:pPr algn="l" fontAlgn="b"/>
                      <a:r>
                        <a:rPr lang="en-US" sz="1000" b="0" i="0" u="none" strike="noStrike">
                          <a:solidFill>
                            <a:srgbClr val="000000"/>
                          </a:solidFill>
                          <a:effectLst/>
                          <a:latin typeface="+mn-lt"/>
                        </a:rPr>
                        <a:t>security enhancement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1934</a:t>
                      </a:r>
                    </a:p>
                  </a:txBody>
                  <a:tcPr marL="9525" marR="9525" marT="9525" marB="0" anchor="b"/>
                </a:tc>
                <a:tc>
                  <a:txBody>
                    <a:bodyPr/>
                    <a:lstStyle/>
                    <a:p>
                      <a:pPr algn="l" fontAlgn="b"/>
                      <a:r>
                        <a:rPr lang="en-US" sz="1000" b="0" i="0" u="none" strike="noStrike">
                          <a:solidFill>
                            <a:srgbClr val="000000"/>
                          </a:solidFill>
                          <a:effectLst/>
                          <a:latin typeface="+mn-lt"/>
                        </a:rPr>
                        <a:t>in-device interference mitigation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1935</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1936</a:t>
                      </a:r>
                    </a:p>
                  </a:txBody>
                  <a:tcPr marL="9525" marR="9525" marT="9525" marB="0" anchor="b"/>
                </a:tc>
                <a:tc>
                  <a:txBody>
                    <a:bodyPr/>
                    <a:lstStyle/>
                    <a:p>
                      <a:pPr algn="l" fontAlgn="b"/>
                      <a:r>
                        <a:rPr lang="en-US" sz="1000" b="0" i="0" u="none" strike="noStrike">
                          <a:solidFill>
                            <a:srgbClr val="000000"/>
                          </a:solidFill>
                          <a:effectLst/>
                          <a:latin typeface="+mn-lt"/>
                        </a:rPr>
                        <a:t>AP MLD power save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1937</a:t>
                      </a:r>
                    </a:p>
                  </a:txBody>
                  <a:tcPr marL="9525" marR="9525" marT="9525" marB="0" anchor="b"/>
                </a:tc>
                <a:tc>
                  <a:txBody>
                    <a:bodyPr/>
                    <a:lstStyle/>
                    <a:p>
                      <a:pPr algn="l" fontAlgn="b"/>
                      <a:r>
                        <a:rPr lang="en-US" sz="1000" b="0" i="0" u="none" strike="noStrike">
                          <a:solidFill>
                            <a:srgbClr val="000000"/>
                          </a:solidFill>
                          <a:effectLst/>
                          <a:latin typeface="+mn-lt"/>
                        </a:rPr>
                        <a:t>smooth roaming follow up 1</a:t>
                      </a:r>
                    </a:p>
                  </a:txBody>
                  <a:tcPr marL="9525" marR="9525" marT="9525" marB="0" anchor="b"/>
                </a:tc>
                <a:tc>
                  <a:txBody>
                    <a:bodyPr/>
                    <a:lstStyle/>
                    <a:p>
                      <a:pPr algn="ctr" fontAlgn="b"/>
                      <a:r>
                        <a:rPr lang="en-US" sz="1000" b="0" i="0" u="none" strike="noStrike" dirty="0">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48849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85655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1938</a:t>
                      </a:r>
                    </a:p>
                  </a:txBody>
                  <a:tcPr marL="9525" marR="9525" marT="9525" marB="0" anchor="b"/>
                </a:tc>
                <a:tc>
                  <a:txBody>
                    <a:bodyPr/>
                    <a:lstStyle/>
                    <a:p>
                      <a:pPr algn="l" fontAlgn="b"/>
                      <a:r>
                        <a:rPr lang="en-US" sz="1000" b="0" i="0" u="none" strike="noStrike">
                          <a:solidFill>
                            <a:srgbClr val="000000"/>
                          </a:solidFill>
                          <a:effectLst/>
                          <a:latin typeface="+mn-lt"/>
                        </a:rPr>
                        <a:t>Beacon design with and without multiple BSSID support</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1939</a:t>
                      </a:r>
                    </a:p>
                  </a:txBody>
                  <a:tcPr marL="9525" marR="9525" marT="9525" marB="0" anchor="b"/>
                </a:tc>
                <a:tc>
                  <a:txBody>
                    <a:bodyPr/>
                    <a:lstStyle/>
                    <a:p>
                      <a:pPr algn="l" fontAlgn="b"/>
                      <a:r>
                        <a:rPr lang="en-US" sz="1000" b="0" i="0" u="none" strike="noStrike" dirty="0">
                          <a:solidFill>
                            <a:srgbClr val="000000"/>
                          </a:solidFill>
                          <a:effectLst/>
                          <a:latin typeface="+mn-lt"/>
                        </a:rPr>
                        <a:t>Priority Based Preemption Method</a:t>
                      </a:r>
                    </a:p>
                  </a:txBody>
                  <a:tcPr marL="9525" marR="9525" marT="9525" marB="0" anchor="b"/>
                </a:tc>
                <a:tc>
                  <a:txBody>
                    <a:bodyPr/>
                    <a:lstStyle/>
                    <a:p>
                      <a:pPr algn="ctr" fontAlgn="b"/>
                      <a:r>
                        <a:rPr lang="en-US" sz="1000" b="0" i="0" u="none" strike="noStrike">
                          <a:solidFill>
                            <a:srgbClr val="000000"/>
                          </a:solidFill>
                          <a:effectLst/>
                          <a:latin typeface="+mn-lt"/>
                        </a:rPr>
                        <a:t>Ronny Yongho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1943</a:t>
                      </a:r>
                    </a:p>
                  </a:txBody>
                  <a:tcPr marL="9525" marR="9525" marT="9525" marB="0" anchor="b"/>
                </a:tc>
                <a:tc>
                  <a:txBody>
                    <a:bodyPr/>
                    <a:lstStyle/>
                    <a:p>
                      <a:pPr algn="l" fontAlgn="b"/>
                      <a:r>
                        <a:rPr lang="en-US" sz="1000" b="0" i="0" u="none" strike="noStrike" dirty="0">
                          <a:solidFill>
                            <a:srgbClr val="000000"/>
                          </a:solidFill>
                          <a:effectLst/>
                          <a:latin typeface="+mn-lt"/>
                        </a:rPr>
                        <a:t>Physical Layer Reliability Improvements -  Follow Up</a:t>
                      </a:r>
                    </a:p>
                  </a:txBody>
                  <a:tcPr marL="9525" marR="9525" marT="9525" marB="0" anchor="b"/>
                </a:tc>
                <a:tc>
                  <a:txBody>
                    <a:bodyPr/>
                    <a:lstStyle/>
                    <a:p>
                      <a:pPr algn="ctr" fontAlgn="b"/>
                      <a:r>
                        <a:rPr lang="en-US" sz="1000" b="0" i="0" u="none" strike="noStrike">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1944</a:t>
                      </a:r>
                    </a:p>
                  </a:txBody>
                  <a:tcPr marL="9525" marR="9525" marT="9525" marB="0" anchor="b"/>
                </a:tc>
                <a:tc>
                  <a:txBody>
                    <a:bodyPr/>
                    <a:lstStyle/>
                    <a:p>
                      <a:pPr algn="l" fontAlgn="b"/>
                      <a:r>
                        <a:rPr lang="en-US" sz="1000" b="0" i="0" u="none" strike="noStrike">
                          <a:solidFill>
                            <a:srgbClr val="000000"/>
                          </a:solidFill>
                          <a:effectLst/>
                          <a:latin typeface="+mn-lt"/>
                        </a:rPr>
                        <a:t>Impact of Tx EVM on MIMO Detection</a:t>
                      </a:r>
                    </a:p>
                  </a:txBody>
                  <a:tcPr marL="9525" marR="9525" marT="9525" marB="0" anchor="b"/>
                </a:tc>
                <a:tc>
                  <a:txBody>
                    <a:bodyPr/>
                    <a:lstStyle/>
                    <a:p>
                      <a:pPr algn="ctr" fontAlgn="b"/>
                      <a:r>
                        <a:rPr lang="en-US" sz="1000" b="0" i="0" u="none" strike="noStrike">
                          <a:solidFill>
                            <a:srgbClr val="000000"/>
                          </a:solidFill>
                          <a:effectLst/>
                          <a:latin typeface="+mn-lt"/>
                        </a:rPr>
                        <a:t>Genadiy Tsodik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1945</a:t>
                      </a:r>
                    </a:p>
                  </a:txBody>
                  <a:tcPr marL="9525" marR="9525" marT="9525" marB="0" anchor="b"/>
                </a:tc>
                <a:tc>
                  <a:txBody>
                    <a:bodyPr/>
                    <a:lstStyle/>
                    <a:p>
                      <a:pPr algn="l" fontAlgn="b"/>
                      <a:r>
                        <a:rPr lang="en-US" sz="1000" b="0" i="0" u="none" strike="noStrike" dirty="0">
                          <a:solidFill>
                            <a:srgbClr val="000000"/>
                          </a:solidFill>
                          <a:effectLst/>
                          <a:latin typeface="+mn-lt"/>
                        </a:rPr>
                        <a:t>Thoughts on information sharing between layers</a:t>
                      </a:r>
                    </a:p>
                  </a:txBody>
                  <a:tcPr marL="9525" marR="9525" marT="9525" marB="0" anchor="b"/>
                </a:tc>
                <a:tc>
                  <a:txBody>
                    <a:bodyPr/>
                    <a:lstStyle/>
                    <a:p>
                      <a:pPr algn="ctr" fontAlgn="b"/>
                      <a:r>
                        <a:rPr lang="en-US" sz="1000" b="0" i="0" u="none" strike="noStrike">
                          <a:solidFill>
                            <a:srgbClr val="000000"/>
                          </a:solidFill>
                          <a:effectLst/>
                          <a:latin typeface="+mn-lt"/>
                        </a:rPr>
                        <a:t>Atsushi Shirakawa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1947</a:t>
                      </a:r>
                    </a:p>
                  </a:txBody>
                  <a:tcPr marL="9525" marR="9525" marT="9525" marB="0" anchor="b"/>
                </a:tc>
                <a:tc>
                  <a:txBody>
                    <a:bodyPr/>
                    <a:lstStyle/>
                    <a:p>
                      <a:pPr algn="l" fontAlgn="b"/>
                      <a:r>
                        <a:rPr lang="en-US" sz="1000" b="0" i="0" u="none" strike="noStrike">
                          <a:solidFill>
                            <a:srgbClr val="000000"/>
                          </a:solidFill>
                          <a:effectLst/>
                          <a:latin typeface="+mn-lt"/>
                        </a:rPr>
                        <a:t>Consideration of Industrial Automation Scenarios - Follow Up</a:t>
                      </a:r>
                    </a:p>
                  </a:txBody>
                  <a:tcPr marL="9525" marR="9525" marT="9525" marB="0" anchor="b"/>
                </a:tc>
                <a:tc>
                  <a:txBody>
                    <a:bodyPr/>
                    <a:lstStyle/>
                    <a:p>
                      <a:pPr algn="ctr" fontAlgn="b"/>
                      <a:r>
                        <a:rPr lang="en-US" sz="1000" b="0" i="0" u="none" strike="noStrike" dirty="0">
                          <a:solidFill>
                            <a:srgbClr val="000000"/>
                          </a:solidFill>
                          <a:effectLst/>
                          <a:latin typeface="+mn-lt"/>
                        </a:rPr>
                        <a:t>Akira Kishida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1948</a:t>
                      </a:r>
                    </a:p>
                  </a:txBody>
                  <a:tcPr marL="9525" marR="9525" marT="9525" marB="0" anchor="b"/>
                </a:tc>
                <a:tc>
                  <a:txBody>
                    <a:bodyPr/>
                    <a:lstStyle/>
                    <a:p>
                      <a:pPr algn="l" fontAlgn="b"/>
                      <a:r>
                        <a:rPr lang="en-US" sz="1000" b="0" i="0" u="none" strike="noStrike">
                          <a:solidFill>
                            <a:srgbClr val="000000"/>
                          </a:solidFill>
                          <a:effectLst/>
                          <a:latin typeface="+mn-lt"/>
                        </a:rPr>
                        <a:t>TXOP Sharing based UL Relaying</a:t>
                      </a:r>
                    </a:p>
                  </a:txBody>
                  <a:tcPr marL="9525" marR="9525" marT="9525" marB="0" anchor="b"/>
                </a:tc>
                <a:tc>
                  <a:txBody>
                    <a:bodyPr/>
                    <a:lstStyle/>
                    <a:p>
                      <a:pPr algn="ctr" fontAlgn="b"/>
                      <a:r>
                        <a:rPr lang="en-US" sz="1000" b="0" i="0" u="none" strike="noStrike" dirty="0">
                          <a:solidFill>
                            <a:srgbClr val="000000"/>
                          </a:solidFill>
                          <a:effectLst/>
                          <a:latin typeface="+mn-lt"/>
                        </a:rPr>
                        <a:t>Serhat Erkucuk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1950</a:t>
                      </a:r>
                    </a:p>
                  </a:txBody>
                  <a:tcPr marL="9525" marR="9525" marT="9525" marB="0" anchor="b"/>
                </a:tc>
                <a:tc>
                  <a:txBody>
                    <a:bodyPr/>
                    <a:lstStyle/>
                    <a:p>
                      <a:pPr algn="l" fontAlgn="b"/>
                      <a:r>
                        <a:rPr lang="en-US" sz="1000" b="0" i="0" u="none" strike="noStrike">
                          <a:solidFill>
                            <a:srgbClr val="000000"/>
                          </a:solidFill>
                          <a:effectLst/>
                          <a:latin typeface="+mn-lt"/>
                        </a:rPr>
                        <a:t>Considerations on Preemption Request</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1951</a:t>
                      </a:r>
                    </a:p>
                  </a:txBody>
                  <a:tcPr marL="9525" marR="9525" marT="9525" marB="0" anchor="b"/>
                </a:tc>
                <a:tc>
                  <a:txBody>
                    <a:bodyPr/>
                    <a:lstStyle/>
                    <a:p>
                      <a:pPr algn="l" fontAlgn="b"/>
                      <a:r>
                        <a:rPr lang="en-US" sz="1000" b="0" i="0" u="none" strike="noStrike">
                          <a:solidFill>
                            <a:srgbClr val="000000"/>
                          </a:solidFill>
                          <a:effectLst/>
                          <a:latin typeface="+mn-lt"/>
                        </a:rPr>
                        <a:t>Concurrent CCA for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1952</a:t>
                      </a:r>
                    </a:p>
                  </a:txBody>
                  <a:tcPr marL="9525" marR="9525" marT="9525" marB="0" anchor="b"/>
                </a:tc>
                <a:tc>
                  <a:txBody>
                    <a:bodyPr/>
                    <a:lstStyle/>
                    <a:p>
                      <a:pPr algn="l" fontAlgn="b"/>
                      <a:r>
                        <a:rPr lang="en-US" sz="1000" b="0" i="0" u="none" strike="noStrike">
                          <a:solidFill>
                            <a:srgbClr val="000000"/>
                          </a:solidFill>
                          <a:effectLst/>
                          <a:latin typeface="+mn-lt"/>
                        </a:rPr>
                        <a:t>Coordinated R-TWT for Multi-AP scenarios - Follow up</a:t>
                      </a:r>
                    </a:p>
                  </a:txBody>
                  <a:tcPr marL="9525" marR="9525" marT="9525" marB="0" anchor="b"/>
                </a:tc>
                <a:tc>
                  <a:txBody>
                    <a:bodyPr/>
                    <a:lstStyle/>
                    <a:p>
                      <a:pPr algn="ctr" fontAlgn="b"/>
                      <a:r>
                        <a:rPr lang="en-US" sz="1000" b="0" i="0" u="none" strike="noStrike">
                          <a:solidFill>
                            <a:srgbClr val="000000"/>
                          </a:solidFill>
                          <a:effectLst/>
                          <a:latin typeface="+mn-lt"/>
                        </a:rPr>
                        <a:t>Liuming Lu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1955</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 - part 3</a:t>
                      </a:r>
                    </a:p>
                  </a:txBody>
                  <a:tcPr marL="9525" marR="9525" marT="9525" marB="0" anchor="b"/>
                </a:tc>
                <a:tc>
                  <a:txBody>
                    <a:bodyPr/>
                    <a:lstStyle/>
                    <a:p>
                      <a:pPr algn="ctr" fontAlgn="b"/>
                      <a:r>
                        <a:rPr lang="en-US" sz="1000" b="0" i="0" u="none" strike="noStrike">
                          <a:solidFill>
                            <a:srgbClr val="000000"/>
                          </a:solidFill>
                          <a:effectLst/>
                          <a:latin typeface="+mn-lt"/>
                        </a:rPr>
                        <a:t>Yue Qi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1956</a:t>
                      </a:r>
                    </a:p>
                  </a:txBody>
                  <a:tcPr marL="9525" marR="9525" marT="9525" marB="0" anchor="b"/>
                </a:tc>
                <a:tc>
                  <a:txBody>
                    <a:bodyPr/>
                    <a:lstStyle/>
                    <a:p>
                      <a:pPr algn="l" fontAlgn="b"/>
                      <a:r>
                        <a:rPr lang="en-US" sz="1000" b="0" i="0" u="none" strike="noStrike">
                          <a:solidFill>
                            <a:srgbClr val="000000"/>
                          </a:solidFill>
                          <a:effectLst/>
                          <a:latin typeface="+mn-lt"/>
                        </a:rPr>
                        <a:t>C-TDMA TXOP protection</a:t>
                      </a:r>
                    </a:p>
                  </a:txBody>
                  <a:tcPr marL="9525" marR="9525" marT="9525" marB="0" anchor="b"/>
                </a:tc>
                <a:tc>
                  <a:txBody>
                    <a:bodyPr/>
                    <a:lstStyle/>
                    <a:p>
                      <a:pPr algn="ctr" fontAlgn="b"/>
                      <a:r>
                        <a:rPr lang="en-US" sz="1000" b="0" i="0" u="none" strike="noStrike" dirty="0">
                          <a:solidFill>
                            <a:srgbClr val="000000"/>
                          </a:solidFill>
                          <a:effectLst/>
                          <a:latin typeface="+mn-lt"/>
                        </a:rPr>
                        <a:t>Kiseon Ryu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275702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448523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1958</a:t>
                      </a:r>
                    </a:p>
                  </a:txBody>
                  <a:tcPr marL="9525" marR="9525" marT="9525" marB="0" anchor="b"/>
                </a:tc>
                <a:tc>
                  <a:txBody>
                    <a:bodyPr/>
                    <a:lstStyle/>
                    <a:p>
                      <a:pPr algn="l" fontAlgn="b"/>
                      <a:r>
                        <a:rPr lang="en-US" sz="1000" b="0" i="0" u="none" strike="noStrike">
                          <a:solidFill>
                            <a:srgbClr val="000000"/>
                          </a:solidFill>
                          <a:effectLst/>
                          <a:latin typeface="+mn-lt"/>
                        </a:rPr>
                        <a:t>QoS Proxy for XR Use Cases</a:t>
                      </a:r>
                    </a:p>
                  </a:txBody>
                  <a:tcPr marL="9525" marR="9525" marT="9525" marB="0" anchor="b"/>
                </a:tc>
                <a:tc>
                  <a:txBody>
                    <a:bodyPr/>
                    <a:lstStyle/>
                    <a:p>
                      <a:pPr algn="ctr" fontAlgn="b"/>
                      <a:r>
                        <a:rPr lang="en-US" sz="1000" b="0" i="0" u="none" strike="noStrike">
                          <a:solidFill>
                            <a:srgbClr val="000000"/>
                          </a:solidFill>
                          <a:effectLst/>
                          <a:latin typeface="+mn-lt"/>
                        </a:rPr>
                        <a:t>Guoqing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1962</a:t>
                      </a:r>
                    </a:p>
                  </a:txBody>
                  <a:tcPr marL="9525" marR="9525" marT="9525" marB="0" anchor="b"/>
                </a:tc>
                <a:tc>
                  <a:txBody>
                    <a:bodyPr/>
                    <a:lstStyle/>
                    <a:p>
                      <a:pPr algn="l" fontAlgn="b"/>
                      <a:r>
                        <a:rPr lang="en-US" sz="1000" b="0" i="0" u="none" strike="noStrike" dirty="0">
                          <a:solidFill>
                            <a:srgbClr val="000000"/>
                          </a:solidFill>
                          <a:effectLst/>
                          <a:latin typeface="+mn-lt"/>
                        </a:rPr>
                        <a:t>Gain analysis for coordinated AP transmissions</a:t>
                      </a:r>
                    </a:p>
                  </a:txBody>
                  <a:tcPr marL="9525" marR="9525" marT="9525" marB="0" anchor="b"/>
                </a:tc>
                <a:tc>
                  <a:txBody>
                    <a:bodyPr/>
                    <a:lstStyle/>
                    <a:p>
                      <a:pPr algn="ctr" fontAlgn="b"/>
                      <a:r>
                        <a:rPr lang="en-US" sz="1000" b="0" i="0" u="none" strike="noStrike">
                          <a:solidFill>
                            <a:srgbClr val="000000"/>
                          </a:solidFill>
                          <a:effectLst/>
                          <a:latin typeface="+mn-lt"/>
                        </a:rPr>
                        <a:t>Abhishek Patil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1963</a:t>
                      </a:r>
                    </a:p>
                  </a:txBody>
                  <a:tcPr marL="9525" marR="9525" marT="9525" marB="0" anchor="b"/>
                </a:tc>
                <a:tc>
                  <a:txBody>
                    <a:bodyPr/>
                    <a:lstStyle/>
                    <a:p>
                      <a:pPr algn="l" fontAlgn="b"/>
                      <a:r>
                        <a:rPr lang="en-US" sz="1000" b="0" i="0" u="none" strike="noStrike">
                          <a:solidFill>
                            <a:srgbClr val="000000"/>
                          </a:solidFill>
                          <a:effectLst/>
                          <a:latin typeface="+mn-lt"/>
                        </a:rPr>
                        <a:t>Periodical NSS Adjustment for an MLD</a:t>
                      </a:r>
                    </a:p>
                  </a:txBody>
                  <a:tcPr marL="9525" marR="9525" marT="9525" marB="0" anchor="b"/>
                </a:tc>
                <a:tc>
                  <a:txBody>
                    <a:bodyPr/>
                    <a:lstStyle/>
                    <a:p>
                      <a:pPr algn="ctr" fontAlgn="b"/>
                      <a:r>
                        <a:rPr lang="en-US" sz="1000" b="0" i="0" u="none" strike="noStrike">
                          <a:solidFill>
                            <a:srgbClr val="000000"/>
                          </a:solidFill>
                          <a:effectLst/>
                          <a:latin typeface="+mn-lt"/>
                        </a:rPr>
                        <a:t>Yunbo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1964</a:t>
                      </a:r>
                    </a:p>
                  </a:txBody>
                  <a:tcPr marL="9525" marR="9525" marT="9525" marB="0" anchor="b"/>
                </a:tc>
                <a:tc>
                  <a:txBody>
                    <a:bodyPr/>
                    <a:lstStyle/>
                    <a:p>
                      <a:pPr algn="l" fontAlgn="b"/>
                      <a:r>
                        <a:rPr lang="en-US" sz="1000" b="0" i="0" u="none" strike="noStrike" dirty="0">
                          <a:solidFill>
                            <a:srgbClr val="000000"/>
                          </a:solidFill>
                          <a:effectLst/>
                          <a:latin typeface="+mn-lt"/>
                        </a:rPr>
                        <a:t>Coexistence Protocols for UHR</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1965</a:t>
                      </a:r>
                    </a:p>
                  </a:txBody>
                  <a:tcPr marL="9525" marR="9525" marT="9525" marB="0" anchor="b"/>
                </a:tc>
                <a:tc>
                  <a:txBody>
                    <a:bodyPr/>
                    <a:lstStyle/>
                    <a:p>
                      <a:pPr algn="l" fontAlgn="b"/>
                      <a:r>
                        <a:rPr lang="en-US" sz="1000" b="0" i="0" u="none" strike="noStrike">
                          <a:solidFill>
                            <a:srgbClr val="000000"/>
                          </a:solidFill>
                          <a:effectLst/>
                          <a:latin typeface="+mn-lt"/>
                        </a:rPr>
                        <a:t>Dynamic power save_follow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1967</a:t>
                      </a:r>
                    </a:p>
                  </a:txBody>
                  <a:tcPr marL="9525" marR="9525" marT="9525" marB="0" anchor="b"/>
                </a:tc>
                <a:tc>
                  <a:txBody>
                    <a:bodyPr/>
                    <a:lstStyle/>
                    <a:p>
                      <a:pPr algn="l" fontAlgn="b"/>
                      <a:r>
                        <a:rPr lang="en-US" sz="1000" b="0" i="0" u="none" strike="noStrike">
                          <a:solidFill>
                            <a:srgbClr val="000000"/>
                          </a:solidFill>
                          <a:effectLst/>
                          <a:latin typeface="+mn-lt"/>
                        </a:rPr>
                        <a:t>Trigger based uplink adapted transmission</a:t>
                      </a:r>
                    </a:p>
                  </a:txBody>
                  <a:tcPr marL="9525" marR="9525" marT="9525" marB="0" anchor="b"/>
                </a:tc>
                <a:tc>
                  <a:txBody>
                    <a:bodyPr/>
                    <a:lstStyle/>
                    <a:p>
                      <a:pPr algn="ctr" fontAlgn="b"/>
                      <a:r>
                        <a:rPr lang="en-US" sz="1000" b="0" i="0" u="none" strike="noStrike" dirty="0">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1971</a:t>
                      </a:r>
                    </a:p>
                  </a:txBody>
                  <a:tcPr marL="9525" marR="9525" marT="9525" marB="0" anchor="b"/>
                </a:tc>
                <a:tc>
                  <a:txBody>
                    <a:bodyPr/>
                    <a:lstStyle/>
                    <a:p>
                      <a:pPr algn="l" fontAlgn="b"/>
                      <a:r>
                        <a:rPr lang="en-US" sz="1000" b="0" i="0" u="none" strike="noStrike">
                          <a:solidFill>
                            <a:srgbClr val="000000"/>
                          </a:solidFill>
                          <a:effectLst/>
                          <a:latin typeface="+mn-lt"/>
                        </a:rPr>
                        <a:t>Further thoughts on seamless roaming</a:t>
                      </a:r>
                    </a:p>
                  </a:txBody>
                  <a:tcPr marL="9525" marR="9525" marT="9525" marB="0" anchor="b"/>
                </a:tc>
                <a:tc>
                  <a:txBody>
                    <a:bodyPr/>
                    <a:lstStyle/>
                    <a:p>
                      <a:pPr algn="ctr" fontAlgn="b"/>
                      <a:r>
                        <a:rPr lang="en-US" sz="1000" b="0" i="0" u="none" strike="noStrike">
                          <a:solidFill>
                            <a:srgbClr val="000000"/>
                          </a:solidFill>
                          <a:effectLst/>
                          <a:latin typeface="+mn-lt"/>
                        </a:rPr>
                        <a:t>Ryuichi Hirata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1973</a:t>
                      </a:r>
                    </a:p>
                  </a:txBody>
                  <a:tcPr marL="9525" marR="9525" marT="9525" marB="0" anchor="b"/>
                </a:tc>
                <a:tc>
                  <a:txBody>
                    <a:bodyPr/>
                    <a:lstStyle/>
                    <a:p>
                      <a:pPr algn="l" fontAlgn="b"/>
                      <a:r>
                        <a:rPr lang="en-US" sz="1000" b="0" i="0" u="none" strike="noStrike">
                          <a:solidFill>
                            <a:srgbClr val="000000"/>
                          </a:solidFill>
                          <a:effectLst/>
                          <a:latin typeface="+mn-lt"/>
                        </a:rPr>
                        <a:t>Discussion on UHR enhanced channel access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1975</a:t>
                      </a:r>
                    </a:p>
                  </a:txBody>
                  <a:tcPr marL="9525" marR="9525" marT="9525" marB="0" anchor="b"/>
                </a:tc>
                <a:tc>
                  <a:txBody>
                    <a:bodyPr/>
                    <a:lstStyle/>
                    <a:p>
                      <a:pPr algn="l" fontAlgn="b"/>
                      <a:r>
                        <a:rPr lang="en-US" sz="1000" b="0" i="0" u="none" strike="noStrike">
                          <a:solidFill>
                            <a:srgbClr val="000000"/>
                          </a:solidFill>
                          <a:effectLst/>
                          <a:latin typeface="+mn-lt"/>
                        </a:rPr>
                        <a:t>Coordinated spatial re-use for UHR</a:t>
                      </a:r>
                    </a:p>
                  </a:txBody>
                  <a:tcPr marL="9525" marR="9525" marT="9525" marB="0" anchor="b"/>
                </a:tc>
                <a:tc>
                  <a:txBody>
                    <a:bodyPr/>
                    <a:lstStyle/>
                    <a:p>
                      <a:pPr algn="ctr" fontAlgn="b"/>
                      <a:r>
                        <a:rPr lang="en-US" sz="1000" b="0" i="0" u="none" strike="noStrike">
                          <a:solidFill>
                            <a:srgbClr val="000000"/>
                          </a:solidFill>
                          <a:effectLst/>
                          <a:latin typeface="+mn-lt"/>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1976</a:t>
                      </a:r>
                    </a:p>
                  </a:txBody>
                  <a:tcPr marL="9525" marR="9525" marT="9525" marB="0" anchor="b"/>
                </a:tc>
                <a:tc>
                  <a:txBody>
                    <a:bodyPr/>
                    <a:lstStyle/>
                    <a:p>
                      <a:pPr algn="l" fontAlgn="b"/>
                      <a:r>
                        <a:rPr lang="en-US" sz="1000" b="0" i="0" u="none" strike="noStrike">
                          <a:solidFill>
                            <a:srgbClr val="000000"/>
                          </a:solidFill>
                          <a:effectLst/>
                          <a:latin typeface="+mn-lt"/>
                        </a:rPr>
                        <a:t>UHR-Seamless-Roaming-for-Multi-link-Device</a:t>
                      </a:r>
                    </a:p>
                  </a:txBody>
                  <a:tcPr marL="9525" marR="9525" marT="9525" marB="0" anchor="b"/>
                </a:tc>
                <a:tc>
                  <a:txBody>
                    <a:bodyPr/>
                    <a:lstStyle/>
                    <a:p>
                      <a:pPr algn="ctr" fontAlgn="b"/>
                      <a:r>
                        <a:rPr lang="en-US" sz="1000" b="0" i="0" u="none" strike="noStrike">
                          <a:solidFill>
                            <a:srgbClr val="000000"/>
                          </a:solidFill>
                          <a:effectLst/>
                          <a:latin typeface="+mn-lt"/>
                        </a:rPr>
                        <a:t>Hui Che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1980</a:t>
                      </a:r>
                    </a:p>
                  </a:txBody>
                  <a:tcPr marL="9525" marR="9525" marT="9525" marB="0" anchor="b"/>
                </a:tc>
                <a:tc>
                  <a:txBody>
                    <a:bodyPr/>
                    <a:lstStyle/>
                    <a:p>
                      <a:pPr algn="l" fontAlgn="b"/>
                      <a:r>
                        <a:rPr lang="en-US" sz="1000" b="0" i="0" u="none" strike="noStrike">
                          <a:solidFill>
                            <a:srgbClr val="000000"/>
                          </a:solidFill>
                          <a:effectLst/>
                          <a:latin typeface="+mn-lt"/>
                        </a:rPr>
                        <a:t>Coordinated AP-assisted Medium Synchronization Recovery</a:t>
                      </a:r>
                    </a:p>
                  </a:txBody>
                  <a:tcPr marL="9525" marR="9525" marT="9525" marB="0" anchor="b"/>
                </a:tc>
                <a:tc>
                  <a:txBody>
                    <a:bodyPr/>
                    <a:lstStyle/>
                    <a:p>
                      <a:pPr algn="ctr" fontAlgn="b"/>
                      <a:r>
                        <a:rPr lang="en-US" sz="1000" b="0" i="0" u="none" strike="noStrike">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1981</a:t>
                      </a:r>
                    </a:p>
                  </a:txBody>
                  <a:tcPr marL="9525" marR="9525" marT="9525" marB="0" anchor="b"/>
                </a:tc>
                <a:tc>
                  <a:txBody>
                    <a:bodyPr/>
                    <a:lstStyle/>
                    <a:p>
                      <a:pPr algn="l" fontAlgn="b"/>
                      <a:r>
                        <a:rPr lang="en-US" sz="1000" b="0" i="0" u="none" strike="noStrike">
                          <a:solidFill>
                            <a:srgbClr val="000000"/>
                          </a:solidFill>
                          <a:effectLst/>
                          <a:latin typeface="+mn-lt"/>
                        </a:rPr>
                        <a:t>Multi-Link based Multi-AP Coordination for Low-Latency Traffic </a:t>
                      </a:r>
                    </a:p>
                  </a:txBody>
                  <a:tcPr marL="9525" marR="9525" marT="9525" marB="0" anchor="b"/>
                </a:tc>
                <a:tc>
                  <a:txBody>
                    <a:bodyPr/>
                    <a:lstStyle/>
                    <a:p>
                      <a:pPr algn="ctr" fontAlgn="b"/>
                      <a:r>
                        <a:rPr lang="en-US" sz="1000" b="0" i="0" u="none" strike="noStrike" dirty="0">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30300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130423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1987</a:t>
                      </a:r>
                    </a:p>
                  </a:txBody>
                  <a:tcPr marL="9525" marR="9525" marT="9525" marB="0" anchor="b"/>
                </a:tc>
                <a:tc>
                  <a:txBody>
                    <a:bodyPr/>
                    <a:lstStyle/>
                    <a:p>
                      <a:pPr algn="l" fontAlgn="b"/>
                      <a:r>
                        <a:rPr lang="en-US" sz="1000" b="0" i="0" u="none" strike="noStrike">
                          <a:solidFill>
                            <a:srgbClr val="000000"/>
                          </a:solidFill>
                          <a:effectLst/>
                          <a:latin typeface="+mn-lt"/>
                        </a:rPr>
                        <a:t>802-11bn-selection-procedure</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1988</a:t>
                      </a:r>
                    </a:p>
                  </a:txBody>
                  <a:tcPr marL="9525" marR="9525" marT="9525" marB="0" anchor="b"/>
                </a:tc>
                <a:tc>
                  <a:txBody>
                    <a:bodyPr/>
                    <a:lstStyle/>
                    <a:p>
                      <a:pPr algn="l" fontAlgn="b"/>
                      <a:r>
                        <a:rPr lang="en-US" sz="1000" b="0" i="0" u="none" strike="noStrike" dirty="0">
                          <a:solidFill>
                            <a:srgbClr val="000000"/>
                          </a:solidFill>
                          <a:effectLst/>
                          <a:latin typeface="+mn-lt"/>
                        </a:rPr>
                        <a:t>High Level Thoughts on DRU Design</a:t>
                      </a:r>
                    </a:p>
                  </a:txBody>
                  <a:tcPr marL="9525" marR="9525" marT="9525" marB="0" anchor="b"/>
                </a:tc>
                <a:tc>
                  <a:txBody>
                    <a:bodyPr/>
                    <a:lstStyle/>
                    <a:p>
                      <a:pPr algn="ctr" fontAlgn="b"/>
                      <a:r>
                        <a:rPr lang="en-US" sz="1000" b="0" i="0" u="none" strike="noStrike">
                          <a:solidFill>
                            <a:srgbClr val="000000"/>
                          </a:solidFill>
                          <a:effectLst/>
                          <a:latin typeface="+mn-lt"/>
                        </a:rPr>
                        <a:t>Lin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1990</a:t>
                      </a:r>
                    </a:p>
                  </a:txBody>
                  <a:tcPr marL="9525" marR="9525" marT="9525" marB="0" anchor="b"/>
                </a:tc>
                <a:tc>
                  <a:txBody>
                    <a:bodyPr/>
                    <a:lstStyle/>
                    <a:p>
                      <a:pPr algn="l" fontAlgn="b"/>
                      <a:r>
                        <a:rPr lang="en-US" sz="1000" b="0" i="0" u="none" strike="noStrike">
                          <a:solidFill>
                            <a:srgbClr val="000000"/>
                          </a:solidFill>
                          <a:effectLst/>
                          <a:latin typeface="+mn-lt"/>
                        </a:rPr>
                        <a:t>multi-ap-transmissions-on-the-link-quality-metric.pptx</a:t>
                      </a:r>
                    </a:p>
                  </a:txBody>
                  <a:tcPr marL="9525" marR="9525" marT="9525" marB="0" anchor="b"/>
                </a:tc>
                <a:tc>
                  <a:txBody>
                    <a:bodyPr/>
                    <a:lstStyle/>
                    <a:p>
                      <a:pPr algn="ctr" fontAlgn="b"/>
                      <a:r>
                        <a:rPr lang="en-US" sz="1000" b="0" i="0" u="none" strike="noStrike">
                          <a:solidFill>
                            <a:srgbClr val="000000"/>
                          </a:solidFill>
                          <a:effectLst/>
                          <a:latin typeface="+mn-lt"/>
                        </a:rPr>
                        <a:t>Vamadevan Namboodiri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1995</a:t>
                      </a:r>
                    </a:p>
                  </a:txBody>
                  <a:tcPr marL="9525" marR="9525" marT="9525" marB="0" anchor="b"/>
                </a:tc>
                <a:tc>
                  <a:txBody>
                    <a:bodyPr/>
                    <a:lstStyle/>
                    <a:p>
                      <a:pPr algn="l" fontAlgn="b"/>
                      <a:r>
                        <a:rPr lang="en-US" sz="1000" b="0" i="0" u="none" strike="noStrike">
                          <a:solidFill>
                            <a:srgbClr val="000000"/>
                          </a:solidFill>
                          <a:effectLst/>
                          <a:latin typeface="+mn-lt"/>
                        </a:rPr>
                        <a:t>Trigger, BA, and BAR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1996</a:t>
                      </a:r>
                    </a:p>
                  </a:txBody>
                  <a:tcPr marL="9525" marR="9525" marT="9525" marB="0" anchor="b"/>
                </a:tc>
                <a:tc>
                  <a:txBody>
                    <a:bodyPr/>
                    <a:lstStyle/>
                    <a:p>
                      <a:pPr algn="l" fontAlgn="b"/>
                      <a:r>
                        <a:rPr lang="en-US" sz="1000" b="0" i="0" u="none" strike="noStrike" dirty="0">
                          <a:solidFill>
                            <a:srgbClr val="000000"/>
                          </a:solidFill>
                          <a:effectLst/>
                          <a:latin typeface="+mn-lt"/>
                        </a:rPr>
                        <a:t>Improve roaming between MLDs</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1997</a:t>
                      </a:r>
                    </a:p>
                  </a:txBody>
                  <a:tcPr marL="9525" marR="9525" marT="9525" marB="0" anchor="b"/>
                </a:tc>
                <a:tc>
                  <a:txBody>
                    <a:bodyPr/>
                    <a:lstStyle/>
                    <a:p>
                      <a:pPr algn="l" fontAlgn="b"/>
                      <a:r>
                        <a:rPr lang="en-US" sz="1000" b="0" i="0" u="none" strike="noStrike">
                          <a:solidFill>
                            <a:srgbClr val="000000"/>
                          </a:solidFill>
                          <a:effectLst/>
                          <a:latin typeface="+mn-lt"/>
                        </a:rPr>
                        <a:t>MAC header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rPr>
                        <a:t>1998</a:t>
                      </a:r>
                    </a:p>
                  </a:txBody>
                  <a:tcPr marL="9525" marR="9525" marT="9525" marB="0" anchor="b"/>
                </a:tc>
                <a:tc>
                  <a:txBody>
                    <a:bodyPr/>
                    <a:lstStyle/>
                    <a:p>
                      <a:pPr algn="l" fontAlgn="b"/>
                      <a:r>
                        <a:rPr lang="en-US" sz="1000" b="0" i="0" u="none" strike="noStrike">
                          <a:solidFill>
                            <a:srgbClr val="000000"/>
                          </a:solidFill>
                          <a:effectLst/>
                          <a:latin typeface="+mn-lt"/>
                        </a:rPr>
                        <a:t>Zero MUI Coordinated BF</a:t>
                      </a:r>
                    </a:p>
                  </a:txBody>
                  <a:tcPr marL="9525" marR="9525" marT="9525" marB="0" anchor="b"/>
                </a:tc>
                <a:tc>
                  <a:txBody>
                    <a:bodyPr/>
                    <a:lstStyle/>
                    <a:p>
                      <a:pPr algn="ctr" fontAlgn="b"/>
                      <a:r>
                        <a:rPr lang="en-US" sz="1000" b="0" i="0" u="none" strike="noStrike" dirty="0">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2001</a:t>
                      </a:r>
                    </a:p>
                  </a:txBody>
                  <a:tcPr marL="9525" marR="9525" marT="9525" marB="0" anchor="b"/>
                </a:tc>
                <a:tc>
                  <a:txBody>
                    <a:bodyPr/>
                    <a:lstStyle/>
                    <a:p>
                      <a:pPr algn="l" fontAlgn="b"/>
                      <a:r>
                        <a:rPr lang="en-US" sz="1000" b="0" i="0" u="none" strike="noStrike" dirty="0">
                          <a:solidFill>
                            <a:srgbClr val="000000"/>
                          </a:solidFill>
                          <a:effectLst/>
                          <a:latin typeface="+mn-lt"/>
                        </a:rPr>
                        <a:t>Secure Control frames - 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2002</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In-device coexistence and interference follow-up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2003</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Client power save</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2005</a:t>
                      </a:r>
                    </a:p>
                  </a:txBody>
                  <a:tcPr marL="9525" marR="9525" marT="9525" marB="0" anchor="b"/>
                </a:tc>
                <a:tc>
                  <a:txBody>
                    <a:bodyPr/>
                    <a:lstStyle/>
                    <a:p>
                      <a:pPr algn="l" fontAlgn="b"/>
                      <a:r>
                        <a:rPr lang="en-US" sz="1000" b="0" i="0" u="none" strike="noStrike">
                          <a:solidFill>
                            <a:srgbClr val="000000"/>
                          </a:solidFill>
                          <a:effectLst/>
                          <a:latin typeface="+mn-lt"/>
                        </a:rPr>
                        <a:t>Non-primary channel access (NPCA)</a:t>
                      </a:r>
                    </a:p>
                  </a:txBody>
                  <a:tcPr marL="9525" marR="9525" marT="9525" marB="0" anchor="b"/>
                </a:tc>
                <a:tc>
                  <a:txBody>
                    <a:bodyPr/>
                    <a:lstStyle/>
                    <a:p>
                      <a:pPr algn="ctr" fontAlgn="b"/>
                      <a:r>
                        <a:rPr lang="en-US" sz="1000" b="0" i="0" u="none" strike="noStrike">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000000"/>
                          </a:solidFill>
                          <a:effectLst/>
                          <a:latin typeface="+mn-lt"/>
                        </a:rPr>
                        <a:t>2006</a:t>
                      </a:r>
                    </a:p>
                  </a:txBody>
                  <a:tcPr marL="9525" marR="9525" marT="9525" marB="0" anchor="b"/>
                </a:tc>
                <a:tc>
                  <a:txBody>
                    <a:bodyPr/>
                    <a:lstStyle/>
                    <a:p>
                      <a:pPr algn="l" fontAlgn="b"/>
                      <a:r>
                        <a:rPr lang="en-US" sz="1000" b="0" i="0" u="none" strike="noStrike">
                          <a:solidFill>
                            <a:srgbClr val="000000"/>
                          </a:solidFill>
                          <a:effectLst/>
                          <a:latin typeface="+mn-lt"/>
                        </a:rPr>
                        <a:t>Non-primary link access for mobile AP MLD</a:t>
                      </a:r>
                    </a:p>
                  </a:txBody>
                  <a:tcPr marL="9525" marR="9525" marT="9525" marB="0" anchor="b"/>
                </a:tc>
                <a:tc>
                  <a:txBody>
                    <a:bodyPr/>
                    <a:lstStyle/>
                    <a:p>
                      <a:pPr algn="ctr" fontAlgn="b"/>
                      <a:r>
                        <a:rPr lang="en-US" sz="1000" b="0" i="0" u="none" strike="noStrike" dirty="0">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1439753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35170190"/>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2007</a:t>
                      </a:r>
                    </a:p>
                  </a:txBody>
                  <a:tcPr marL="9525" marR="9525" marT="9525" marB="0" anchor="b"/>
                </a:tc>
                <a:tc>
                  <a:txBody>
                    <a:bodyPr/>
                    <a:lstStyle/>
                    <a:p>
                      <a:pPr algn="l" fontAlgn="b"/>
                      <a:r>
                        <a:rPr lang="en-US" sz="1000" b="0" i="0" u="none" strike="noStrike">
                          <a:solidFill>
                            <a:srgbClr val="000000"/>
                          </a:solidFill>
                          <a:effectLst/>
                          <a:latin typeface="+mn-lt"/>
                        </a:rPr>
                        <a:t>Enhancement of BSR</a:t>
                      </a:r>
                    </a:p>
                  </a:txBody>
                  <a:tcPr marL="9525" marR="9525" marT="9525" marB="0" anchor="b"/>
                </a:tc>
                <a:tc>
                  <a:txBody>
                    <a:bodyPr/>
                    <a:lstStyle/>
                    <a:p>
                      <a:pPr algn="ctr" fontAlgn="b"/>
                      <a:r>
                        <a:rPr lang="en-US" sz="1000" b="0" i="0" u="none" strike="noStrike">
                          <a:solidFill>
                            <a:srgbClr val="000000"/>
                          </a:solidFill>
                          <a:effectLst/>
                          <a:latin typeface="+mn-lt"/>
                        </a:rPr>
                        <a:t>Frank Hsu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2012</a:t>
                      </a:r>
                    </a:p>
                  </a:txBody>
                  <a:tcPr marL="9525" marR="9525" marT="9525" marB="0" anchor="b"/>
                </a:tc>
                <a:tc>
                  <a:txBody>
                    <a:bodyPr/>
                    <a:lstStyle/>
                    <a:p>
                      <a:pPr algn="l" fontAlgn="b"/>
                      <a:r>
                        <a:rPr lang="en-US" sz="1000" b="0" i="0" u="none" strike="noStrike">
                          <a:solidFill>
                            <a:srgbClr val="000000"/>
                          </a:solidFill>
                          <a:effectLst/>
                          <a:latin typeface="+mn-lt"/>
                        </a:rPr>
                        <a:t>Location Dependent Performance of C-SR</a:t>
                      </a:r>
                    </a:p>
                  </a:txBody>
                  <a:tcPr marL="9525" marR="9525" marT="9525" marB="0" anchor="b"/>
                </a:tc>
                <a:tc>
                  <a:txBody>
                    <a:bodyPr/>
                    <a:lstStyle/>
                    <a:p>
                      <a:pPr algn="ctr" fontAlgn="b"/>
                      <a:r>
                        <a:rPr lang="en-US" sz="1000" b="0" i="0" u="none" strike="noStrike">
                          <a:solidFill>
                            <a:srgbClr val="000000"/>
                          </a:solidFill>
                          <a:effectLst/>
                          <a:latin typeface="+mn-lt"/>
                        </a:rPr>
                        <a:t>MINOTANI JUN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2015</a:t>
                      </a:r>
                    </a:p>
                  </a:txBody>
                  <a:tcPr marL="9525" marR="9525" marT="9525" marB="0" anchor="b"/>
                </a:tc>
                <a:tc>
                  <a:txBody>
                    <a:bodyPr/>
                    <a:lstStyle/>
                    <a:p>
                      <a:pPr algn="l" fontAlgn="b"/>
                      <a:r>
                        <a:rPr lang="en-US" sz="1000" b="0" i="0" u="none" strike="noStrike" dirty="0">
                          <a:solidFill>
                            <a:srgbClr val="000000"/>
                          </a:solidFill>
                          <a:effectLst/>
                          <a:latin typeface="+mn-lt"/>
                        </a:rPr>
                        <a:t>HT-Control-field-expansion</a:t>
                      </a:r>
                    </a:p>
                  </a:txBody>
                  <a:tcPr marL="9525" marR="9525" marT="9525" marB="0" anchor="b"/>
                </a:tc>
                <a:tc>
                  <a:txBody>
                    <a:bodyPr/>
                    <a:lstStyle/>
                    <a:p>
                      <a:pPr algn="ctr" fontAlgn="b"/>
                      <a:r>
                        <a:rPr lang="en-US" sz="1000" b="0" i="0" u="none" strike="noStrike">
                          <a:solidFill>
                            <a:srgbClr val="000000"/>
                          </a:solidFill>
                          <a:effectLst/>
                          <a:latin typeface="+mn-lt"/>
                        </a:rPr>
                        <a:t>Xiangxin Gu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2022</a:t>
                      </a:r>
                    </a:p>
                  </a:txBody>
                  <a:tcPr marL="9525" marR="9525" marT="9525" marB="0" anchor="b"/>
                </a:tc>
                <a:tc>
                  <a:txBody>
                    <a:bodyPr/>
                    <a:lstStyle/>
                    <a:p>
                      <a:pPr algn="l" fontAlgn="b"/>
                      <a:r>
                        <a:rPr lang="en-US" sz="1000" b="0" i="0" u="none" strike="noStrike" dirty="0">
                          <a:solidFill>
                            <a:srgbClr val="000000"/>
                          </a:solidFill>
                          <a:effectLst/>
                          <a:latin typeface="+mn-lt"/>
                        </a:rPr>
                        <a:t>r-TWT for multi-AP follow 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2023</a:t>
                      </a:r>
                    </a:p>
                  </a:txBody>
                  <a:tcPr marL="9525" marR="9525" marT="9525" marB="0" anchor="b"/>
                </a:tc>
                <a:tc>
                  <a:txBody>
                    <a:bodyPr/>
                    <a:lstStyle/>
                    <a:p>
                      <a:pPr algn="l" fontAlgn="b"/>
                      <a:r>
                        <a:rPr lang="en-US" sz="1000" b="0" i="0" u="none" strike="noStrike" dirty="0">
                          <a:solidFill>
                            <a:srgbClr val="000000"/>
                          </a:solidFill>
                          <a:effectLst/>
                          <a:latin typeface="+mn-lt"/>
                        </a:rPr>
                        <a:t>Further discussion on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2027</a:t>
                      </a:r>
                    </a:p>
                  </a:txBody>
                  <a:tcPr marL="9525" marR="9525" marT="9525" marB="0" anchor="b"/>
                </a:tc>
                <a:tc>
                  <a:txBody>
                    <a:bodyPr/>
                    <a:lstStyle/>
                    <a:p>
                      <a:pPr algn="l" fontAlgn="b"/>
                      <a:r>
                        <a:rPr lang="en-US" sz="1000" b="0" i="0" u="none" strike="noStrike" dirty="0">
                          <a:solidFill>
                            <a:srgbClr val="000000"/>
                          </a:solidFill>
                          <a:effectLst/>
                          <a:latin typeface="+mn-lt"/>
                        </a:rPr>
                        <a:t>Considerations for DSO sub-band switch delay</a:t>
                      </a:r>
                    </a:p>
                  </a:txBody>
                  <a:tcPr marL="9525" marR="9525" marT="9525" marB="0" anchor="b"/>
                </a:tc>
                <a:tc>
                  <a:txBody>
                    <a:bodyPr/>
                    <a:lstStyle/>
                    <a:p>
                      <a:pPr algn="ctr" fontAlgn="b"/>
                      <a:r>
                        <a:rPr lang="en-US" sz="1000" b="0" i="0" u="none" strike="noStrike">
                          <a:solidFill>
                            <a:srgbClr val="000000"/>
                          </a:solidFill>
                          <a:effectLst/>
                          <a:latin typeface="+mn-lt"/>
                        </a:rPr>
                        <a:t>Vishnu Ratnam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2030</a:t>
                      </a:r>
                    </a:p>
                  </a:txBody>
                  <a:tcPr marL="9525" marR="9525" marT="9525" marB="0" anchor="b"/>
                </a:tc>
                <a:tc>
                  <a:txBody>
                    <a:bodyPr/>
                    <a:lstStyle/>
                    <a:p>
                      <a:pPr algn="l" fontAlgn="b"/>
                      <a:r>
                        <a:rPr lang="en-US" sz="1000" b="0" i="0" u="none" strike="noStrike">
                          <a:solidFill>
                            <a:srgbClr val="000000"/>
                          </a:solidFill>
                          <a:effectLst/>
                          <a:latin typeface="+mn-lt"/>
                        </a:rPr>
                        <a:t>Proposed 802.11bn Functional Requirements</a:t>
                      </a:r>
                    </a:p>
                  </a:txBody>
                  <a:tcPr marL="9525" marR="9525" marT="9525" marB="0" anchor="b"/>
                </a:tc>
                <a:tc>
                  <a:txBody>
                    <a:bodyPr/>
                    <a:lstStyle/>
                    <a:p>
                      <a:pPr algn="ctr" fontAlgn="b"/>
                      <a:r>
                        <a:rPr lang="en-US" sz="1000" b="0" i="0" u="none" strike="noStrike">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2031</a:t>
                      </a:r>
                    </a:p>
                  </a:txBody>
                  <a:tcPr marL="9525" marR="9525" marT="9525" marB="0" anchor="b"/>
                </a:tc>
                <a:tc>
                  <a:txBody>
                    <a:bodyPr/>
                    <a:lstStyle/>
                    <a:p>
                      <a:pPr algn="l" fontAlgn="b"/>
                      <a:r>
                        <a:rPr lang="en-US" sz="1000" b="0" i="0" u="none" strike="noStrike">
                          <a:solidFill>
                            <a:srgbClr val="000000"/>
                          </a:solidFill>
                          <a:effectLst/>
                          <a:latin typeface="+mn-lt"/>
                        </a:rPr>
                        <a:t>Data Tones Grouping in Tone-Distributed RUs</a:t>
                      </a:r>
                    </a:p>
                  </a:txBody>
                  <a:tcPr marL="9525" marR="9525" marT="9525" marB="0" anchor="b"/>
                </a:tc>
                <a:tc>
                  <a:txBody>
                    <a:bodyPr/>
                    <a:lstStyle/>
                    <a:p>
                      <a:pPr algn="ctr" fontAlgn="b"/>
                      <a:r>
                        <a:rPr lang="en-US" sz="1000" b="0" i="0" u="none" strike="noStrike" dirty="0">
                          <a:solidFill>
                            <a:srgbClr val="000000"/>
                          </a:solidFill>
                          <a:effectLst/>
                          <a:latin typeface="+mn-lt"/>
                        </a:rPr>
                        <a:t> Mahmoud Kamel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2039</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2040</a:t>
                      </a:r>
                    </a:p>
                  </a:txBody>
                  <a:tcPr marL="9525" marR="9525" marT="9525" marB="0" anchor="b"/>
                </a:tc>
                <a:tc>
                  <a:txBody>
                    <a:bodyPr/>
                    <a:lstStyle/>
                    <a:p>
                      <a:pPr algn="l" fontAlgn="b"/>
                      <a:r>
                        <a:rPr lang="en-US" sz="1000" b="0" i="0" u="none" strike="noStrike">
                          <a:solidFill>
                            <a:srgbClr val="000000"/>
                          </a:solidFill>
                          <a:effectLst/>
                          <a:latin typeface="+mn-lt"/>
                        </a:rPr>
                        <a:t>Enabling AP power save_follow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2007</a:t>
                      </a:r>
                    </a:p>
                  </a:txBody>
                  <a:tcPr marL="9525" marR="9525" marT="9525" marB="0" anchor="b"/>
                </a:tc>
                <a:tc>
                  <a:txBody>
                    <a:bodyPr/>
                    <a:lstStyle/>
                    <a:p>
                      <a:pPr algn="l" fontAlgn="b"/>
                      <a:r>
                        <a:rPr lang="en-US" sz="1000" b="0" i="0" u="none" strike="noStrike">
                          <a:solidFill>
                            <a:srgbClr val="000000"/>
                          </a:solidFill>
                          <a:effectLst/>
                          <a:latin typeface="+mn-lt"/>
                        </a:rPr>
                        <a:t>Enhancement of BSR</a:t>
                      </a:r>
                    </a:p>
                  </a:txBody>
                  <a:tcPr marL="9525" marR="9525" marT="9525" marB="0" anchor="b"/>
                </a:tc>
                <a:tc>
                  <a:txBody>
                    <a:bodyPr/>
                    <a:lstStyle/>
                    <a:p>
                      <a:pPr algn="ctr" fontAlgn="b"/>
                      <a:r>
                        <a:rPr lang="en-US" sz="1000" b="0" i="0" u="none" strike="noStrike">
                          <a:solidFill>
                            <a:srgbClr val="000000"/>
                          </a:solidFill>
                          <a:effectLst/>
                          <a:latin typeface="+mn-lt"/>
                        </a:rPr>
                        <a:t>Frank Hsu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2012</a:t>
                      </a:r>
                    </a:p>
                  </a:txBody>
                  <a:tcPr marL="9525" marR="9525" marT="9525" marB="0" anchor="b"/>
                </a:tc>
                <a:tc>
                  <a:txBody>
                    <a:bodyPr/>
                    <a:lstStyle/>
                    <a:p>
                      <a:pPr algn="l" fontAlgn="b"/>
                      <a:r>
                        <a:rPr lang="en-US" sz="1000" b="0" i="0" u="none" strike="noStrike">
                          <a:solidFill>
                            <a:srgbClr val="000000"/>
                          </a:solidFill>
                          <a:effectLst/>
                          <a:latin typeface="+mn-lt"/>
                        </a:rPr>
                        <a:t>Location Dependent Performance of C-SR</a:t>
                      </a:r>
                    </a:p>
                  </a:txBody>
                  <a:tcPr marL="9525" marR="9525" marT="9525" marB="0" anchor="b"/>
                </a:tc>
                <a:tc>
                  <a:txBody>
                    <a:bodyPr/>
                    <a:lstStyle/>
                    <a:p>
                      <a:pPr algn="ctr" fontAlgn="b"/>
                      <a:r>
                        <a:rPr lang="en-US" sz="1000" b="0" i="0" u="none" strike="noStrike" dirty="0">
                          <a:solidFill>
                            <a:srgbClr val="000000"/>
                          </a:solidFill>
                          <a:effectLst/>
                          <a:latin typeface="+mn-lt"/>
                        </a:rPr>
                        <a:t>MINOTANI JUN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4255386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September 2023 meeting</a:t>
            </a:r>
          </a:p>
          <a:p>
            <a:pPr lvl="0">
              <a:lnSpc>
                <a:spcPct val="80000"/>
              </a:lnSpc>
              <a:buFont typeface="Arial" panose="020B0604020202020204" pitchFamily="34" charset="0"/>
              <a:buChar char="•"/>
            </a:pPr>
            <a:r>
              <a:rPr lang="en-US" altLang="en-US" sz="1800" dirty="0"/>
              <a:t>SG motions</a:t>
            </a:r>
          </a:p>
          <a:p>
            <a:pPr lvl="1">
              <a:lnSpc>
                <a:spcPct val="80000"/>
              </a:lnSpc>
              <a:buFont typeface="Arial" panose="020B0604020202020204" pitchFamily="34" charset="0"/>
              <a:buChar char="•"/>
            </a:pPr>
            <a:r>
              <a:rPr lang="en-US" altLang="en-US" sz="1400" dirty="0"/>
              <a:t>Approve SG minutes from March meeting.</a:t>
            </a:r>
          </a:p>
          <a:p>
            <a:pPr>
              <a:lnSpc>
                <a:spcPct val="80000"/>
              </a:lnSpc>
              <a:buFont typeface="Arial" panose="020B0604020202020204" pitchFamily="34" charset="0"/>
              <a:buChar char="•"/>
            </a:pPr>
            <a:r>
              <a:rPr lang="en-US" altLang="en-US" sz="1800" dirty="0"/>
              <a:t>Call for TG officers</a:t>
            </a:r>
          </a:p>
          <a:p>
            <a:pPr lvl="0">
              <a:lnSpc>
                <a:spcPct val="80000"/>
              </a:lnSpc>
              <a:buFont typeface="Arial" panose="020B0604020202020204" pitchFamily="34" charset="0"/>
              <a:buChar char="•"/>
            </a:pPr>
            <a:r>
              <a:rPr lang="en-US" altLang="en-US" sz="1800" dirty="0"/>
              <a:t>TG Timeline</a:t>
            </a:r>
          </a:p>
          <a:p>
            <a:pPr>
              <a:lnSpc>
                <a:spcPct val="80000"/>
              </a:lnSpc>
              <a:buFont typeface="Arial" panose="020B0604020202020204" pitchFamily="34" charset="0"/>
              <a:buChar char="•"/>
            </a:pPr>
            <a:r>
              <a:rPr lang="en-US" altLang="en-US" sz="1800" dirty="0"/>
              <a:t>TG Documents</a:t>
            </a:r>
          </a:p>
          <a:p>
            <a:pPr lvl="0">
              <a:lnSpc>
                <a:spcPct val="80000"/>
              </a:lnSpc>
              <a:buFont typeface="Arial" panose="020B0604020202020204" pitchFamily="34" charset="0"/>
              <a:buChar char="•"/>
            </a:pPr>
            <a:r>
              <a:rPr lang="en-US" altLang="en-US" sz="1800" dirty="0"/>
              <a:t>Presentation of submissions</a:t>
            </a:r>
            <a:r>
              <a:rPr lang="en-US" altLang="en-US" sz="1400" dirty="0"/>
              <a:t>	</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September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sz="2000" dirty="0"/>
              <a:t>UHR 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https://mentor.ieee.org/802.11/dcn/23/11-23-0480-03-0uhr-uhr-proposed-par.pdf</a:t>
            </a:r>
            <a:endParaRPr lang="en-US" altLang="en-US" sz="1800" dirty="0"/>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https://mentor.ieee.org/802.11/dcn/23/11-23-0079-10-0uhr-uhr-draft-proposed-csd.docx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https://mentor.ieee.org/802.11/dcn/23/11-23-1166-05-0uhr-uhr-par-and-csd-comments.pptx</a:t>
            </a:r>
            <a:endParaRPr lang="en-US" altLang="en-US" sz="1800" dirty="0"/>
          </a:p>
          <a:p>
            <a:pPr marL="400050">
              <a:buFont typeface="Arial" panose="020B0604020202020204" pitchFamily="34" charset="0"/>
              <a:buChar char="•"/>
            </a:pPr>
            <a:r>
              <a:rPr lang="en-US" sz="2000" dirty="0"/>
              <a:t>PAR and CSD documents approved by EC and NESCOM</a:t>
            </a:r>
          </a:p>
          <a:p>
            <a:endParaRPr lang="en-US"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dirty="0"/>
              <a:t>Move to approve UHR SG minutes from Sept. meeting:</a:t>
            </a:r>
          </a:p>
          <a:p>
            <a:r>
              <a:rPr lang="en-US" dirty="0"/>
              <a:t>	</a:t>
            </a:r>
            <a:r>
              <a:rPr lang="en-US" dirty="0">
                <a:hlinkClick r:id="rId2"/>
              </a:rPr>
              <a:t>https://mentor.ieee.org/802.11/dcn/23/11-23-1449-01-0uhr-uhr-sg-september-2023-meeting-minutes.docx</a:t>
            </a:r>
            <a:endParaRPr lang="en-US" dirty="0"/>
          </a:p>
          <a:p>
            <a:endParaRPr lang="en-US" dirty="0"/>
          </a:p>
          <a:p>
            <a:r>
              <a:rPr lang="en-US" dirty="0"/>
              <a:t>Move: 	Second:</a:t>
            </a:r>
          </a:p>
          <a:p>
            <a:r>
              <a:rPr lang="en-US" dirty="0"/>
              <a:t>Discussion:</a:t>
            </a:r>
          </a:p>
          <a:p>
            <a:endParaRPr lang="en-US" dirty="0"/>
          </a:p>
          <a:p>
            <a:r>
              <a:rPr lang="en-US" dirty="0"/>
              <a:t>Result:</a:t>
            </a: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E8C5-E60C-BAD9-3129-7CE26DC02108}"/>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15DE4AB5-D1B3-A65E-4867-25522047FEC6}"/>
              </a:ext>
            </a:extLst>
          </p:cNvPr>
          <p:cNvSpPr>
            <a:spLocks noGrp="1"/>
          </p:cNvSpPr>
          <p:nvPr>
            <p:ph idx="1"/>
          </p:nvPr>
        </p:nvSpPr>
        <p:spPr/>
        <p:txBody>
          <a:bodyPr/>
          <a:lstStyle/>
          <a:p>
            <a:pPr>
              <a:buFont typeface="Arial" panose="020B0604020202020204" pitchFamily="34" charset="0"/>
              <a:buChar char="•"/>
            </a:pPr>
            <a:r>
              <a:rPr lang="en-GB" altLang="en-US" sz="2000" dirty="0"/>
              <a:t>Approval of PAR &amp; CSD: July 2023</a:t>
            </a:r>
          </a:p>
          <a:p>
            <a:pPr>
              <a:buFont typeface="Arial" panose="020B0604020202020204" pitchFamily="34" charset="0"/>
              <a:buChar char="•"/>
            </a:pPr>
            <a:r>
              <a:rPr lang="en-GB" altLang="en-US" sz="2000" dirty="0"/>
              <a:t>Initial TG meeting: November 2023</a:t>
            </a:r>
          </a:p>
          <a:p>
            <a:pPr>
              <a:buFont typeface="Arial" panose="020B0604020202020204" pitchFamily="34" charset="0"/>
              <a:buChar char="•"/>
            </a:pPr>
            <a:r>
              <a:rPr lang="en-GB" altLang="en-US" sz="2000" dirty="0"/>
              <a:t>Initial Working Group Letter Ballot: &lt;&gt;</a:t>
            </a:r>
          </a:p>
          <a:p>
            <a:pPr>
              <a:buFont typeface="Arial" panose="020B0604020202020204" pitchFamily="34" charset="0"/>
              <a:buChar char="•"/>
            </a:pPr>
            <a:r>
              <a:rPr lang="en-GB" altLang="en-US" sz="2000" dirty="0"/>
              <a:t>Re-circulation Working Group Letter Ballot: &lt;&gt;</a:t>
            </a:r>
          </a:p>
          <a:p>
            <a:pPr>
              <a:buFont typeface="Arial" panose="020B0604020202020204" pitchFamily="34" charset="0"/>
              <a:buChar char="•"/>
            </a:pPr>
            <a:r>
              <a:rPr lang="en-GB" altLang="en-US" sz="2000" dirty="0"/>
              <a:t>Form Sponsor Ballot Pool: &lt;&gt;</a:t>
            </a:r>
          </a:p>
          <a:p>
            <a:pPr>
              <a:buFont typeface="Arial" panose="020B0604020202020204" pitchFamily="34" charset="0"/>
              <a:buChar char="•"/>
            </a:pPr>
            <a:r>
              <a:rPr lang="en-GB" altLang="en-US" sz="2000" dirty="0"/>
              <a:t>Mandatory Draft Review: &lt;&gt;</a:t>
            </a:r>
            <a:endParaRPr lang="en-GB" altLang="en-US" sz="2000" b="0" dirty="0"/>
          </a:p>
          <a:p>
            <a:pPr>
              <a:buFont typeface="Arial" panose="020B0604020202020204" pitchFamily="34" charset="0"/>
              <a:buChar char="•"/>
            </a:pPr>
            <a:r>
              <a:rPr lang="en-GB" altLang="en-US" sz="2000" dirty="0">
                <a:solidFill>
                  <a:schemeClr val="tx2"/>
                </a:solidFill>
              </a:rPr>
              <a:t>Initial Sponsor Ballot: </a:t>
            </a:r>
            <a:r>
              <a:rPr lang="en-GB" altLang="en-US" sz="2000" dirty="0"/>
              <a:t>&lt;&gt;</a:t>
            </a:r>
            <a:endParaRPr lang="en-GB" altLang="en-US" sz="2000" dirty="0">
              <a:solidFill>
                <a:schemeClr val="tx2"/>
              </a:solidFill>
            </a:endParaRPr>
          </a:p>
          <a:p>
            <a:pPr>
              <a:buFont typeface="Arial" panose="020B0604020202020204" pitchFamily="34" charset="0"/>
              <a:buChar char="•"/>
            </a:pPr>
            <a:r>
              <a:rPr lang="en-GB" altLang="en-US" sz="2000" dirty="0">
                <a:solidFill>
                  <a:schemeClr val="tx2"/>
                </a:solidFill>
              </a:rPr>
              <a:t>Sponsor Ballot Recirculation</a:t>
            </a:r>
            <a:r>
              <a:rPr lang="en-GB" altLang="en-US" sz="2000" dirty="0"/>
              <a:t>: &lt;&gt;</a:t>
            </a:r>
          </a:p>
          <a:p>
            <a:pPr>
              <a:buFont typeface="Arial" panose="020B0604020202020204" pitchFamily="34" charset="0"/>
              <a:buChar char="•"/>
            </a:pPr>
            <a:r>
              <a:rPr lang="en-GB" altLang="en-US" sz="2000" dirty="0"/>
              <a:t>Final WG Approval: &lt;&gt;</a:t>
            </a:r>
          </a:p>
          <a:p>
            <a:pPr>
              <a:buFont typeface="Arial" panose="020B0604020202020204" pitchFamily="34" charset="0"/>
              <a:buChar char="•"/>
            </a:pPr>
            <a:r>
              <a:rPr lang="en-GB" altLang="en-US" sz="2000" dirty="0"/>
              <a:t>Final EC Approval: &lt;&gt;</a:t>
            </a:r>
            <a:endParaRPr lang="en-GB" altLang="en-US" sz="2000" dirty="0">
              <a:solidFill>
                <a:srgbClr val="FF0000"/>
              </a:solidFill>
            </a:endParaRPr>
          </a:p>
          <a:p>
            <a:pPr>
              <a:buFont typeface="Arial" panose="020B0604020202020204" pitchFamily="34" charset="0"/>
              <a:buChar char="•"/>
            </a:pPr>
            <a:r>
              <a:rPr lang="en-GB" altLang="en-US" sz="2000" dirty="0"/>
              <a:t>RevCom/Standards Board Approval: </a:t>
            </a:r>
            <a:r>
              <a:rPr lang="en-GB" altLang="en-US" sz="2000" dirty="0">
                <a:solidFill>
                  <a:schemeClr val="tx1"/>
                </a:solidFill>
              </a:rPr>
              <a:t>&lt;&gt;</a:t>
            </a:r>
          </a:p>
          <a:p>
            <a:endParaRPr lang="en-US" sz="2000" dirty="0"/>
          </a:p>
        </p:txBody>
      </p:sp>
      <p:sp>
        <p:nvSpPr>
          <p:cNvPr id="4" name="Slide Number Placeholder 3">
            <a:extLst>
              <a:ext uri="{FF2B5EF4-FFF2-40B4-BE49-F238E27FC236}">
                <a16:creationId xmlns:a16="http://schemas.microsoft.com/office/drawing/2014/main" id="{CD74312F-1AE9-DF1C-8047-0309D95F9FA1}"/>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A91FD58-FD9B-E785-8191-43221661119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A5DC50-7BA9-66A8-E5DC-F76301DEBE14}"/>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27884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09EC-42B3-FF0D-ECCA-125A80DC904A}"/>
              </a:ext>
            </a:extLst>
          </p:cNvPr>
          <p:cNvSpPr>
            <a:spLocks noGrp="1"/>
          </p:cNvSpPr>
          <p:nvPr>
            <p:ph type="title"/>
          </p:nvPr>
        </p:nvSpPr>
        <p:spPr/>
        <p:txBody>
          <a:bodyPr/>
          <a:lstStyle/>
          <a:p>
            <a:r>
              <a:rPr lang="en-US" dirty="0"/>
              <a:t>Timeline/TG Documents</a:t>
            </a:r>
          </a:p>
        </p:txBody>
      </p:sp>
      <p:sp>
        <p:nvSpPr>
          <p:cNvPr id="3" name="Content Placeholder 2">
            <a:extLst>
              <a:ext uri="{FF2B5EF4-FFF2-40B4-BE49-F238E27FC236}">
                <a16:creationId xmlns:a16="http://schemas.microsoft.com/office/drawing/2014/main" id="{4750E56A-D14B-EE31-8EFC-E472E5AB62EE}"/>
              </a:ext>
            </a:extLst>
          </p:cNvPr>
          <p:cNvSpPr>
            <a:spLocks noGrp="1"/>
          </p:cNvSpPr>
          <p:nvPr>
            <p:ph idx="1"/>
          </p:nvPr>
        </p:nvSpPr>
        <p:spPr/>
        <p:txBody>
          <a:bodyPr/>
          <a:lstStyle/>
          <a:p>
            <a:pPr>
              <a:buFont typeface="Arial" panose="020B0604020202020204" pitchFamily="34" charset="0"/>
              <a:buChar char="•"/>
            </a:pPr>
            <a:r>
              <a:rPr lang="en-US" sz="1800" b="0" dirty="0">
                <a:solidFill>
                  <a:schemeClr val="tx1"/>
                </a:solidFill>
                <a:hlinkClick r:id="rId2"/>
              </a:rPr>
              <a:t>1931</a:t>
            </a:r>
            <a:r>
              <a:rPr lang="en-US" sz="1800" b="0" dirty="0">
                <a:solidFill>
                  <a:schemeClr val="tx1"/>
                </a:solidFill>
              </a:rPr>
              <a:t> TGbn proposed Timeline 					Laurent Cariou</a:t>
            </a:r>
          </a:p>
          <a:p>
            <a:pPr>
              <a:buFont typeface="Arial" panose="020B0604020202020204" pitchFamily="34" charset="0"/>
              <a:buChar char="•"/>
            </a:pPr>
            <a:r>
              <a:rPr lang="en-US" sz="1800" b="0" dirty="0">
                <a:solidFill>
                  <a:srgbClr val="FF0000"/>
                </a:solidFill>
                <a:hlinkClick r:id="rId3"/>
              </a:rPr>
              <a:t>1987</a:t>
            </a:r>
            <a:r>
              <a:rPr lang="en-US" sz="1800" b="0" dirty="0">
                <a:solidFill>
                  <a:srgbClr val="FF0000"/>
                </a:solidFill>
              </a:rPr>
              <a:t> </a:t>
            </a:r>
            <a:r>
              <a:rPr lang="en-US" sz="1800" b="0" dirty="0">
                <a:solidFill>
                  <a:schemeClr val="tx1"/>
                </a:solidFill>
              </a:rPr>
              <a:t>802-11bn-selection-procedure 				Alfred Asterjadhi </a:t>
            </a:r>
          </a:p>
          <a:p>
            <a:pPr>
              <a:buFont typeface="Arial" panose="020B0604020202020204" pitchFamily="34" charset="0"/>
              <a:buChar char="•"/>
            </a:pPr>
            <a:r>
              <a:rPr lang="en-US" sz="1800" b="0" dirty="0">
                <a:solidFill>
                  <a:srgbClr val="FF0000"/>
                </a:solidFill>
              </a:rPr>
              <a:t>2030</a:t>
            </a:r>
            <a:r>
              <a:rPr lang="en-US" sz="1800" b="0" dirty="0">
                <a:solidFill>
                  <a:schemeClr val="tx1"/>
                </a:solidFill>
              </a:rPr>
              <a:t> Proposed 802.11bn Functional Requirements	Ming Gan</a:t>
            </a:r>
          </a:p>
        </p:txBody>
      </p:sp>
      <p:sp>
        <p:nvSpPr>
          <p:cNvPr id="4" name="Slide Number Placeholder 3">
            <a:extLst>
              <a:ext uri="{FF2B5EF4-FFF2-40B4-BE49-F238E27FC236}">
                <a16:creationId xmlns:a16="http://schemas.microsoft.com/office/drawing/2014/main" id="{CD5B051E-68A4-5FD6-768D-FD9549DF965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52CAD86-D5FA-1BB0-AA63-6F0BCC0FD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B6FD5B-BAC4-C7F5-8536-7C013E5D3FA2}"/>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676499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1835</a:t>
            </a:r>
            <a:r>
              <a:rPr lang="en-US" sz="1800" b="0" dirty="0"/>
              <a:t> AP Power Management 						</a:t>
            </a:r>
            <a:r>
              <a:rPr lang="en-US" sz="1800" b="0" dirty="0" err="1"/>
              <a:t>Yongsen</a:t>
            </a:r>
            <a:r>
              <a:rPr lang="en-US" sz="1800" b="0" dirty="0"/>
              <a:t> Ma </a:t>
            </a:r>
          </a:p>
          <a:p>
            <a:pPr>
              <a:buFont typeface="Arial" panose="020B0604020202020204" pitchFamily="34" charset="0"/>
              <a:buChar char="•"/>
            </a:pPr>
            <a:r>
              <a:rPr lang="en-US" sz="1800" b="0" dirty="0">
                <a:hlinkClick r:id="rId3"/>
              </a:rPr>
              <a:t>1838</a:t>
            </a:r>
            <a:r>
              <a:rPr lang="en-US" sz="1800" b="0" dirty="0"/>
              <a:t> Follow up on the Relay Transmission 			Dongguk Lim</a:t>
            </a:r>
          </a:p>
          <a:p>
            <a:pPr>
              <a:buFont typeface="Arial" panose="020B0604020202020204" pitchFamily="34" charset="0"/>
              <a:buChar char="•"/>
            </a:pPr>
            <a:r>
              <a:rPr lang="en-US" sz="1800" b="0" dirty="0">
                <a:hlinkClick r:id="rId4"/>
              </a:rPr>
              <a:t>1839</a:t>
            </a:r>
            <a:r>
              <a:rPr lang="en-US" sz="1800" b="0" dirty="0"/>
              <a:t> Evaluation for the Relay Transmission 			Dongguk Lim</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1888</a:t>
            </a:r>
            <a:r>
              <a:rPr lang="en-US" sz="1800" b="0" dirty="0"/>
              <a:t> MAC Header Protection - follow-up 				Abhishek Patil</a:t>
            </a:r>
          </a:p>
          <a:p>
            <a:pPr>
              <a:buFont typeface="Arial" panose="020B0604020202020204" pitchFamily="34" charset="0"/>
              <a:buChar char="•"/>
            </a:pPr>
            <a:r>
              <a:rPr lang="en-US" sz="1800" b="0" dirty="0">
                <a:solidFill>
                  <a:srgbClr val="FF0000"/>
                </a:solidFill>
              </a:rPr>
              <a:t>1908</a:t>
            </a:r>
            <a:r>
              <a:rPr lang="en-US" sz="1800" b="0" dirty="0"/>
              <a:t> Seamless Roaming Procedure 					</a:t>
            </a:r>
            <a:r>
              <a:rPr lang="en-US" sz="1800" b="0" dirty="0" err="1"/>
              <a:t>Yelin</a:t>
            </a:r>
            <a:r>
              <a:rPr lang="en-US" sz="1800" b="0" dirty="0"/>
              <a:t> Yoon</a:t>
            </a:r>
          </a:p>
          <a:p>
            <a:pPr>
              <a:buFont typeface="Arial" panose="020B0604020202020204" pitchFamily="34" charset="0"/>
              <a:buChar char="•"/>
            </a:pPr>
            <a:r>
              <a:rPr lang="en-US" sz="1800" b="0" dirty="0">
                <a:hlinkClick r:id="rId3"/>
              </a:rPr>
              <a:t>1910</a:t>
            </a:r>
            <a:r>
              <a:rPr lang="en-US" sz="1800" b="0" dirty="0"/>
              <a:t> Coordinated TDMA (Follow up) 					</a:t>
            </a:r>
            <a:r>
              <a:rPr lang="en-US" sz="1800" b="0" dirty="0" err="1"/>
              <a:t>GeonHwan</a:t>
            </a:r>
            <a:r>
              <a:rPr lang="en-US" sz="1800" b="0" dirty="0"/>
              <a:t> Kim</a:t>
            </a:r>
          </a:p>
          <a:p>
            <a:pPr>
              <a:buFont typeface="Arial" panose="020B0604020202020204" pitchFamily="34" charset="0"/>
              <a:buChar char="•"/>
            </a:pPr>
            <a:r>
              <a:rPr lang="en-US" sz="1800" b="0" dirty="0">
                <a:solidFill>
                  <a:srgbClr val="FF0000"/>
                </a:solidFill>
              </a:rPr>
              <a:t>1911</a:t>
            </a:r>
            <a:r>
              <a:rPr lang="en-US" sz="1800" b="0" dirty="0"/>
              <a:t> Secondary Channel Access and Frame Transmission 	</a:t>
            </a:r>
            <a:r>
              <a:rPr lang="en-US" sz="1800" b="0" dirty="0" err="1"/>
              <a:t>Dongju</a:t>
            </a:r>
            <a:r>
              <a:rPr lang="en-US" sz="1800" b="0" dirty="0"/>
              <a:t> Cha</a:t>
            </a:r>
          </a:p>
          <a:p>
            <a:pPr>
              <a:buFont typeface="Arial" panose="020B0604020202020204" pitchFamily="34" charset="0"/>
              <a:buChar char="•"/>
            </a:pPr>
            <a:r>
              <a:rPr lang="en-US" sz="1800" b="0" dirty="0">
                <a:solidFill>
                  <a:srgbClr val="FF0000"/>
                </a:solidFill>
              </a:rPr>
              <a:t>1914</a:t>
            </a:r>
            <a:r>
              <a:rPr lang="en-US" sz="1800" b="0" dirty="0"/>
              <a:t> Enhanced Security Considerations in UHR 			</a:t>
            </a:r>
            <a:r>
              <a:rPr lang="en-US" sz="1800" b="0" dirty="0" err="1"/>
              <a:t>SunHee</a:t>
            </a:r>
            <a:r>
              <a:rPr lang="en-US" sz="1800" b="0" dirty="0"/>
              <a:t> Baek</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Final Call for TGbn Officers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Final 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54695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hlinkClick r:id="rId2"/>
              </a:rPr>
              <a:t>1929</a:t>
            </a:r>
            <a:r>
              <a:rPr lang="en-US" sz="1800" b="0" dirty="0"/>
              <a:t>  Peer-to-peer (P2P) Resource Management 			Rubayet Shafin</a:t>
            </a:r>
          </a:p>
          <a:p>
            <a:pPr>
              <a:buFont typeface="Arial" panose="020B0604020202020204" pitchFamily="34" charset="0"/>
              <a:buChar char="•"/>
            </a:pPr>
            <a:r>
              <a:rPr lang="en-US" sz="1800" b="0" dirty="0">
                <a:hlinkClick r:id="rId3"/>
              </a:rPr>
              <a:t>1942</a:t>
            </a:r>
            <a:r>
              <a:rPr lang="en-US" sz="1800" b="0" dirty="0"/>
              <a:t> Inter-PPDU Low Power Listening Scheme 			</a:t>
            </a:r>
            <a:r>
              <a:rPr lang="en-US" sz="1800" b="0" dirty="0" err="1"/>
              <a:t>Yunsi</a:t>
            </a:r>
            <a:r>
              <a:rPr lang="en-US" sz="1800" b="0" dirty="0"/>
              <a:t> Ma</a:t>
            </a:r>
          </a:p>
          <a:p>
            <a:pPr>
              <a:buFont typeface="Arial" panose="020B0604020202020204" pitchFamily="34" charset="0"/>
              <a:buChar char="•"/>
            </a:pPr>
            <a:r>
              <a:rPr lang="en-US" sz="1800" b="0" dirty="0">
                <a:hlinkClick r:id="rId4"/>
              </a:rPr>
              <a:t>1953</a:t>
            </a:r>
            <a:r>
              <a:rPr lang="en-US" sz="1800" b="0" dirty="0"/>
              <a:t> Two Dimensional Resource Allocation 				Srinivas Kandala</a:t>
            </a:r>
          </a:p>
          <a:p>
            <a:pPr>
              <a:buFont typeface="Arial" panose="020B0604020202020204" pitchFamily="34" charset="0"/>
              <a:buChar char="•"/>
            </a:pPr>
            <a:r>
              <a:rPr lang="en-US" sz="1800" b="0" dirty="0">
                <a:hlinkClick r:id="rId5"/>
              </a:rPr>
              <a:t>1954</a:t>
            </a:r>
            <a:r>
              <a:rPr lang="en-US" sz="1800" b="0" dirty="0"/>
              <a:t> Two Dimensional A-PPDU 						Srini Kandala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41475904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TG officers’ election</a:t>
            </a:r>
          </a:p>
          <a:p>
            <a:pPr lvl="0">
              <a:buFont typeface="Arial" panose="020B0604020202020204" pitchFamily="34" charset="0"/>
              <a:buChar char="•"/>
            </a:pPr>
            <a:r>
              <a:rPr lang="en-GB" sz="1600" dirty="0"/>
              <a:t>Proposed TG structure</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38736-2FC4-D9A8-1FCE-85D8E1053DF5}"/>
              </a:ext>
            </a:extLst>
          </p:cNvPr>
          <p:cNvSpPr>
            <a:spLocks noGrp="1"/>
          </p:cNvSpPr>
          <p:nvPr>
            <p:ph type="title"/>
          </p:nvPr>
        </p:nvSpPr>
        <p:spPr/>
        <p:txBody>
          <a:bodyPr/>
          <a:lstStyle/>
          <a:p>
            <a:r>
              <a:rPr lang="en-US" dirty="0"/>
              <a:t>TG officers’ election</a:t>
            </a:r>
          </a:p>
        </p:txBody>
      </p:sp>
      <p:sp>
        <p:nvSpPr>
          <p:cNvPr id="3" name="Content Placeholder 2">
            <a:extLst>
              <a:ext uri="{FF2B5EF4-FFF2-40B4-BE49-F238E27FC236}">
                <a16:creationId xmlns:a16="http://schemas.microsoft.com/office/drawing/2014/main" id="{9E7071F5-ACE3-DB50-850A-4AF49F5F3183}"/>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CDA64166-B8B5-A075-9178-231EF931658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03C8328E-ACE3-752B-9F5E-48891C3FED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EA8A530-D092-70AE-6CAE-4EE57175B3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793751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099-710A-BAAF-B8BC-7014BCF7814C}"/>
              </a:ext>
            </a:extLst>
          </p:cNvPr>
          <p:cNvSpPr>
            <a:spLocks noGrp="1"/>
          </p:cNvSpPr>
          <p:nvPr>
            <p:ph type="title"/>
          </p:nvPr>
        </p:nvSpPr>
        <p:spPr/>
        <p:txBody>
          <a:bodyPr/>
          <a:lstStyle/>
          <a:p>
            <a:r>
              <a:rPr lang="en-US" altLang="en-US" sz="3200" dirty="0"/>
              <a:t>Proposed TG structure</a:t>
            </a:r>
            <a:endParaRPr lang="en-US" dirty="0"/>
          </a:p>
        </p:txBody>
      </p:sp>
      <p:sp>
        <p:nvSpPr>
          <p:cNvPr id="3" name="Content Placeholder 2">
            <a:extLst>
              <a:ext uri="{FF2B5EF4-FFF2-40B4-BE49-F238E27FC236}">
                <a16:creationId xmlns:a16="http://schemas.microsoft.com/office/drawing/2014/main" id="{7E162DB6-C4EE-DEDE-51EE-E544B03CE3D6}"/>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F5228BC6-93DC-E86D-56F5-FCC94FAE3AC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25274CA5-98D1-9AB7-D76B-F90AA1FC64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8F84CA-CDAF-7D4D-1373-B2A0C8023D7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4561164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1969</a:t>
            </a:r>
            <a:r>
              <a:rPr lang="en-US" sz="1600" b="0" dirty="0"/>
              <a:t> Consideration on UHR Relay Architecture 			Kosuke Aio</a:t>
            </a:r>
          </a:p>
          <a:p>
            <a:pPr>
              <a:buFont typeface="Arial" panose="020B0604020202020204" pitchFamily="34" charset="0"/>
              <a:buChar char="•"/>
            </a:pPr>
            <a:r>
              <a:rPr lang="en-US" sz="1600" b="0" dirty="0">
                <a:hlinkClick r:id="rId3"/>
              </a:rPr>
              <a:t>2009</a:t>
            </a:r>
            <a:r>
              <a:rPr lang="en-US" sz="1600" b="0" dirty="0"/>
              <a:t> Multi-AP for reliability with Coherent and Non-coherent transmissions </a:t>
            </a:r>
          </a:p>
          <a:p>
            <a:pPr marL="0" indent="0"/>
            <a:r>
              <a:rPr lang="en-US" sz="1600" b="0" dirty="0"/>
              <a:t>												</a:t>
            </a:r>
            <a:r>
              <a:rPr lang="en-US" sz="1600" b="0" dirty="0" err="1"/>
              <a:t>Yanchun</a:t>
            </a:r>
            <a:r>
              <a:rPr lang="en-US" sz="1600" b="0" dirty="0"/>
              <a:t> Li</a:t>
            </a:r>
          </a:p>
          <a:p>
            <a:pPr>
              <a:buFont typeface="Arial" panose="020B0604020202020204" pitchFamily="34" charset="0"/>
              <a:buChar char="•"/>
            </a:pPr>
            <a:r>
              <a:rPr lang="en-US" sz="1600" b="0" dirty="0"/>
              <a:t>…</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r>
              <a:rPr lang="en-US" dirty="0">
                <a:solidFill>
                  <a:srgbClr val="FF0000"/>
                </a:solidFill>
              </a:rPr>
              <a:t>TBD</a:t>
            </a:r>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rgbClr val="FF0000"/>
                </a:solidFill>
              </a:rPr>
              <a:t>TBD</a:t>
            </a:r>
            <a:r>
              <a:rPr lang="en-GB" sz="1200" dirty="0"/>
              <a:t> &amp; Alfred Asterjadhi (</a:t>
            </a:r>
            <a:r>
              <a:rPr lang="en-GB" sz="1200" dirty="0">
                <a:hlinkClick r:id="rId4"/>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161246</TotalTime>
  <Words>4314</Words>
  <Application>Microsoft Office PowerPoint</Application>
  <PresentationFormat>On-screen Show (4:3)</PresentationFormat>
  <Paragraphs>1105</Paragraphs>
  <Slides>50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Arial Black</vt:lpstr>
      <vt:lpstr>Calibri</vt:lpstr>
      <vt:lpstr>Monotype Sorts</vt:lpstr>
      <vt:lpstr>Times New Roman</vt:lpstr>
      <vt:lpstr>Wingdings</vt:lpstr>
      <vt:lpstr>Office Theme</vt:lpstr>
      <vt:lpstr>Document</vt:lpstr>
      <vt:lpstr>TGbn November 2023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Monday Agenda-PM1</vt:lpstr>
      <vt:lpstr>Summary from September 2023 meeting</vt:lpstr>
      <vt:lpstr>SG Motion</vt:lpstr>
      <vt:lpstr>Call for TGbn officers</vt:lpstr>
      <vt:lpstr>TG Timeline</vt:lpstr>
      <vt:lpstr>Timeline/TG Documents</vt:lpstr>
      <vt:lpstr>Submissions</vt:lpstr>
      <vt:lpstr>Wednesday Agenda–AM1</vt:lpstr>
      <vt:lpstr>Submissions</vt:lpstr>
      <vt:lpstr>Wednesday Agenda–AM2</vt:lpstr>
      <vt:lpstr>Final Call for TGbn officers</vt:lpstr>
      <vt:lpstr>Submissions</vt:lpstr>
      <vt:lpstr>Thursday Joint Agenda-AM1</vt:lpstr>
      <vt:lpstr>TG officers’ election</vt:lpstr>
      <vt:lpstr>Proposed TG structure</vt:lpstr>
      <vt:lpstr>Submissions</vt:lpstr>
      <vt:lpstr>Thursday Joint Agenda-PM1</vt:lpstr>
      <vt:lpstr>Submissions</vt:lpstr>
      <vt:lpstr>Teleconference Plan</vt:lpstr>
      <vt:lpstr>Goals for January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2023-11-13T08:13:05Z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