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4C8F4-8299-42A9-9D72-F1D76277B749}" v="20" dt="2023-11-16T23:17:36.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802.11-23/01711r10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1801-02-00be-cr-for-misc-cids-part-6.docx" TargetMode="External"/><Relationship Id="rId3" Type="http://schemas.openxmlformats.org/officeDocument/2006/relationships/hyperlink" Target="https://mentor.ieee.org/802.11/dcn/23/11-23-1545-00-00be-lb275-cr-for-r-twt-part-2.docx" TargetMode="External"/><Relationship Id="rId7" Type="http://schemas.openxmlformats.org/officeDocument/2006/relationships/hyperlink" Target="https://mentor.ieee.org/802.11/dcn/23/11-23-1800-02-00be-cr-for-misc-cids-part-5.docx" TargetMode="External"/><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10-00-00be-cr-for-misc-cids-part-7.docx" TargetMode="External"/><Relationship Id="rId5" Type="http://schemas.openxmlformats.org/officeDocument/2006/relationships/hyperlink" Target="https://mentor.ieee.org/802.11/dcn/23/11-23-1783-01-00be-lb275-cr-on-r-twt.docx" TargetMode="External"/><Relationship Id="rId10" Type="http://schemas.openxmlformats.org/officeDocument/2006/relationships/hyperlink" Target="https://mentor.ieee.org/802.11/dcn/23/11-23-1600-06-00be-lb275-cr-ap-backoff-procedure-for-nstr-operation.docx" TargetMode="External"/><Relationship Id="rId4" Type="http://schemas.openxmlformats.org/officeDocument/2006/relationships/hyperlink" Target="https://mentor.ieee.org/802.11/dcn/23/11-23-1807-03-00be-cr-for-cid-19876-nstr-operation.docx" TargetMode="External"/><Relationship Id="rId9" Type="http://schemas.openxmlformats.org/officeDocument/2006/relationships/hyperlink" Target="https://mentor.ieee.org/802.11/dcn/23/11-23-1802-02-00be-lb275-9-4-2-316-qos-char-element.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882-03-00be-proposed-resolution-to-11be-lb275-cid-19523.docx" TargetMode="External"/><Relationship Id="rId2" Type="http://schemas.openxmlformats.org/officeDocument/2006/relationships/hyperlink" Target="https://mentor.ieee.org/802.11/dcn/23/11-23-1760-01-00be-proposed-resolutions-to-lb275-a-few-cids-on-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1-00be-tgbe-motions-list-part-4.pptx" TargetMode="External"/><Relationship Id="rId5" Type="http://schemas.openxmlformats.org/officeDocument/2006/relationships/hyperlink" Target="https://mentor.ieee.org/802.11/dcn/23/11-23-1779-01-00be-lb275-cr-on-misc-cids-part-1.docx" TargetMode="External"/><Relationship Id="rId4" Type="http://schemas.openxmlformats.org/officeDocument/2006/relationships/hyperlink" Target="https://mentor.ieee.org/802.11/dcn/23/11-23-1776-01-00be-lb275-resolution-for-comments-assigned-to-abhi-part-10.docx"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3/11-23-0442-32-00be-tgbe-motions-list-part-4.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1803r1								Minyoung Park	[2C SP]</a:t>
            </a:r>
          </a:p>
          <a:p>
            <a:pPr lvl="1">
              <a:buFont typeface="Arial" panose="020B0604020202020204" pitchFamily="34" charset="0"/>
              <a:buChar char="•"/>
            </a:pPr>
            <a:r>
              <a:rPr lang="en-GB" sz="1200" dirty="0">
                <a:solidFill>
                  <a:srgbClr val="00B050"/>
                </a:solidFill>
              </a:rPr>
              <a:t>1798r1								Yunbo Li		[2C SP]</a:t>
            </a:r>
          </a:p>
          <a:p>
            <a:pPr lvl="1">
              <a:buFont typeface="Arial" panose="020B0604020202020204" pitchFamily="34" charset="0"/>
              <a:buChar char="•"/>
            </a:pPr>
            <a:r>
              <a:rPr lang="en-GB" sz="1200" dirty="0">
                <a:solidFill>
                  <a:srgbClr val="00B050"/>
                </a:solidFill>
              </a:rPr>
              <a:t>1794r2								Yunbo Li		[1C SP]</a:t>
            </a:r>
          </a:p>
          <a:p>
            <a:pPr lvl="1">
              <a:buFont typeface="Arial" panose="020B0604020202020204" pitchFamily="34" charset="0"/>
              <a:buChar char="•"/>
            </a:pPr>
            <a:r>
              <a:rPr lang="en-GB" sz="1200" dirty="0">
                <a:solidFill>
                  <a:srgbClr val="00B050"/>
                </a:solidFill>
              </a:rPr>
              <a:t>1789r0								Ming Gan		[2C SP]</a:t>
            </a:r>
          </a:p>
          <a:p>
            <a:pPr lvl="1">
              <a:buFont typeface="Arial" panose="020B0604020202020204" pitchFamily="34" charset="0"/>
              <a:buChar char="•"/>
            </a:pPr>
            <a:r>
              <a:rPr lang="en-GB" sz="1200" dirty="0">
                <a:solidFill>
                  <a:srgbClr val="00B050"/>
                </a:solidFill>
              </a:rPr>
              <a:t>1800								Gaurang Naik</a:t>
            </a:r>
          </a:p>
          <a:p>
            <a:pPr lvl="1">
              <a:buFont typeface="Arial" panose="020B0604020202020204" pitchFamily="34" charset="0"/>
              <a:buChar char="•"/>
            </a:pPr>
            <a:r>
              <a:rPr lang="en-GB" sz="1200" dirty="0">
                <a:solidFill>
                  <a:srgbClr val="00B050"/>
                </a:solidFill>
              </a:rPr>
              <a:t>1786								Kaiying Lu</a:t>
            </a:r>
          </a:p>
          <a:p>
            <a:pPr lvl="1">
              <a:buFont typeface="Arial" panose="020B0604020202020204" pitchFamily="34" charset="0"/>
              <a:buChar char="•"/>
            </a:pPr>
            <a:r>
              <a:rPr lang="en-GB" sz="1200" dirty="0">
                <a:solidFill>
                  <a:srgbClr val="00B050"/>
                </a:solidFill>
              </a:rPr>
              <a:t>1806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altLang="en-US" sz="1400" dirty="0"/>
              <a:t>CID Status Review: </a:t>
            </a:r>
            <a:r>
              <a:rPr lang="en-US" altLang="en-US" sz="1400" dirty="0">
                <a:hlinkClick r:id="rId2"/>
              </a:rPr>
              <a:t>11-23/1375r21</a:t>
            </a:r>
            <a:endParaRPr lang="en-US" alt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rPr>
              <a:t>2110r0 CR for CID 19049						Frank Hsu		[1C]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1545r0</a:t>
            </a:r>
            <a:r>
              <a:rPr lang="en-GB" sz="1100" dirty="0">
                <a:solidFill>
                  <a:srgbClr val="00B050"/>
                </a:solidFill>
              </a:rPr>
              <a:t> CR for R-TWT - Part 2 					Kumail Haider 		[5C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1807r3</a:t>
            </a:r>
            <a:r>
              <a:rPr lang="en-GB" sz="1100" dirty="0">
                <a:solidFill>
                  <a:srgbClr val="00B050"/>
                </a:solidFill>
              </a:rPr>
              <a:t> </a:t>
            </a:r>
            <a:r>
              <a:rPr lang="en-US" sz="1100" dirty="0" err="1">
                <a:solidFill>
                  <a:srgbClr val="00B050"/>
                </a:solidFill>
              </a:rPr>
              <a:t>cr</a:t>
            </a:r>
            <a:r>
              <a:rPr lang="en-US" sz="1100" dirty="0">
                <a:solidFill>
                  <a:srgbClr val="00B050"/>
                </a:solidFill>
              </a:rPr>
              <a:t> for </a:t>
            </a:r>
            <a:r>
              <a:rPr lang="en-US" sz="1100" dirty="0" err="1">
                <a:solidFill>
                  <a:srgbClr val="00B050"/>
                </a:solidFill>
              </a:rPr>
              <a:t>cid</a:t>
            </a:r>
            <a:r>
              <a:rPr lang="en-US" sz="1100" dirty="0">
                <a:solidFill>
                  <a:srgbClr val="00B050"/>
                </a:solidFill>
              </a:rPr>
              <a:t> 19876 </a:t>
            </a:r>
            <a:r>
              <a:rPr lang="en-US" sz="1100" dirty="0" err="1">
                <a:solidFill>
                  <a:srgbClr val="00B050"/>
                </a:solidFill>
              </a:rPr>
              <a:t>nstr</a:t>
            </a:r>
            <a:r>
              <a:rPr lang="en-US" sz="1100" dirty="0">
                <a:solidFill>
                  <a:srgbClr val="00B050"/>
                </a:solidFill>
              </a:rPr>
              <a:t> operation				Yue Zhao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1780r3</a:t>
            </a:r>
            <a:r>
              <a:rPr lang="en-GB" sz="1100" dirty="0">
                <a:solidFill>
                  <a:srgbClr val="00B050"/>
                </a:solidFill>
              </a:rPr>
              <a:t> CR on Misc. CIDs--Part 2					Yue Qi			[4C SP]</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2010r1</a:t>
            </a:r>
            <a:r>
              <a:rPr lang="en-US" sz="1100" dirty="0">
                <a:solidFill>
                  <a:srgbClr val="00B050"/>
                </a:solidFill>
              </a:rPr>
              <a:t> Resolution for miscellaneous CIDs – part 7			Gaurang Naik	 	[5 CIDs]</a:t>
            </a:r>
          </a:p>
          <a:p>
            <a:pPr lvl="1">
              <a:buFont typeface="Arial" panose="020B0604020202020204" pitchFamily="34" charset="0"/>
              <a:buChar char="•"/>
            </a:pPr>
            <a:r>
              <a:rPr lang="en-US" sz="1100" dirty="0">
                <a:solidFill>
                  <a:srgbClr val="00B050"/>
                </a:solidFill>
                <a:hlinkClick r:id="rId7">
                  <a:extLst>
                    <a:ext uri="{A12FA001-AC4F-418D-AE19-62706E023703}">
                      <ahyp:hlinkClr xmlns:ahyp="http://schemas.microsoft.com/office/drawing/2018/hyperlinkcolor" val="tx"/>
                    </a:ext>
                  </a:extLst>
                </a:hlinkClick>
              </a:rPr>
              <a:t>1800r2</a:t>
            </a:r>
            <a:r>
              <a:rPr lang="en-US" sz="1100" dirty="0">
                <a:solidFill>
                  <a:srgbClr val="00B050"/>
                </a:solidFill>
              </a:rPr>
              <a:t> Resolution for miscellaneous CIDs – part 5 		Gaurang Naik		[1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1801r3</a:t>
            </a:r>
            <a:r>
              <a:rPr lang="en-US" sz="1100" dirty="0">
                <a:solidFill>
                  <a:srgbClr val="00B050"/>
                </a:solidFill>
              </a:rPr>
              <a:t> Resolution for miscellaneous CIDs – part 6 		Gaurang Naik		[2 CIDs]</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1802r2</a:t>
            </a:r>
            <a:r>
              <a:rPr lang="en-GB" sz="1100" strike="sngStrike" dirty="0">
                <a:solidFill>
                  <a:srgbClr val="FF0000"/>
                </a:solidFill>
              </a:rPr>
              <a:t> LB275-9.4.2.316 (QoS char element)			Duncan Ho 		[2 CIDs]</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1600r5</a:t>
            </a:r>
            <a:r>
              <a:rPr lang="en-GB" sz="1100" dirty="0">
                <a:solidFill>
                  <a:srgbClr val="00B050"/>
                </a:solidFill>
              </a:rPr>
              <a:t> </a:t>
            </a:r>
            <a:r>
              <a:rPr lang="en-US" sz="1100" dirty="0">
                <a:solidFill>
                  <a:srgbClr val="00B050"/>
                </a:solidFill>
              </a:rPr>
              <a:t>CR: AP Backoff Procedure for NSTR Operation		Juseong Moon		[1 CID]</a:t>
            </a:r>
          </a:p>
          <a:p>
            <a:pPr lvl="1">
              <a:buFont typeface="Arial" panose="020B0604020202020204" pitchFamily="34" charset="0"/>
              <a:buChar char="•"/>
            </a:pPr>
            <a:r>
              <a:rPr lang="en-GB" sz="1100" dirty="0">
                <a:solidFill>
                  <a:srgbClr val="00B050"/>
                </a:solidFill>
              </a:rPr>
              <a:t>2011r3 </a:t>
            </a:r>
            <a:r>
              <a:rPr lang="en-US" sz="1100" dirty="0">
                <a:solidFill>
                  <a:srgbClr val="00B050"/>
                </a:solidFill>
              </a:rPr>
              <a:t>CR for </a:t>
            </a:r>
            <a:r>
              <a:rPr lang="en-US" sz="1100" dirty="0" err="1">
                <a:solidFill>
                  <a:srgbClr val="00B050"/>
                </a:solidFill>
              </a:rPr>
              <a:t>misc</a:t>
            </a:r>
            <a:r>
              <a:rPr lang="en-US" sz="1100" dirty="0">
                <a:solidFill>
                  <a:srgbClr val="00B050"/>
                </a:solidFill>
              </a:rPr>
              <a:t> CIDs - part 8					Gaurang Naik		[2 CIDs]</a:t>
            </a:r>
          </a:p>
          <a:p>
            <a:pPr lvl="1">
              <a:buFont typeface="Arial" panose="020B0604020202020204" pitchFamily="34" charset="0"/>
              <a:buChar char="•"/>
            </a:pPr>
            <a:r>
              <a:rPr lang="en-GB" sz="1100" dirty="0">
                <a:solidFill>
                  <a:srgbClr val="00B050"/>
                </a:solidFill>
              </a:rPr>
              <a:t>1797r0 LB275-cr-for-overlapping R-TWTs			Yunbo Li		</a:t>
            </a:r>
            <a:r>
              <a:rPr lang="en-US" sz="1100" dirty="0">
                <a:solidFill>
                  <a:srgbClr val="00B050"/>
                </a:solidFill>
              </a:rPr>
              <a:t>[4CIDs]</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1760r2</a:t>
            </a:r>
            <a:r>
              <a:rPr lang="en-GB" sz="1200" dirty="0">
                <a:solidFill>
                  <a:srgbClr val="00B050"/>
                </a:solidFill>
              </a:rPr>
              <a:t> </a:t>
            </a:r>
            <a:r>
              <a:rPr lang="en-US" sz="1200" dirty="0">
                <a:solidFill>
                  <a:srgbClr val="00B050"/>
                </a:solidFill>
              </a:rPr>
              <a:t>Prop. Res. to LB275 a few CIDs on EMLSR</a:t>
            </a:r>
            <a:r>
              <a:rPr lang="en-GB" sz="1200" dirty="0">
                <a:solidFill>
                  <a:srgbClr val="00B050"/>
                </a:solidFill>
              </a:rPr>
              <a:t>		Qi Wang		[2C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1882r3</a:t>
            </a:r>
            <a:r>
              <a:rPr lang="en-GB" sz="1200" dirty="0">
                <a:solidFill>
                  <a:srgbClr val="00B050"/>
                </a:solidFill>
              </a:rPr>
              <a:t> </a:t>
            </a:r>
            <a:r>
              <a:rPr lang="en-US" sz="1200" dirty="0">
                <a:solidFill>
                  <a:srgbClr val="00B050"/>
                </a:solidFill>
              </a:rPr>
              <a:t>Proposed resolution to 11be LB275 CID-19523	</a:t>
            </a:r>
            <a:r>
              <a:rPr lang="en-GB" sz="1200" dirty="0">
                <a:solidFill>
                  <a:srgbClr val="00B050"/>
                </a:solidFill>
              </a:rPr>
              <a:t>Qi Wang		[1C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1776r1</a:t>
            </a:r>
            <a:r>
              <a:rPr lang="en-GB" sz="1200" dirty="0">
                <a:solidFill>
                  <a:srgbClr val="00B050"/>
                </a:solidFill>
              </a:rPr>
              <a:t> </a:t>
            </a:r>
            <a:r>
              <a:rPr lang="en-US" sz="1200" dirty="0">
                <a:solidFill>
                  <a:srgbClr val="00B050"/>
                </a:solidFill>
              </a:rPr>
              <a:t>Resolution for comments assigned to Abhi - Part 10	Abhishek Patil 	</a:t>
            </a:r>
            <a:r>
              <a:rPr lang="en-GB" sz="1200" dirty="0">
                <a:solidFill>
                  <a:srgbClr val="00B050"/>
                </a:solidFill>
              </a:rPr>
              <a:t>[3C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1779r1</a:t>
            </a:r>
            <a:r>
              <a:rPr lang="en-GB" sz="1200" dirty="0">
                <a:solidFill>
                  <a:srgbClr val="00B050"/>
                </a:solidFill>
              </a:rPr>
              <a:t> CR on Misc. CIDs--Part 1				Rubayet Shafin	[1C SP]</a:t>
            </a:r>
          </a:p>
          <a:p>
            <a:pPr lvl="1">
              <a:buFont typeface="Arial" panose="020B0604020202020204" pitchFamily="34" charset="0"/>
              <a:buChar char="•"/>
            </a:pPr>
            <a:r>
              <a:rPr lang="en-GB" sz="1200" dirty="0">
                <a:solidFill>
                  <a:srgbClr val="00B050"/>
                </a:solidFill>
              </a:rPr>
              <a:t>1801r4								Gaurang Naik		[1C SP]</a:t>
            </a:r>
          </a:p>
          <a:p>
            <a:pPr>
              <a:buFont typeface="Arial" panose="020B0604020202020204" pitchFamily="34" charset="0"/>
              <a:buChar char="•"/>
            </a:pPr>
            <a:r>
              <a:rPr lang="en-GB" sz="1600" dirty="0"/>
              <a:t>Motions: </a:t>
            </a:r>
            <a:r>
              <a:rPr lang="en-GB" sz="1600" dirty="0">
                <a:solidFill>
                  <a:srgbClr val="00B050"/>
                </a:solidFill>
                <a:hlinkClick r:id="rId6">
                  <a:extLst>
                    <a:ext uri="{A12FA001-AC4F-418D-AE19-62706E023703}">
                      <ahyp:hlinkClr xmlns:ahyp="http://schemas.microsoft.com/office/drawing/2018/hyperlinkcolor" val="tx"/>
                    </a:ext>
                  </a:extLst>
                </a:hlinkClick>
              </a:rPr>
              <a:t>11-23/442r31</a:t>
            </a:r>
            <a:endParaRPr lang="en-GB" sz="16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5434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Submission:</a:t>
            </a:r>
          </a:p>
          <a:p>
            <a:pPr lvl="1">
              <a:buFont typeface="Arial" panose="020B0604020202020204" pitchFamily="34" charset="0"/>
              <a:buChar char="•"/>
            </a:pPr>
            <a:r>
              <a:rPr lang="en-GB" sz="1100" dirty="0">
                <a:solidFill>
                  <a:srgbClr val="00B050"/>
                </a:solidFill>
              </a:rPr>
              <a:t>1811r2					Mark Hamilton 		[2 CIDs]</a:t>
            </a:r>
          </a:p>
          <a:p>
            <a:pPr lvl="1">
              <a:buFont typeface="Arial" panose="020B0604020202020204" pitchFamily="34" charset="0"/>
              <a:buChar char="•"/>
            </a:pPr>
            <a:r>
              <a:rPr lang="en-GB" sz="1100" dirty="0">
                <a:solidFill>
                  <a:srgbClr val="00B050"/>
                </a:solidFill>
              </a:rPr>
              <a:t>1542r6					Binita Gupta		[1 CID]</a:t>
            </a:r>
          </a:p>
          <a:p>
            <a:pPr lvl="1">
              <a:buFont typeface="Arial" panose="020B0604020202020204" pitchFamily="34" charset="0"/>
              <a:buChar char="•"/>
            </a:pPr>
            <a:r>
              <a:rPr lang="en-GB" sz="1100" dirty="0">
                <a:solidFill>
                  <a:srgbClr val="00B050"/>
                </a:solidFill>
              </a:rPr>
              <a:t>1800r2					Gaurang Naik 		[2 CIDs]</a:t>
            </a:r>
          </a:p>
          <a:p>
            <a:pPr lvl="1">
              <a:buFont typeface="Arial" panose="020B0604020202020204" pitchFamily="34" charset="0"/>
              <a:buChar char="•"/>
            </a:pPr>
            <a:r>
              <a:rPr lang="en-GB" sz="1100" dirty="0">
                <a:solidFill>
                  <a:srgbClr val="00B050"/>
                </a:solidFill>
              </a:rPr>
              <a:t>1789r1					Ming Gan		[2 CIDs]</a:t>
            </a:r>
          </a:p>
          <a:p>
            <a:pPr lvl="1">
              <a:buFont typeface="Arial" panose="020B0604020202020204" pitchFamily="34" charset="0"/>
              <a:buChar char="•"/>
            </a:pPr>
            <a:r>
              <a:rPr lang="en-GB" sz="1100" dirty="0">
                <a:solidFill>
                  <a:srgbClr val="00B050"/>
                </a:solidFill>
              </a:rPr>
              <a:t>1790r1					Ming Gan		[1 CID]</a:t>
            </a:r>
          </a:p>
          <a:p>
            <a:pPr lvl="1">
              <a:buFont typeface="Arial" panose="020B0604020202020204" pitchFamily="34" charset="0"/>
              <a:buChar char="•"/>
            </a:pPr>
            <a:r>
              <a:rPr lang="en-GB" sz="1100" dirty="0">
                <a:solidFill>
                  <a:srgbClr val="00B050"/>
                </a:solidFill>
              </a:rPr>
              <a:t>1802r3					Duncan Ho		[1 CID]</a:t>
            </a:r>
          </a:p>
          <a:p>
            <a:pPr lvl="1">
              <a:buFont typeface="Arial" panose="020B0604020202020204" pitchFamily="34" charset="0"/>
              <a:buChar char="•"/>
            </a:pPr>
            <a:r>
              <a:rPr lang="en-GB" sz="1100" dirty="0">
                <a:solidFill>
                  <a:srgbClr val="00B050"/>
                </a:solidFill>
              </a:rPr>
              <a:t>1849r1					George Cherian		[2 CIDs]</a:t>
            </a:r>
          </a:p>
          <a:p>
            <a:pPr lvl="1">
              <a:buFont typeface="Arial" panose="020B0604020202020204" pitchFamily="34" charset="0"/>
              <a:buChar char="•"/>
            </a:pPr>
            <a:r>
              <a:rPr lang="en-GB" sz="1100" dirty="0">
                <a:solidFill>
                  <a:srgbClr val="00B050"/>
                </a:solidFill>
              </a:rPr>
              <a:t>1778					Abhishek Patil		[1 CID]</a:t>
            </a:r>
          </a:p>
          <a:p>
            <a:pPr>
              <a:buFont typeface="Arial" panose="020B0604020202020204" pitchFamily="34" charset="0"/>
              <a:buChar char="•"/>
            </a:pPr>
            <a:r>
              <a:rPr lang="en-GB" sz="1400" dirty="0"/>
              <a:t>Motions: </a:t>
            </a:r>
            <a:r>
              <a:rPr lang="en-GB" sz="1400" dirty="0">
                <a:hlinkClick r:id="rId2"/>
              </a:rPr>
              <a:t>11-23/442r32</a:t>
            </a:r>
            <a:endParaRPr lang="en-GB" sz="1400" dirty="0"/>
          </a:p>
          <a:p>
            <a:pPr lvl="0">
              <a:buFont typeface="Arial" panose="020B0604020202020204" pitchFamily="34" charset="0"/>
              <a:buChar char="•"/>
            </a:pPr>
            <a:r>
              <a:rPr lang="en-US" sz="1400" dirty="0"/>
              <a:t>CR Status, Goals for Jan. 2024, Telcos, Ad-Hoc, Timeline</a:t>
            </a:r>
          </a:p>
          <a:p>
            <a:pPr lvl="0">
              <a:buFont typeface="Arial" panose="020B0604020202020204" pitchFamily="34" charset="0"/>
              <a:buChar char="•"/>
            </a:pPr>
            <a:r>
              <a:rPr lang="en-GB" sz="1400" dirty="0" err="1"/>
              <a:t>AoB</a:t>
            </a:r>
            <a:r>
              <a:rPr lang="en-GB" sz="1400"/>
              <a:t>: None</a:t>
            </a:r>
            <a:endParaRPr lang="en-GB" sz="1400" dirty="0"/>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953 out of 953</a:t>
            </a:r>
          </a:p>
          <a:p>
            <a:pPr>
              <a:buFont typeface="Arial" panose="020B0604020202020204" pitchFamily="34" charset="0"/>
              <a:buChar char="•"/>
            </a:pPr>
            <a:r>
              <a:rPr lang="en-US" sz="1600" dirty="0"/>
              <a:t>PHY: 113 out of 113</a:t>
            </a:r>
          </a:p>
          <a:p>
            <a:pPr>
              <a:buFont typeface="Arial" panose="020B0604020202020204" pitchFamily="34" charset="0"/>
              <a:buChar char="•"/>
            </a:pPr>
            <a:r>
              <a:rPr lang="en-US" sz="1600" dirty="0"/>
              <a:t>Joint: 62 out of 62</a:t>
            </a:r>
          </a:p>
          <a:p>
            <a:pPr>
              <a:buFont typeface="Arial" panose="020B0604020202020204" pitchFamily="34" charset="0"/>
              <a:buChar char="•"/>
            </a:pPr>
            <a:r>
              <a:rPr lang="en-US" sz="1600" dirty="0"/>
              <a:t>Total: 1128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t>Initial SA ballot, reviewing SA ballot results and eventually start resolving comments</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With 10-day advanced notification (estimate 2-3 Joint conf calls)</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a:xfrm>
            <a:off x="685800" y="1981200"/>
            <a:ext cx="7770813" cy="4113213"/>
          </a:xfrm>
        </p:spPr>
        <p:txBody>
          <a:bodyPr/>
          <a:lstStyle/>
          <a:p>
            <a:r>
              <a:rPr lang="en-US" dirty="0"/>
              <a:t>No ad-hoc for January</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 - Updated</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PAR approved										Mar 2019</a:t>
            </a:r>
          </a:p>
          <a:p>
            <a:pPr>
              <a:buFont typeface="Arial" panose="020B0604020202020204" pitchFamily="34" charset="0"/>
              <a:buChar char="•"/>
            </a:pPr>
            <a:r>
              <a:rPr lang="en-US" sz="1600" dirty="0"/>
              <a:t>First TG meeting									May 2019</a:t>
            </a:r>
          </a:p>
          <a:p>
            <a:pPr>
              <a:buFont typeface="Arial" panose="020B0604020202020204" pitchFamily="34" charset="0"/>
              <a:buChar char="•"/>
            </a:pPr>
            <a:r>
              <a:rPr lang="en-US" sz="1600" dirty="0"/>
              <a:t>D0.1 												Sept 2020</a:t>
            </a:r>
          </a:p>
          <a:p>
            <a:pPr>
              <a:buFont typeface="Arial" panose="020B0604020202020204" pitchFamily="34" charset="0"/>
              <a:buChar char="•"/>
            </a:pPr>
            <a:r>
              <a:rPr lang="en-US" sz="1600" dirty="0"/>
              <a:t>D1.0 WG Comment Collection							May 2021</a:t>
            </a:r>
          </a:p>
          <a:p>
            <a:pPr>
              <a:buFont typeface="Arial" panose="020B0604020202020204" pitchFamily="34" charset="0"/>
              <a:buChar char="•"/>
            </a:pPr>
            <a:r>
              <a:rPr lang="en-US" sz="1600" dirty="0"/>
              <a:t>D2.0 WG Letter Ballot								May 2022</a:t>
            </a:r>
          </a:p>
          <a:p>
            <a:pPr>
              <a:buFont typeface="Arial" panose="020B0604020202020204" pitchFamily="34" charset="0"/>
              <a:buChar char="•"/>
            </a:pPr>
            <a:r>
              <a:rPr lang="en-US" sz="1600" dirty="0"/>
              <a:t>D3.0 LB 											Jan 2023</a:t>
            </a:r>
          </a:p>
          <a:p>
            <a:pPr>
              <a:buFont typeface="Arial" panose="020B0604020202020204" pitchFamily="34" charset="0"/>
              <a:buChar char="•"/>
            </a:pPr>
            <a:r>
              <a:rPr lang="en-US" sz="1600" dirty="0"/>
              <a:t>D4.0 LB 											July 2023</a:t>
            </a:r>
          </a:p>
          <a:p>
            <a:pPr>
              <a:buFont typeface="Arial" panose="020B0604020202020204" pitchFamily="34" charset="0"/>
              <a:buChar char="•"/>
            </a:pPr>
            <a:r>
              <a:rPr lang="en-US" sz="1600" dirty="0"/>
              <a:t>D5.0 Recirculation LB 								Nov 2023</a:t>
            </a:r>
          </a:p>
          <a:p>
            <a:pPr>
              <a:buFont typeface="Arial" panose="020B0604020202020204" pitchFamily="34" charset="0"/>
              <a:buChar char="•"/>
            </a:pPr>
            <a:r>
              <a:rPr lang="en-US" sz="1600" dirty="0"/>
              <a:t>Initial SA Ballot 									</a:t>
            </a:r>
            <a:r>
              <a:rPr lang="en-US" sz="1600" u="sng" dirty="0">
                <a:solidFill>
                  <a:srgbClr val="FF0000"/>
                </a:solidFill>
              </a:rPr>
              <a:t>Jan 2024</a:t>
            </a:r>
            <a:r>
              <a:rPr lang="en-US" sz="1600" strike="sngStrike" dirty="0">
                <a:solidFill>
                  <a:srgbClr val="FF0000"/>
                </a:solidFill>
              </a:rPr>
              <a:t>Nov 2023</a:t>
            </a: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161998</TotalTime>
  <Words>5001</Words>
  <Application>Microsoft Office PowerPoint</Application>
  <PresentationFormat>On-screen Show (4:3)</PresentationFormat>
  <Paragraphs>822</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 - Updated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2023-11-17T01:56:24Z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