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4"/>
  </p:notesMasterIdLst>
  <p:handoutMasterIdLst>
    <p:handoutMasterId r:id="rId45"/>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1002" r:id="rId21"/>
    <p:sldId id="1015" r:id="rId22"/>
    <p:sldId id="1023" r:id="rId23"/>
    <p:sldId id="1022" r:id="rId24"/>
    <p:sldId id="1016" r:id="rId25"/>
    <p:sldId id="1006" r:id="rId26"/>
    <p:sldId id="365" r:id="rId27"/>
    <p:sldId id="1014" r:id="rId28"/>
    <p:sldId id="1017" r:id="rId29"/>
    <p:sldId id="1010" r:id="rId30"/>
    <p:sldId id="989" r:id="rId31"/>
    <p:sldId id="1018" r:id="rId32"/>
    <p:sldId id="1019" r:id="rId33"/>
    <p:sldId id="1020" r:id="rId34"/>
    <p:sldId id="1021" r:id="rId35"/>
    <p:sldId id="994" r:id="rId36"/>
    <p:sldId id="356" r:id="rId37"/>
    <p:sldId id="368" r:id="rId38"/>
    <p:sldId id="362" r:id="rId39"/>
    <p:sldId id="997" r:id="rId40"/>
    <p:sldId id="375" r:id="rId41"/>
    <p:sldId id="981" r:id="rId42"/>
    <p:sldId id="323" r:id="rId43"/>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BA4C8F4-8299-42A9-9D72-F1D76277B749}" v="14" dt="2023-11-16T00:23:26.05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591" autoAdjust="0"/>
    <p:restoredTop sz="94660"/>
  </p:normalViewPr>
  <p:slideViewPr>
    <p:cSldViewPr>
      <p:cViewPr varScale="1">
        <p:scale>
          <a:sx n="114" d="100"/>
          <a:sy n="114" d="100"/>
        </p:scale>
        <p:origin x="1698"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50" Type="http://schemas.microsoft.com/office/2016/11/relationships/changesInfo" Target="changesInfos/changesInfo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 Id="rId51" Type="http://schemas.microsoft.com/office/2015/10/relationships/revisionInfo" Target="revisionInfo.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CBA4C8F4-8299-42A9-9D72-F1D76277B749}"/>
    <pc:docChg chg="undo redo custSel modSld modMainMaster">
      <pc:chgData name="Alfred Asterjadhi" userId="39de57b9-85c0-4fd1-aaac-8ca2b6560ad0" providerId="ADAL" clId="{CBA4C8F4-8299-42A9-9D72-F1D76277B749}" dt="2023-11-16T01:45:49.533" v="315" actId="6549"/>
      <pc:docMkLst>
        <pc:docMk/>
      </pc:docMkLst>
      <pc:sldChg chg="modSp mod">
        <pc:chgData name="Alfred Asterjadhi" userId="39de57b9-85c0-4fd1-aaac-8ca2b6560ad0" providerId="ADAL" clId="{CBA4C8F4-8299-42A9-9D72-F1D76277B749}" dt="2023-11-16T00:02:49.410" v="240" actId="6549"/>
        <pc:sldMkLst>
          <pc:docMk/>
          <pc:sldMk cId="2409887836" sldId="994"/>
        </pc:sldMkLst>
        <pc:spChg chg="mod">
          <ac:chgData name="Alfred Asterjadhi" userId="39de57b9-85c0-4fd1-aaac-8ca2b6560ad0" providerId="ADAL" clId="{CBA4C8F4-8299-42A9-9D72-F1D76277B749}" dt="2023-11-16T00:02:49.410" v="240" actId="6549"/>
          <ac:spMkLst>
            <pc:docMk/>
            <pc:sldMk cId="2409887836" sldId="994"/>
            <ac:spMk id="3" creationId="{DFB0BA47-D7B6-4F95-932E-A7AA615BC440}"/>
          </ac:spMkLst>
        </pc:spChg>
      </pc:sldChg>
      <pc:sldChg chg="modSp mod">
        <pc:chgData name="Alfred Asterjadhi" userId="39de57b9-85c0-4fd1-aaac-8ca2b6560ad0" providerId="ADAL" clId="{CBA4C8F4-8299-42A9-9D72-F1D76277B749}" dt="2023-11-15T23:53:32.153" v="142"/>
        <pc:sldMkLst>
          <pc:docMk/>
          <pc:sldMk cId="593235180" sldId="1019"/>
        </pc:sldMkLst>
        <pc:spChg chg="mod">
          <ac:chgData name="Alfred Asterjadhi" userId="39de57b9-85c0-4fd1-aaac-8ca2b6560ad0" providerId="ADAL" clId="{CBA4C8F4-8299-42A9-9D72-F1D76277B749}" dt="2023-11-15T23:52:20.756" v="102" actId="13926"/>
          <ac:spMkLst>
            <pc:docMk/>
            <pc:sldMk cId="593235180" sldId="1019"/>
            <ac:spMk id="2" creationId="{4B5F0D0E-8BB7-48AB-9160-728B8B3399A2}"/>
          </ac:spMkLst>
        </pc:spChg>
        <pc:spChg chg="mod">
          <ac:chgData name="Alfred Asterjadhi" userId="39de57b9-85c0-4fd1-aaac-8ca2b6560ad0" providerId="ADAL" clId="{CBA4C8F4-8299-42A9-9D72-F1D76277B749}" dt="2023-11-15T23:53:32.153" v="142"/>
          <ac:spMkLst>
            <pc:docMk/>
            <pc:sldMk cId="593235180" sldId="1019"/>
            <ac:spMk id="3" creationId="{DFB0BA47-D7B6-4F95-932E-A7AA615BC440}"/>
          </ac:spMkLst>
        </pc:spChg>
      </pc:sldChg>
      <pc:sldChg chg="addSp delSp modSp mod">
        <pc:chgData name="Alfred Asterjadhi" userId="39de57b9-85c0-4fd1-aaac-8ca2b6560ad0" providerId="ADAL" clId="{CBA4C8F4-8299-42A9-9D72-F1D76277B749}" dt="2023-11-16T01:45:27.855" v="313" actId="20577"/>
        <pc:sldMkLst>
          <pc:docMk/>
          <pc:sldMk cId="3869410219" sldId="1021"/>
        </pc:sldMkLst>
        <pc:spChg chg="mod">
          <ac:chgData name="Alfred Asterjadhi" userId="39de57b9-85c0-4fd1-aaac-8ca2b6560ad0" providerId="ADAL" clId="{CBA4C8F4-8299-42A9-9D72-F1D76277B749}" dt="2023-11-15T23:50:47.231" v="84" actId="13926"/>
          <ac:spMkLst>
            <pc:docMk/>
            <pc:sldMk cId="3869410219" sldId="1021"/>
            <ac:spMk id="2" creationId="{4B5F0D0E-8BB7-48AB-9160-728B8B3399A2}"/>
          </ac:spMkLst>
        </pc:spChg>
        <pc:spChg chg="mod">
          <ac:chgData name="Alfred Asterjadhi" userId="39de57b9-85c0-4fd1-aaac-8ca2b6560ad0" providerId="ADAL" clId="{CBA4C8F4-8299-42A9-9D72-F1D76277B749}" dt="2023-11-16T01:45:27.855" v="313" actId="20577"/>
          <ac:spMkLst>
            <pc:docMk/>
            <pc:sldMk cId="3869410219" sldId="1021"/>
            <ac:spMk id="3" creationId="{DFB0BA47-D7B6-4F95-932E-A7AA615BC440}"/>
          </ac:spMkLst>
        </pc:spChg>
        <pc:spChg chg="add del">
          <ac:chgData name="Alfred Asterjadhi" userId="39de57b9-85c0-4fd1-aaac-8ca2b6560ad0" providerId="ADAL" clId="{CBA4C8F4-8299-42A9-9D72-F1D76277B749}" dt="2023-11-16T00:01:37.957" v="169"/>
          <ac:spMkLst>
            <pc:docMk/>
            <pc:sldMk cId="3869410219" sldId="1021"/>
            <ac:spMk id="7" creationId="{3023A25B-028A-0308-6F87-16372596BCD5}"/>
          </ac:spMkLst>
        </pc:spChg>
        <pc:graphicFrameChg chg="add del mod">
          <ac:chgData name="Alfred Asterjadhi" userId="39de57b9-85c0-4fd1-aaac-8ca2b6560ad0" providerId="ADAL" clId="{CBA4C8F4-8299-42A9-9D72-F1D76277B749}" dt="2023-11-16T00:09:36.196" v="243"/>
          <ac:graphicFrameMkLst>
            <pc:docMk/>
            <pc:sldMk cId="3869410219" sldId="1021"/>
            <ac:graphicFrameMk id="8" creationId="{604B9FD6-CFD1-18D1-EA07-D54DA4DAB906}"/>
          </ac:graphicFrameMkLst>
        </pc:graphicFrameChg>
      </pc:sldChg>
      <pc:sldMasterChg chg="modSp mod">
        <pc:chgData name="Alfred Asterjadhi" userId="39de57b9-85c0-4fd1-aaac-8ca2b6560ad0" providerId="ADAL" clId="{CBA4C8F4-8299-42A9-9D72-F1D76277B749}" dt="2023-11-16T01:45:49.533" v="315" actId="6549"/>
        <pc:sldMasterMkLst>
          <pc:docMk/>
          <pc:sldMasterMk cId="0" sldId="2147483648"/>
        </pc:sldMasterMkLst>
        <pc:spChg chg="mod">
          <ac:chgData name="Alfred Asterjadhi" userId="39de57b9-85c0-4fd1-aaac-8ca2b6560ad0" providerId="ADAL" clId="{CBA4C8F4-8299-42A9-9D72-F1D76277B749}" dt="2023-11-16T01:45:49.533" v="315" actId="6549"/>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11/15/2023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September 2022</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September 2022</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September 2022</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2023</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802.11-23/01711r7</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3/11-23-1681-00-00be-lb-275-cr-for-cid-19888.docx" TargetMode="External"/><Relationship Id="rId7" Type="http://schemas.openxmlformats.org/officeDocument/2006/relationships/hyperlink" Target="https://mentor.ieee.org/802.11/dcn/23/11-23-1793-00-00be-lb275-cr-for-cid-20088.docx" TargetMode="External"/><Relationship Id="rId2" Type="http://schemas.openxmlformats.org/officeDocument/2006/relationships/hyperlink" Target="https://mentor.ieee.org/802.11/dcn/23/11-23-1560-01-00be-lb275-cr-for-cids-in-35-3-16-8-3.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1786-00-00be-lb275-cr-for-35-2-1-1.docx" TargetMode="External"/><Relationship Id="rId5" Type="http://schemas.openxmlformats.org/officeDocument/2006/relationships/hyperlink" Target="https://mentor.ieee.org/802.11/dcn/23/11-23-1785-00-00be-lb275-cr-for-35-3-19-part2.docx" TargetMode="External"/><Relationship Id="rId4" Type="http://schemas.openxmlformats.org/officeDocument/2006/relationships/hyperlink" Target="https://mentor.ieee.org/802.11/dcn/23/11-23-1781-00-00be-lb275-cr-on-broadcast-twt.doc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3/11-23-1849-00-00be-cids-related-to-rtwt.docx" TargetMode="External"/><Relationship Id="rId3" Type="http://schemas.openxmlformats.org/officeDocument/2006/relationships/hyperlink" Target="https://mentor.ieee.org/802.11/dcn/23/11-23-1802-01-00be-lb275-9-4-2-316-qos-char-element.docx" TargetMode="External"/><Relationship Id="rId7" Type="http://schemas.openxmlformats.org/officeDocument/2006/relationships/hyperlink" Target="https://mentor.ieee.org/802.11/dcn/23/11-23-1811-00-00be-lb275-cr-for-misc-clause-6-and-7.docx" TargetMode="External"/><Relationship Id="rId2" Type="http://schemas.openxmlformats.org/officeDocument/2006/relationships/hyperlink" Target="https://mentor.ieee.org/802.11/dcn/23/11-23-1801-02-00be-cr-for-misc-cids-part-6.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1810-00-00be-lb275-cr-for-subclause-6-5-24.docx" TargetMode="External"/><Relationship Id="rId5" Type="http://schemas.openxmlformats.org/officeDocument/2006/relationships/hyperlink" Target="https://mentor.ieee.org/802.11/dcn/23/11-23-1806-00-00be-lb275-cr-for-misc-cids.docx" TargetMode="External"/><Relationship Id="rId4" Type="http://schemas.openxmlformats.org/officeDocument/2006/relationships/hyperlink" Target="https://mentor.ieee.org/802.11/dcn/23/11-23-1804-01-00be-lb275-cr-35-3-18-part-2.docx" TargetMode="External"/><Relationship Id="rId9" Type="http://schemas.openxmlformats.org/officeDocument/2006/relationships/hyperlink" Target="https://mentor.ieee.org/802.11/dcn/23/11-23-1882-00-00be-proposed-resolution-to-11be-lb275-cid-19523.docx"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3/11-23-1630-01-00be-unsupported-opclasses-in-rnr-and-filsdf.docx" TargetMode="External"/><Relationship Id="rId2" Type="http://schemas.openxmlformats.org/officeDocument/2006/relationships/hyperlink" Target="https://mentor.ieee.org/802.11/dcn/23/11-23-1894-00-00be-lb275-cr-for-bug-fix.docx" TargetMode="External"/><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3/11-23-1542-04-00be-lb275-cr-for-ml-reconfiguration-part-4.docx" TargetMode="External"/><Relationship Id="rId7" Type="http://schemas.openxmlformats.org/officeDocument/2006/relationships/hyperlink" Target="https://mentor.ieee.org/802.11/dcn/23/11-23-1547-08-00be-lb275-cr-for-misc-cids.docx" TargetMode="External"/><Relationship Id="rId2" Type="http://schemas.openxmlformats.org/officeDocument/2006/relationships/hyperlink" Target="https://mentor.ieee.org/802.11/dcn/23/11-23-1769-05-00be-lb275-cr-for-ml-reconfiguration-part-5.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1401-00-00be-lb275-cr-for-subclause-35-3-7-5-3.docx" TargetMode="External"/><Relationship Id="rId5" Type="http://schemas.openxmlformats.org/officeDocument/2006/relationships/hyperlink" Target="https://mentor.ieee.org/802.11/dcn/23/11-23-1400-02-00be-lb275-cr-for-subclause-35-3-7-5-2-part-2.docx" TargetMode="External"/><Relationship Id="rId4" Type="http://schemas.openxmlformats.org/officeDocument/2006/relationships/hyperlink" Target="https://mentor.ieee.org/802.11/dcn/23/11-23-1760-01-00be-proposed-resolutions-to-lb275-a-few-cids-on-emlsr.docx"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23/11-23-1804-01-00be-lb275-cr-35-3-18-part-2.docx" TargetMode="External"/><Relationship Id="rId7" Type="http://schemas.openxmlformats.org/officeDocument/2006/relationships/hyperlink" Target="https://mentor.ieee.org/802.11/dcn/23/11-23-1882-00-00be-proposed-resolution-to-11be-lb275-cid-19523.docx" TargetMode="External"/><Relationship Id="rId2" Type="http://schemas.openxmlformats.org/officeDocument/2006/relationships/hyperlink" Target="https://mentor.ieee.org/802.11/dcn/23/11-23-1802-01-00be-lb275-9-4-2-316-qos-char-element.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849-00-00be-cids-related-to-rtwt.docx" TargetMode="External"/><Relationship Id="rId5" Type="http://schemas.openxmlformats.org/officeDocument/2006/relationships/hyperlink" Target="https://mentor.ieee.org/802.11/dcn/23/11-23-1793-00-00be-lb275-cr-for-cid-20088.docx" TargetMode="External"/><Relationship Id="rId4" Type="http://schemas.openxmlformats.org/officeDocument/2006/relationships/hyperlink" Target="https://mentor.ieee.org/802.11/dcn/23/11-23-1560-01-00be-lb275-cr-for-cids-in-35-3-16-8-3.docx" TargetMode="External"/></Relationships>
</file>

<file path=ppt/slides/_rels/slide25.xml.rels><?xml version="1.0" encoding="UTF-8" standalone="yes"?>
<Relationships xmlns="http://schemas.openxmlformats.org/package/2006/relationships"><Relationship Id="rId8" Type="http://schemas.openxmlformats.org/officeDocument/2006/relationships/hyperlink" Target="https://mentor.ieee.org/802.11/dcn/23/11-23-1763-00-00be-lb275-cr-ppdu-end-time-alignment.docx" TargetMode="External"/><Relationship Id="rId3" Type="http://schemas.openxmlformats.org/officeDocument/2006/relationships/hyperlink" Target="https://mentor.ieee.org/802.11/dcn/23/11-23-1811-00-00be-lb275-cr-for-misc-clause-6-and-7.docx" TargetMode="External"/><Relationship Id="rId7" Type="http://schemas.openxmlformats.org/officeDocument/2006/relationships/hyperlink" Target="https://mentor.ieee.org/802.11/dcn/23/11-23-1630-01-00be-unsupported-opclasses-in-rnr-and-filsdf.docx" TargetMode="External"/><Relationship Id="rId2" Type="http://schemas.openxmlformats.org/officeDocument/2006/relationships/hyperlink" Target="https://mentor.ieee.org/802.11/dcn/23/11-23-1810-00-00be-lb275-cr-for-subclause-6-5-24.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894-00-00be-lb275-cr-for-bug-fix.docx" TargetMode="External"/><Relationship Id="rId5" Type="http://schemas.openxmlformats.org/officeDocument/2006/relationships/hyperlink" Target="https://mentor.ieee.org/802.11/dcn/23/11-23-1600-02-00be-lb275-cr-ap-backoff-procedure-for-nstr-operation.docx" TargetMode="External"/><Relationship Id="rId4" Type="http://schemas.openxmlformats.org/officeDocument/2006/relationships/hyperlink" Target="https://mentor.ieee.org/802.11/dcn/23/11-23-1545-00-00be-lb275-cr-for-r-twt-part-2.docx"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1/dcn/23/11-23-1863-10-00be-november-mac-adhoc-agenda.docx" TargetMode="External"/><Relationship Id="rId2" Type="http://schemas.openxmlformats.org/officeDocument/2006/relationships/hyperlink" Target="https://mentor.ieee.org/802.11/dcn/23/11-23-1656-14-00be-sep-nov-tgbe-teleconference-agenda.docx" TargetMode="External"/><Relationship Id="rId1" Type="http://schemas.openxmlformats.org/officeDocument/2006/relationships/slideLayout" Target="../slideLayouts/slideLayout2.xml"/><Relationship Id="rId4" Type="http://schemas.openxmlformats.org/officeDocument/2006/relationships/image" Target="../media/image4.emf"/></Relationships>
</file>

<file path=ppt/slides/_rels/slide27.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1/dcn/23/11-23-1785-00-00be-lb275-cr-for-35-3-19-part2.docx" TargetMode="External"/><Relationship Id="rId2" Type="http://schemas.openxmlformats.org/officeDocument/2006/relationships/hyperlink" Target="https://mentor.ieee.org/802.11/dcn/23/11-23-1781-00-00be-lb275-cr-on-broadcast-twt.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1806-00-00be-lb275-cr-for-misc-cids.docx" TargetMode="External"/><Relationship Id="rId4" Type="http://schemas.openxmlformats.org/officeDocument/2006/relationships/hyperlink" Target="https://mentor.ieee.org/802.11/dcn/23/11-23-1786-00-00be-lb275-cr-for-35-2-1-1.docx" TargetMode="External"/></Relationships>
</file>

<file path=ppt/slides/_rels/slide29.xml.rels><?xml version="1.0" encoding="UTF-8" standalone="yes"?>
<Relationships xmlns="http://schemas.openxmlformats.org/package/2006/relationships"><Relationship Id="rId2" Type="http://schemas.openxmlformats.org/officeDocument/2006/relationships/hyperlink" Target="https://mentor.ieee.org/802.11/dcn/23/11-23-1681-00-00be-lb-275-cr-for-cid-19888.docx"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eb.cvent.com/event/adea36bb-d70a-4157-b7e8-97d554e398cf/summary"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8" Type="http://schemas.openxmlformats.org/officeDocument/2006/relationships/hyperlink" Target="https://mentor.ieee.org/802.11/dcn/23/11-23-1401-00-00be-lb275-cr-for-subclause-35-3-7-5-3.docx" TargetMode="External"/><Relationship Id="rId3" Type="http://schemas.openxmlformats.org/officeDocument/2006/relationships/hyperlink" Target="https://mentor.ieee.org/802.11/dcn/23/11-23-1771-00-00be-lb275-cr-for-ml-reconfiguration-part-7.docx" TargetMode="External"/><Relationship Id="rId7" Type="http://schemas.openxmlformats.org/officeDocument/2006/relationships/hyperlink" Target="https://mentor.ieee.org/802.11/dcn/23/11-23-1400-02-00be-lb275-cr-for-subclause-35-3-7-5-2-part-2.docx" TargetMode="External"/><Relationship Id="rId2" Type="http://schemas.openxmlformats.org/officeDocument/2006/relationships/hyperlink" Target="https://mentor.ieee.org/802.11/dcn/23/11-23-1808-00-00be-lb275-cr-emlsr-aar-operation.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760-02-00be-proposed-resolutions-to-lb275-a-few-cids-on-emlsr.docx" TargetMode="External"/><Relationship Id="rId5" Type="http://schemas.openxmlformats.org/officeDocument/2006/relationships/hyperlink" Target="https://mentor.ieee.org/802.11/dcn/23/11-23-1542-04-00be-lb275-cr-for-ml-reconfiguration-part-4.docx" TargetMode="External"/><Relationship Id="rId10" Type="http://schemas.openxmlformats.org/officeDocument/2006/relationships/hyperlink" Target="https://mentor.ieee.org/802.11/dcn/23/11-23-1547-08-00be-lb275-cr-for-misc-cids.docx" TargetMode="External"/><Relationship Id="rId4" Type="http://schemas.openxmlformats.org/officeDocument/2006/relationships/hyperlink" Target="https://mentor.ieee.org/802.11/dcn/23/11-23-1769-05-00be-lb275-cr-for-ml-reconfiguration-part-5.docx" TargetMode="External"/><Relationship Id="rId9" Type="http://schemas.openxmlformats.org/officeDocument/2006/relationships/hyperlink" Target="https://mentor.ieee.org/802.11/dcn/23/11-23-1849-00-00be-cids-related-to-rtwt.docx" TargetMode="External"/></Relationships>
</file>

<file path=ppt/slides/_rels/slide31.xml.rels><?xml version="1.0" encoding="UTF-8" standalone="yes"?>
<Relationships xmlns="http://schemas.openxmlformats.org/package/2006/relationships"><Relationship Id="rId3" Type="http://schemas.openxmlformats.org/officeDocument/2006/relationships/hyperlink" Target="https://mentor.ieee.org/802.11/dcn/23/11-23-1630-02-00be-unsupported-opclasses-in-rnr-and-filsdf.docx" TargetMode="External"/><Relationship Id="rId7" Type="http://schemas.openxmlformats.org/officeDocument/2006/relationships/hyperlink" Target="https://mentor.ieee.org/802.11/dcn/23/11-23-2011-00-00be-cr-for-misc-cids-part-8.docx" TargetMode="External"/><Relationship Id="rId2" Type="http://schemas.openxmlformats.org/officeDocument/2006/relationships/hyperlink" Target="https://mentor.ieee.org/802.11/dcn/23/11-23-1600-03-00be-lb275-cr-ap-backoff-procedure-for-nstr-operation.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442-30-00be-tgbe-motions-list-part-4.pptx" TargetMode="External"/><Relationship Id="rId5" Type="http://schemas.openxmlformats.org/officeDocument/2006/relationships/hyperlink" Target="https://mentor.ieee.org/802.11/dcn/23/11-23-1781-00-00be-lb275-cr-on-broadcast-twt.docx" TargetMode="External"/><Relationship Id="rId4" Type="http://schemas.openxmlformats.org/officeDocument/2006/relationships/hyperlink" Target="https://mentor.ieee.org/802.11/dcn/23/11-23-1763-01-00be-lb275-cr-ppdu-end-time-alignment.docx" TargetMode="Externa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8" Type="http://schemas.openxmlformats.org/officeDocument/2006/relationships/hyperlink" Target="https://mentor.ieee.org/802.11/dcn/23/11-23-1801-02-00be-cr-for-misc-cids-part-6.docx" TargetMode="External"/><Relationship Id="rId3" Type="http://schemas.openxmlformats.org/officeDocument/2006/relationships/hyperlink" Target="https://mentor.ieee.org/802.11/dcn/23/11-23-1545-00-00be-lb275-cr-for-r-twt-part-2.docx" TargetMode="External"/><Relationship Id="rId7" Type="http://schemas.openxmlformats.org/officeDocument/2006/relationships/hyperlink" Target="https://mentor.ieee.org/802.11/dcn/23/11-23-1800-02-00be-cr-for-misc-cids-part-5.docx" TargetMode="External"/><Relationship Id="rId2" Type="http://schemas.openxmlformats.org/officeDocument/2006/relationships/hyperlink" Target="https://mentor.ieee.org/802.11/dcn/23/11-23-1375-21-00be-ieee-802-11be-lb275-comments.xlsx" TargetMode="External"/><Relationship Id="rId1" Type="http://schemas.openxmlformats.org/officeDocument/2006/relationships/slideLayout" Target="../slideLayouts/slideLayout2.xml"/><Relationship Id="rId6" Type="http://schemas.openxmlformats.org/officeDocument/2006/relationships/hyperlink" Target="https://mentor.ieee.org/802.11/dcn/23/11-23-2010-00-00be-cr-for-misc-cids-part-7.docx" TargetMode="External"/><Relationship Id="rId5" Type="http://schemas.openxmlformats.org/officeDocument/2006/relationships/hyperlink" Target="https://mentor.ieee.org/802.11/dcn/23/11-23-1783-01-00be-lb275-cr-on-r-twt.docx" TargetMode="External"/><Relationship Id="rId10" Type="http://schemas.openxmlformats.org/officeDocument/2006/relationships/hyperlink" Target="https://mentor.ieee.org/802.11/dcn/23/11-23-1600-06-00be-lb275-cr-ap-backoff-procedure-for-nstr-operation.docx" TargetMode="External"/><Relationship Id="rId4" Type="http://schemas.openxmlformats.org/officeDocument/2006/relationships/hyperlink" Target="https://mentor.ieee.org/802.11/dcn/23/11-23-1807-03-00be-cr-for-cid-19876-nstr-operation.docx" TargetMode="External"/><Relationship Id="rId9" Type="http://schemas.openxmlformats.org/officeDocument/2006/relationships/hyperlink" Target="https://mentor.ieee.org/802.11/dcn/23/11-23-1802-02-00be-lb275-9-4-2-316-qos-char-element.docx" TargetMode="External"/></Relationships>
</file>

<file path=ppt/slides/_rels/slide35.xml.rels><?xml version="1.0" encoding="UTF-8" standalone="yes"?>
<Relationships xmlns="http://schemas.openxmlformats.org/package/2006/relationships"><Relationship Id="rId3" Type="http://schemas.openxmlformats.org/officeDocument/2006/relationships/hyperlink" Target="https://mentor.ieee.org/802.11/dcn/23/11-23-1882-03-00be-proposed-resolution-to-11be-lb275-cid-19523.docx" TargetMode="External"/><Relationship Id="rId2" Type="http://schemas.openxmlformats.org/officeDocument/2006/relationships/hyperlink" Target="https://mentor.ieee.org/802.11/dcn/23/11-23-1760-01-00be-proposed-resolutions-to-lb275-a-few-cids-on-emlsr.docx"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s://grouper.ieee.org/groups/802/11/Rules/format-rules.html"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mailto:liwen.chu@nxp.com" TargetMode="External"/><Relationship Id="rId3" Type="http://schemas.openxmlformats.org/officeDocument/2006/relationships/hyperlink" Target="https://imat.ieee.org/attendance" TargetMode="External"/><Relationship Id="rId7" Type="http://schemas.openxmlformats.org/officeDocument/2006/relationships/hyperlink" Target="mailto:tianyu@apple.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sschelstraete@maxlinear.com" TargetMode="External"/><Relationship Id="rId5" Type="http://schemas.openxmlformats.org/officeDocument/2006/relationships/hyperlink" Target="mailto:aasterja@qti.qualcomm.com" TargetMode="External"/><Relationship Id="rId4" Type="http://schemas.openxmlformats.org/officeDocument/2006/relationships/hyperlink" Target="mailto:guoyuchen@huawei.com" TargetMode="External"/><Relationship Id="rId9" Type="http://schemas.openxmlformats.org/officeDocument/2006/relationships/hyperlink" Target="mailto:jeongki.kim.ieee@gmail.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November 2023</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November 2023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2023-10-07</a:t>
            </a:r>
          </a:p>
        </p:txBody>
      </p:sp>
      <p:graphicFrame>
        <p:nvGraphicFramePr>
          <p:cNvPr id="3075" name="Object 3"/>
          <p:cNvGraphicFramePr>
            <a:graphicFrameLocks noChangeAspect="1"/>
          </p:cNvGraphicFramePr>
          <p:nvPr>
            <p:extLst>
              <p:ext uri="{D42A27DB-BD31-4B8C-83A1-F6EECF244321}">
                <p14:modId xmlns:p14="http://schemas.microsoft.com/office/powerpoint/2010/main" val="3439290081"/>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November 2023</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November 2023</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November 2023</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November 2023</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Sept. 2023 meeting, MAC ad-hoc, and conf calls</a:t>
            </a:r>
          </a:p>
          <a:p>
            <a:pPr>
              <a:buFont typeface="Arial" panose="020B0604020202020204" pitchFamily="34" charset="0"/>
              <a:buChar char="•"/>
            </a:pPr>
            <a:r>
              <a:rPr lang="en-US" sz="1800" dirty="0"/>
              <a:t>Approve minutes from Sept. 2023 meeting, MAC ad-hoc, and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Motions</a:t>
            </a:r>
          </a:p>
          <a:p>
            <a:pPr>
              <a:buFont typeface="Arial" panose="020B0604020202020204" pitchFamily="34" charset="0"/>
              <a:buChar char="•"/>
            </a:pPr>
            <a:r>
              <a:rPr lang="en-US" sz="1800" dirty="0"/>
              <a:t>Goals for January 2024</a:t>
            </a:r>
          </a:p>
          <a:p>
            <a:pPr>
              <a:buFont typeface="Arial" panose="020B0604020202020204" pitchFamily="34" charset="0"/>
              <a:buChar char="•"/>
            </a:pPr>
            <a:r>
              <a:rPr lang="en-US" sz="1800" dirty="0"/>
              <a:t>Future teleconference/ad-hoc plan</a:t>
            </a:r>
          </a:p>
          <a:p>
            <a:pPr>
              <a:buFont typeface="Arial" panose="020B0604020202020204" pitchFamily="34" charset="0"/>
              <a:buChar char="•"/>
            </a:pPr>
            <a:r>
              <a:rPr lang="en-US" sz="1800" dirty="0"/>
              <a:t>Timeline</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November 2023</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TGbe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676399"/>
            <a:ext cx="4648199" cy="4799013"/>
          </a:xfrm>
        </p:spPr>
        <p:txBody>
          <a:bodyPr/>
          <a:lstStyle/>
          <a:p>
            <a:pPr lvl="0">
              <a:buFont typeface="Arial" panose="020B0604020202020204" pitchFamily="34" charset="0"/>
              <a:buChar char="•"/>
            </a:pPr>
            <a:r>
              <a:rPr lang="en-US" altLang="en-US" sz="1200" dirty="0"/>
              <a:t>Monday, AM1, MAC (08:00-10:00)</a:t>
            </a:r>
          </a:p>
          <a:p>
            <a:pPr lvl="1">
              <a:lnSpc>
                <a:spcPct val="80000"/>
              </a:lnSpc>
              <a:buFont typeface="Arial" panose="020B0604020202020204" pitchFamily="34" charset="0"/>
              <a:buChar char="•"/>
            </a:pPr>
            <a:r>
              <a:rPr lang="en-US" altLang="en-US" sz="1100" dirty="0"/>
              <a:t>MAC Ad-Hoc session (chaired by Liwen)</a:t>
            </a:r>
            <a:endParaRPr lang="en-US" altLang="en-US" sz="1200" dirty="0"/>
          </a:p>
          <a:p>
            <a:pPr lvl="0">
              <a:buFont typeface="Arial" panose="020B0604020202020204" pitchFamily="34" charset="0"/>
              <a:buChar char="•"/>
            </a:pPr>
            <a:r>
              <a:rPr lang="en-US" altLang="en-US" sz="1200" dirty="0"/>
              <a:t>Monday, PM1, Joint (13:30-15:30)</a:t>
            </a:r>
          </a:p>
          <a:p>
            <a:pPr marL="800100" lvl="1" indent="-342900">
              <a:buFont typeface="Arial" panose="020B0604020202020204" pitchFamily="34" charset="0"/>
              <a:buChar char="•"/>
            </a:pPr>
            <a:r>
              <a:rPr lang="en-US" altLang="en-US" sz="1100" dirty="0"/>
              <a:t>Call meeting to order, IEEE-SA Policies and Procedure</a:t>
            </a:r>
          </a:p>
          <a:p>
            <a:pPr marL="800100" lvl="1" indent="-342900">
              <a:buFont typeface="Arial" panose="020B0604020202020204" pitchFamily="34" charset="0"/>
              <a:buChar char="•"/>
            </a:pPr>
            <a:r>
              <a:rPr lang="en-US" altLang="en-US" sz="1100" dirty="0"/>
              <a:t>Summary from Sept. 2023 F2F, MAC ad-hoc, and conf calls</a:t>
            </a:r>
          </a:p>
          <a:p>
            <a:pPr marL="800100" lvl="1" indent="-342900">
              <a:buFont typeface="Arial" panose="020B0604020202020204" pitchFamily="34" charset="0"/>
              <a:buChar char="•"/>
            </a:pPr>
            <a:r>
              <a:rPr lang="en-US" altLang="en-US" sz="1100" dirty="0"/>
              <a:t>Approve TG minutes and presentation of submissions</a:t>
            </a:r>
          </a:p>
          <a:p>
            <a:pPr marL="800100" lvl="1" indent="-342900">
              <a:buFont typeface="Arial" panose="020B0604020202020204" pitchFamily="34" charset="0"/>
              <a:buChar char="•"/>
            </a:pPr>
            <a:r>
              <a:rPr lang="en-US" altLang="en-US" sz="1100" dirty="0"/>
              <a:t>Recess</a:t>
            </a:r>
            <a:endParaRPr lang="en-US" altLang="en-US" sz="800" dirty="0"/>
          </a:p>
          <a:p>
            <a:pPr lvl="0">
              <a:buFont typeface="Arial" panose="020B0604020202020204" pitchFamily="34" charset="0"/>
              <a:buChar char="•"/>
            </a:pPr>
            <a:r>
              <a:rPr lang="en-US" altLang="en-US" sz="1200" dirty="0"/>
              <a:t>Tuesday, AM1, MAC (08:00-10:00)</a:t>
            </a:r>
          </a:p>
          <a:p>
            <a:pPr lvl="1">
              <a:lnSpc>
                <a:spcPct val="80000"/>
              </a:lnSpc>
              <a:buFont typeface="Arial" panose="020B0604020202020204" pitchFamily="34" charset="0"/>
              <a:buChar char="•"/>
            </a:pPr>
            <a:r>
              <a:rPr lang="en-US" altLang="en-US" sz="1100" dirty="0"/>
              <a:t>MAC Ad-Hoc session (chaired by Liwen)</a:t>
            </a:r>
            <a:endParaRPr lang="en-US" altLang="en-US" sz="1200" dirty="0"/>
          </a:p>
          <a:p>
            <a:pPr lvl="0">
              <a:buFont typeface="Arial" panose="020B0604020202020204" pitchFamily="34" charset="0"/>
              <a:buChar char="•"/>
            </a:pPr>
            <a:r>
              <a:rPr lang="en-US" altLang="en-US" sz="1200" dirty="0"/>
              <a:t>Tuesday, AM2, MAC/PHY (10:30-12:30)</a:t>
            </a:r>
          </a:p>
          <a:p>
            <a:pPr lvl="1">
              <a:lnSpc>
                <a:spcPct val="80000"/>
              </a:lnSpc>
              <a:buFont typeface="Arial" panose="020B0604020202020204" pitchFamily="34" charset="0"/>
              <a:buChar char="•"/>
            </a:pPr>
            <a:r>
              <a:rPr lang="en-US" altLang="en-US" sz="1100" dirty="0"/>
              <a:t>PHY Ad-Hoc session (chaired by Sigurd)</a:t>
            </a:r>
          </a:p>
          <a:p>
            <a:pPr lvl="1">
              <a:lnSpc>
                <a:spcPct val="80000"/>
              </a:lnSpc>
              <a:buFont typeface="Arial" panose="020B0604020202020204" pitchFamily="34" charset="0"/>
              <a:buChar char="•"/>
            </a:pPr>
            <a:r>
              <a:rPr lang="en-US" altLang="en-US" sz="1100" dirty="0"/>
              <a:t>MAC Ad-Hoc session (chaired by Liwen)</a:t>
            </a:r>
          </a:p>
          <a:p>
            <a:pPr lvl="0">
              <a:buFont typeface="Arial" panose="020B0604020202020204" pitchFamily="34" charset="0"/>
              <a:buChar char="•"/>
            </a:pPr>
            <a:r>
              <a:rPr lang="en-US" altLang="en-US" sz="1200" dirty="0"/>
              <a:t>Tuesday, PM1, Joint (13:30-15:30)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Recess</a:t>
            </a:r>
          </a:p>
          <a:p>
            <a:pPr lvl="0">
              <a:buFont typeface="Arial" panose="020B0604020202020204" pitchFamily="34" charset="0"/>
              <a:buChar char="•"/>
            </a:pPr>
            <a:r>
              <a:rPr lang="en-US" altLang="en-US" sz="1200" dirty="0"/>
              <a:t>Tuesday, PM2, MAC (16:00-18:00)</a:t>
            </a:r>
          </a:p>
          <a:p>
            <a:pPr lvl="1">
              <a:lnSpc>
                <a:spcPct val="80000"/>
              </a:lnSpc>
              <a:buFont typeface="Arial" panose="020B0604020202020204" pitchFamily="34" charset="0"/>
              <a:buChar char="•"/>
            </a:pPr>
            <a:r>
              <a:rPr lang="en-US" altLang="en-US" sz="1100" dirty="0"/>
              <a:t>MAC Ad-Hoc session (chaired by Liwen)</a:t>
            </a:r>
            <a:endParaRPr lang="en-US" altLang="en-US" sz="1200" dirty="0"/>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November 2023</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913472" y="1676398"/>
            <a:ext cx="4230528" cy="472440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0">
              <a:buFont typeface="Arial" panose="020B0604020202020204" pitchFamily="34" charset="0"/>
              <a:buChar char="•"/>
            </a:pPr>
            <a:r>
              <a:rPr lang="en-US" altLang="en-US" sz="1200" dirty="0"/>
              <a:t>Wednesday, PM2, MAC/PHY (16:00-18:00)</a:t>
            </a:r>
          </a:p>
          <a:p>
            <a:pPr lvl="1">
              <a:lnSpc>
                <a:spcPct val="80000"/>
              </a:lnSpc>
              <a:buFont typeface="Arial" panose="020B0604020202020204" pitchFamily="34" charset="0"/>
              <a:buChar char="•"/>
            </a:pPr>
            <a:r>
              <a:rPr lang="en-US" altLang="en-US" sz="1100" dirty="0"/>
              <a:t>PHY Ad-Hoc session (chaired by Sigurd)</a:t>
            </a:r>
          </a:p>
          <a:p>
            <a:pPr lvl="1">
              <a:lnSpc>
                <a:spcPct val="80000"/>
              </a:lnSpc>
              <a:buFont typeface="Arial" panose="020B0604020202020204" pitchFamily="34" charset="0"/>
              <a:buChar char="•"/>
            </a:pPr>
            <a:r>
              <a:rPr lang="en-US" altLang="en-US" sz="1100" dirty="0"/>
              <a:t>MAC Ad-Hoc session (chaired by Liwen)</a:t>
            </a:r>
          </a:p>
          <a:p>
            <a:pPr lvl="0">
              <a:buFont typeface="Arial" panose="020B0604020202020204" pitchFamily="34" charset="0"/>
              <a:buChar char="•"/>
            </a:pPr>
            <a:r>
              <a:rPr lang="en-US" altLang="en-US" sz="1200" dirty="0"/>
              <a:t>Thursday, AM1, Joint (08:00-10:00)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Recess</a:t>
            </a:r>
          </a:p>
          <a:p>
            <a:pPr>
              <a:buFont typeface="Arial" panose="020B0604020202020204" pitchFamily="34" charset="0"/>
              <a:buChar char="•"/>
            </a:pPr>
            <a:r>
              <a:rPr lang="en-US" altLang="en-US" sz="1200" dirty="0"/>
              <a:t>Thursday, PM1, Joint (13:30-15:30)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 and motions</a:t>
            </a:r>
          </a:p>
          <a:p>
            <a:pPr marL="800100" lvl="1" indent="-342900">
              <a:buFont typeface="Arial" panose="020B0604020202020204" pitchFamily="34" charset="0"/>
              <a:buChar char="•"/>
            </a:pPr>
            <a:r>
              <a:rPr lang="en-US" sz="1100" dirty="0"/>
              <a:t>Goals for Jan. 2024 and teleconference/ad-hoc plan</a:t>
            </a:r>
          </a:p>
          <a:p>
            <a:pPr marL="800100" lvl="1" indent="-342900">
              <a:buFont typeface="Arial" panose="020B0604020202020204" pitchFamily="34" charset="0"/>
              <a:buChar char="•"/>
            </a:pPr>
            <a:r>
              <a:rPr lang="en-US" sz="1100" dirty="0"/>
              <a:t>Timeline</a:t>
            </a:r>
          </a:p>
          <a:p>
            <a:pPr marL="800100" lvl="1" indent="-342900">
              <a:buFont typeface="Arial" panose="020B0604020202020204" pitchFamily="34" charset="0"/>
              <a:buChar char="•"/>
            </a:pPr>
            <a:r>
              <a:rPr lang="en-US" altLang="en-US" sz="11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TGbe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November 2023</a:t>
            </a:r>
            <a:endParaRPr lang="en-GB" dirty="0"/>
          </a:p>
        </p:txBody>
      </p:sp>
      <p:graphicFrame>
        <p:nvGraphicFramePr>
          <p:cNvPr id="3" name="Table 2">
            <a:extLst>
              <a:ext uri="{FF2B5EF4-FFF2-40B4-BE49-F238E27FC236}">
                <a16:creationId xmlns:a16="http://schemas.microsoft.com/office/drawing/2014/main" id="{90120863-C6A6-CC22-28FD-7D36509C8F60}"/>
              </a:ext>
            </a:extLst>
          </p:cNvPr>
          <p:cNvGraphicFramePr>
            <a:graphicFrameLocks noGrp="1"/>
          </p:cNvGraphicFramePr>
          <p:nvPr>
            <p:extLst>
              <p:ext uri="{D42A27DB-BD31-4B8C-83A1-F6EECF244321}">
                <p14:modId xmlns:p14="http://schemas.microsoft.com/office/powerpoint/2010/main" val="1652250495"/>
              </p:ext>
            </p:extLst>
          </p:nvPr>
        </p:nvGraphicFramePr>
        <p:xfrm>
          <a:off x="1219200" y="2298624"/>
          <a:ext cx="7016939" cy="329184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algn="ctr"/>
                      <a:r>
                        <a:rPr lang="en-US" sz="1800" b="0" dirty="0">
                          <a:solidFill>
                            <a:schemeClr val="tx1"/>
                          </a:solidFill>
                        </a:rPr>
                        <a:t>TGbe Ad-Hoc</a:t>
                      </a:r>
                    </a:p>
                    <a:p>
                      <a:pPr algn="ctr"/>
                      <a:r>
                        <a:rPr lang="en-US" sz="1800" b="0" dirty="0">
                          <a:solidFill>
                            <a:schemeClr val="tx1"/>
                          </a:solidFill>
                        </a:rPr>
                        <a:t>[MAC]</a:t>
                      </a:r>
                    </a:p>
                  </a:txBody>
                  <a:tcPr/>
                </a:tc>
                <a:tc>
                  <a:txBody>
                    <a:bodyPr/>
                    <a:lstStyle/>
                    <a:p>
                      <a:pPr algn="ctr"/>
                      <a:r>
                        <a:rPr lang="en-US" sz="1800" b="0" dirty="0">
                          <a:solidFill>
                            <a:schemeClr val="tx1"/>
                          </a:solidFill>
                        </a:rPr>
                        <a:t>TGbe Ad-Hoc</a:t>
                      </a:r>
                    </a:p>
                    <a:p>
                      <a:pPr algn="ctr"/>
                      <a:r>
                        <a:rPr lang="en-US" sz="1800" b="0" dirty="0">
                          <a:solidFill>
                            <a:schemeClr val="tx1"/>
                          </a:solidFill>
                        </a:rPr>
                        <a:t>[MAC]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TGbe</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rPr>
                        <a:t> </a:t>
                      </a:r>
                      <a:endParaRPr lang="en-US" sz="1800" b="0" dirty="0">
                        <a:solidFill>
                          <a:schemeClr val="tx1"/>
                        </a:solidFill>
                      </a:endParaRP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tx1"/>
                          </a:solidFill>
                        </a:rPr>
                        <a:t>TGbe Ad-Hoc</a:t>
                      </a:r>
                    </a:p>
                    <a:p>
                      <a:pPr algn="ctr"/>
                      <a:r>
                        <a:rPr lang="en-US" sz="1800" b="0" dirty="0">
                          <a:solidFill>
                            <a:schemeClr val="tx1"/>
                          </a:solidFill>
                        </a:rPr>
                        <a:t>[MAC/PHY]</a:t>
                      </a:r>
                    </a:p>
                  </a:txBody>
                  <a:tcPr/>
                </a:tc>
                <a:tc>
                  <a:txBody>
                    <a:bodyPr/>
                    <a:lstStyle/>
                    <a:p>
                      <a:pPr algn="ctr"/>
                      <a:endParaRPr lang="en-US" sz="1800" b="0" dirty="0">
                        <a:solidFill>
                          <a:schemeClr val="tx1"/>
                        </a:solidFill>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algn="ctr"/>
                      <a:r>
                        <a:rPr lang="en-US" sz="1800" b="0" dirty="0">
                          <a:solidFill>
                            <a:schemeClr val="tx1"/>
                          </a:solidFill>
                        </a:rPr>
                        <a:t>TGbe</a:t>
                      </a:r>
                    </a:p>
                  </a:txBody>
                  <a:tcPr/>
                </a:tc>
                <a:tc>
                  <a:txBody>
                    <a:bodyPr/>
                    <a:lstStyle/>
                    <a:p>
                      <a:pPr algn="ctr"/>
                      <a:r>
                        <a:rPr lang="en-US" sz="1800" b="0" dirty="0">
                          <a:solidFill>
                            <a:schemeClr val="tx1"/>
                          </a:solidFill>
                        </a:rPr>
                        <a:t>TGbe</a:t>
                      </a: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TGbe</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algn="ctr"/>
                      <a:r>
                        <a:rPr lang="en-US" sz="1800" b="0" dirty="0">
                          <a:solidFill>
                            <a:schemeClr val="tx1"/>
                          </a:solidFill>
                        </a:rPr>
                        <a:t>TGbe Ad-Hoc</a:t>
                      </a:r>
                    </a:p>
                    <a:p>
                      <a:pPr algn="ctr"/>
                      <a:r>
                        <a:rPr lang="en-US" sz="1800" b="0" dirty="0">
                          <a:solidFill>
                            <a:schemeClr val="tx1"/>
                          </a:solidFill>
                        </a:rPr>
                        <a:t>[MAC]</a:t>
                      </a:r>
                    </a:p>
                  </a:txBody>
                  <a:tcPr/>
                </a:tc>
                <a:tc>
                  <a:txBody>
                    <a:bodyPr/>
                    <a:lstStyle/>
                    <a:p>
                      <a:pPr algn="ctr"/>
                      <a:r>
                        <a:rPr lang="en-US" sz="1800" b="0" dirty="0">
                          <a:solidFill>
                            <a:schemeClr val="tx1"/>
                          </a:solidFill>
                        </a:rPr>
                        <a:t>TGbe Ad-Hoc</a:t>
                      </a:r>
                    </a:p>
                    <a:p>
                      <a:pPr algn="ctr"/>
                      <a:r>
                        <a:rPr lang="en-US" sz="1800" b="0" dirty="0">
                          <a:solidFill>
                            <a:schemeClr val="tx1"/>
                          </a:solidFill>
                        </a:rPr>
                        <a:t>[MAC/PHY]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Honolulu, Hawaii, USA</a:t>
            </a:r>
          </a:p>
          <a:p>
            <a:pPr algn="ctr">
              <a:lnSpc>
                <a:spcPct val="90000"/>
              </a:lnSpc>
              <a:buFontTx/>
              <a:buNone/>
            </a:pPr>
            <a:r>
              <a:rPr lang="en-US" sz="4000" dirty="0">
                <a:latin typeface="Arial" panose="020B0604020202020204" pitchFamily="34" charset="0"/>
              </a:rPr>
              <a:t>November 12-17, 2023</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Jason Y. Guo (Huawei)</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November 2023</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F4A90C7D-18B6-9189-6321-A3F7979F9A3B}"/>
              </a:ext>
            </a:extLst>
          </p:cNvPr>
          <p:cNvGraphicFramePr>
            <a:graphicFrameLocks noGrp="1"/>
          </p:cNvGraphicFramePr>
          <p:nvPr>
            <p:extLst>
              <p:ext uri="{D42A27DB-BD31-4B8C-83A1-F6EECF244321}">
                <p14:modId xmlns:p14="http://schemas.microsoft.com/office/powerpoint/2010/main" val="280671862"/>
              </p:ext>
            </p:extLst>
          </p:nvPr>
        </p:nvGraphicFramePr>
        <p:xfrm>
          <a:off x="851217" y="1582301"/>
          <a:ext cx="7736268" cy="4207353"/>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2819401">
                  <a:extLst>
                    <a:ext uri="{9D8B030D-6E8A-4147-A177-3AD203B41FA5}">
                      <a16:colId xmlns:a16="http://schemas.microsoft.com/office/drawing/2014/main" val="20001"/>
                    </a:ext>
                  </a:extLst>
                </a:gridCol>
                <a:gridCol w="1066800">
                  <a:extLst>
                    <a:ext uri="{9D8B030D-6E8A-4147-A177-3AD203B41FA5}">
                      <a16:colId xmlns:a16="http://schemas.microsoft.com/office/drawing/2014/main" val="20002"/>
                    </a:ext>
                  </a:extLst>
                </a:gridCol>
                <a:gridCol w="1676400">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97047">
                <a:tc>
                  <a:txBody>
                    <a:bodyPr/>
                    <a:lstStyle/>
                    <a:p>
                      <a:pPr algn="ctr" fontAlgn="t"/>
                      <a:r>
                        <a:rPr lang="en-US" sz="1000" b="0" i="0" u="none" strike="noStrike" dirty="0">
                          <a:solidFill>
                            <a:srgbClr val="FF0000"/>
                          </a:solidFill>
                          <a:effectLst/>
                          <a:latin typeface="+mn-lt"/>
                        </a:rPr>
                        <a:t>1545r0</a:t>
                      </a:r>
                    </a:p>
                  </a:txBody>
                  <a:tcPr marL="9525" marR="9525" marT="9525" marB="0"/>
                </a:tc>
                <a:tc>
                  <a:txBody>
                    <a:bodyPr/>
                    <a:lstStyle/>
                    <a:p>
                      <a:pPr algn="l"/>
                      <a:r>
                        <a:rPr lang="en-US" sz="1000" b="0" dirty="0">
                          <a:effectLst/>
                          <a:latin typeface="+mn-lt"/>
                        </a:rPr>
                        <a:t>CR for R-TWT - Part 2</a:t>
                      </a:r>
                    </a:p>
                  </a:txBody>
                  <a:tcPr anchor="ctr"/>
                </a:tc>
                <a:tc>
                  <a:txBody>
                    <a:bodyPr/>
                    <a:lstStyle/>
                    <a:p>
                      <a:pPr marL="0" marR="0">
                        <a:spcBef>
                          <a:spcPts val="0"/>
                        </a:spcBef>
                        <a:spcAft>
                          <a:spcPts val="0"/>
                        </a:spcAft>
                      </a:pPr>
                      <a:r>
                        <a:rPr lang="en-US" sz="1000" b="0" i="0" kern="1200" dirty="0">
                          <a:solidFill>
                            <a:schemeClr val="tx1"/>
                          </a:solidFill>
                          <a:effectLst/>
                          <a:latin typeface="+mn-lt"/>
                          <a:ea typeface="+mn-ea"/>
                          <a:cs typeface="+mn-cs"/>
                        </a:rPr>
                        <a:t>Kumail Haider</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dirty="0">
                          <a:solidFill>
                            <a:srgbClr val="7030A0"/>
                          </a:solidFill>
                          <a:effectLst/>
                          <a:latin typeface="+mn-lt"/>
                          <a:ea typeface="Times New Roman" panose="02020603050405020304" pitchFamily="18" charset="0"/>
                        </a:rPr>
                        <a:t>R4M 7C</a:t>
                      </a:r>
                    </a:p>
                    <a:p>
                      <a:pPr marL="0" marR="0" algn="ctr">
                        <a:spcBef>
                          <a:spcPts val="0"/>
                        </a:spcBef>
                        <a:spcAft>
                          <a:spcPts val="0"/>
                        </a:spcAft>
                      </a:pPr>
                      <a:r>
                        <a:rPr lang="en-US" sz="1000" i="0" dirty="0">
                          <a:solidFill>
                            <a:srgbClr val="FF0000"/>
                          </a:solidFill>
                          <a:effectLst/>
                          <a:latin typeface="+mn-lt"/>
                          <a:ea typeface="Times New Roman" panose="02020603050405020304" pitchFamily="18" charset="0"/>
                        </a:rPr>
                        <a:t>Def-5C</a:t>
                      </a:r>
                    </a:p>
                    <a:p>
                      <a:pPr marL="0" marR="0" algn="ctr">
                        <a:spcBef>
                          <a:spcPts val="0"/>
                        </a:spcBef>
                        <a:spcAft>
                          <a:spcPts val="0"/>
                        </a:spcAft>
                      </a:pPr>
                      <a:r>
                        <a:rPr lang="en-US" sz="1000" i="0" dirty="0">
                          <a:solidFill>
                            <a:srgbClr val="FF0000"/>
                          </a:solidFill>
                          <a:effectLst/>
                          <a:latin typeface="+mn-lt"/>
                          <a:ea typeface="Times New Roman" panose="02020603050405020304" pitchFamily="18" charset="0"/>
                        </a:rPr>
                        <a:t>Pending SP on PM1 Tue</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12C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989680276"/>
                  </a:ext>
                </a:extLst>
              </a:tr>
              <a:tr h="297047">
                <a:tc>
                  <a:txBody>
                    <a:bodyPr/>
                    <a:lstStyle/>
                    <a:p>
                      <a:pPr algn="ctr" fontAlgn="t"/>
                      <a:r>
                        <a:rPr lang="en-US" sz="1000" b="0" i="0" u="none" strike="noStrike" dirty="0">
                          <a:solidFill>
                            <a:srgbClr val="7030A0"/>
                          </a:solidFill>
                          <a:effectLst/>
                          <a:latin typeface="+mn-lt"/>
                          <a:hlinkClick r:id="rId2">
                            <a:extLst>
                              <a:ext uri="{A12FA001-AC4F-418D-AE19-62706E023703}">
                                <ahyp:hlinkClr xmlns:ahyp="http://schemas.microsoft.com/office/drawing/2018/hyperlinkcolor" val="tx"/>
                              </a:ext>
                            </a:extLst>
                          </a:hlinkClick>
                        </a:rPr>
                        <a:t>1560r0</a:t>
                      </a:r>
                      <a:endParaRPr lang="en-US" sz="1000" b="0" i="0" u="none" strike="noStrike" dirty="0">
                        <a:solidFill>
                          <a:srgbClr val="7030A0"/>
                        </a:solidFill>
                        <a:effectLst/>
                        <a:latin typeface="+mn-lt"/>
                      </a:endParaRPr>
                    </a:p>
                  </a:txBody>
                  <a:tcPr marL="9525" marR="9525" marT="9525" marB="0"/>
                </a:tc>
                <a:tc>
                  <a:txBody>
                    <a:bodyPr/>
                    <a:lstStyle/>
                    <a:p>
                      <a:pPr marL="0" marR="0">
                        <a:spcBef>
                          <a:spcPts val="0"/>
                        </a:spcBef>
                        <a:spcAft>
                          <a:spcPts val="0"/>
                        </a:spcAft>
                      </a:pPr>
                      <a:r>
                        <a:rPr lang="en-US" sz="1000" b="0" i="0" kern="1200" dirty="0">
                          <a:solidFill>
                            <a:srgbClr val="7030A0"/>
                          </a:solidFill>
                          <a:effectLst/>
                          <a:latin typeface="+mn-lt"/>
                          <a:ea typeface="+mn-ea"/>
                          <a:cs typeface="+mn-cs"/>
                        </a:rPr>
                        <a:t>CR for CIDs in 35.3.16.8.3</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b="0" i="0" kern="1200" dirty="0">
                          <a:solidFill>
                            <a:srgbClr val="7030A0"/>
                          </a:solidFill>
                          <a:effectLst/>
                          <a:latin typeface="+mn-lt"/>
                          <a:ea typeface="+mn-ea"/>
                          <a:cs typeface="+mn-cs"/>
                        </a:rPr>
                        <a:t>Ming Gan</a:t>
                      </a:r>
                      <a:endParaRPr lang="en-US" sz="1000" i="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R4M 5C</a:t>
                      </a:r>
                    </a:p>
                  </a:txBody>
                  <a:tcPr/>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5</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7030A0"/>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548110535"/>
                  </a:ext>
                </a:extLst>
              </a:tr>
              <a:tr h="297047">
                <a:tc>
                  <a:txBody>
                    <a:bodyPr/>
                    <a:lstStyle/>
                    <a:p>
                      <a:pPr algn="ctr" fontAlgn="t"/>
                      <a:r>
                        <a:rPr lang="en-US" sz="1000" b="0" i="0" u="none" strike="noStrike" dirty="0">
                          <a:solidFill>
                            <a:srgbClr val="00B050"/>
                          </a:solidFill>
                          <a:effectLst/>
                          <a:latin typeface="+mn-lt"/>
                        </a:rPr>
                        <a:t>1600r1</a:t>
                      </a:r>
                    </a:p>
                  </a:txBody>
                  <a:tcPr marL="9525" marR="9525" marT="9525" marB="0"/>
                </a:tc>
                <a:tc>
                  <a:txBody>
                    <a:bodyPr/>
                    <a:lstStyle/>
                    <a:p>
                      <a:pPr marL="0" marR="0">
                        <a:spcBef>
                          <a:spcPts val="0"/>
                        </a:spcBef>
                        <a:spcAft>
                          <a:spcPts val="0"/>
                        </a:spcAft>
                      </a:pPr>
                      <a:r>
                        <a:rPr lang="en-US" sz="1000" b="0" i="0" kern="1200" dirty="0">
                          <a:solidFill>
                            <a:srgbClr val="00B050"/>
                          </a:solidFill>
                          <a:effectLst/>
                          <a:latin typeface="+mn-lt"/>
                          <a:ea typeface="+mn-ea"/>
                          <a:cs typeface="+mn-cs"/>
                        </a:rPr>
                        <a:t>CR: AP Backoff Procedure for NSTR Operation</a:t>
                      </a:r>
                      <a:endParaRPr lang="en-US" sz="1000" i="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b="0" i="0" kern="1200" dirty="0">
                          <a:solidFill>
                            <a:srgbClr val="00B050"/>
                          </a:solidFill>
                          <a:effectLst/>
                          <a:latin typeface="+mn-lt"/>
                          <a:ea typeface="+mn-ea"/>
                          <a:cs typeface="+mn-cs"/>
                        </a:rPr>
                        <a:t>Juseong Moon</a:t>
                      </a:r>
                      <a:endParaRPr lang="en-US" sz="1000" i="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i="0" dirty="0">
                          <a:solidFill>
                            <a:srgbClr val="00B050"/>
                          </a:solidFill>
                          <a:effectLst/>
                          <a:latin typeface="+mn-lt"/>
                          <a:ea typeface="Times New Roman" panose="02020603050405020304" pitchFamily="18" charset="0"/>
                        </a:rPr>
                        <a:t>Presented</a:t>
                      </a:r>
                    </a:p>
                    <a:p>
                      <a:pPr marL="0" marR="0" algn="ctr">
                        <a:spcBef>
                          <a:spcPts val="0"/>
                        </a:spcBef>
                        <a:spcAft>
                          <a:spcPts val="0"/>
                        </a:spcAft>
                      </a:pPr>
                      <a:r>
                        <a:rPr lang="en-US" sz="1000" i="0" dirty="0">
                          <a:solidFill>
                            <a:srgbClr val="FF0000"/>
                          </a:solidFill>
                          <a:effectLst/>
                          <a:latin typeface="+mn-lt"/>
                          <a:ea typeface="Times New Roman" panose="02020603050405020304" pitchFamily="18" charset="0"/>
                        </a:rPr>
                        <a:t>Pending SP on PM1 Tue</a:t>
                      </a:r>
                    </a:p>
                  </a:txBody>
                  <a:tcPr/>
                </a:tc>
                <a:tc>
                  <a:txBody>
                    <a:bodyPr/>
                    <a:lstStyle/>
                    <a:p>
                      <a:pPr marL="0" marR="0" algn="ctr">
                        <a:spcBef>
                          <a:spcPts val="0"/>
                        </a:spcBef>
                        <a:spcAft>
                          <a:spcPts val="0"/>
                        </a:spcAft>
                      </a:pPr>
                      <a:r>
                        <a:rPr lang="en-US" sz="1000" i="0" dirty="0">
                          <a:solidFill>
                            <a:srgbClr val="00B050"/>
                          </a:solidFill>
                          <a:effectLst/>
                          <a:latin typeface="+mn-lt"/>
                          <a:ea typeface="Times New Roman" panose="02020603050405020304" pitchFamily="18" charset="0"/>
                        </a:rPr>
                        <a:t>1</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00B050"/>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3552950581"/>
                  </a:ext>
                </a:extLst>
              </a:tr>
              <a:tr h="297047">
                <a:tc>
                  <a:txBody>
                    <a:bodyPr/>
                    <a:lstStyle/>
                    <a:p>
                      <a:pPr algn="ctr" fontAlgn="t"/>
                      <a:r>
                        <a:rPr lang="en-US" sz="1000" b="0" i="0" u="none" strike="noStrike" dirty="0">
                          <a:solidFill>
                            <a:srgbClr val="000000"/>
                          </a:solidFill>
                          <a:effectLst/>
                          <a:latin typeface="+mn-lt"/>
                          <a:hlinkClick r:id="rId3"/>
                        </a:rPr>
                        <a:t>1681r0</a:t>
                      </a:r>
                      <a:endParaRPr lang="en-US" sz="1000" b="0" i="0" u="none" strike="noStrike" dirty="0">
                        <a:solidFill>
                          <a:srgbClr val="000000"/>
                        </a:solidFill>
                        <a:effectLst/>
                        <a:latin typeface="+mn-lt"/>
                      </a:endParaRPr>
                    </a:p>
                  </a:txBody>
                  <a:tcPr marL="9525" marR="9525" marT="9525" marB="0"/>
                </a:tc>
                <a:tc>
                  <a:txBody>
                    <a:bodyPr/>
                    <a:lstStyle/>
                    <a:p>
                      <a:pPr marL="0" marR="0">
                        <a:spcBef>
                          <a:spcPts val="0"/>
                        </a:spcBef>
                        <a:spcAft>
                          <a:spcPts val="0"/>
                        </a:spcAft>
                      </a:pPr>
                      <a:r>
                        <a:rPr lang="en-US" sz="1000" b="0" i="0" kern="1200" dirty="0">
                          <a:solidFill>
                            <a:schemeClr val="tx1"/>
                          </a:solidFill>
                          <a:effectLst/>
                          <a:latin typeface="+mn-lt"/>
                          <a:ea typeface="+mn-ea"/>
                          <a:cs typeface="+mn-cs"/>
                        </a:rPr>
                        <a:t>CR for CID 19888</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b="0" i="0" kern="1200" dirty="0">
                          <a:solidFill>
                            <a:schemeClr val="tx1"/>
                          </a:solidFill>
                          <a:effectLst/>
                          <a:latin typeface="+mn-lt"/>
                          <a:ea typeface="+mn-ea"/>
                          <a:cs typeface="+mn-cs"/>
                        </a:rPr>
                        <a:t>Rui Yang</a:t>
                      </a: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1</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PHY</a:t>
                      </a:r>
                    </a:p>
                  </a:txBody>
                  <a:tcPr marL="0" marR="0" marT="0" marB="0" anchor="b"/>
                </a:tc>
                <a:extLst>
                  <a:ext uri="{0D108BD9-81ED-4DB2-BD59-A6C34878D82A}">
                    <a16:rowId xmlns:a16="http://schemas.microsoft.com/office/drawing/2014/main" val="883746937"/>
                  </a:ext>
                </a:extLst>
              </a:tr>
              <a:tr h="297047">
                <a:tc>
                  <a:txBody>
                    <a:bodyPr/>
                    <a:lstStyle/>
                    <a:p>
                      <a:pPr algn="ctr" fontAlgn="t"/>
                      <a:r>
                        <a:rPr lang="en-US" sz="1000" b="0" i="0" u="none" strike="noStrike" dirty="0">
                          <a:solidFill>
                            <a:srgbClr val="00B050"/>
                          </a:solidFill>
                          <a:effectLst/>
                          <a:latin typeface="+mn-lt"/>
                        </a:rPr>
                        <a:t>1763r0</a:t>
                      </a:r>
                    </a:p>
                  </a:txBody>
                  <a:tcPr marL="9525" marR="9525" marT="9525" marB="0"/>
                </a:tc>
                <a:tc>
                  <a:txBody>
                    <a:bodyPr/>
                    <a:lstStyle/>
                    <a:p>
                      <a:pPr marL="0" marR="0">
                        <a:spcBef>
                          <a:spcPts val="0"/>
                        </a:spcBef>
                        <a:spcAft>
                          <a:spcPts val="0"/>
                        </a:spcAft>
                      </a:pPr>
                      <a:r>
                        <a:rPr lang="en-US" sz="1000" b="0" i="0" kern="1200" dirty="0">
                          <a:solidFill>
                            <a:srgbClr val="00B050"/>
                          </a:solidFill>
                          <a:effectLst/>
                          <a:latin typeface="+mn-lt"/>
                          <a:ea typeface="+mn-ea"/>
                          <a:cs typeface="+mn-cs"/>
                        </a:rPr>
                        <a:t>CR: PPDU End Time Alignment</a:t>
                      </a:r>
                      <a:endParaRPr lang="en-US" sz="1000" i="0" dirty="0">
                        <a:solidFill>
                          <a:srgbClr val="00B050"/>
                        </a:solidFill>
                        <a:effectLst/>
                        <a:latin typeface="+mn-lt"/>
                        <a:ea typeface="Times New Roman" panose="02020603050405020304" pitchFamily="18" charset="0"/>
                      </a:endParaRPr>
                    </a:p>
                  </a:txBody>
                  <a:tcPr anchor="b"/>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b="0" i="0" kern="1200" dirty="0">
                          <a:solidFill>
                            <a:srgbClr val="00B050"/>
                          </a:solidFill>
                          <a:effectLst/>
                          <a:latin typeface="+mn-lt"/>
                          <a:ea typeface="+mn-ea"/>
                          <a:cs typeface="+mn-cs"/>
                        </a:rPr>
                        <a:t>Juseong Moon</a:t>
                      </a:r>
                      <a:endParaRPr lang="en-US" sz="1000" i="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i="0" dirty="0">
                          <a:solidFill>
                            <a:srgbClr val="00B050"/>
                          </a:solidFill>
                          <a:effectLst/>
                          <a:latin typeface="+mn-lt"/>
                          <a:ea typeface="Times New Roman" panose="02020603050405020304" pitchFamily="18" charset="0"/>
                        </a:rPr>
                        <a:t>Presented</a:t>
                      </a:r>
                    </a:p>
                    <a:p>
                      <a:pPr marL="0" marR="0" algn="ctr">
                        <a:spcBef>
                          <a:spcPts val="0"/>
                        </a:spcBef>
                        <a:spcAft>
                          <a:spcPts val="0"/>
                        </a:spcAft>
                      </a:pPr>
                      <a:r>
                        <a:rPr lang="en-US" sz="1000" i="0" dirty="0">
                          <a:solidFill>
                            <a:srgbClr val="FF0000"/>
                          </a:solidFill>
                          <a:effectLst/>
                          <a:latin typeface="+mn-lt"/>
                          <a:ea typeface="Times New Roman" panose="02020603050405020304" pitchFamily="18" charset="0"/>
                        </a:rPr>
                        <a:t>Pending SP on PM1 Tue</a:t>
                      </a:r>
                    </a:p>
                  </a:txBody>
                  <a:tcPr/>
                </a:tc>
                <a:tc>
                  <a:txBody>
                    <a:bodyPr/>
                    <a:lstStyle/>
                    <a:p>
                      <a:pPr marL="0" marR="0" algn="ctr">
                        <a:spcBef>
                          <a:spcPts val="0"/>
                        </a:spcBef>
                        <a:spcAft>
                          <a:spcPts val="0"/>
                        </a:spcAft>
                      </a:pPr>
                      <a:r>
                        <a:rPr lang="en-US" sz="1000" i="0" dirty="0">
                          <a:solidFill>
                            <a:srgbClr val="00B050"/>
                          </a:solidFill>
                          <a:effectLst/>
                          <a:latin typeface="+mn-lt"/>
                          <a:ea typeface="Times New Roman" panose="02020603050405020304" pitchFamily="18" charset="0"/>
                        </a:rPr>
                        <a:t>1</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00B050"/>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387928932"/>
                  </a:ext>
                </a:extLst>
              </a:tr>
              <a:tr h="297047">
                <a:tc>
                  <a:txBody>
                    <a:bodyPr/>
                    <a:lstStyle/>
                    <a:p>
                      <a:pPr algn="ctr" fontAlgn="t"/>
                      <a:r>
                        <a:rPr lang="en-US" sz="1000" b="0" i="0" u="none" strike="noStrike" dirty="0">
                          <a:solidFill>
                            <a:srgbClr val="FF0000"/>
                          </a:solidFill>
                          <a:effectLst/>
                          <a:latin typeface="+mn-lt"/>
                        </a:rPr>
                        <a:t>1771r0</a:t>
                      </a:r>
                    </a:p>
                  </a:txBody>
                  <a:tcPr marL="9525" marR="9525" marT="9525" marB="0"/>
                </a:tc>
                <a:tc>
                  <a:txBody>
                    <a:bodyPr/>
                    <a:lstStyle/>
                    <a:p>
                      <a:pPr marL="0" marR="0">
                        <a:spcBef>
                          <a:spcPts val="0"/>
                        </a:spcBef>
                        <a:spcAft>
                          <a:spcPts val="0"/>
                        </a:spcAft>
                      </a:pPr>
                      <a:r>
                        <a:rPr lang="en-US" sz="1000" b="0" i="0" kern="1200" dirty="0">
                          <a:solidFill>
                            <a:schemeClr val="tx1"/>
                          </a:solidFill>
                          <a:effectLst/>
                          <a:latin typeface="+mn-lt"/>
                          <a:ea typeface="+mn-ea"/>
                          <a:cs typeface="+mn-cs"/>
                        </a:rPr>
                        <a:t>CR for ML Reconfiguration part 7</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b="0" i="0" kern="1200" dirty="0">
                          <a:solidFill>
                            <a:schemeClr val="tx1"/>
                          </a:solidFill>
                          <a:effectLst/>
                          <a:latin typeface="+mn-lt"/>
                          <a:ea typeface="+mn-ea"/>
                          <a:cs typeface="+mn-cs"/>
                        </a:rPr>
                        <a:t>Binita Gupta</a:t>
                      </a: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 Tue AM2</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3</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774712473"/>
                  </a:ext>
                </a:extLst>
              </a:tr>
              <a:tr h="297047">
                <a:tc>
                  <a:txBody>
                    <a:bodyPr/>
                    <a:lstStyle/>
                    <a:p>
                      <a:pPr algn="ctr" fontAlgn="t"/>
                      <a:r>
                        <a:rPr lang="en-US" sz="1000" b="0" i="0" u="none" strike="noStrike" dirty="0">
                          <a:solidFill>
                            <a:srgbClr val="00B050"/>
                          </a:solidFill>
                          <a:effectLst/>
                          <a:latin typeface="+mn-lt"/>
                        </a:rPr>
                        <a:t>1778r0</a:t>
                      </a:r>
                    </a:p>
                  </a:txBody>
                  <a:tcPr marL="9525" marR="9525" marT="9525" marB="0"/>
                </a:tc>
                <a:tc>
                  <a:txBody>
                    <a:bodyPr/>
                    <a:lstStyle/>
                    <a:p>
                      <a:pPr marL="0" marR="0">
                        <a:spcBef>
                          <a:spcPts val="0"/>
                        </a:spcBef>
                        <a:spcAft>
                          <a:spcPts val="0"/>
                        </a:spcAft>
                      </a:pPr>
                      <a:r>
                        <a:rPr lang="en-US" sz="1000" b="0" i="0" kern="1200" dirty="0">
                          <a:solidFill>
                            <a:srgbClr val="00B050"/>
                          </a:solidFill>
                          <a:effectLst/>
                          <a:latin typeface="+mn-lt"/>
                          <a:ea typeface="+mn-ea"/>
                          <a:cs typeface="+mn-cs"/>
                        </a:rPr>
                        <a:t>Resolution for comments assigned to Abhi-Part 11</a:t>
                      </a:r>
                      <a:endParaRPr lang="en-US" sz="1000" i="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b="0" i="0" kern="1200" dirty="0">
                          <a:solidFill>
                            <a:srgbClr val="00B050"/>
                          </a:solidFill>
                          <a:effectLst/>
                          <a:latin typeface="+mn-lt"/>
                          <a:ea typeface="+mn-ea"/>
                          <a:cs typeface="+mn-cs"/>
                        </a:rPr>
                        <a:t>Abhishek Patil</a:t>
                      </a:r>
                      <a:endParaRPr lang="en-US" sz="1000" i="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i="0" dirty="0">
                          <a:solidFill>
                            <a:srgbClr val="00B050"/>
                          </a:solidFill>
                          <a:effectLst/>
                          <a:latin typeface="+mn-lt"/>
                          <a:ea typeface="Times New Roman" panose="02020603050405020304" pitchFamily="18" charset="0"/>
                        </a:rPr>
                        <a:t>Presented</a:t>
                      </a:r>
                    </a:p>
                    <a:p>
                      <a:pPr marL="0" marR="0" algn="ctr">
                        <a:spcBef>
                          <a:spcPts val="0"/>
                        </a:spcBef>
                        <a:spcAft>
                          <a:spcPts val="0"/>
                        </a:spcAft>
                      </a:pPr>
                      <a:r>
                        <a:rPr lang="en-US" sz="1000" i="0" dirty="0">
                          <a:solidFill>
                            <a:srgbClr val="FF0000"/>
                          </a:solidFill>
                          <a:effectLst/>
                          <a:latin typeface="+mn-lt"/>
                          <a:ea typeface="Times New Roman" panose="02020603050405020304" pitchFamily="18" charset="0"/>
                        </a:rPr>
                        <a:t>Pending SP on PM1 Tue</a:t>
                      </a:r>
                    </a:p>
                  </a:txBody>
                  <a:tcPr/>
                </a:tc>
                <a:tc>
                  <a:txBody>
                    <a:bodyPr/>
                    <a:lstStyle/>
                    <a:p>
                      <a:pPr marL="0" marR="0" algn="ctr">
                        <a:spcBef>
                          <a:spcPts val="0"/>
                        </a:spcBef>
                        <a:spcAft>
                          <a:spcPts val="0"/>
                        </a:spcAft>
                      </a:pPr>
                      <a:r>
                        <a:rPr lang="en-US" sz="1000" i="0" dirty="0">
                          <a:solidFill>
                            <a:srgbClr val="00B050"/>
                          </a:solidFill>
                          <a:effectLst/>
                          <a:latin typeface="+mn-lt"/>
                          <a:ea typeface="Times New Roman" panose="02020603050405020304" pitchFamily="18" charset="0"/>
                        </a:rPr>
                        <a:t>7</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00B050"/>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2101445955"/>
                  </a:ext>
                </a:extLst>
              </a:tr>
              <a:tr h="297047">
                <a:tc>
                  <a:txBody>
                    <a:bodyPr/>
                    <a:lstStyle/>
                    <a:p>
                      <a:pPr algn="ctr" fontAlgn="t"/>
                      <a:r>
                        <a:rPr lang="en-US" sz="1000" b="0" i="0" u="none" strike="noStrike" dirty="0">
                          <a:solidFill>
                            <a:srgbClr val="00B050"/>
                          </a:solidFill>
                          <a:effectLst/>
                          <a:latin typeface="+mn-lt"/>
                          <a:hlinkClick r:id="rId4">
                            <a:extLst>
                              <a:ext uri="{A12FA001-AC4F-418D-AE19-62706E023703}">
                                <ahyp:hlinkClr xmlns:ahyp="http://schemas.microsoft.com/office/drawing/2018/hyperlinkcolor" val="tx"/>
                              </a:ext>
                            </a:extLst>
                          </a:hlinkClick>
                        </a:rPr>
                        <a:t>1781r0</a:t>
                      </a:r>
                      <a:endParaRPr lang="en-US" sz="1000" b="0" i="0" u="none" strike="noStrike" dirty="0">
                        <a:solidFill>
                          <a:srgbClr val="00B050"/>
                        </a:solidFill>
                        <a:effectLst/>
                        <a:latin typeface="+mn-lt"/>
                      </a:endParaRPr>
                    </a:p>
                  </a:txBody>
                  <a:tcPr marL="9525" marR="9525" marT="9525" marB="0"/>
                </a:tc>
                <a:tc>
                  <a:txBody>
                    <a:bodyPr/>
                    <a:lstStyle/>
                    <a:p>
                      <a:pPr marL="0" marR="0">
                        <a:spcBef>
                          <a:spcPts val="0"/>
                        </a:spcBef>
                        <a:spcAft>
                          <a:spcPts val="0"/>
                        </a:spcAft>
                      </a:pPr>
                      <a:r>
                        <a:rPr lang="en-US" sz="1000" b="0" i="0" kern="1200" dirty="0">
                          <a:solidFill>
                            <a:srgbClr val="00B050"/>
                          </a:solidFill>
                          <a:effectLst/>
                          <a:latin typeface="+mn-lt"/>
                          <a:ea typeface="+mn-ea"/>
                          <a:cs typeface="+mn-cs"/>
                        </a:rPr>
                        <a:t>CR on Broadcast TWT</a:t>
                      </a:r>
                      <a:endParaRPr lang="en-US" sz="1000" i="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b="0" i="0" kern="1200" dirty="0">
                          <a:solidFill>
                            <a:srgbClr val="00B050"/>
                          </a:solidFill>
                          <a:effectLst/>
                          <a:latin typeface="+mn-lt"/>
                          <a:ea typeface="+mn-ea"/>
                          <a:cs typeface="+mn-cs"/>
                        </a:rPr>
                        <a:t>Rubayet Shafin </a:t>
                      </a:r>
                      <a:endParaRPr lang="en-US" sz="1000" i="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i="0" dirty="0">
                          <a:solidFill>
                            <a:srgbClr val="00B050"/>
                          </a:solidFill>
                          <a:effectLst/>
                          <a:latin typeface="+mn-lt"/>
                          <a:ea typeface="Times New Roman" panose="02020603050405020304" pitchFamily="18" charset="0"/>
                        </a:rPr>
                        <a:t>Presented</a:t>
                      </a:r>
                    </a:p>
                    <a:p>
                      <a:pPr marL="0" marR="0" algn="ctr">
                        <a:spcBef>
                          <a:spcPts val="0"/>
                        </a:spcBef>
                        <a:spcAft>
                          <a:spcPts val="0"/>
                        </a:spcAft>
                      </a:pPr>
                      <a:r>
                        <a:rPr lang="en-US" sz="1000" i="0" dirty="0">
                          <a:solidFill>
                            <a:srgbClr val="FF0000"/>
                          </a:solidFill>
                          <a:effectLst/>
                          <a:latin typeface="+mn-lt"/>
                          <a:ea typeface="Times New Roman" panose="02020603050405020304" pitchFamily="18" charset="0"/>
                        </a:rPr>
                        <a:t>Pending SP on PM1 Tue</a:t>
                      </a:r>
                    </a:p>
                  </a:txBody>
                  <a:tcPr/>
                </a:tc>
                <a:tc>
                  <a:txBody>
                    <a:bodyPr/>
                    <a:lstStyle/>
                    <a:p>
                      <a:pPr marL="0" marR="0" algn="ctr">
                        <a:spcBef>
                          <a:spcPts val="0"/>
                        </a:spcBef>
                        <a:spcAft>
                          <a:spcPts val="0"/>
                        </a:spcAft>
                      </a:pPr>
                      <a:r>
                        <a:rPr lang="en-US" sz="1000" i="0" dirty="0">
                          <a:solidFill>
                            <a:srgbClr val="00B050"/>
                          </a:solidFill>
                          <a:effectLst/>
                          <a:latin typeface="+mn-lt"/>
                          <a:ea typeface="Times New Roman" panose="02020603050405020304" pitchFamily="18" charset="0"/>
                        </a:rPr>
                        <a:t>8</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00B050"/>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2152067327"/>
                  </a:ext>
                </a:extLst>
              </a:tr>
              <a:tr h="297047">
                <a:tc>
                  <a:txBody>
                    <a:bodyPr/>
                    <a:lstStyle/>
                    <a:p>
                      <a:pPr algn="ctr" fontAlgn="t"/>
                      <a:r>
                        <a:rPr lang="en-US" sz="1000" b="0" i="0" u="none" strike="noStrike" dirty="0">
                          <a:solidFill>
                            <a:srgbClr val="000000"/>
                          </a:solidFill>
                          <a:effectLst/>
                          <a:latin typeface="+mn-lt"/>
                          <a:hlinkClick r:id="rId5"/>
                        </a:rPr>
                        <a:t>1785r0</a:t>
                      </a:r>
                      <a:endParaRPr lang="en-US" sz="1000" b="0" i="0" u="none" strike="noStrike" dirty="0">
                        <a:solidFill>
                          <a:srgbClr val="000000"/>
                        </a:solidFill>
                        <a:effectLst/>
                        <a:latin typeface="+mn-lt"/>
                      </a:endParaRPr>
                    </a:p>
                  </a:txBody>
                  <a:tcPr marL="9525" marR="9525" marT="9525" marB="0"/>
                </a:tc>
                <a:tc>
                  <a:txBody>
                    <a:bodyPr/>
                    <a:lstStyle/>
                    <a:p>
                      <a:pPr marL="0" marR="0">
                        <a:spcBef>
                          <a:spcPts val="0"/>
                        </a:spcBef>
                        <a:spcAft>
                          <a:spcPts val="0"/>
                        </a:spcAft>
                      </a:pPr>
                      <a:r>
                        <a:rPr lang="en-US" sz="1000" b="0" i="0" kern="1200" dirty="0">
                          <a:solidFill>
                            <a:schemeClr val="tx1"/>
                          </a:solidFill>
                          <a:effectLst/>
                          <a:latin typeface="+mn-lt"/>
                          <a:ea typeface="+mn-ea"/>
                          <a:cs typeface="+mn-cs"/>
                        </a:rPr>
                        <a:t>CR for 35.3.19 part2</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b="0" i="0" kern="1200" dirty="0">
                          <a:solidFill>
                            <a:schemeClr val="tx1"/>
                          </a:solidFill>
                          <a:effectLst/>
                          <a:latin typeface="+mn-lt"/>
                          <a:ea typeface="+mn-ea"/>
                          <a:cs typeface="+mn-cs"/>
                        </a:rPr>
                        <a:t>Kaiying Lu</a:t>
                      </a: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7</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3829173949"/>
                  </a:ext>
                </a:extLst>
              </a:tr>
              <a:tr h="297047">
                <a:tc>
                  <a:txBody>
                    <a:bodyPr/>
                    <a:lstStyle/>
                    <a:p>
                      <a:pPr algn="ctr" fontAlgn="t"/>
                      <a:r>
                        <a:rPr lang="en-US" sz="1000" b="0" i="0" u="none" strike="noStrike" dirty="0">
                          <a:solidFill>
                            <a:srgbClr val="000000"/>
                          </a:solidFill>
                          <a:effectLst/>
                          <a:latin typeface="+mn-lt"/>
                          <a:hlinkClick r:id="rId6"/>
                        </a:rPr>
                        <a:t>1786r0</a:t>
                      </a:r>
                      <a:endParaRPr lang="en-US" sz="1000" b="0" i="0" u="none" strike="noStrike" dirty="0">
                        <a:solidFill>
                          <a:srgbClr val="000000"/>
                        </a:solidFill>
                        <a:effectLst/>
                        <a:latin typeface="+mn-lt"/>
                      </a:endParaRPr>
                    </a:p>
                  </a:txBody>
                  <a:tcPr marL="9525" marR="9525" marT="9525" marB="0"/>
                </a:tc>
                <a:tc>
                  <a:txBody>
                    <a:bodyPr/>
                    <a:lstStyle/>
                    <a:p>
                      <a:pPr marL="0" marR="0">
                        <a:spcBef>
                          <a:spcPts val="0"/>
                        </a:spcBef>
                        <a:spcAft>
                          <a:spcPts val="0"/>
                        </a:spcAft>
                      </a:pPr>
                      <a:r>
                        <a:rPr lang="en-US" sz="1000" b="0" i="0" kern="1200" dirty="0">
                          <a:solidFill>
                            <a:schemeClr val="tx1"/>
                          </a:solidFill>
                          <a:effectLst/>
                          <a:latin typeface="+mn-lt"/>
                          <a:ea typeface="+mn-ea"/>
                          <a:cs typeface="+mn-cs"/>
                        </a:rPr>
                        <a:t>CR-for-35-2-1-1</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b="0" i="0" kern="1200" dirty="0">
                          <a:solidFill>
                            <a:schemeClr val="tx1"/>
                          </a:solidFill>
                          <a:effectLst/>
                          <a:latin typeface="+mn-lt"/>
                          <a:ea typeface="+mn-ea"/>
                          <a:cs typeface="+mn-cs"/>
                        </a:rPr>
                        <a:t>Kaiying Lu</a:t>
                      </a: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1</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750082298"/>
                  </a:ext>
                </a:extLst>
              </a:tr>
              <a:tr h="297047">
                <a:tc>
                  <a:txBody>
                    <a:bodyPr/>
                    <a:lstStyle/>
                    <a:p>
                      <a:pPr algn="ctr" fontAlgn="t"/>
                      <a:r>
                        <a:rPr lang="en-US" sz="1000" b="0" i="0" u="none" strike="noStrike" dirty="0">
                          <a:solidFill>
                            <a:srgbClr val="7030A0"/>
                          </a:solidFill>
                          <a:effectLst/>
                          <a:latin typeface="+mn-lt"/>
                          <a:hlinkClick r:id="rId7">
                            <a:extLst>
                              <a:ext uri="{A12FA001-AC4F-418D-AE19-62706E023703}">
                                <ahyp:hlinkClr xmlns:ahyp="http://schemas.microsoft.com/office/drawing/2018/hyperlinkcolor" val="tx"/>
                              </a:ext>
                            </a:extLst>
                          </a:hlinkClick>
                        </a:rPr>
                        <a:t>1793r0</a:t>
                      </a:r>
                      <a:endParaRPr lang="en-US" sz="1000" b="0" i="0" u="none" strike="noStrike" dirty="0">
                        <a:solidFill>
                          <a:srgbClr val="7030A0"/>
                        </a:solidFill>
                        <a:effectLst/>
                        <a:latin typeface="+mn-lt"/>
                      </a:endParaRPr>
                    </a:p>
                  </a:txBody>
                  <a:tcPr marL="9525" marR="9525" marT="9525" marB="0"/>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CR for CID 20088</a:t>
                      </a: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Liuming Lu</a:t>
                      </a:r>
                    </a:p>
                  </a:txBody>
                  <a:tcPr/>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R4M 1C</a:t>
                      </a:r>
                    </a:p>
                  </a:txBody>
                  <a:tcPr/>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1</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7030A0"/>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3773066149"/>
                  </a:ext>
                </a:extLst>
              </a:tr>
            </a:tbl>
          </a:graphicData>
        </a:graphic>
      </p:graphicFrame>
    </p:spTree>
    <p:extLst>
      <p:ext uri="{BB962C8B-B14F-4D97-AF65-F5344CB8AC3E}">
        <p14:creationId xmlns:p14="http://schemas.microsoft.com/office/powerpoint/2010/main" val="33953877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F4A90C7D-18B6-9189-6321-A3F7979F9A3B}"/>
              </a:ext>
            </a:extLst>
          </p:cNvPr>
          <p:cNvGraphicFramePr>
            <a:graphicFrameLocks noGrp="1"/>
          </p:cNvGraphicFramePr>
          <p:nvPr>
            <p:extLst>
              <p:ext uri="{D42A27DB-BD31-4B8C-83A1-F6EECF244321}">
                <p14:modId xmlns:p14="http://schemas.microsoft.com/office/powerpoint/2010/main" val="1196700631"/>
              </p:ext>
            </p:extLst>
          </p:nvPr>
        </p:nvGraphicFramePr>
        <p:xfrm>
          <a:off x="851217" y="1582301"/>
          <a:ext cx="7736268" cy="4252807"/>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2819401">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600200">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97047">
                <a:tc>
                  <a:txBody>
                    <a:bodyPr/>
                    <a:lstStyle/>
                    <a:p>
                      <a:pPr algn="ctr" fontAlgn="t"/>
                      <a:r>
                        <a:rPr lang="en-US" sz="1000" b="0" i="0" u="none" strike="noStrike" dirty="0">
                          <a:solidFill>
                            <a:srgbClr val="FF0000"/>
                          </a:solidFill>
                          <a:effectLst/>
                          <a:latin typeface="+mn-lt"/>
                        </a:rPr>
                        <a:t>1800r0</a:t>
                      </a:r>
                    </a:p>
                  </a:txBody>
                  <a:tcPr marL="9525" marR="9525" marT="9525" marB="0"/>
                </a:tc>
                <a:tc>
                  <a:txBody>
                    <a:bodyPr/>
                    <a:lstStyle/>
                    <a:p>
                      <a:pPr marL="0" marR="0">
                        <a:spcBef>
                          <a:spcPts val="0"/>
                        </a:spcBef>
                        <a:spcAft>
                          <a:spcPts val="0"/>
                        </a:spcAft>
                      </a:pPr>
                      <a:r>
                        <a:rPr lang="en-US" sz="1000" b="0" i="0" kern="1200" dirty="0">
                          <a:solidFill>
                            <a:schemeClr val="tx1"/>
                          </a:solidFill>
                          <a:effectLst/>
                          <a:latin typeface="+mn-lt"/>
                          <a:ea typeface="+mn-ea"/>
                          <a:cs typeface="+mn-cs"/>
                        </a:rPr>
                        <a:t>CR for </a:t>
                      </a:r>
                      <a:r>
                        <a:rPr lang="en-US" sz="1000" b="0" i="0" kern="1200" dirty="0" err="1">
                          <a:solidFill>
                            <a:schemeClr val="tx1"/>
                          </a:solidFill>
                          <a:effectLst/>
                          <a:latin typeface="+mn-lt"/>
                          <a:ea typeface="+mn-ea"/>
                          <a:cs typeface="+mn-cs"/>
                        </a:rPr>
                        <a:t>misc</a:t>
                      </a:r>
                      <a:r>
                        <a:rPr lang="en-US" sz="1000" b="0" i="0" kern="1200" dirty="0">
                          <a:solidFill>
                            <a:schemeClr val="tx1"/>
                          </a:solidFill>
                          <a:effectLst/>
                          <a:latin typeface="+mn-lt"/>
                          <a:ea typeface="+mn-ea"/>
                          <a:cs typeface="+mn-cs"/>
                        </a:rPr>
                        <a:t> CIDs - part 5</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b="0" i="0" kern="1200" dirty="0">
                          <a:solidFill>
                            <a:schemeClr val="tx1"/>
                          </a:solidFill>
                          <a:effectLst/>
                          <a:latin typeface="+mn-lt"/>
                          <a:ea typeface="+mn-ea"/>
                          <a:cs typeface="+mn-cs"/>
                        </a:rPr>
                        <a:t>Gaurang Naik</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5</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989680276"/>
                  </a:ext>
                </a:extLst>
              </a:tr>
              <a:tr h="297047">
                <a:tc>
                  <a:txBody>
                    <a:bodyPr/>
                    <a:lstStyle/>
                    <a:p>
                      <a:pPr algn="ctr" fontAlgn="t"/>
                      <a:r>
                        <a:rPr lang="en-US" sz="1000" b="0" i="0" u="none" strike="noStrike" dirty="0">
                          <a:solidFill>
                            <a:srgbClr val="000000"/>
                          </a:solidFill>
                          <a:effectLst/>
                          <a:latin typeface="+mn-lt"/>
                          <a:hlinkClick r:id="rId2"/>
                        </a:rPr>
                        <a:t>1801r0</a:t>
                      </a:r>
                      <a:endParaRPr lang="en-US" sz="1000" b="0" i="0" u="none" strike="noStrike" dirty="0">
                        <a:solidFill>
                          <a:srgbClr val="000000"/>
                        </a:solidFill>
                        <a:effectLst/>
                        <a:latin typeface="+mn-lt"/>
                      </a:endParaRPr>
                    </a:p>
                  </a:txBody>
                  <a:tcPr marL="9525" marR="9525" marT="9525" marB="0"/>
                </a:tc>
                <a:tc>
                  <a:txBody>
                    <a:bodyPr/>
                    <a:lstStyle/>
                    <a:p>
                      <a:pPr marL="0" marR="0">
                        <a:spcBef>
                          <a:spcPts val="0"/>
                        </a:spcBef>
                        <a:spcAft>
                          <a:spcPts val="0"/>
                        </a:spcAft>
                      </a:pPr>
                      <a:r>
                        <a:rPr lang="en-US" sz="1000" b="0" i="0" kern="1200" dirty="0">
                          <a:solidFill>
                            <a:schemeClr val="tx1"/>
                          </a:solidFill>
                          <a:effectLst/>
                          <a:latin typeface="+mn-lt"/>
                          <a:ea typeface="+mn-ea"/>
                          <a:cs typeface="+mn-cs"/>
                        </a:rPr>
                        <a:t>CR for </a:t>
                      </a:r>
                      <a:r>
                        <a:rPr lang="en-US" sz="1000" b="0" i="0" kern="1200" dirty="0" err="1">
                          <a:solidFill>
                            <a:schemeClr val="tx1"/>
                          </a:solidFill>
                          <a:effectLst/>
                          <a:latin typeface="+mn-lt"/>
                          <a:ea typeface="+mn-ea"/>
                          <a:cs typeface="+mn-cs"/>
                        </a:rPr>
                        <a:t>misc</a:t>
                      </a:r>
                      <a:r>
                        <a:rPr lang="en-US" sz="1000" b="0" i="0" kern="1200" dirty="0">
                          <a:solidFill>
                            <a:schemeClr val="tx1"/>
                          </a:solidFill>
                          <a:effectLst/>
                          <a:latin typeface="+mn-lt"/>
                          <a:ea typeface="+mn-ea"/>
                          <a:cs typeface="+mn-cs"/>
                        </a:rPr>
                        <a:t> CIDs - part 6</a:t>
                      </a:r>
                      <a:endParaRPr lang="en-US" sz="1000" i="0" dirty="0">
                        <a:solidFill>
                          <a:schemeClr val="tx1"/>
                        </a:solidFill>
                        <a:effectLst/>
                        <a:latin typeface="+mn-lt"/>
                        <a:ea typeface="Times New Roman" panose="02020603050405020304" pitchFamily="18" charset="0"/>
                      </a:endParaRPr>
                    </a:p>
                  </a:txBody>
                  <a:tcPr anchor="b"/>
                </a:tc>
                <a:tc>
                  <a:txBody>
                    <a:bodyPr/>
                    <a:lstStyle/>
                    <a:p>
                      <a:pPr algn="l"/>
                      <a:r>
                        <a:rPr lang="en-US" sz="1000" b="0" dirty="0">
                          <a:effectLst/>
                          <a:latin typeface="+mn-lt"/>
                        </a:rPr>
                        <a:t>Gaurang Naik </a:t>
                      </a:r>
                    </a:p>
                  </a:txBody>
                  <a:tcPr anchor="ct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9</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548110535"/>
                  </a:ext>
                </a:extLst>
              </a:tr>
              <a:tr h="297047">
                <a:tc>
                  <a:txBody>
                    <a:bodyPr/>
                    <a:lstStyle/>
                    <a:p>
                      <a:pPr algn="ctr" fontAlgn="t"/>
                      <a:r>
                        <a:rPr lang="en-US" sz="1000" b="0" i="0" u="none" strike="noStrike" dirty="0">
                          <a:solidFill>
                            <a:srgbClr val="7030A0"/>
                          </a:solidFill>
                          <a:effectLst/>
                          <a:latin typeface="+mn-lt"/>
                          <a:hlinkClick r:id="rId3">
                            <a:extLst>
                              <a:ext uri="{A12FA001-AC4F-418D-AE19-62706E023703}">
                                <ahyp:hlinkClr xmlns:ahyp="http://schemas.microsoft.com/office/drawing/2018/hyperlinkcolor" val="tx"/>
                              </a:ext>
                            </a:extLst>
                          </a:hlinkClick>
                        </a:rPr>
                        <a:t>1802r0</a:t>
                      </a:r>
                      <a:endParaRPr lang="en-US" sz="1000" b="0" i="0" u="none" strike="noStrike" dirty="0">
                        <a:solidFill>
                          <a:srgbClr val="7030A0"/>
                        </a:solidFill>
                        <a:effectLst/>
                        <a:latin typeface="+mn-lt"/>
                      </a:endParaRPr>
                    </a:p>
                  </a:txBody>
                  <a:tcPr marL="9525" marR="9525" marT="9525" marB="0"/>
                </a:tc>
                <a:tc>
                  <a:txBody>
                    <a:bodyPr/>
                    <a:lstStyle/>
                    <a:p>
                      <a:pPr algn="l"/>
                      <a:r>
                        <a:rPr lang="en-US" sz="1000" b="0" dirty="0">
                          <a:solidFill>
                            <a:srgbClr val="7030A0"/>
                          </a:solidFill>
                          <a:effectLst/>
                          <a:latin typeface="+mn-lt"/>
                        </a:rPr>
                        <a:t>LB275-9.4.2.316 (QoS char element)</a:t>
                      </a:r>
                    </a:p>
                  </a:txBody>
                  <a:tcPr anchor="ctr"/>
                </a:tc>
                <a:tc>
                  <a:txBody>
                    <a:bodyPr/>
                    <a:lstStyle/>
                    <a:p>
                      <a:pPr marL="0" marR="0">
                        <a:spcBef>
                          <a:spcPts val="0"/>
                        </a:spcBef>
                        <a:spcAft>
                          <a:spcPts val="0"/>
                        </a:spcAft>
                      </a:pPr>
                      <a:r>
                        <a:rPr lang="en-US" sz="1000" b="0" i="0" kern="1200" dirty="0">
                          <a:solidFill>
                            <a:srgbClr val="7030A0"/>
                          </a:solidFill>
                          <a:effectLst/>
                          <a:latin typeface="+mn-lt"/>
                          <a:ea typeface="+mn-ea"/>
                          <a:cs typeface="+mn-cs"/>
                        </a:rPr>
                        <a:t>Duncan Ho </a:t>
                      </a:r>
                      <a:endParaRPr lang="en-US" sz="1000" i="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R4M 2C</a:t>
                      </a:r>
                    </a:p>
                    <a:p>
                      <a:pPr marL="0" marR="0" algn="ctr">
                        <a:spcBef>
                          <a:spcPts val="0"/>
                        </a:spcBef>
                        <a:spcAft>
                          <a:spcPts val="0"/>
                        </a:spcAft>
                      </a:pPr>
                      <a:r>
                        <a:rPr lang="en-US" sz="1000" i="0" dirty="0">
                          <a:solidFill>
                            <a:srgbClr val="FF0000"/>
                          </a:solidFill>
                          <a:effectLst/>
                          <a:latin typeface="+mn-lt"/>
                          <a:ea typeface="Times New Roman" panose="02020603050405020304" pitchFamily="18" charset="0"/>
                        </a:rPr>
                        <a:t>Def-2C</a:t>
                      </a:r>
                    </a:p>
                  </a:txBody>
                  <a:tcPr/>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4</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7030A0"/>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3552950581"/>
                  </a:ext>
                </a:extLst>
              </a:tr>
              <a:tr h="297047">
                <a:tc>
                  <a:txBody>
                    <a:bodyPr/>
                    <a:lstStyle/>
                    <a:p>
                      <a:pPr algn="ctr" fontAlgn="t"/>
                      <a:r>
                        <a:rPr lang="en-US" sz="1000" b="0" i="0" u="none" strike="noStrike" dirty="0">
                          <a:solidFill>
                            <a:srgbClr val="7030A0"/>
                          </a:solidFill>
                          <a:effectLst/>
                          <a:latin typeface="+mn-lt"/>
                          <a:hlinkClick r:id="rId4">
                            <a:extLst>
                              <a:ext uri="{A12FA001-AC4F-418D-AE19-62706E023703}">
                                <ahyp:hlinkClr xmlns:ahyp="http://schemas.microsoft.com/office/drawing/2018/hyperlinkcolor" val="tx"/>
                              </a:ext>
                            </a:extLst>
                          </a:hlinkClick>
                        </a:rPr>
                        <a:t>1804r0</a:t>
                      </a:r>
                      <a:endParaRPr lang="en-US" sz="1000" b="0" i="0" u="none" strike="noStrike" dirty="0">
                        <a:solidFill>
                          <a:srgbClr val="7030A0"/>
                        </a:solidFill>
                        <a:effectLst/>
                        <a:latin typeface="+mn-lt"/>
                      </a:endParaRPr>
                    </a:p>
                  </a:txBody>
                  <a:tcPr marL="9525" marR="9525" marT="9525" marB="0"/>
                </a:tc>
                <a:tc>
                  <a:txBody>
                    <a:bodyPr/>
                    <a:lstStyle/>
                    <a:p>
                      <a:pPr marL="0" marR="0">
                        <a:spcBef>
                          <a:spcPts val="0"/>
                        </a:spcBef>
                        <a:spcAft>
                          <a:spcPts val="0"/>
                        </a:spcAft>
                      </a:pPr>
                      <a:r>
                        <a:rPr lang="en-US" sz="1000" b="0" i="0" kern="1200" dirty="0">
                          <a:solidFill>
                            <a:srgbClr val="7030A0"/>
                          </a:solidFill>
                          <a:effectLst/>
                          <a:latin typeface="+mn-lt"/>
                          <a:ea typeface="+mn-ea"/>
                          <a:cs typeface="+mn-cs"/>
                        </a:rPr>
                        <a:t>CR 35.3.18 part 2</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Liwen Chu</a:t>
                      </a:r>
                    </a:p>
                  </a:txBody>
                  <a:tcPr/>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R4M 5C</a:t>
                      </a:r>
                    </a:p>
                    <a:p>
                      <a:pPr marL="0" marR="0" algn="ctr">
                        <a:spcBef>
                          <a:spcPts val="0"/>
                        </a:spcBef>
                        <a:spcAft>
                          <a:spcPts val="0"/>
                        </a:spcAft>
                      </a:pPr>
                      <a:r>
                        <a:rPr lang="en-US" sz="1000" i="0" dirty="0">
                          <a:solidFill>
                            <a:srgbClr val="FF0000"/>
                          </a:solidFill>
                          <a:effectLst/>
                          <a:latin typeface="+mn-lt"/>
                          <a:ea typeface="Times New Roman" panose="02020603050405020304" pitchFamily="18" charset="0"/>
                        </a:rPr>
                        <a:t>Def-2C</a:t>
                      </a:r>
                    </a:p>
                  </a:txBody>
                  <a:tcPr/>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7</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7030A0"/>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883746937"/>
                  </a:ext>
                </a:extLst>
              </a:tr>
              <a:tr h="297047">
                <a:tc>
                  <a:txBody>
                    <a:bodyPr/>
                    <a:lstStyle/>
                    <a:p>
                      <a:pPr algn="ctr" fontAlgn="t"/>
                      <a:r>
                        <a:rPr lang="en-US" sz="1000" b="0" i="0" u="none" strike="noStrike" dirty="0">
                          <a:solidFill>
                            <a:srgbClr val="000000"/>
                          </a:solidFill>
                          <a:effectLst/>
                          <a:latin typeface="+mn-lt"/>
                          <a:hlinkClick r:id="rId5"/>
                        </a:rPr>
                        <a:t>1806r0</a:t>
                      </a:r>
                      <a:endParaRPr lang="en-US" sz="1000" b="0" i="0" u="none" strike="noStrike" dirty="0">
                        <a:solidFill>
                          <a:srgbClr val="000000"/>
                        </a:solidFill>
                        <a:effectLst/>
                        <a:latin typeface="+mn-lt"/>
                      </a:endParaRPr>
                    </a:p>
                  </a:txBody>
                  <a:tcPr marL="9525" marR="9525" marT="9525" marB="0"/>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CR for </a:t>
                      </a:r>
                      <a:r>
                        <a:rPr lang="en-US" sz="1000" i="0" dirty="0" err="1">
                          <a:solidFill>
                            <a:schemeClr val="tx1"/>
                          </a:solidFill>
                          <a:effectLst/>
                          <a:latin typeface="+mn-lt"/>
                          <a:ea typeface="Times New Roman" panose="02020603050405020304" pitchFamily="18" charset="0"/>
                        </a:rPr>
                        <a:t>misc</a:t>
                      </a:r>
                      <a:r>
                        <a:rPr lang="en-US" sz="1000" i="0" dirty="0">
                          <a:solidFill>
                            <a:schemeClr val="tx1"/>
                          </a:solidFill>
                          <a:effectLst/>
                          <a:latin typeface="+mn-lt"/>
                          <a:ea typeface="Times New Roman" panose="02020603050405020304" pitchFamily="18" charset="0"/>
                        </a:rPr>
                        <a:t> CIDs</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Guogang Huang</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Doc Unfinished</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8</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1647411389"/>
                  </a:ext>
                </a:extLst>
              </a:tr>
              <a:tr h="297047">
                <a:tc>
                  <a:txBody>
                    <a:bodyPr/>
                    <a:lstStyle/>
                    <a:p>
                      <a:pPr algn="ctr" fontAlgn="t"/>
                      <a:r>
                        <a:rPr lang="en-US" sz="1000" b="0" i="0" u="none" strike="noStrike" dirty="0">
                          <a:solidFill>
                            <a:srgbClr val="FF0000"/>
                          </a:solidFill>
                          <a:effectLst/>
                          <a:latin typeface="+mn-lt"/>
                        </a:rPr>
                        <a:t>1808r0</a:t>
                      </a:r>
                    </a:p>
                  </a:txBody>
                  <a:tcPr marL="9525" marR="9525" marT="9525" marB="0"/>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EMLSR AAR Operation</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Juseong Moon</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1</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387928932"/>
                  </a:ext>
                </a:extLst>
              </a:tr>
              <a:tr h="297047">
                <a:tc>
                  <a:txBody>
                    <a:bodyPr/>
                    <a:lstStyle/>
                    <a:p>
                      <a:pPr algn="ctr" fontAlgn="t"/>
                      <a:r>
                        <a:rPr lang="en-US" sz="1000" b="0" i="0" u="none" strike="noStrike" dirty="0">
                          <a:solidFill>
                            <a:srgbClr val="7030A0"/>
                          </a:solidFill>
                          <a:effectLst/>
                          <a:latin typeface="+mn-lt"/>
                          <a:hlinkClick r:id="rId6">
                            <a:extLst>
                              <a:ext uri="{A12FA001-AC4F-418D-AE19-62706E023703}">
                                <ahyp:hlinkClr xmlns:ahyp="http://schemas.microsoft.com/office/drawing/2018/hyperlinkcolor" val="tx"/>
                              </a:ext>
                            </a:extLst>
                          </a:hlinkClick>
                        </a:rPr>
                        <a:t>1810r0</a:t>
                      </a:r>
                      <a:endParaRPr lang="en-US" sz="1000" b="0" i="0" u="none" strike="noStrike" dirty="0">
                        <a:solidFill>
                          <a:srgbClr val="7030A0"/>
                        </a:solidFill>
                        <a:effectLst/>
                        <a:latin typeface="+mn-lt"/>
                      </a:endParaRPr>
                    </a:p>
                  </a:txBody>
                  <a:tcPr marL="9525" marR="9525" marT="9525" marB="0"/>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CR-for-Subclause-6-5-24</a:t>
                      </a: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Mark Hamilton</a:t>
                      </a:r>
                    </a:p>
                  </a:txBody>
                  <a:tcPr/>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R4M 12C</a:t>
                      </a:r>
                    </a:p>
                  </a:txBody>
                  <a:tcPr/>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12</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7030A0"/>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774712473"/>
                  </a:ext>
                </a:extLst>
              </a:tr>
              <a:tr h="297047">
                <a:tc>
                  <a:txBody>
                    <a:bodyPr/>
                    <a:lstStyle/>
                    <a:p>
                      <a:pPr algn="ctr" fontAlgn="t"/>
                      <a:r>
                        <a:rPr lang="en-US" sz="1000" b="0" i="0" u="none" strike="noStrike" dirty="0">
                          <a:solidFill>
                            <a:srgbClr val="7030A0"/>
                          </a:solidFill>
                          <a:effectLst/>
                          <a:latin typeface="+mn-lt"/>
                          <a:hlinkClick r:id="rId7">
                            <a:extLst>
                              <a:ext uri="{A12FA001-AC4F-418D-AE19-62706E023703}">
                                <ahyp:hlinkClr xmlns:ahyp="http://schemas.microsoft.com/office/drawing/2018/hyperlinkcolor" val="tx"/>
                              </a:ext>
                            </a:extLst>
                          </a:hlinkClick>
                        </a:rPr>
                        <a:t>1811r0</a:t>
                      </a:r>
                      <a:endParaRPr lang="en-US" sz="1000" b="0" i="0" u="none" strike="noStrike" dirty="0">
                        <a:solidFill>
                          <a:srgbClr val="7030A0"/>
                        </a:solidFill>
                        <a:effectLst/>
                        <a:latin typeface="+mn-lt"/>
                      </a:endParaRPr>
                    </a:p>
                  </a:txBody>
                  <a:tcPr marL="9525" marR="9525" marT="9525" marB="0"/>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CR-for-misc-clause-6-and-7</a:t>
                      </a: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Mark Hamilton</a:t>
                      </a:r>
                    </a:p>
                  </a:txBody>
                  <a:tcPr/>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R4M 6C</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dirty="0">
                          <a:solidFill>
                            <a:srgbClr val="FF0000"/>
                          </a:solidFill>
                          <a:effectLst/>
                          <a:latin typeface="+mn-lt"/>
                          <a:ea typeface="Times New Roman" panose="02020603050405020304" pitchFamily="18" charset="0"/>
                        </a:rPr>
                        <a:t>Def-2C</a:t>
                      </a:r>
                    </a:p>
                  </a:txBody>
                  <a:tcPr/>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8</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7030A0"/>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2101445955"/>
                  </a:ext>
                </a:extLst>
              </a:tr>
              <a:tr h="297047">
                <a:tc>
                  <a:txBody>
                    <a:bodyPr/>
                    <a:lstStyle/>
                    <a:p>
                      <a:pPr algn="ctr" fontAlgn="t"/>
                      <a:r>
                        <a:rPr lang="en-US" sz="1000" b="0" i="0" u="none" strike="noStrike" dirty="0">
                          <a:solidFill>
                            <a:srgbClr val="00B050"/>
                          </a:solidFill>
                          <a:effectLst/>
                          <a:latin typeface="+mn-lt"/>
                          <a:hlinkClick r:id="rId8">
                            <a:extLst>
                              <a:ext uri="{A12FA001-AC4F-418D-AE19-62706E023703}">
                                <ahyp:hlinkClr xmlns:ahyp="http://schemas.microsoft.com/office/drawing/2018/hyperlinkcolor" val="tx"/>
                              </a:ext>
                            </a:extLst>
                          </a:hlinkClick>
                        </a:rPr>
                        <a:t>1849r0</a:t>
                      </a:r>
                      <a:endParaRPr lang="en-US" sz="1000" b="0" i="0" u="none" strike="noStrike" dirty="0">
                        <a:solidFill>
                          <a:srgbClr val="00B050"/>
                        </a:solidFill>
                        <a:effectLst/>
                        <a:latin typeface="+mn-lt"/>
                      </a:endParaRPr>
                    </a:p>
                  </a:txBody>
                  <a:tcPr marL="9525" marR="9525" marT="9525" marB="0"/>
                </a:tc>
                <a:tc>
                  <a:txBody>
                    <a:bodyPr/>
                    <a:lstStyle/>
                    <a:p>
                      <a:pPr marL="0" marR="0">
                        <a:spcBef>
                          <a:spcPts val="0"/>
                        </a:spcBef>
                        <a:spcAft>
                          <a:spcPts val="0"/>
                        </a:spcAft>
                      </a:pPr>
                      <a:r>
                        <a:rPr lang="en-US" sz="1000" i="0" dirty="0">
                          <a:solidFill>
                            <a:srgbClr val="00B050"/>
                          </a:solidFill>
                          <a:effectLst/>
                          <a:latin typeface="+mn-lt"/>
                          <a:ea typeface="Times New Roman" panose="02020603050405020304" pitchFamily="18" charset="0"/>
                        </a:rPr>
                        <a:t>CIDs related to </a:t>
                      </a:r>
                      <a:r>
                        <a:rPr lang="en-US" sz="1000" i="0" dirty="0" err="1">
                          <a:solidFill>
                            <a:srgbClr val="00B050"/>
                          </a:solidFill>
                          <a:effectLst/>
                          <a:latin typeface="+mn-lt"/>
                          <a:ea typeface="Times New Roman" panose="02020603050405020304" pitchFamily="18" charset="0"/>
                        </a:rPr>
                        <a:t>rTWT</a:t>
                      </a:r>
                      <a:endParaRPr lang="en-US" sz="1000" i="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00B050"/>
                          </a:solidFill>
                          <a:effectLst/>
                          <a:latin typeface="+mn-lt"/>
                          <a:ea typeface="Times New Roman" panose="02020603050405020304" pitchFamily="18" charset="0"/>
                        </a:rPr>
                        <a:t>George Cherian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dirty="0">
                          <a:solidFill>
                            <a:srgbClr val="00B050"/>
                          </a:solidFill>
                          <a:effectLst/>
                          <a:latin typeface="+mn-lt"/>
                          <a:ea typeface="Times New Roman" panose="02020603050405020304" pitchFamily="18" charset="0"/>
                        </a:rPr>
                        <a:t>Presented: Mon AM1</a:t>
                      </a:r>
                    </a:p>
                  </a:txBody>
                  <a:tcPr/>
                </a:tc>
                <a:tc>
                  <a:txBody>
                    <a:bodyPr/>
                    <a:lstStyle/>
                    <a:p>
                      <a:pPr marL="0" marR="0" algn="ctr">
                        <a:spcBef>
                          <a:spcPts val="0"/>
                        </a:spcBef>
                        <a:spcAft>
                          <a:spcPts val="0"/>
                        </a:spcAft>
                      </a:pPr>
                      <a:r>
                        <a:rPr lang="en-US" sz="1000" i="0" dirty="0">
                          <a:solidFill>
                            <a:srgbClr val="00B050"/>
                          </a:solidFill>
                          <a:effectLst/>
                          <a:latin typeface="+mn-lt"/>
                          <a:ea typeface="Times New Roman" panose="02020603050405020304" pitchFamily="18" charset="0"/>
                        </a:rPr>
                        <a:t>7</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00B050"/>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2152067327"/>
                  </a:ext>
                </a:extLst>
              </a:tr>
              <a:tr h="297047">
                <a:tc>
                  <a:txBody>
                    <a:bodyPr/>
                    <a:lstStyle/>
                    <a:p>
                      <a:pPr marL="0" marR="0" algn="ctr">
                        <a:spcBef>
                          <a:spcPts val="0"/>
                        </a:spcBef>
                        <a:spcAft>
                          <a:spcPts val="0"/>
                        </a:spcAft>
                      </a:pPr>
                      <a:r>
                        <a:rPr lang="en-US" sz="1000" i="0" dirty="0">
                          <a:solidFill>
                            <a:srgbClr val="FF0000"/>
                          </a:solidFill>
                          <a:effectLst/>
                          <a:latin typeface="+mn-lt"/>
                          <a:ea typeface="Times New Roman" panose="02020603050405020304" pitchFamily="18" charset="0"/>
                        </a:rPr>
                        <a:t>2010r0</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CR for </a:t>
                      </a:r>
                      <a:r>
                        <a:rPr lang="en-US" sz="1000" i="0" dirty="0" err="1">
                          <a:solidFill>
                            <a:schemeClr val="tx1"/>
                          </a:solidFill>
                          <a:effectLst/>
                          <a:latin typeface="+mn-lt"/>
                          <a:ea typeface="Times New Roman" panose="02020603050405020304" pitchFamily="18" charset="0"/>
                        </a:rPr>
                        <a:t>misc</a:t>
                      </a:r>
                      <a:r>
                        <a:rPr lang="en-US" sz="1000" i="0" dirty="0">
                          <a:solidFill>
                            <a:schemeClr val="tx1"/>
                          </a:solidFill>
                          <a:effectLst/>
                          <a:latin typeface="+mn-lt"/>
                          <a:ea typeface="Times New Roman" panose="02020603050405020304" pitchFamily="18" charset="0"/>
                        </a:rPr>
                        <a:t> CIDs - part 7</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Gaurang Naik </a:t>
                      </a:r>
                    </a:p>
                  </a:txBody>
                  <a:tcPr/>
                </a:tc>
                <a:tc>
                  <a:txBody>
                    <a:bodyPr/>
                    <a:lstStyle/>
                    <a:p>
                      <a:pPr marL="0" marR="0" algn="ctr">
                        <a:spcBef>
                          <a:spcPts val="0"/>
                        </a:spcBef>
                        <a:spcAft>
                          <a:spcPts val="0"/>
                        </a:spcAft>
                      </a:pPr>
                      <a:r>
                        <a:rPr lang="en-US" sz="1000" i="0" dirty="0">
                          <a:solidFill>
                            <a:srgbClr val="00B050"/>
                          </a:solidFill>
                          <a:effectLst/>
                          <a:latin typeface="+mn-lt"/>
                          <a:ea typeface="Times New Roman" panose="02020603050405020304" pitchFamily="18" charset="0"/>
                        </a:rPr>
                        <a:t>Presented</a:t>
                      </a:r>
                    </a:p>
                    <a:p>
                      <a:pPr marL="0" marR="0" algn="ctr">
                        <a:spcBef>
                          <a:spcPts val="0"/>
                        </a:spcBef>
                        <a:spcAft>
                          <a:spcPts val="0"/>
                        </a:spcAft>
                      </a:pPr>
                      <a:r>
                        <a:rPr lang="en-US" sz="1000" i="0" dirty="0">
                          <a:solidFill>
                            <a:srgbClr val="FF0000"/>
                          </a:solidFill>
                          <a:effectLst/>
                          <a:latin typeface="+mn-lt"/>
                          <a:ea typeface="Times New Roman" panose="02020603050405020304" pitchFamily="18" charset="0"/>
                        </a:rPr>
                        <a:t>Pending SP on PM1 Tue</a:t>
                      </a: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3829173949"/>
                  </a:ext>
                </a:extLst>
              </a:tr>
              <a:tr h="297047">
                <a:tc>
                  <a:txBody>
                    <a:bodyPr/>
                    <a:lstStyle/>
                    <a:p>
                      <a:pPr marL="0" marR="0" algn="ctr">
                        <a:spcBef>
                          <a:spcPts val="0"/>
                        </a:spcBef>
                        <a:spcAft>
                          <a:spcPts val="0"/>
                        </a:spcAft>
                      </a:pPr>
                      <a:r>
                        <a:rPr lang="en-US" sz="1000" i="0" dirty="0">
                          <a:solidFill>
                            <a:srgbClr val="FF0000"/>
                          </a:solidFill>
                          <a:effectLst/>
                          <a:latin typeface="+mn-lt"/>
                          <a:ea typeface="Times New Roman" panose="02020603050405020304" pitchFamily="18" charset="0"/>
                        </a:rPr>
                        <a:t>2011r0</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CR for </a:t>
                      </a:r>
                      <a:r>
                        <a:rPr lang="en-US" sz="1000" i="0" dirty="0" err="1">
                          <a:solidFill>
                            <a:schemeClr val="tx1"/>
                          </a:solidFill>
                          <a:effectLst/>
                          <a:latin typeface="+mn-lt"/>
                          <a:ea typeface="Times New Roman" panose="02020603050405020304" pitchFamily="18" charset="0"/>
                        </a:rPr>
                        <a:t>misc</a:t>
                      </a:r>
                      <a:r>
                        <a:rPr lang="en-US" sz="1000" i="0" dirty="0">
                          <a:solidFill>
                            <a:schemeClr val="tx1"/>
                          </a:solidFill>
                          <a:effectLst/>
                          <a:latin typeface="+mn-lt"/>
                          <a:ea typeface="Times New Roman" panose="02020603050405020304" pitchFamily="18" charset="0"/>
                        </a:rPr>
                        <a:t> CIDs - part 8</a:t>
                      </a:r>
                    </a:p>
                  </a:txBody>
                  <a:tcPr anchor="b"/>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b="0" dirty="0">
                          <a:effectLst/>
                          <a:latin typeface="+mn-lt"/>
                        </a:rPr>
                        <a:t>Gaurang Naik </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dirty="0">
                          <a:solidFill>
                            <a:schemeClr val="tx1"/>
                          </a:solidFill>
                          <a:effectLst/>
                          <a:latin typeface="+mn-lt"/>
                          <a:ea typeface="Times New Roman" panose="02020603050405020304" pitchFamily="18" charset="0"/>
                        </a:rPr>
                        <a:t>Pending: Tue AM1</a:t>
                      </a: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750082298"/>
                  </a:ext>
                </a:extLst>
              </a:tr>
              <a:tr h="297047">
                <a:tc>
                  <a:txBody>
                    <a:bodyPr/>
                    <a:lstStyle/>
                    <a:p>
                      <a:pPr marL="0" marR="0" algn="ctr">
                        <a:spcBef>
                          <a:spcPts val="0"/>
                        </a:spcBef>
                        <a:spcAft>
                          <a:spcPts val="0"/>
                        </a:spcAft>
                      </a:pPr>
                      <a:r>
                        <a:rPr lang="en-US" sz="1000" i="0" dirty="0">
                          <a:solidFill>
                            <a:srgbClr val="00B050"/>
                          </a:solidFill>
                          <a:effectLst/>
                          <a:latin typeface="+mn-lt"/>
                          <a:ea typeface="Times New Roman" panose="02020603050405020304" pitchFamily="18" charset="0"/>
                          <a:hlinkClick r:id="rId9">
                            <a:extLst>
                              <a:ext uri="{A12FA001-AC4F-418D-AE19-62706E023703}">
                                <ahyp:hlinkClr xmlns:ahyp="http://schemas.microsoft.com/office/drawing/2018/hyperlinkcolor" val="tx"/>
                              </a:ext>
                            </a:extLst>
                          </a:hlinkClick>
                        </a:rPr>
                        <a:t>1882r0</a:t>
                      </a:r>
                      <a:endParaRPr lang="en-US" sz="1000" i="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00B050"/>
                          </a:solidFill>
                          <a:effectLst/>
                          <a:latin typeface="+mn-lt"/>
                          <a:ea typeface="Times New Roman" panose="02020603050405020304" pitchFamily="18" charset="0"/>
                        </a:rPr>
                        <a:t>Proposed resolution to 11be LB275 CID-19523</a:t>
                      </a:r>
                    </a:p>
                  </a:txBody>
                  <a:tcPr anchor="b"/>
                </a:tc>
                <a:tc>
                  <a:txBody>
                    <a:bodyPr/>
                    <a:lstStyle/>
                    <a:p>
                      <a:pPr marL="0" marR="0">
                        <a:spcBef>
                          <a:spcPts val="0"/>
                        </a:spcBef>
                        <a:spcAft>
                          <a:spcPts val="0"/>
                        </a:spcAft>
                      </a:pPr>
                      <a:r>
                        <a:rPr lang="en-US" sz="1000" i="0" dirty="0">
                          <a:solidFill>
                            <a:srgbClr val="00B050"/>
                          </a:solidFill>
                          <a:effectLst/>
                          <a:latin typeface="+mn-lt"/>
                          <a:ea typeface="Times New Roman" panose="02020603050405020304" pitchFamily="18" charset="0"/>
                        </a:rPr>
                        <a:t>Qi Wang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dirty="0">
                          <a:solidFill>
                            <a:srgbClr val="00B050"/>
                          </a:solidFill>
                          <a:effectLst/>
                          <a:latin typeface="+mn-lt"/>
                          <a:ea typeface="Times New Roman" panose="02020603050405020304" pitchFamily="18" charset="0"/>
                        </a:rPr>
                        <a:t>Presented: Mon AM1</a:t>
                      </a:r>
                    </a:p>
                  </a:txBody>
                  <a:tcPr/>
                </a:tc>
                <a:tc>
                  <a:txBody>
                    <a:bodyPr/>
                    <a:lstStyle/>
                    <a:p>
                      <a:pPr marL="0" marR="0" algn="ctr">
                        <a:spcBef>
                          <a:spcPts val="0"/>
                        </a:spcBef>
                        <a:spcAft>
                          <a:spcPts val="0"/>
                        </a:spcAft>
                      </a:pPr>
                      <a:r>
                        <a:rPr lang="en-US" sz="1000" i="0" dirty="0">
                          <a:solidFill>
                            <a:srgbClr val="00B050"/>
                          </a:solidFill>
                          <a:effectLst/>
                          <a:latin typeface="+mn-lt"/>
                          <a:ea typeface="Times New Roman" panose="02020603050405020304" pitchFamily="18" charset="0"/>
                        </a:rPr>
                        <a:t>1</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00B050"/>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3773066149"/>
                  </a:ext>
                </a:extLst>
              </a:tr>
            </a:tbl>
          </a:graphicData>
        </a:graphic>
      </p:graphicFrame>
    </p:spTree>
    <p:extLst>
      <p:ext uri="{BB962C8B-B14F-4D97-AF65-F5344CB8AC3E}">
        <p14:creationId xmlns:p14="http://schemas.microsoft.com/office/powerpoint/2010/main" val="300807640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6" name="Table 5">
            <a:extLst>
              <a:ext uri="{FF2B5EF4-FFF2-40B4-BE49-F238E27FC236}">
                <a16:creationId xmlns:a16="http://schemas.microsoft.com/office/drawing/2014/main" id="{F4A90C7D-18B6-9189-6321-A3F7979F9A3B}"/>
              </a:ext>
            </a:extLst>
          </p:cNvPr>
          <p:cNvGraphicFramePr>
            <a:graphicFrameLocks noGrp="1"/>
          </p:cNvGraphicFramePr>
          <p:nvPr>
            <p:extLst>
              <p:ext uri="{D42A27DB-BD31-4B8C-83A1-F6EECF244321}">
                <p14:modId xmlns:p14="http://schemas.microsoft.com/office/powerpoint/2010/main" val="3776171247"/>
              </p:ext>
            </p:extLst>
          </p:nvPr>
        </p:nvGraphicFramePr>
        <p:xfrm>
          <a:off x="851217" y="1582301"/>
          <a:ext cx="7736268" cy="3955228"/>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2819401">
                  <a:extLst>
                    <a:ext uri="{9D8B030D-6E8A-4147-A177-3AD203B41FA5}">
                      <a16:colId xmlns:a16="http://schemas.microsoft.com/office/drawing/2014/main" val="20001"/>
                    </a:ext>
                  </a:extLst>
                </a:gridCol>
                <a:gridCol w="990600">
                  <a:extLst>
                    <a:ext uri="{9D8B030D-6E8A-4147-A177-3AD203B41FA5}">
                      <a16:colId xmlns:a16="http://schemas.microsoft.com/office/drawing/2014/main" val="20002"/>
                    </a:ext>
                  </a:extLst>
                </a:gridCol>
                <a:gridCol w="1752600">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97047">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hlinkClick r:id="rId2">
                            <a:extLst>
                              <a:ext uri="{A12FA001-AC4F-418D-AE19-62706E023703}">
                                <ahyp:hlinkClr xmlns:ahyp="http://schemas.microsoft.com/office/drawing/2018/hyperlinkcolor" val="tx"/>
                              </a:ext>
                            </a:extLst>
                          </a:hlinkClick>
                        </a:rPr>
                        <a:t>1894r0</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CR for Bug Fix</a:t>
                      </a: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Ming Gan</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dirty="0">
                          <a:solidFill>
                            <a:srgbClr val="7030A0"/>
                          </a:solidFill>
                          <a:effectLst/>
                          <a:latin typeface="+mn-lt"/>
                          <a:ea typeface="Times New Roman" panose="02020603050405020304" pitchFamily="18" charset="0"/>
                        </a:rPr>
                        <a:t>R4M</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0</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7030A0"/>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US" sz="1000" i="0" dirty="0">
                          <a:solidFill>
                            <a:srgbClr val="00B050"/>
                          </a:solidFill>
                          <a:effectLst/>
                          <a:latin typeface="+mn-lt"/>
                          <a:ea typeface="Times New Roman" panose="02020603050405020304" pitchFamily="18" charset="0"/>
                          <a:hlinkClick r:id="rId3">
                            <a:extLst>
                              <a:ext uri="{A12FA001-AC4F-418D-AE19-62706E023703}">
                                <ahyp:hlinkClr xmlns:ahyp="http://schemas.microsoft.com/office/drawing/2018/hyperlinkcolor" val="tx"/>
                              </a:ext>
                            </a:extLst>
                          </a:hlinkClick>
                        </a:rPr>
                        <a:t>1630r1</a:t>
                      </a:r>
                      <a:endParaRPr lang="en-US" sz="1000" i="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00B050"/>
                          </a:solidFill>
                          <a:effectLst/>
                          <a:latin typeface="+mn-lt"/>
                          <a:ea typeface="Times New Roman" panose="02020603050405020304" pitchFamily="18" charset="0"/>
                        </a:rPr>
                        <a:t>Unsupported </a:t>
                      </a:r>
                      <a:r>
                        <a:rPr lang="en-US" sz="1000" i="0" dirty="0" err="1">
                          <a:solidFill>
                            <a:srgbClr val="00B050"/>
                          </a:solidFill>
                          <a:effectLst/>
                          <a:latin typeface="+mn-lt"/>
                          <a:ea typeface="Times New Roman" panose="02020603050405020304" pitchFamily="18" charset="0"/>
                        </a:rPr>
                        <a:t>Opclasses</a:t>
                      </a:r>
                      <a:r>
                        <a:rPr lang="en-US" sz="1000" i="0" dirty="0">
                          <a:solidFill>
                            <a:srgbClr val="00B050"/>
                          </a:solidFill>
                          <a:effectLst/>
                          <a:latin typeface="+mn-lt"/>
                          <a:ea typeface="Times New Roman" panose="02020603050405020304" pitchFamily="18" charset="0"/>
                        </a:rPr>
                        <a:t> in RNR and FILSDF</a:t>
                      </a:r>
                    </a:p>
                  </a:txBody>
                  <a:tcPr anchor="b"/>
                </a:tc>
                <a:tc>
                  <a:txBody>
                    <a:bodyPr/>
                    <a:lstStyle/>
                    <a:p>
                      <a:pPr marL="0" marR="0">
                        <a:spcBef>
                          <a:spcPts val="0"/>
                        </a:spcBef>
                        <a:spcAft>
                          <a:spcPts val="0"/>
                        </a:spcAft>
                      </a:pPr>
                      <a:r>
                        <a:rPr lang="en-US" sz="1000" i="0" dirty="0">
                          <a:solidFill>
                            <a:srgbClr val="00B050"/>
                          </a:solidFill>
                          <a:effectLst/>
                          <a:latin typeface="+mn-lt"/>
                          <a:ea typeface="Times New Roman" panose="02020603050405020304" pitchFamily="18" charset="0"/>
                        </a:rPr>
                        <a:t>Thomas Derham</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dirty="0">
                          <a:solidFill>
                            <a:srgbClr val="00B050"/>
                          </a:solidFill>
                          <a:effectLst/>
                          <a:latin typeface="+mn-lt"/>
                          <a:ea typeface="Times New Roman" panose="02020603050405020304" pitchFamily="18" charset="0"/>
                        </a:rPr>
                        <a:t>Presented </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dirty="0">
                          <a:solidFill>
                            <a:srgbClr val="00B050"/>
                          </a:solidFill>
                          <a:effectLst/>
                          <a:latin typeface="+mn-lt"/>
                          <a:ea typeface="Times New Roman" panose="02020603050405020304" pitchFamily="18" charset="0"/>
                        </a:rPr>
                        <a:t>Pending SP PM1 Tue</a:t>
                      </a:r>
                    </a:p>
                  </a:txBody>
                  <a:tcPr anchor="b"/>
                </a:tc>
                <a:tc>
                  <a:txBody>
                    <a:bodyPr/>
                    <a:lstStyle/>
                    <a:p>
                      <a:pPr marL="0" marR="0" algn="ctr">
                        <a:spcBef>
                          <a:spcPts val="0"/>
                        </a:spcBef>
                        <a:spcAft>
                          <a:spcPts val="0"/>
                        </a:spcAft>
                      </a:pPr>
                      <a:r>
                        <a:rPr lang="en-US" sz="1000" i="0" dirty="0">
                          <a:solidFill>
                            <a:srgbClr val="00B050"/>
                          </a:solidFill>
                          <a:effectLst/>
                          <a:latin typeface="+mn-lt"/>
                          <a:ea typeface="Times New Roman" panose="02020603050405020304" pitchFamily="18" charset="0"/>
                        </a:rPr>
                        <a:t>0</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00B050"/>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883746937"/>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1647411389"/>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387928932"/>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774712473"/>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2101445955"/>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2152067327"/>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3829173949"/>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750082298"/>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3773066149"/>
                  </a:ext>
                </a:extLst>
              </a:tr>
            </a:tbl>
          </a:graphicData>
        </a:graphic>
      </p:graphicFrame>
    </p:spTree>
    <p:extLst>
      <p:ext uri="{BB962C8B-B14F-4D97-AF65-F5344CB8AC3E}">
        <p14:creationId xmlns:p14="http://schemas.microsoft.com/office/powerpoint/2010/main" val="181410787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4*</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6" name="Table 5">
            <a:extLst>
              <a:ext uri="{FF2B5EF4-FFF2-40B4-BE49-F238E27FC236}">
                <a16:creationId xmlns:a16="http://schemas.microsoft.com/office/drawing/2014/main" id="{F4A90C7D-18B6-9189-6321-A3F7979F9A3B}"/>
              </a:ext>
            </a:extLst>
          </p:cNvPr>
          <p:cNvGraphicFramePr>
            <a:graphicFrameLocks noGrp="1"/>
          </p:cNvGraphicFramePr>
          <p:nvPr>
            <p:extLst>
              <p:ext uri="{D42A27DB-BD31-4B8C-83A1-F6EECF244321}">
                <p14:modId xmlns:p14="http://schemas.microsoft.com/office/powerpoint/2010/main" val="2777955314"/>
              </p:ext>
            </p:extLst>
          </p:nvPr>
        </p:nvGraphicFramePr>
        <p:xfrm>
          <a:off x="851217" y="1582301"/>
          <a:ext cx="7736268" cy="4153082"/>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2819401">
                  <a:extLst>
                    <a:ext uri="{9D8B030D-6E8A-4147-A177-3AD203B41FA5}">
                      <a16:colId xmlns:a16="http://schemas.microsoft.com/office/drawing/2014/main" val="20001"/>
                    </a:ext>
                  </a:extLst>
                </a:gridCol>
                <a:gridCol w="990600">
                  <a:extLst>
                    <a:ext uri="{9D8B030D-6E8A-4147-A177-3AD203B41FA5}">
                      <a16:colId xmlns:a16="http://schemas.microsoft.com/office/drawing/2014/main" val="20002"/>
                    </a:ext>
                  </a:extLst>
                </a:gridCol>
                <a:gridCol w="1752600">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97047">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hlinkClick r:id="rId2"/>
                        </a:rPr>
                        <a:t>1769r5</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CR for ML Reconfiguration part 5</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 Binita Gupta</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dirty="0">
                          <a:solidFill>
                            <a:schemeClr val="tx1"/>
                          </a:solidFill>
                          <a:effectLst/>
                          <a:latin typeface="+mn-lt"/>
                          <a:ea typeface="Times New Roman" panose="02020603050405020304" pitchFamily="18" charset="0"/>
                        </a:rPr>
                        <a:t>Pending SP</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2C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hlinkClick r:id="rId3"/>
                        </a:rPr>
                        <a:t>1542r4</a:t>
                      </a:r>
                      <a:r>
                        <a:rPr lang="en-US" sz="1000" i="0" dirty="0">
                          <a:solidFill>
                            <a:schemeClr val="tx1"/>
                          </a:solidFill>
                          <a:effectLst/>
                          <a:latin typeface="+mn-lt"/>
                          <a:ea typeface="Times New Roman" panose="02020603050405020304" pitchFamily="18" charset="0"/>
                        </a:rPr>
                        <a:t> </a:t>
                      </a:r>
                    </a:p>
                  </a:txBody>
                  <a:tcPr anchor="b"/>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i="0" dirty="0">
                          <a:solidFill>
                            <a:schemeClr val="tx1"/>
                          </a:solidFill>
                          <a:effectLst/>
                          <a:latin typeface="+mn-lt"/>
                          <a:ea typeface="Times New Roman" panose="02020603050405020304" pitchFamily="18" charset="0"/>
                        </a:rPr>
                        <a:t>CR for ML Reconfiguration part 4</a:t>
                      </a:r>
                    </a:p>
                  </a:txBody>
                  <a:tcPr anchor="b"/>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i="0" dirty="0">
                          <a:solidFill>
                            <a:schemeClr val="tx1"/>
                          </a:solidFill>
                          <a:effectLst/>
                          <a:latin typeface="+mn-lt"/>
                          <a:ea typeface="Times New Roman" panose="02020603050405020304" pitchFamily="18" charset="0"/>
                        </a:rPr>
                        <a:t>Binita Gupta</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dirty="0">
                          <a:solidFill>
                            <a:schemeClr val="tx1"/>
                          </a:solidFill>
                          <a:effectLst/>
                          <a:latin typeface="+mn-lt"/>
                          <a:ea typeface="Times New Roman" panose="02020603050405020304" pitchFamily="18" charset="0"/>
                        </a:rPr>
                        <a:t>Pending SP</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1C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548110535"/>
                  </a:ext>
                </a:extLst>
              </a:tr>
              <a:tr h="297047">
                <a:tc>
                  <a:txBody>
                    <a:bodyPr/>
                    <a:lstStyle/>
                    <a:p>
                      <a:pPr algn="ctr" fontAlgn="t"/>
                      <a:r>
                        <a:rPr lang="en-US" sz="1000" b="0" i="0" u="none" strike="noStrike" dirty="0">
                          <a:solidFill>
                            <a:srgbClr val="000000"/>
                          </a:solidFill>
                          <a:effectLst/>
                          <a:latin typeface="+mn-lt"/>
                          <a:hlinkClick r:id="rId4"/>
                        </a:rPr>
                        <a:t>1760r2</a:t>
                      </a:r>
                      <a:endParaRPr lang="en-US" sz="1000" b="0" i="0" u="none" strike="noStrike" dirty="0">
                        <a:solidFill>
                          <a:srgbClr val="000000"/>
                        </a:solidFill>
                        <a:effectLst/>
                        <a:latin typeface="+mn-lt"/>
                      </a:endParaRPr>
                    </a:p>
                  </a:txBody>
                  <a:tcPr marL="9525" marR="9525" marT="9525" marB="0"/>
                </a:tc>
                <a:tc>
                  <a:txBody>
                    <a:bodyPr/>
                    <a:lstStyle/>
                    <a:p>
                      <a:pPr marL="0" marR="0">
                        <a:spcBef>
                          <a:spcPts val="0"/>
                        </a:spcBef>
                        <a:spcAft>
                          <a:spcPts val="0"/>
                        </a:spcAft>
                      </a:pPr>
                      <a:r>
                        <a:rPr lang="en-US" sz="1000" b="0" i="0" kern="1200" dirty="0">
                          <a:solidFill>
                            <a:schemeClr val="tx1"/>
                          </a:solidFill>
                          <a:effectLst/>
                          <a:latin typeface="+mn-lt"/>
                          <a:ea typeface="+mn-ea"/>
                          <a:cs typeface="+mn-cs"/>
                        </a:rPr>
                        <a:t>Prop. resolutions to LB275 a few CIDs on EMLSR</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b="0" i="0" kern="1200" dirty="0">
                          <a:solidFill>
                            <a:schemeClr val="tx1"/>
                          </a:solidFill>
                          <a:effectLst/>
                          <a:latin typeface="+mn-lt"/>
                          <a:ea typeface="+mn-ea"/>
                          <a:cs typeface="+mn-cs"/>
                        </a:rPr>
                        <a:t>Qi Wang</a:t>
                      </a: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 SP</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1C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hlinkClick r:id="rId5"/>
                        </a:rPr>
                        <a:t>1400r3</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CR-for-Subclause-35.3.7.5.2 - Part 2</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Arik Klein</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 SP</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1C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883746937"/>
                  </a:ext>
                </a:extLst>
              </a:tr>
              <a:tr h="297047">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hlinkClick r:id="rId6"/>
                        </a:rPr>
                        <a:t>1401r1</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CR-for-Subclause-35.3.7.5.3</a:t>
                      </a:r>
                    </a:p>
                  </a:txBody>
                  <a:tcPr anchor="b"/>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i="0" dirty="0">
                          <a:solidFill>
                            <a:schemeClr val="tx1"/>
                          </a:solidFill>
                          <a:effectLst/>
                          <a:latin typeface="+mn-lt"/>
                          <a:ea typeface="Times New Roman" panose="02020603050405020304" pitchFamily="18" charset="0"/>
                        </a:rPr>
                        <a:t>Arik Klein</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 SP</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1C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1647411389"/>
                  </a:ext>
                </a:extLst>
              </a:tr>
              <a:tr h="297047">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hlinkClick r:id="rId7"/>
                        </a:rPr>
                        <a:t>1547r1</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CR for </a:t>
                      </a:r>
                      <a:r>
                        <a:rPr lang="en-US" sz="1000" i="0" dirty="0" err="1">
                          <a:solidFill>
                            <a:schemeClr val="tx1"/>
                          </a:solidFill>
                          <a:effectLst/>
                          <a:latin typeface="+mn-lt"/>
                          <a:ea typeface="Times New Roman" panose="02020603050405020304" pitchFamily="18" charset="0"/>
                        </a:rPr>
                        <a:t>misc</a:t>
                      </a:r>
                      <a:r>
                        <a:rPr lang="en-US" sz="1000" i="0" dirty="0">
                          <a:solidFill>
                            <a:schemeClr val="tx1"/>
                          </a:solidFill>
                          <a:effectLst/>
                          <a:latin typeface="+mn-lt"/>
                          <a:ea typeface="Times New Roman" panose="02020603050405020304" pitchFamily="18" charset="0"/>
                        </a:rPr>
                        <a:t> CIDs</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Laurent Cariou </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 SP</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1C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387928932"/>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774712473"/>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2101445955"/>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2152067327"/>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3829173949"/>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750082298"/>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3773066149"/>
                  </a:ext>
                </a:extLst>
              </a:tr>
              <a:tr h="297047">
                <a:tc gridSpan="6">
                  <a:txBody>
                    <a:bodyPr/>
                    <a:lstStyle/>
                    <a:p>
                      <a:pPr marL="0" marR="0" algn="l">
                        <a:spcBef>
                          <a:spcPts val="0"/>
                        </a:spcBef>
                        <a:spcAft>
                          <a:spcPts val="0"/>
                        </a:spcAft>
                      </a:pPr>
                      <a:r>
                        <a:rPr lang="en-US" sz="1000" i="0" dirty="0">
                          <a:solidFill>
                            <a:schemeClr val="tx1"/>
                          </a:solidFill>
                          <a:effectLst/>
                          <a:latin typeface="+mn-lt"/>
                          <a:ea typeface="Times New Roman" panose="02020603050405020304" pitchFamily="18" charset="0"/>
                        </a:rPr>
                        <a:t>* These are submissions that were already presented or are in quarantine.</a:t>
                      </a:r>
                    </a:p>
                  </a:txBody>
                  <a:tcPr anchor="b"/>
                </a:tc>
                <a:tc hMerge="1">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hMerge="1">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hMerge="1">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hMerge="1">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endParaRPr>
                    </a:p>
                  </a:txBody>
                  <a:tcPr marL="0" marR="0" marT="0" marB="0" anchor="b"/>
                </a:tc>
                <a:extLst>
                  <a:ext uri="{0D108BD9-81ED-4DB2-BD59-A6C34878D82A}">
                    <a16:rowId xmlns:a16="http://schemas.microsoft.com/office/drawing/2014/main" val="853371875"/>
                  </a:ext>
                </a:extLst>
              </a:tr>
            </a:tbl>
          </a:graphicData>
        </a:graphic>
      </p:graphicFrame>
    </p:spTree>
    <p:extLst>
      <p:ext uri="{BB962C8B-B14F-4D97-AF65-F5344CB8AC3E}">
        <p14:creationId xmlns:p14="http://schemas.microsoft.com/office/powerpoint/2010/main" val="115701890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MAC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Submissions:</a:t>
            </a:r>
          </a:p>
          <a:p>
            <a:pPr lvl="1">
              <a:buFont typeface="Arial" panose="020B0604020202020204" pitchFamily="34" charset="0"/>
              <a:buChar char="•"/>
            </a:pPr>
            <a:r>
              <a:rPr lang="en-US" sz="1400" dirty="0">
                <a:solidFill>
                  <a:srgbClr val="00B050"/>
                </a:solidFill>
                <a:hlinkClick r:id="rId2">
                  <a:extLst>
                    <a:ext uri="{A12FA001-AC4F-418D-AE19-62706E023703}">
                      <ahyp:hlinkClr xmlns:ahyp="http://schemas.microsoft.com/office/drawing/2018/hyperlinkcolor" val="tx"/>
                    </a:ext>
                  </a:extLst>
                </a:hlinkClick>
              </a:rPr>
              <a:t>1802r1</a:t>
            </a:r>
            <a:r>
              <a:rPr lang="en-US" sz="1400" dirty="0">
                <a:solidFill>
                  <a:srgbClr val="00B050"/>
                </a:solidFill>
              </a:rPr>
              <a:t> LB275-9.4.2.316 (QoS char element)			Duncan Ho		[4C]</a:t>
            </a:r>
          </a:p>
          <a:p>
            <a:pPr lvl="1">
              <a:buFont typeface="Arial" panose="020B0604020202020204" pitchFamily="34" charset="0"/>
              <a:buChar char="•"/>
            </a:pPr>
            <a:r>
              <a:rPr lang="en-US" sz="1400" dirty="0">
                <a:solidFill>
                  <a:srgbClr val="00B050"/>
                </a:solidFill>
                <a:hlinkClick r:id="rId3">
                  <a:extLst>
                    <a:ext uri="{A12FA001-AC4F-418D-AE19-62706E023703}">
                      <ahyp:hlinkClr xmlns:ahyp="http://schemas.microsoft.com/office/drawing/2018/hyperlinkcolor" val="tx"/>
                    </a:ext>
                  </a:extLst>
                </a:hlinkClick>
              </a:rPr>
              <a:t>1804r1</a:t>
            </a:r>
            <a:r>
              <a:rPr lang="en-US" sz="1400" dirty="0">
                <a:solidFill>
                  <a:srgbClr val="00B050"/>
                </a:solidFill>
              </a:rPr>
              <a:t> CR 35.3.18 part 2						Liwen Chu		[7C]	</a:t>
            </a:r>
          </a:p>
          <a:p>
            <a:pPr lvl="1">
              <a:buFont typeface="Arial" panose="020B0604020202020204" pitchFamily="34" charset="0"/>
              <a:buChar char="•"/>
            </a:pPr>
            <a:r>
              <a:rPr lang="en-US" sz="1400" dirty="0">
                <a:solidFill>
                  <a:srgbClr val="00B050"/>
                </a:solidFill>
                <a:hlinkClick r:id="rId4">
                  <a:extLst>
                    <a:ext uri="{A12FA001-AC4F-418D-AE19-62706E023703}">
                      <ahyp:hlinkClr xmlns:ahyp="http://schemas.microsoft.com/office/drawing/2018/hyperlinkcolor" val="tx"/>
                    </a:ext>
                  </a:extLst>
                </a:hlinkClick>
              </a:rPr>
              <a:t>1560r1</a:t>
            </a:r>
            <a:r>
              <a:rPr lang="en-US" sz="1400" dirty="0">
                <a:solidFill>
                  <a:srgbClr val="00B050"/>
                </a:solidFill>
              </a:rPr>
              <a:t> CR for CIDs in 35.3.16.8.3				Ming Gan		[5C]</a:t>
            </a:r>
          </a:p>
          <a:p>
            <a:pPr lvl="1">
              <a:buFont typeface="Arial" panose="020B0604020202020204" pitchFamily="34" charset="0"/>
              <a:buChar char="•"/>
            </a:pPr>
            <a:r>
              <a:rPr lang="en-US" sz="1400" dirty="0">
                <a:solidFill>
                  <a:srgbClr val="00B050"/>
                </a:solidFill>
                <a:hlinkClick r:id="rId5">
                  <a:extLst>
                    <a:ext uri="{A12FA001-AC4F-418D-AE19-62706E023703}">
                      <ahyp:hlinkClr xmlns:ahyp="http://schemas.microsoft.com/office/drawing/2018/hyperlinkcolor" val="tx"/>
                    </a:ext>
                  </a:extLst>
                </a:hlinkClick>
              </a:rPr>
              <a:t>1793r0</a:t>
            </a:r>
            <a:r>
              <a:rPr lang="en-US" sz="1400" dirty="0">
                <a:solidFill>
                  <a:srgbClr val="00B050"/>
                </a:solidFill>
              </a:rPr>
              <a:t> CR for CID 20088						Liuming Lu		[1C]</a:t>
            </a:r>
          </a:p>
          <a:p>
            <a:pPr lvl="1">
              <a:buFont typeface="Arial" panose="020B0604020202020204" pitchFamily="34" charset="0"/>
              <a:buChar char="•"/>
            </a:pPr>
            <a:r>
              <a:rPr lang="en-US" sz="1400" dirty="0">
                <a:solidFill>
                  <a:srgbClr val="00B050"/>
                </a:solidFill>
                <a:hlinkClick r:id="rId6">
                  <a:extLst>
                    <a:ext uri="{A12FA001-AC4F-418D-AE19-62706E023703}">
                      <ahyp:hlinkClr xmlns:ahyp="http://schemas.microsoft.com/office/drawing/2018/hyperlinkcolor" val="tx"/>
                    </a:ext>
                  </a:extLst>
                </a:hlinkClick>
              </a:rPr>
              <a:t>1849r0</a:t>
            </a:r>
            <a:r>
              <a:rPr lang="en-US" sz="1400" dirty="0">
                <a:solidFill>
                  <a:srgbClr val="00B050"/>
                </a:solidFill>
              </a:rPr>
              <a:t> CIDs related to </a:t>
            </a:r>
            <a:r>
              <a:rPr lang="en-US" sz="1400" dirty="0" err="1">
                <a:solidFill>
                  <a:srgbClr val="00B050"/>
                </a:solidFill>
              </a:rPr>
              <a:t>rTWT</a:t>
            </a:r>
            <a:r>
              <a:rPr lang="en-US" sz="1400" dirty="0">
                <a:solidFill>
                  <a:srgbClr val="00B050"/>
                </a:solidFill>
              </a:rPr>
              <a:t>					George Cherian	[8C]</a:t>
            </a:r>
          </a:p>
          <a:p>
            <a:pPr lvl="1">
              <a:buFont typeface="Arial" panose="020B0604020202020204" pitchFamily="34" charset="0"/>
              <a:buChar char="•"/>
            </a:pPr>
            <a:r>
              <a:rPr lang="en-US" sz="1400" dirty="0">
                <a:solidFill>
                  <a:srgbClr val="00B050"/>
                </a:solidFill>
                <a:hlinkClick r:id="rId7">
                  <a:extLst>
                    <a:ext uri="{A12FA001-AC4F-418D-AE19-62706E023703}">
                      <ahyp:hlinkClr xmlns:ahyp="http://schemas.microsoft.com/office/drawing/2018/hyperlinkcolor" val="tx"/>
                    </a:ext>
                  </a:extLst>
                </a:hlinkClick>
              </a:rPr>
              <a:t>1882r0</a:t>
            </a:r>
            <a:r>
              <a:rPr lang="en-US" sz="1400" dirty="0">
                <a:solidFill>
                  <a:srgbClr val="00B050"/>
                </a:solidFill>
              </a:rPr>
              <a:t> Proposed resolution to 11be LB275 CID-19523 	Qi Wang		[1C]</a:t>
            </a:r>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Adjourn</a:t>
            </a:r>
            <a:endParaRPr lang="en-US" sz="18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76060946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Joint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08321"/>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GB" sz="1400" dirty="0"/>
              <a:t>Announcements:</a:t>
            </a:r>
          </a:p>
          <a:p>
            <a:pPr>
              <a:buFont typeface="Arial" panose="020B0604020202020204" pitchFamily="34" charset="0"/>
              <a:buChar char="•"/>
            </a:pPr>
            <a:r>
              <a:rPr lang="en-GB" sz="1400" dirty="0"/>
              <a:t>Summary from September meeting, MAC ad-hoc &amp; conf calls</a:t>
            </a:r>
          </a:p>
          <a:p>
            <a:pPr>
              <a:buFont typeface="Arial" panose="020B0604020202020204" pitchFamily="34" charset="0"/>
              <a:buChar char="•"/>
            </a:pPr>
            <a:r>
              <a:rPr lang="en-GB" sz="1400" dirty="0"/>
              <a:t>Progress Report</a:t>
            </a:r>
          </a:p>
          <a:p>
            <a:pPr lvl="0">
              <a:buFont typeface="Arial" panose="020B0604020202020204" pitchFamily="34" charset="0"/>
              <a:buChar char="•"/>
            </a:pPr>
            <a:r>
              <a:rPr lang="en-GB" sz="1400" dirty="0"/>
              <a:t>Submissions: </a:t>
            </a:r>
          </a:p>
          <a:p>
            <a:pPr lvl="1">
              <a:buFont typeface="Arial" panose="020B0604020202020204" pitchFamily="34" charset="0"/>
              <a:buChar char="•"/>
            </a:pPr>
            <a:r>
              <a:rPr lang="en-US" sz="1100" dirty="0">
                <a:solidFill>
                  <a:srgbClr val="00B050"/>
                </a:solidFill>
                <a:hlinkClick r:id="rId2">
                  <a:extLst>
                    <a:ext uri="{A12FA001-AC4F-418D-AE19-62706E023703}">
                      <ahyp:hlinkClr xmlns:ahyp="http://schemas.microsoft.com/office/drawing/2018/hyperlinkcolor" val="tx"/>
                    </a:ext>
                  </a:extLst>
                </a:hlinkClick>
              </a:rPr>
              <a:t>1810r0</a:t>
            </a:r>
            <a:r>
              <a:rPr lang="en-US" sz="1100" dirty="0">
                <a:solidFill>
                  <a:srgbClr val="00B050"/>
                </a:solidFill>
              </a:rPr>
              <a:t> CR-for-Subclause-6-5-24					Mark Hamilton			[12C] </a:t>
            </a:r>
          </a:p>
          <a:p>
            <a:pPr lvl="1">
              <a:buFont typeface="Arial" panose="020B0604020202020204" pitchFamily="34" charset="0"/>
              <a:buChar char="•"/>
            </a:pPr>
            <a:r>
              <a:rPr lang="en-US" sz="1100" dirty="0">
                <a:solidFill>
                  <a:srgbClr val="00B050"/>
                </a:solidFill>
                <a:hlinkClick r:id="rId3">
                  <a:extLst>
                    <a:ext uri="{A12FA001-AC4F-418D-AE19-62706E023703}">
                      <ahyp:hlinkClr xmlns:ahyp="http://schemas.microsoft.com/office/drawing/2018/hyperlinkcolor" val="tx"/>
                    </a:ext>
                  </a:extLst>
                </a:hlinkClick>
              </a:rPr>
              <a:t>1811r0</a:t>
            </a:r>
            <a:r>
              <a:rPr lang="en-US" sz="1100" dirty="0">
                <a:solidFill>
                  <a:srgbClr val="00B050"/>
                </a:solidFill>
              </a:rPr>
              <a:t> CR-for-misc-clause-6-and-7				Mark Hamilton			[9C]</a:t>
            </a:r>
            <a:endParaRPr lang="en-GB" sz="1100" dirty="0">
              <a:solidFill>
                <a:srgbClr val="00B050"/>
              </a:solidFill>
            </a:endParaRPr>
          </a:p>
          <a:p>
            <a:pPr lvl="1">
              <a:buFont typeface="Arial" panose="020B0604020202020204" pitchFamily="34" charset="0"/>
              <a:buChar char="•"/>
            </a:pPr>
            <a:r>
              <a:rPr lang="en-US" sz="1100" dirty="0">
                <a:solidFill>
                  <a:srgbClr val="00B050"/>
                </a:solidFill>
                <a:hlinkClick r:id="rId4">
                  <a:extLst>
                    <a:ext uri="{A12FA001-AC4F-418D-AE19-62706E023703}">
                      <ahyp:hlinkClr xmlns:ahyp="http://schemas.microsoft.com/office/drawing/2018/hyperlinkcolor" val="tx"/>
                    </a:ext>
                  </a:extLst>
                </a:hlinkClick>
              </a:rPr>
              <a:t>1545r0</a:t>
            </a:r>
            <a:r>
              <a:rPr lang="en-US" sz="1100" dirty="0">
                <a:solidFill>
                  <a:srgbClr val="00B050"/>
                </a:solidFill>
              </a:rPr>
              <a:t> CR for R-TWT - Part 2 					Kumail Haider 			[12C]</a:t>
            </a:r>
          </a:p>
          <a:p>
            <a:pPr lvl="1">
              <a:buFont typeface="Arial" panose="020B0604020202020204" pitchFamily="34" charset="0"/>
              <a:buChar char="•"/>
            </a:pPr>
            <a:r>
              <a:rPr lang="en-US" sz="1100" dirty="0">
                <a:solidFill>
                  <a:srgbClr val="B26B02"/>
                </a:solidFill>
                <a:hlinkClick r:id="rId5">
                  <a:extLst>
                    <a:ext uri="{A12FA001-AC4F-418D-AE19-62706E023703}">
                      <ahyp:hlinkClr xmlns:ahyp="http://schemas.microsoft.com/office/drawing/2018/hyperlinkcolor" val="tx"/>
                    </a:ext>
                  </a:extLst>
                </a:hlinkClick>
              </a:rPr>
              <a:t>1600r</a:t>
            </a:r>
            <a:r>
              <a:rPr lang="en-US" sz="1100" dirty="0">
                <a:solidFill>
                  <a:srgbClr val="00B050"/>
                </a:solidFill>
                <a:hlinkClick r:id="rId5">
                  <a:extLst>
                    <a:ext uri="{A12FA001-AC4F-418D-AE19-62706E023703}">
                      <ahyp:hlinkClr xmlns:ahyp="http://schemas.microsoft.com/office/drawing/2018/hyperlinkcolor" val="tx"/>
                    </a:ext>
                  </a:extLst>
                </a:hlinkClick>
              </a:rPr>
              <a:t>2</a:t>
            </a:r>
            <a:r>
              <a:rPr lang="en-US" sz="1100" dirty="0">
                <a:solidFill>
                  <a:srgbClr val="00B050"/>
                </a:solidFill>
              </a:rPr>
              <a:t> CR: AP Backoff Procedure for NSTR Operation 		Juseong Moon			[1C]</a:t>
            </a:r>
          </a:p>
          <a:p>
            <a:pPr lvl="1">
              <a:buFont typeface="Arial" panose="020B0604020202020204" pitchFamily="34" charset="0"/>
              <a:buChar char="•"/>
            </a:pPr>
            <a:r>
              <a:rPr lang="en-US" sz="1100" dirty="0">
                <a:solidFill>
                  <a:srgbClr val="00B050"/>
                </a:solidFill>
                <a:hlinkClick r:id="rId6">
                  <a:extLst>
                    <a:ext uri="{A12FA001-AC4F-418D-AE19-62706E023703}">
                      <ahyp:hlinkClr xmlns:ahyp="http://schemas.microsoft.com/office/drawing/2018/hyperlinkcolor" val="tx"/>
                    </a:ext>
                  </a:extLst>
                </a:hlinkClick>
              </a:rPr>
              <a:t>1894r0</a:t>
            </a:r>
            <a:r>
              <a:rPr lang="en-US" sz="1100" dirty="0">
                <a:solidFill>
                  <a:srgbClr val="00B050"/>
                </a:solidFill>
              </a:rPr>
              <a:t> CR for Bug Fix						Ming Gan			[0C*]</a:t>
            </a:r>
            <a:endParaRPr lang="en-US" sz="1100" b="1" dirty="0">
              <a:solidFill>
                <a:srgbClr val="00B050"/>
              </a:solidFill>
            </a:endParaRPr>
          </a:p>
          <a:p>
            <a:pPr lvl="1">
              <a:buFont typeface="Arial" panose="020B0604020202020204" pitchFamily="34" charset="0"/>
              <a:buChar char="•"/>
            </a:pPr>
            <a:r>
              <a:rPr lang="en-US" sz="1100" i="0" u="none" strike="noStrike" kern="1200" dirty="0">
                <a:solidFill>
                  <a:srgbClr val="00B050"/>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1630r1</a:t>
            </a:r>
            <a:r>
              <a:rPr lang="en-US" sz="1100" i="0" u="none" strike="noStrike" kern="1200" dirty="0">
                <a:solidFill>
                  <a:srgbClr val="00B050"/>
                </a:solidFill>
                <a:effectLst/>
                <a:ea typeface="Times New Roman" panose="02020603050405020304" pitchFamily="18" charset="0"/>
              </a:rPr>
              <a:t> Unsupported </a:t>
            </a:r>
            <a:r>
              <a:rPr lang="en-US" sz="1100" i="0" u="none" strike="noStrike" kern="1200" dirty="0" err="1">
                <a:solidFill>
                  <a:srgbClr val="00B050"/>
                </a:solidFill>
                <a:effectLst/>
                <a:ea typeface="Times New Roman" panose="02020603050405020304" pitchFamily="18" charset="0"/>
              </a:rPr>
              <a:t>Opclasses</a:t>
            </a:r>
            <a:r>
              <a:rPr lang="en-US" sz="1100" i="0" u="none" strike="noStrike" kern="1200" dirty="0">
                <a:solidFill>
                  <a:srgbClr val="00B050"/>
                </a:solidFill>
                <a:effectLst/>
                <a:ea typeface="Times New Roman" panose="02020603050405020304" pitchFamily="18" charset="0"/>
              </a:rPr>
              <a:t> in RNR and FILSDF 		Thomas Derham		[0C*</a:t>
            </a:r>
            <a:r>
              <a:rPr lang="en-US" sz="1100" kern="1200" dirty="0">
                <a:solidFill>
                  <a:srgbClr val="00B050"/>
                </a:solidFill>
                <a:ea typeface="Times New Roman" panose="02020603050405020304" pitchFamily="18" charset="0"/>
              </a:rPr>
              <a:t>]</a:t>
            </a:r>
          </a:p>
          <a:p>
            <a:pPr lvl="1">
              <a:buFont typeface="Arial" panose="020B0604020202020204" pitchFamily="34" charset="0"/>
              <a:buChar char="•"/>
            </a:pPr>
            <a:r>
              <a:rPr lang="en-US" sz="1100" dirty="0">
                <a:solidFill>
                  <a:srgbClr val="00B050"/>
                </a:solidFill>
                <a:hlinkClick r:id="rId8">
                  <a:extLst>
                    <a:ext uri="{A12FA001-AC4F-418D-AE19-62706E023703}">
                      <ahyp:hlinkClr xmlns:ahyp="http://schemas.microsoft.com/office/drawing/2018/hyperlinkcolor" val="tx"/>
                    </a:ext>
                  </a:extLst>
                </a:hlinkClick>
              </a:rPr>
              <a:t>1763r0</a:t>
            </a:r>
            <a:r>
              <a:rPr lang="en-US" sz="1100" dirty="0">
                <a:solidFill>
                  <a:srgbClr val="00B050"/>
                </a:solidFill>
              </a:rPr>
              <a:t> CR: PPDU End Time Alignment 				Juseong Moon			[1C]</a:t>
            </a:r>
          </a:p>
          <a:p>
            <a:pPr lvl="0">
              <a:buFont typeface="Arial" panose="020B0604020202020204" pitchFamily="34" charset="0"/>
              <a:buChar char="•"/>
            </a:pPr>
            <a:r>
              <a:rPr lang="en-GB" sz="1400" dirty="0" err="1"/>
              <a:t>AoB</a:t>
            </a:r>
            <a:r>
              <a:rPr lang="en-GB" sz="1400" dirty="0"/>
              <a:t>:</a:t>
            </a:r>
          </a:p>
          <a:p>
            <a:pPr lvl="0">
              <a:buFont typeface="Arial" panose="020B0604020202020204" pitchFamily="34" charset="0"/>
              <a:buChar char="•"/>
            </a:pPr>
            <a:r>
              <a:rPr lang="en-GB" sz="1400" dirty="0"/>
              <a:t>Recess</a:t>
            </a:r>
          </a:p>
          <a:p>
            <a:pPr marL="0" lvl="0" indent="0"/>
            <a:r>
              <a:rPr lang="en-GB" sz="1400" dirty="0">
                <a:solidFill>
                  <a:srgbClr val="FF0000"/>
                </a:solidFill>
              </a:rPr>
              <a:t>*if time permits</a:t>
            </a:r>
            <a:endParaRPr lang="en-US" sz="1400" dirty="0">
              <a:solidFill>
                <a:srgbClr val="FF0000"/>
              </a:solidFill>
            </a:endParaRP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23320825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53DF19-5604-D757-CF21-A9FC2116E8DC}"/>
              </a:ext>
            </a:extLst>
          </p:cNvPr>
          <p:cNvSpPr>
            <a:spLocks noGrp="1"/>
          </p:cNvSpPr>
          <p:nvPr>
            <p:ph type="title"/>
          </p:nvPr>
        </p:nvSpPr>
        <p:spPr>
          <a:xfrm>
            <a:off x="685800" y="685800"/>
            <a:ext cx="7770813" cy="1065213"/>
          </a:xfrm>
        </p:spPr>
        <p:txBody>
          <a:bodyPr/>
          <a:lstStyle/>
          <a:p>
            <a:r>
              <a:rPr lang="en-US" dirty="0"/>
              <a:t>Summary from Sept. meeting &amp; conf calls</a:t>
            </a:r>
          </a:p>
        </p:txBody>
      </p:sp>
      <p:sp>
        <p:nvSpPr>
          <p:cNvPr id="10" name="Content Placeholder 9">
            <a:extLst>
              <a:ext uri="{FF2B5EF4-FFF2-40B4-BE49-F238E27FC236}">
                <a16:creationId xmlns:a16="http://schemas.microsoft.com/office/drawing/2014/main" id="{C94BFE34-E164-362E-520A-13529A3EC875}"/>
              </a:ext>
            </a:extLst>
          </p:cNvPr>
          <p:cNvSpPr>
            <a:spLocks noGrp="1"/>
          </p:cNvSpPr>
          <p:nvPr>
            <p:ph idx="1"/>
          </p:nvPr>
        </p:nvSpPr>
        <p:spPr>
          <a:xfrm>
            <a:off x="685800" y="1981200"/>
            <a:ext cx="5091201" cy="4113213"/>
          </a:xfrm>
        </p:spPr>
        <p:txBody>
          <a:bodyPr/>
          <a:lstStyle/>
          <a:p>
            <a:pPr>
              <a:buFont typeface="Arial" panose="020B0604020202020204" pitchFamily="34" charset="0"/>
              <a:buChar char="•"/>
            </a:pPr>
            <a:r>
              <a:rPr lang="en-US" sz="1600" dirty="0"/>
              <a:t>Since the September interim</a:t>
            </a:r>
          </a:p>
          <a:p>
            <a:pPr lvl="1">
              <a:buFont typeface="Arial" panose="020B0604020202020204" pitchFamily="34" charset="0"/>
              <a:buChar char="•"/>
            </a:pPr>
            <a:r>
              <a:rPr lang="en-US" sz="1400" dirty="0"/>
              <a:t>Delivered IEEE802.11be D4.1, </a:t>
            </a:r>
          </a:p>
          <a:p>
            <a:pPr marL="1200150" lvl="2" indent="-285750">
              <a:buFont typeface="Arial" panose="020B0604020202020204" pitchFamily="34" charset="0"/>
              <a:buChar char="•"/>
            </a:pPr>
            <a:r>
              <a:rPr lang="en-US" sz="1200" dirty="0"/>
              <a:t>Draft is available in the members area</a:t>
            </a:r>
          </a:p>
          <a:p>
            <a:pPr lvl="1">
              <a:buFont typeface="Arial" panose="020B0604020202020204" pitchFamily="34" charset="0"/>
              <a:buChar char="•"/>
            </a:pPr>
            <a:r>
              <a:rPr lang="en-US" sz="1400" dirty="0"/>
              <a:t>Held 10 telcos - </a:t>
            </a:r>
            <a:r>
              <a:rPr lang="en-US" sz="1400" dirty="0">
                <a:solidFill>
                  <a:schemeClr val="tx1"/>
                </a:solidFill>
              </a:rPr>
              <a:t>Sept. to Nov. (</a:t>
            </a:r>
            <a:r>
              <a:rPr lang="en-US" sz="1400" dirty="0">
                <a:solidFill>
                  <a:schemeClr val="tx1"/>
                </a:solidFill>
                <a:hlinkClick r:id="rId2"/>
              </a:rPr>
              <a:t>11-23/1656r14</a:t>
            </a:r>
            <a:r>
              <a:rPr lang="en-US" sz="1400" dirty="0">
                <a:solidFill>
                  <a:schemeClr val="tx1"/>
                </a:solidFill>
              </a:rPr>
              <a:t>)</a:t>
            </a:r>
          </a:p>
          <a:p>
            <a:pPr marL="1200150" lvl="2" indent="-285750">
              <a:buFont typeface="Arial" panose="020B0604020202020204" pitchFamily="34" charset="0"/>
              <a:buChar char="•"/>
            </a:pPr>
            <a:r>
              <a:rPr lang="en-US" sz="1200" dirty="0"/>
              <a:t>2 Joint, and 3 MAC/PHY, and 5 MAC telcos</a:t>
            </a:r>
          </a:p>
          <a:p>
            <a:pPr marL="1657350" lvl="3" indent="-285750">
              <a:buFont typeface="Arial" panose="020B0604020202020204" pitchFamily="34" charset="0"/>
              <a:buChar char="•"/>
            </a:pPr>
            <a:r>
              <a:rPr lang="en-US" sz="1000" dirty="0"/>
              <a:t>~</a:t>
            </a:r>
            <a:r>
              <a:rPr lang="en-US" sz="1000" dirty="0">
                <a:solidFill>
                  <a:srgbClr val="FF0000"/>
                </a:solidFill>
              </a:rPr>
              <a:t>165</a:t>
            </a:r>
            <a:r>
              <a:rPr lang="en-US" sz="1000" dirty="0"/>
              <a:t> MAC, ~</a:t>
            </a:r>
            <a:r>
              <a:rPr lang="en-US" sz="1000" dirty="0">
                <a:solidFill>
                  <a:srgbClr val="FF0000"/>
                </a:solidFill>
              </a:rPr>
              <a:t>10</a:t>
            </a:r>
            <a:r>
              <a:rPr lang="en-US" sz="1000" dirty="0"/>
              <a:t> Joint, ~</a:t>
            </a:r>
            <a:r>
              <a:rPr lang="en-US" sz="1000" dirty="0">
                <a:solidFill>
                  <a:srgbClr val="FF0000"/>
                </a:solidFill>
              </a:rPr>
              <a:t>45</a:t>
            </a:r>
            <a:r>
              <a:rPr lang="en-US" sz="1000" dirty="0"/>
              <a:t> PHY comments (see graphs)</a:t>
            </a:r>
          </a:p>
          <a:p>
            <a:pPr marL="800100" lvl="1">
              <a:buFont typeface="Arial" panose="020B0604020202020204" pitchFamily="34" charset="0"/>
              <a:buChar char="•"/>
            </a:pPr>
            <a:r>
              <a:rPr lang="en-US" sz="1400" dirty="0"/>
              <a:t>Held a 2-day MAC ad-hoc meeting (</a:t>
            </a:r>
            <a:r>
              <a:rPr lang="en-US" sz="1400" dirty="0">
                <a:hlinkClick r:id="rId3"/>
              </a:rPr>
              <a:t>11-23/1863r10</a:t>
            </a:r>
            <a:r>
              <a:rPr lang="en-US" sz="1400" dirty="0"/>
              <a:t>)</a:t>
            </a:r>
          </a:p>
          <a:p>
            <a:pPr marL="1200150" lvl="2">
              <a:buFont typeface="Arial" panose="020B0604020202020204" pitchFamily="34" charset="0"/>
              <a:buChar char="•"/>
            </a:pPr>
            <a:r>
              <a:rPr lang="en-US" sz="1200" dirty="0"/>
              <a:t>During which the group resolved ~</a:t>
            </a:r>
            <a:r>
              <a:rPr lang="en-US" sz="1200" dirty="0">
                <a:solidFill>
                  <a:srgbClr val="FF0000"/>
                </a:solidFill>
              </a:rPr>
              <a:t>125</a:t>
            </a:r>
            <a:r>
              <a:rPr lang="en-US" sz="1200" dirty="0"/>
              <a:t> comments</a:t>
            </a:r>
          </a:p>
          <a:p>
            <a:pPr>
              <a:buFont typeface="Arial" panose="020B0604020202020204" pitchFamily="34" charset="0"/>
              <a:buChar char="•"/>
            </a:pPr>
            <a:r>
              <a:rPr lang="en-US" sz="1600" dirty="0"/>
              <a:t>Targets for November plenary</a:t>
            </a:r>
          </a:p>
          <a:p>
            <a:pPr lvl="1">
              <a:buFont typeface="Arial" panose="020B0604020202020204" pitchFamily="34" charset="0"/>
              <a:buChar char="•"/>
            </a:pPr>
            <a:r>
              <a:rPr lang="en-US" sz="1400" dirty="0"/>
              <a:t>Complete LB275 comment resolutions </a:t>
            </a:r>
          </a:p>
          <a:p>
            <a:pPr lvl="2">
              <a:buFont typeface="Arial" panose="020B0604020202020204" pitchFamily="34" charset="0"/>
              <a:buChar char="•"/>
            </a:pPr>
            <a:r>
              <a:rPr lang="en-US" sz="1200" dirty="0"/>
              <a:t>Total of ~220 comments left (~105 already presented)</a:t>
            </a:r>
          </a:p>
          <a:p>
            <a:pPr lvl="1">
              <a:buFont typeface="Arial" panose="020B0604020202020204" pitchFamily="34" charset="0"/>
              <a:buChar char="•"/>
            </a:pPr>
            <a:r>
              <a:rPr lang="en-US" sz="1400" dirty="0"/>
              <a:t>Request conditional approval to go to IEEE SA ballot</a:t>
            </a:r>
          </a:p>
        </p:txBody>
      </p:sp>
      <p:sp>
        <p:nvSpPr>
          <p:cNvPr id="4" name="Slide Number Placeholder 3">
            <a:extLst>
              <a:ext uri="{FF2B5EF4-FFF2-40B4-BE49-F238E27FC236}">
                <a16:creationId xmlns:a16="http://schemas.microsoft.com/office/drawing/2014/main" id="{0F594D8D-205A-130F-F44A-33234B5124E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73293754-77B9-AF3C-66B0-AC1E188A985E}"/>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ACA49CE-D01F-5C62-094F-BCB7174FDE18}"/>
              </a:ext>
            </a:extLst>
          </p:cNvPr>
          <p:cNvSpPr>
            <a:spLocks noGrp="1"/>
          </p:cNvSpPr>
          <p:nvPr>
            <p:ph type="dt" idx="15"/>
          </p:nvPr>
        </p:nvSpPr>
        <p:spPr>
          <a:xfrm>
            <a:off x="696912" y="333375"/>
            <a:ext cx="1874823" cy="273050"/>
          </a:xfrm>
        </p:spPr>
        <p:txBody>
          <a:bodyPr/>
          <a:lstStyle/>
          <a:p>
            <a:r>
              <a:rPr lang="en-US" dirty="0"/>
              <a:t>November 2023</a:t>
            </a:r>
            <a:endParaRPr lang="en-GB" dirty="0"/>
          </a:p>
        </p:txBody>
      </p:sp>
      <p:grpSp>
        <p:nvGrpSpPr>
          <p:cNvPr id="14" name="Group 13">
            <a:extLst>
              <a:ext uri="{FF2B5EF4-FFF2-40B4-BE49-F238E27FC236}">
                <a16:creationId xmlns:a16="http://schemas.microsoft.com/office/drawing/2014/main" id="{B3AB99FE-32FD-FCF5-4E24-3CF2664A49C0}"/>
              </a:ext>
            </a:extLst>
          </p:cNvPr>
          <p:cNvGrpSpPr/>
          <p:nvPr/>
        </p:nvGrpSpPr>
        <p:grpSpPr>
          <a:xfrm>
            <a:off x="5690759" y="5356942"/>
            <a:ext cx="3225631" cy="1043858"/>
            <a:chOff x="8534400" y="5181755"/>
            <a:chExt cx="3225631" cy="1043858"/>
          </a:xfrm>
        </p:grpSpPr>
        <p:grpSp>
          <p:nvGrpSpPr>
            <p:cNvPr id="15" name="Group 14">
              <a:extLst>
                <a:ext uri="{FF2B5EF4-FFF2-40B4-BE49-F238E27FC236}">
                  <a16:creationId xmlns:a16="http://schemas.microsoft.com/office/drawing/2014/main" id="{81E157E8-B951-463A-6482-78ECA467F629}"/>
                </a:ext>
              </a:extLst>
            </p:cNvPr>
            <p:cNvGrpSpPr/>
            <p:nvPr/>
          </p:nvGrpSpPr>
          <p:grpSpPr>
            <a:xfrm>
              <a:off x="8552276" y="5181755"/>
              <a:ext cx="3207755" cy="1043858"/>
              <a:chOff x="9314474" y="5383231"/>
              <a:chExt cx="2650378" cy="1006577"/>
            </a:xfrm>
          </p:grpSpPr>
          <p:sp>
            <p:nvSpPr>
              <p:cNvPr id="19" name="Rectangle 18">
                <a:extLst>
                  <a:ext uri="{FF2B5EF4-FFF2-40B4-BE49-F238E27FC236}">
                    <a16:creationId xmlns:a16="http://schemas.microsoft.com/office/drawing/2014/main" id="{016F80A2-D964-6CD7-B3C4-D2651E318A23}"/>
                  </a:ext>
                </a:extLst>
              </p:cNvPr>
              <p:cNvSpPr/>
              <p:nvPr/>
            </p:nvSpPr>
            <p:spPr bwMode="auto">
              <a:xfrm>
                <a:off x="9372599" y="5578368"/>
                <a:ext cx="2514601" cy="496886"/>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0" name="TextBox 19">
                <a:extLst>
                  <a:ext uri="{FF2B5EF4-FFF2-40B4-BE49-F238E27FC236}">
                    <a16:creationId xmlns:a16="http://schemas.microsoft.com/office/drawing/2014/main" id="{1AD9B975-7902-9D6B-EA58-7EE0E96000E0}"/>
                  </a:ext>
                </a:extLst>
              </p:cNvPr>
              <p:cNvSpPr txBox="1"/>
              <p:nvPr/>
            </p:nvSpPr>
            <p:spPr>
              <a:xfrm>
                <a:off x="9663399" y="6093023"/>
                <a:ext cx="1705966" cy="296785"/>
              </a:xfrm>
              <a:prstGeom prst="rect">
                <a:avLst/>
              </a:prstGeom>
              <a:noFill/>
            </p:spPr>
            <p:txBody>
              <a:bodyPr wrap="none" rtlCol="0">
                <a:spAutoFit/>
              </a:bodyPr>
              <a:lstStyle/>
              <a:p>
                <a:r>
                  <a:rPr lang="en-US" sz="1400" dirty="0">
                    <a:solidFill>
                      <a:schemeClr val="tx1"/>
                    </a:solidFill>
                  </a:rPr>
                  <a:t> CID Distribution (~1130)</a:t>
                </a:r>
              </a:p>
            </p:txBody>
          </p:sp>
          <p:sp>
            <p:nvSpPr>
              <p:cNvPr id="21" name="Rectangle 20">
                <a:extLst>
                  <a:ext uri="{FF2B5EF4-FFF2-40B4-BE49-F238E27FC236}">
                    <a16:creationId xmlns:a16="http://schemas.microsoft.com/office/drawing/2014/main" id="{0FB79AAE-17B1-A1C7-F1E0-22EF41D20F0F}"/>
                  </a:ext>
                </a:extLst>
              </p:cNvPr>
              <p:cNvSpPr/>
              <p:nvPr/>
            </p:nvSpPr>
            <p:spPr bwMode="auto">
              <a:xfrm>
                <a:off x="9370964" y="5578368"/>
                <a:ext cx="327666" cy="496886"/>
              </a:xfrm>
              <a:prstGeom prst="rect">
                <a:avLst/>
              </a:prstGeom>
              <a:solidFill>
                <a:srgbClr val="00B050"/>
              </a:solidFill>
              <a:ln w="9525" cap="flat" cmpd="sng" algn="ctr">
                <a:solidFill>
                  <a:srgbClr val="00B05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22" name="Rectangle 21">
                <a:extLst>
                  <a:ext uri="{FF2B5EF4-FFF2-40B4-BE49-F238E27FC236}">
                    <a16:creationId xmlns:a16="http://schemas.microsoft.com/office/drawing/2014/main" id="{5CAABBD4-31C2-469C-156D-736549BF8447}"/>
                  </a:ext>
                </a:extLst>
              </p:cNvPr>
              <p:cNvSpPr/>
              <p:nvPr/>
            </p:nvSpPr>
            <p:spPr bwMode="auto">
              <a:xfrm>
                <a:off x="9698630" y="5578368"/>
                <a:ext cx="1993533" cy="496886"/>
              </a:xfrm>
              <a:prstGeom prst="rect">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23" name="Rectangle 22">
                <a:extLst>
                  <a:ext uri="{FF2B5EF4-FFF2-40B4-BE49-F238E27FC236}">
                    <a16:creationId xmlns:a16="http://schemas.microsoft.com/office/drawing/2014/main" id="{622BADA9-03DB-177E-541B-C3A37F975A54}"/>
                  </a:ext>
                </a:extLst>
              </p:cNvPr>
              <p:cNvSpPr/>
              <p:nvPr/>
            </p:nvSpPr>
            <p:spPr bwMode="auto">
              <a:xfrm>
                <a:off x="11692166" y="5578368"/>
                <a:ext cx="195031" cy="496886"/>
              </a:xfrm>
              <a:prstGeom prst="rect">
                <a:avLst/>
              </a:prstGeom>
              <a:solidFill>
                <a:srgbClr val="0070C0"/>
              </a:solidFill>
              <a:ln w="9525" cap="flat" cmpd="sng" algn="ctr">
                <a:solidFill>
                  <a:srgbClr val="0070C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24" name="TextBox 23">
                <a:extLst>
                  <a:ext uri="{FF2B5EF4-FFF2-40B4-BE49-F238E27FC236}">
                    <a16:creationId xmlns:a16="http://schemas.microsoft.com/office/drawing/2014/main" id="{8DB5BCAD-A6D9-A1CE-BF59-ED7A5B861367}"/>
                  </a:ext>
                </a:extLst>
              </p:cNvPr>
              <p:cNvSpPr txBox="1"/>
              <p:nvPr/>
            </p:nvSpPr>
            <p:spPr>
              <a:xfrm>
                <a:off x="11604332" y="5388506"/>
                <a:ext cx="360520" cy="244847"/>
              </a:xfrm>
              <a:prstGeom prst="rect">
                <a:avLst/>
              </a:prstGeom>
              <a:noFill/>
            </p:spPr>
            <p:txBody>
              <a:bodyPr wrap="none" rtlCol="0">
                <a:spAutoFit/>
              </a:bodyPr>
              <a:lstStyle/>
              <a:p>
                <a:r>
                  <a:rPr lang="en-US" sz="1050" dirty="0">
                    <a:solidFill>
                      <a:schemeClr val="tx1"/>
                    </a:solidFill>
                  </a:rPr>
                  <a:t>~5%</a:t>
                </a:r>
              </a:p>
            </p:txBody>
          </p:sp>
          <p:sp>
            <p:nvSpPr>
              <p:cNvPr id="26" name="TextBox 25">
                <a:extLst>
                  <a:ext uri="{FF2B5EF4-FFF2-40B4-BE49-F238E27FC236}">
                    <a16:creationId xmlns:a16="http://schemas.microsoft.com/office/drawing/2014/main" id="{F17F079E-0211-8BB5-0BB9-D4112FEEF4F0}"/>
                  </a:ext>
                </a:extLst>
              </p:cNvPr>
              <p:cNvSpPr txBox="1"/>
              <p:nvPr/>
            </p:nvSpPr>
            <p:spPr>
              <a:xfrm>
                <a:off x="10421491" y="5388507"/>
                <a:ext cx="416148" cy="244847"/>
              </a:xfrm>
              <a:prstGeom prst="rect">
                <a:avLst/>
              </a:prstGeom>
              <a:noFill/>
            </p:spPr>
            <p:txBody>
              <a:bodyPr wrap="none" rtlCol="0">
                <a:spAutoFit/>
              </a:bodyPr>
              <a:lstStyle/>
              <a:p>
                <a:r>
                  <a:rPr lang="en-US" sz="1050" dirty="0">
                    <a:solidFill>
                      <a:schemeClr val="tx1"/>
                    </a:solidFill>
                  </a:rPr>
                  <a:t>~85%</a:t>
                </a:r>
              </a:p>
            </p:txBody>
          </p:sp>
          <p:sp>
            <p:nvSpPr>
              <p:cNvPr id="27" name="TextBox 26">
                <a:extLst>
                  <a:ext uri="{FF2B5EF4-FFF2-40B4-BE49-F238E27FC236}">
                    <a16:creationId xmlns:a16="http://schemas.microsoft.com/office/drawing/2014/main" id="{C495C1FC-18F8-5BB4-E730-553B1196157E}"/>
                  </a:ext>
                </a:extLst>
              </p:cNvPr>
              <p:cNvSpPr txBox="1"/>
              <p:nvPr/>
            </p:nvSpPr>
            <p:spPr>
              <a:xfrm>
                <a:off x="9314474" y="5383231"/>
                <a:ext cx="416148" cy="244847"/>
              </a:xfrm>
              <a:prstGeom prst="rect">
                <a:avLst/>
              </a:prstGeom>
              <a:noFill/>
            </p:spPr>
            <p:txBody>
              <a:bodyPr wrap="none" rtlCol="0">
                <a:spAutoFit/>
              </a:bodyPr>
              <a:lstStyle/>
              <a:p>
                <a:r>
                  <a:rPr lang="en-US" sz="1050" dirty="0">
                    <a:solidFill>
                      <a:schemeClr val="tx1"/>
                    </a:solidFill>
                  </a:rPr>
                  <a:t>~10%</a:t>
                </a:r>
              </a:p>
            </p:txBody>
          </p:sp>
        </p:grpSp>
        <p:sp>
          <p:nvSpPr>
            <p:cNvPr id="16" name="TextBox 15">
              <a:extLst>
                <a:ext uri="{FF2B5EF4-FFF2-40B4-BE49-F238E27FC236}">
                  <a16:creationId xmlns:a16="http://schemas.microsoft.com/office/drawing/2014/main" id="{FFBCE6A3-A724-EA27-4D52-CB57619DF8EF}"/>
                </a:ext>
              </a:extLst>
            </p:cNvPr>
            <p:cNvSpPr txBox="1"/>
            <p:nvPr/>
          </p:nvSpPr>
          <p:spPr>
            <a:xfrm>
              <a:off x="8534400" y="5501759"/>
              <a:ext cx="482824" cy="261610"/>
            </a:xfrm>
            <a:prstGeom prst="rect">
              <a:avLst/>
            </a:prstGeom>
            <a:noFill/>
          </p:spPr>
          <p:txBody>
            <a:bodyPr wrap="none" rtlCol="0">
              <a:spAutoFit/>
            </a:bodyPr>
            <a:lstStyle/>
            <a:p>
              <a:r>
                <a:rPr lang="en-US" sz="1100" b="1" dirty="0">
                  <a:solidFill>
                    <a:schemeClr val="tx1"/>
                  </a:solidFill>
                </a:rPr>
                <a:t>PHY</a:t>
              </a:r>
            </a:p>
          </p:txBody>
        </p:sp>
        <p:sp>
          <p:nvSpPr>
            <p:cNvPr id="17" name="TextBox 16">
              <a:extLst>
                <a:ext uri="{FF2B5EF4-FFF2-40B4-BE49-F238E27FC236}">
                  <a16:creationId xmlns:a16="http://schemas.microsoft.com/office/drawing/2014/main" id="{8F164EC3-903F-3891-A53D-53A2F2C6E32D}"/>
                </a:ext>
              </a:extLst>
            </p:cNvPr>
            <p:cNvSpPr txBox="1"/>
            <p:nvPr/>
          </p:nvSpPr>
          <p:spPr>
            <a:xfrm>
              <a:off x="9859715" y="5510553"/>
              <a:ext cx="652456" cy="261610"/>
            </a:xfrm>
            <a:prstGeom prst="rect">
              <a:avLst/>
            </a:prstGeom>
            <a:noFill/>
          </p:spPr>
          <p:txBody>
            <a:bodyPr wrap="square">
              <a:spAutoFit/>
            </a:bodyPr>
            <a:lstStyle/>
            <a:p>
              <a:r>
                <a:rPr lang="en-US" sz="1100" b="1" dirty="0">
                  <a:solidFill>
                    <a:schemeClr val="tx1"/>
                  </a:solidFill>
                </a:rPr>
                <a:t>MAC</a:t>
              </a:r>
            </a:p>
          </p:txBody>
        </p:sp>
        <p:sp>
          <p:nvSpPr>
            <p:cNvPr id="18" name="TextBox 17">
              <a:extLst>
                <a:ext uri="{FF2B5EF4-FFF2-40B4-BE49-F238E27FC236}">
                  <a16:creationId xmlns:a16="http://schemas.microsoft.com/office/drawing/2014/main" id="{8A2BFDA1-7F7D-F49A-549F-B46B9DA60A4B}"/>
                </a:ext>
              </a:extLst>
            </p:cNvPr>
            <p:cNvSpPr txBox="1"/>
            <p:nvPr/>
          </p:nvSpPr>
          <p:spPr>
            <a:xfrm rot="16200000">
              <a:off x="11224210" y="5501759"/>
              <a:ext cx="652456" cy="261610"/>
            </a:xfrm>
            <a:prstGeom prst="rect">
              <a:avLst/>
            </a:prstGeom>
            <a:noFill/>
          </p:spPr>
          <p:txBody>
            <a:bodyPr wrap="square">
              <a:spAutoFit/>
            </a:bodyPr>
            <a:lstStyle/>
            <a:p>
              <a:r>
                <a:rPr lang="en-US" sz="1100" b="1" dirty="0">
                  <a:solidFill>
                    <a:schemeClr val="tx1"/>
                  </a:solidFill>
                </a:rPr>
                <a:t>JOINT</a:t>
              </a:r>
            </a:p>
          </p:txBody>
        </p:sp>
      </p:grpSp>
      <p:pic>
        <p:nvPicPr>
          <p:cNvPr id="3" name="Picture 2">
            <a:extLst>
              <a:ext uri="{FF2B5EF4-FFF2-40B4-BE49-F238E27FC236}">
                <a16:creationId xmlns:a16="http://schemas.microsoft.com/office/drawing/2014/main" id="{5EA24460-99FA-87B5-A148-8A435D93EF55}"/>
              </a:ext>
            </a:extLst>
          </p:cNvPr>
          <p:cNvPicPr>
            <a:picLocks noChangeAspect="1"/>
          </p:cNvPicPr>
          <p:nvPr/>
        </p:nvPicPr>
        <p:blipFill>
          <a:blip r:embed="rId4"/>
          <a:stretch>
            <a:fillRect/>
          </a:stretch>
        </p:blipFill>
        <p:spPr>
          <a:xfrm>
            <a:off x="5181600" y="1877447"/>
            <a:ext cx="4246027" cy="3184520"/>
          </a:xfrm>
          <a:prstGeom prst="rect">
            <a:avLst/>
          </a:prstGeom>
        </p:spPr>
      </p:pic>
      <p:grpSp>
        <p:nvGrpSpPr>
          <p:cNvPr id="7" name="Group 6">
            <a:extLst>
              <a:ext uri="{FF2B5EF4-FFF2-40B4-BE49-F238E27FC236}">
                <a16:creationId xmlns:a16="http://schemas.microsoft.com/office/drawing/2014/main" id="{2BF4EB53-4081-CE93-68DD-C4EB6D608FF9}"/>
              </a:ext>
            </a:extLst>
          </p:cNvPr>
          <p:cNvGrpSpPr/>
          <p:nvPr/>
        </p:nvGrpSpPr>
        <p:grpSpPr>
          <a:xfrm>
            <a:off x="5817842" y="2290934"/>
            <a:ext cx="3146843" cy="2428682"/>
            <a:chOff x="8534400" y="2133600"/>
            <a:chExt cx="3146843" cy="2428682"/>
          </a:xfrm>
        </p:grpSpPr>
        <p:sp>
          <p:nvSpPr>
            <p:cNvPr id="8" name="Rectangle 7">
              <a:extLst>
                <a:ext uri="{FF2B5EF4-FFF2-40B4-BE49-F238E27FC236}">
                  <a16:creationId xmlns:a16="http://schemas.microsoft.com/office/drawing/2014/main" id="{97FD2E5A-BF26-AC9C-5774-8F1EB5870D09}"/>
                </a:ext>
              </a:extLst>
            </p:cNvPr>
            <p:cNvSpPr/>
            <p:nvPr/>
          </p:nvSpPr>
          <p:spPr bwMode="auto">
            <a:xfrm>
              <a:off x="9368444" y="2463060"/>
              <a:ext cx="650133" cy="2079728"/>
            </a:xfrm>
            <a:prstGeom prst="rect">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9" name="Rectangle 8">
              <a:extLst>
                <a:ext uri="{FF2B5EF4-FFF2-40B4-BE49-F238E27FC236}">
                  <a16:creationId xmlns:a16="http://schemas.microsoft.com/office/drawing/2014/main" id="{E7C0E040-DC4D-2812-C098-61C99AFD144E}"/>
                </a:ext>
              </a:extLst>
            </p:cNvPr>
            <p:cNvSpPr/>
            <p:nvPr/>
          </p:nvSpPr>
          <p:spPr bwMode="auto">
            <a:xfrm>
              <a:off x="8534400" y="2133600"/>
              <a:ext cx="657234" cy="2409187"/>
            </a:xfrm>
            <a:prstGeom prst="rect">
              <a:avLst/>
            </a:prstGeom>
            <a:solidFill>
              <a:srgbClr val="00B050"/>
            </a:solidFill>
            <a:ln w="9525" cap="flat" cmpd="sng" algn="ctr">
              <a:solidFill>
                <a:srgbClr val="00B05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1" name="Rectangle 10">
              <a:extLst>
                <a:ext uri="{FF2B5EF4-FFF2-40B4-BE49-F238E27FC236}">
                  <a16:creationId xmlns:a16="http://schemas.microsoft.com/office/drawing/2014/main" id="{7D05A16B-F69A-1E3B-EEE8-C8429780125E}"/>
                </a:ext>
              </a:extLst>
            </p:cNvPr>
            <p:cNvSpPr/>
            <p:nvPr/>
          </p:nvSpPr>
          <p:spPr bwMode="auto">
            <a:xfrm>
              <a:off x="10187104" y="2981169"/>
              <a:ext cx="650133" cy="1561618"/>
            </a:xfrm>
            <a:prstGeom prst="rect">
              <a:avLst/>
            </a:prstGeom>
            <a:solidFill>
              <a:srgbClr val="0070C0"/>
            </a:solidFill>
            <a:ln w="9525" cap="flat" cmpd="sng" algn="ctr">
              <a:solidFill>
                <a:srgbClr val="0070C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2" name="Rectangle 11">
              <a:extLst>
                <a:ext uri="{FF2B5EF4-FFF2-40B4-BE49-F238E27FC236}">
                  <a16:creationId xmlns:a16="http://schemas.microsoft.com/office/drawing/2014/main" id="{BE962A7D-AB5B-2A5F-B891-76E3A180A3D4}"/>
                </a:ext>
              </a:extLst>
            </p:cNvPr>
            <p:cNvSpPr/>
            <p:nvPr/>
          </p:nvSpPr>
          <p:spPr bwMode="auto">
            <a:xfrm>
              <a:off x="11010633" y="2463060"/>
              <a:ext cx="670610" cy="2099222"/>
            </a:xfrm>
            <a:prstGeom prst="rect">
              <a:avLst/>
            </a:prstGeom>
            <a:solidFill>
              <a:schemeClr val="tx1"/>
            </a:solidFill>
            <a:ln w="9525" cap="flat" cmpd="sng" algn="ctr">
              <a:no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grpSp>
    </p:spTree>
    <p:extLst>
      <p:ext uri="{BB962C8B-B14F-4D97-AF65-F5344CB8AC3E}">
        <p14:creationId xmlns:p14="http://schemas.microsoft.com/office/powerpoint/2010/main" val="184333187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F5711E-BCAB-4493-96D7-3E163ED51115}"/>
              </a:ext>
            </a:extLst>
          </p:cNvPr>
          <p:cNvSpPr>
            <a:spLocks noGrp="1"/>
          </p:cNvSpPr>
          <p:nvPr>
            <p:ph type="title"/>
          </p:nvPr>
        </p:nvSpPr>
        <p:spPr>
          <a:xfrm>
            <a:off x="685800" y="685800"/>
            <a:ext cx="7770813" cy="1065213"/>
          </a:xfrm>
        </p:spPr>
        <p:txBody>
          <a:bodyPr/>
          <a:lstStyle/>
          <a:p>
            <a:r>
              <a:rPr lang="en-US" dirty="0"/>
              <a:t>Progress Report</a:t>
            </a:r>
          </a:p>
        </p:txBody>
      </p:sp>
      <p:sp>
        <p:nvSpPr>
          <p:cNvPr id="4" name="Slide Number Placeholder 3">
            <a:extLst>
              <a:ext uri="{FF2B5EF4-FFF2-40B4-BE49-F238E27FC236}">
                <a16:creationId xmlns:a16="http://schemas.microsoft.com/office/drawing/2014/main" id="{924075F1-93EF-C050-17B2-BE6404999E2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C100C689-5F6F-4287-7B1F-79D5C6E45402}"/>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3E650DE-220E-373E-8A82-1E6F3D3A9179}"/>
              </a:ext>
            </a:extLst>
          </p:cNvPr>
          <p:cNvSpPr>
            <a:spLocks noGrp="1"/>
          </p:cNvSpPr>
          <p:nvPr>
            <p:ph type="dt" idx="15"/>
          </p:nvPr>
        </p:nvSpPr>
        <p:spPr>
          <a:xfrm>
            <a:off x="696912" y="333375"/>
            <a:ext cx="1874823" cy="273050"/>
          </a:xfrm>
        </p:spPr>
        <p:txBody>
          <a:bodyPr/>
          <a:lstStyle/>
          <a:p>
            <a:r>
              <a:rPr lang="en-US" dirty="0"/>
              <a:t>November 2023</a:t>
            </a:r>
            <a:endParaRPr lang="en-GB" dirty="0"/>
          </a:p>
        </p:txBody>
      </p:sp>
      <p:graphicFrame>
        <p:nvGraphicFramePr>
          <p:cNvPr id="7" name="Table 7">
            <a:extLst>
              <a:ext uri="{FF2B5EF4-FFF2-40B4-BE49-F238E27FC236}">
                <a16:creationId xmlns:a16="http://schemas.microsoft.com/office/drawing/2014/main" id="{71037AE9-F08D-C86B-D829-47CB399E1A85}"/>
              </a:ext>
            </a:extLst>
          </p:cNvPr>
          <p:cNvGraphicFramePr>
            <a:graphicFrameLocks noGrp="1"/>
          </p:cNvGraphicFramePr>
          <p:nvPr>
            <p:extLst>
              <p:ext uri="{D42A27DB-BD31-4B8C-83A1-F6EECF244321}">
                <p14:modId xmlns:p14="http://schemas.microsoft.com/office/powerpoint/2010/main" val="924838297"/>
              </p:ext>
            </p:extLst>
          </p:nvPr>
        </p:nvGraphicFramePr>
        <p:xfrm>
          <a:off x="457200" y="1943100"/>
          <a:ext cx="3951288" cy="2971800"/>
        </p:xfrm>
        <a:graphic>
          <a:graphicData uri="http://schemas.openxmlformats.org/drawingml/2006/table">
            <a:tbl>
              <a:tblPr firstRow="1" bandRow="1">
                <a:tableStyleId>{5940675A-B579-460E-94D1-54222C63F5DA}</a:tableStyleId>
              </a:tblPr>
              <a:tblGrid>
                <a:gridCol w="1588784">
                  <a:extLst>
                    <a:ext uri="{9D8B030D-6E8A-4147-A177-3AD203B41FA5}">
                      <a16:colId xmlns:a16="http://schemas.microsoft.com/office/drawing/2014/main" val="4097200305"/>
                    </a:ext>
                  </a:extLst>
                </a:gridCol>
                <a:gridCol w="1181252">
                  <a:extLst>
                    <a:ext uri="{9D8B030D-6E8A-4147-A177-3AD203B41FA5}">
                      <a16:colId xmlns:a16="http://schemas.microsoft.com/office/drawing/2014/main" val="492540598"/>
                    </a:ext>
                  </a:extLst>
                </a:gridCol>
                <a:gridCol w="1181252">
                  <a:extLst>
                    <a:ext uri="{9D8B030D-6E8A-4147-A177-3AD203B41FA5}">
                      <a16:colId xmlns:a16="http://schemas.microsoft.com/office/drawing/2014/main" val="2813867584"/>
                    </a:ext>
                  </a:extLst>
                </a:gridCol>
              </a:tblGrid>
              <a:tr h="297180">
                <a:tc>
                  <a:txBody>
                    <a:bodyPr/>
                    <a:lstStyle/>
                    <a:p>
                      <a:endParaRPr lang="en-US" sz="1200" b="1" dirty="0"/>
                    </a:p>
                  </a:txBody>
                  <a:tcPr/>
                </a:tc>
                <a:tc>
                  <a:txBody>
                    <a:bodyPr/>
                    <a:lstStyle/>
                    <a:p>
                      <a:pPr algn="ctr"/>
                      <a:r>
                        <a:rPr lang="en-US" sz="1200" b="1" dirty="0"/>
                        <a:t>LB275 (D4.0)</a:t>
                      </a:r>
                    </a:p>
                  </a:txBody>
                  <a:tcPr/>
                </a:tc>
                <a:tc>
                  <a:txBody>
                    <a:bodyPr/>
                    <a:lstStyle/>
                    <a:p>
                      <a:pPr algn="ctr"/>
                      <a:r>
                        <a:rPr lang="en-US" sz="1200" b="1" dirty="0"/>
                        <a:t>LB271 (D3.0)</a:t>
                      </a:r>
                    </a:p>
                  </a:txBody>
                  <a:tcPr/>
                </a:tc>
                <a:extLst>
                  <a:ext uri="{0D108BD9-81ED-4DB2-BD59-A6C34878D82A}">
                    <a16:rowId xmlns:a16="http://schemas.microsoft.com/office/drawing/2014/main" val="1759541241"/>
                  </a:ext>
                </a:extLst>
              </a:tr>
              <a:tr h="297180">
                <a:tc>
                  <a:txBody>
                    <a:bodyPr/>
                    <a:lstStyle/>
                    <a:p>
                      <a:r>
                        <a:rPr lang="en-US" sz="1200" b="1" dirty="0"/>
                        <a:t>Approve</a:t>
                      </a:r>
                    </a:p>
                  </a:txBody>
                  <a:tcPr/>
                </a:tc>
                <a:tc>
                  <a:txBody>
                    <a:bodyPr/>
                    <a:lstStyle/>
                    <a:p>
                      <a:pPr algn="ctr"/>
                      <a:r>
                        <a:rPr lang="en-US" sz="1200" dirty="0"/>
                        <a:t>364</a:t>
                      </a:r>
                    </a:p>
                  </a:txBody>
                  <a:tcPr/>
                </a:tc>
                <a:tc>
                  <a:txBody>
                    <a:bodyPr/>
                    <a:lstStyle/>
                    <a:p>
                      <a:pPr algn="ctr"/>
                      <a:r>
                        <a:rPr lang="en-US" sz="1200" dirty="0"/>
                        <a:t>302</a:t>
                      </a:r>
                    </a:p>
                  </a:txBody>
                  <a:tcPr/>
                </a:tc>
                <a:extLst>
                  <a:ext uri="{0D108BD9-81ED-4DB2-BD59-A6C34878D82A}">
                    <a16:rowId xmlns:a16="http://schemas.microsoft.com/office/drawing/2014/main" val="1211999233"/>
                  </a:ext>
                </a:extLst>
              </a:tr>
              <a:tr h="297180">
                <a:tc>
                  <a:txBody>
                    <a:bodyPr/>
                    <a:lstStyle/>
                    <a:p>
                      <a:r>
                        <a:rPr lang="en-US" sz="1200" b="1" dirty="0"/>
                        <a:t>Disapprove</a:t>
                      </a:r>
                    </a:p>
                  </a:txBody>
                  <a:tcPr/>
                </a:tc>
                <a:tc>
                  <a:txBody>
                    <a:bodyPr/>
                    <a:lstStyle/>
                    <a:p>
                      <a:pPr algn="ctr"/>
                      <a:r>
                        <a:rPr lang="en-US" sz="1200" dirty="0"/>
                        <a:t>40</a:t>
                      </a:r>
                    </a:p>
                  </a:txBody>
                  <a:tcPr/>
                </a:tc>
                <a:tc>
                  <a:txBody>
                    <a:bodyPr/>
                    <a:lstStyle/>
                    <a:p>
                      <a:pPr algn="ctr"/>
                      <a:r>
                        <a:rPr lang="en-US" sz="1200" dirty="0"/>
                        <a:t>76</a:t>
                      </a:r>
                    </a:p>
                  </a:txBody>
                  <a:tcPr/>
                </a:tc>
                <a:extLst>
                  <a:ext uri="{0D108BD9-81ED-4DB2-BD59-A6C34878D82A}">
                    <a16:rowId xmlns:a16="http://schemas.microsoft.com/office/drawing/2014/main" val="1488192967"/>
                  </a:ext>
                </a:extLst>
              </a:tr>
              <a:tr h="297180">
                <a:tc>
                  <a:txBody>
                    <a:bodyPr/>
                    <a:lstStyle/>
                    <a:p>
                      <a:r>
                        <a:rPr lang="en-US" sz="1200" b="1" dirty="0"/>
                        <a:t>Abstain</a:t>
                      </a:r>
                    </a:p>
                  </a:txBody>
                  <a:tcPr/>
                </a:tc>
                <a:tc>
                  <a:txBody>
                    <a:bodyPr/>
                    <a:lstStyle/>
                    <a:p>
                      <a:pPr algn="ctr"/>
                      <a:r>
                        <a:rPr lang="en-US" sz="1200" dirty="0"/>
                        <a:t>8</a:t>
                      </a:r>
                    </a:p>
                  </a:txBody>
                  <a:tcPr/>
                </a:tc>
                <a:tc>
                  <a:txBody>
                    <a:bodyPr/>
                    <a:lstStyle/>
                    <a:p>
                      <a:pPr algn="ctr"/>
                      <a:r>
                        <a:rPr lang="en-US" sz="1200" dirty="0"/>
                        <a:t>9</a:t>
                      </a:r>
                    </a:p>
                  </a:txBody>
                  <a:tcPr/>
                </a:tc>
                <a:extLst>
                  <a:ext uri="{0D108BD9-81ED-4DB2-BD59-A6C34878D82A}">
                    <a16:rowId xmlns:a16="http://schemas.microsoft.com/office/drawing/2014/main" val="645551567"/>
                  </a:ext>
                </a:extLst>
              </a:tr>
              <a:tr h="297180">
                <a:tc>
                  <a:txBody>
                    <a:bodyPr/>
                    <a:lstStyle/>
                    <a:p>
                      <a:r>
                        <a:rPr lang="en-US" sz="1200" b="1" dirty="0"/>
                        <a:t>Voting Pool</a:t>
                      </a:r>
                    </a:p>
                  </a:txBody>
                  <a:tcPr/>
                </a:tc>
                <a:tc>
                  <a:txBody>
                    <a:bodyPr/>
                    <a:lstStyle/>
                    <a:p>
                      <a:pPr algn="ctr"/>
                      <a:r>
                        <a:rPr lang="en-US" sz="1200" dirty="0"/>
                        <a:t>491</a:t>
                      </a:r>
                    </a:p>
                  </a:txBody>
                  <a:tcPr/>
                </a:tc>
                <a:tc>
                  <a:txBody>
                    <a:bodyPr/>
                    <a:lstStyle/>
                    <a:p>
                      <a:pPr algn="ctr"/>
                      <a:r>
                        <a:rPr lang="en-US" sz="1200" dirty="0"/>
                        <a:t>491</a:t>
                      </a:r>
                    </a:p>
                  </a:txBody>
                  <a:tcPr/>
                </a:tc>
                <a:extLst>
                  <a:ext uri="{0D108BD9-81ED-4DB2-BD59-A6C34878D82A}">
                    <a16:rowId xmlns:a16="http://schemas.microsoft.com/office/drawing/2014/main" val="825906380"/>
                  </a:ext>
                </a:extLst>
              </a:tr>
              <a:tr h="297180">
                <a:tc>
                  <a:txBody>
                    <a:bodyPr/>
                    <a:lstStyle/>
                    <a:p>
                      <a:r>
                        <a:rPr lang="en-US" sz="1200" b="1" dirty="0"/>
                        <a:t>Approval %</a:t>
                      </a:r>
                    </a:p>
                  </a:txBody>
                  <a:tcPr/>
                </a:tc>
                <a:tc>
                  <a:txBody>
                    <a:bodyPr/>
                    <a:lstStyle/>
                    <a:p>
                      <a:pPr algn="ctr"/>
                      <a:r>
                        <a:rPr lang="en-US" sz="1200" b="1" u="sng" dirty="0"/>
                        <a:t>90.10</a:t>
                      </a:r>
                    </a:p>
                  </a:txBody>
                  <a:tcPr/>
                </a:tc>
                <a:tc>
                  <a:txBody>
                    <a:bodyPr/>
                    <a:lstStyle/>
                    <a:p>
                      <a:pPr algn="ctr"/>
                      <a:r>
                        <a:rPr lang="en-US" sz="1200" b="1" u="sng" dirty="0"/>
                        <a:t>79.89</a:t>
                      </a:r>
                    </a:p>
                  </a:txBody>
                  <a:tcPr/>
                </a:tc>
                <a:extLst>
                  <a:ext uri="{0D108BD9-81ED-4DB2-BD59-A6C34878D82A}">
                    <a16:rowId xmlns:a16="http://schemas.microsoft.com/office/drawing/2014/main" val="709138562"/>
                  </a:ext>
                </a:extLst>
              </a:tr>
              <a:tr h="297180">
                <a:tc>
                  <a:txBody>
                    <a:bodyPr/>
                    <a:lstStyle/>
                    <a:p>
                      <a:r>
                        <a:rPr lang="en-US" sz="1200" b="1" dirty="0"/>
                        <a:t>Ballot Duration</a:t>
                      </a:r>
                    </a:p>
                  </a:txBody>
                  <a:tcPr/>
                </a:tc>
                <a:tc>
                  <a:txBody>
                    <a:bodyPr/>
                    <a:lstStyle/>
                    <a:p>
                      <a:pPr algn="ctr"/>
                      <a:r>
                        <a:rPr lang="en-US" sz="1200" dirty="0"/>
                        <a:t>20 days</a:t>
                      </a:r>
                    </a:p>
                  </a:txBody>
                  <a:tcPr/>
                </a:tc>
                <a:tc>
                  <a:txBody>
                    <a:bodyPr/>
                    <a:lstStyle/>
                    <a:p>
                      <a:pPr algn="ctr"/>
                      <a:r>
                        <a:rPr lang="en-US" sz="1200" dirty="0"/>
                        <a:t>30 days</a:t>
                      </a:r>
                    </a:p>
                  </a:txBody>
                  <a:tcPr/>
                </a:tc>
                <a:extLst>
                  <a:ext uri="{0D108BD9-81ED-4DB2-BD59-A6C34878D82A}">
                    <a16:rowId xmlns:a16="http://schemas.microsoft.com/office/drawing/2014/main" val="2506132467"/>
                  </a:ext>
                </a:extLst>
              </a:tr>
              <a:tr h="297180">
                <a:tc>
                  <a:txBody>
                    <a:bodyPr/>
                    <a:lstStyle/>
                    <a:p>
                      <a:r>
                        <a:rPr lang="en-US" sz="1200" b="1" dirty="0"/>
                        <a:t>Total Comments</a:t>
                      </a:r>
                    </a:p>
                  </a:txBody>
                  <a:tcPr/>
                </a:tc>
                <a:tc>
                  <a:txBody>
                    <a:bodyPr/>
                    <a:lstStyle/>
                    <a:p>
                      <a:pPr algn="ctr"/>
                      <a:r>
                        <a:rPr lang="en-US" sz="1200" dirty="0"/>
                        <a:t>1128</a:t>
                      </a:r>
                    </a:p>
                  </a:txBody>
                  <a:tcPr/>
                </a:tc>
                <a:tc>
                  <a:txBody>
                    <a:bodyPr/>
                    <a:lstStyle/>
                    <a:p>
                      <a:pPr algn="ctr"/>
                      <a:r>
                        <a:rPr lang="en-US" sz="1200" dirty="0"/>
                        <a:t>3343</a:t>
                      </a:r>
                    </a:p>
                  </a:txBody>
                  <a:tcPr/>
                </a:tc>
                <a:extLst>
                  <a:ext uri="{0D108BD9-81ED-4DB2-BD59-A6C34878D82A}">
                    <a16:rowId xmlns:a16="http://schemas.microsoft.com/office/drawing/2014/main" val="3022514612"/>
                  </a:ext>
                </a:extLst>
              </a:tr>
              <a:tr h="297180">
                <a:tc>
                  <a:txBody>
                    <a:bodyPr/>
                    <a:lstStyle/>
                    <a:p>
                      <a:r>
                        <a:rPr lang="en-US" sz="1200" b="1" dirty="0"/>
                        <a:t>Must Be Satisfied</a:t>
                      </a:r>
                    </a:p>
                  </a:txBody>
                  <a:tcPr/>
                </a:tc>
                <a:tc>
                  <a:txBody>
                    <a:bodyPr/>
                    <a:lstStyle/>
                    <a:p>
                      <a:pPr algn="ctr"/>
                      <a:r>
                        <a:rPr lang="en-US" sz="1200" dirty="0"/>
                        <a:t>279</a:t>
                      </a:r>
                    </a:p>
                  </a:txBody>
                  <a:tcPr/>
                </a:tc>
                <a:tc>
                  <a:txBody>
                    <a:bodyPr/>
                    <a:lstStyle/>
                    <a:p>
                      <a:pPr algn="ctr"/>
                      <a:r>
                        <a:rPr lang="en-US" sz="1200" dirty="0"/>
                        <a:t>1837</a:t>
                      </a:r>
                    </a:p>
                  </a:txBody>
                  <a:tcPr/>
                </a:tc>
                <a:extLst>
                  <a:ext uri="{0D108BD9-81ED-4DB2-BD59-A6C34878D82A}">
                    <a16:rowId xmlns:a16="http://schemas.microsoft.com/office/drawing/2014/main" val="2801088435"/>
                  </a:ext>
                </a:extLst>
              </a:tr>
              <a:tr h="297180">
                <a:tc>
                  <a:txBody>
                    <a:bodyPr/>
                    <a:lstStyle/>
                    <a:p>
                      <a:r>
                        <a:rPr lang="en-US" sz="1200" b="1" dirty="0"/>
                        <a:t>CR Duration (</a:t>
                      </a:r>
                      <a:r>
                        <a:rPr lang="en-US" sz="1200" b="1" dirty="0">
                          <a:solidFill>
                            <a:srgbClr val="FF0000"/>
                          </a:solidFill>
                        </a:rPr>
                        <a:t>est.</a:t>
                      </a:r>
                      <a:r>
                        <a:rPr lang="en-US" sz="1200" b="1" dirty="0"/>
                        <a:t>)</a:t>
                      </a:r>
                    </a:p>
                  </a:txBody>
                  <a:tcPr/>
                </a:tc>
                <a:tc>
                  <a:txBody>
                    <a:bodyPr/>
                    <a:lstStyle/>
                    <a:p>
                      <a:pPr algn="ctr"/>
                      <a:r>
                        <a:rPr lang="en-US" sz="1200" dirty="0">
                          <a:solidFill>
                            <a:srgbClr val="FF0000"/>
                          </a:solidFill>
                        </a:rPr>
                        <a:t>~ 3months</a:t>
                      </a:r>
                    </a:p>
                  </a:txBody>
                  <a:tcPr/>
                </a:tc>
                <a:tc>
                  <a:txBody>
                    <a:bodyPr/>
                    <a:lstStyle/>
                    <a:p>
                      <a:pPr algn="ctr"/>
                      <a:r>
                        <a:rPr lang="en-US" sz="1200" dirty="0"/>
                        <a:t>~5 months</a:t>
                      </a:r>
                    </a:p>
                  </a:txBody>
                  <a:tcPr/>
                </a:tc>
                <a:extLst>
                  <a:ext uri="{0D108BD9-81ED-4DB2-BD59-A6C34878D82A}">
                    <a16:rowId xmlns:a16="http://schemas.microsoft.com/office/drawing/2014/main" val="1185214311"/>
                  </a:ext>
                </a:extLst>
              </a:tr>
            </a:tbl>
          </a:graphicData>
        </a:graphic>
      </p:graphicFrame>
      <p:pic>
        <p:nvPicPr>
          <p:cNvPr id="14" name="Picture 13">
            <a:extLst>
              <a:ext uri="{FF2B5EF4-FFF2-40B4-BE49-F238E27FC236}">
                <a16:creationId xmlns:a16="http://schemas.microsoft.com/office/drawing/2014/main" id="{109421E7-CC5C-AE8F-E694-57DD0CEA0404}"/>
              </a:ext>
            </a:extLst>
          </p:cNvPr>
          <p:cNvPicPr>
            <a:picLocks noChangeAspect="1"/>
          </p:cNvPicPr>
          <p:nvPr/>
        </p:nvPicPr>
        <p:blipFill>
          <a:blip r:embed="rId2"/>
          <a:stretch>
            <a:fillRect/>
          </a:stretch>
        </p:blipFill>
        <p:spPr>
          <a:xfrm>
            <a:off x="4408488" y="1637506"/>
            <a:ext cx="4777317" cy="3582988"/>
          </a:xfrm>
          <a:prstGeom prst="rect">
            <a:avLst/>
          </a:prstGeom>
        </p:spPr>
      </p:pic>
    </p:spTree>
    <p:extLst>
      <p:ext uri="{BB962C8B-B14F-4D97-AF65-F5344CB8AC3E}">
        <p14:creationId xmlns:p14="http://schemas.microsoft.com/office/powerpoint/2010/main" val="350206967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MAC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Submissions:</a:t>
            </a:r>
          </a:p>
          <a:p>
            <a:pPr lvl="1">
              <a:buFont typeface="Arial" panose="020B0604020202020204" pitchFamily="34" charset="0"/>
              <a:buChar char="•"/>
            </a:pPr>
            <a:r>
              <a:rPr lang="en-US" sz="1400" strike="sngStrike" dirty="0">
                <a:solidFill>
                  <a:srgbClr val="FF0000"/>
                </a:solidFill>
              </a:rPr>
              <a:t>1763r0 CR: PPDU End Time Alignment 			Juseong Moon</a:t>
            </a:r>
          </a:p>
          <a:p>
            <a:pPr lvl="1">
              <a:buFont typeface="Arial" panose="020B0604020202020204" pitchFamily="34" charset="0"/>
              <a:buChar char="•"/>
            </a:pPr>
            <a:r>
              <a:rPr lang="en-US" sz="1400" dirty="0">
                <a:solidFill>
                  <a:srgbClr val="00B050"/>
                </a:solidFill>
              </a:rPr>
              <a:t>1778r0 Resolution for comments assigned to Abhi-Part 11 Abhishek Patil</a:t>
            </a:r>
          </a:p>
          <a:p>
            <a:pPr lvl="1">
              <a:buFont typeface="Arial" panose="020B0604020202020204" pitchFamily="34" charset="0"/>
              <a:buChar char="•"/>
            </a:pPr>
            <a:r>
              <a:rPr lang="en-GB" sz="1400" dirty="0">
                <a:solidFill>
                  <a:srgbClr val="00B050"/>
                </a:solidFill>
                <a:hlinkClick r:id="rId2">
                  <a:extLst>
                    <a:ext uri="{A12FA001-AC4F-418D-AE19-62706E023703}">
                      <ahyp:hlinkClr xmlns:ahyp="http://schemas.microsoft.com/office/drawing/2018/hyperlinkcolor" val="tx"/>
                    </a:ext>
                  </a:extLst>
                </a:hlinkClick>
              </a:rPr>
              <a:t>1781r0</a:t>
            </a:r>
            <a:r>
              <a:rPr lang="en-GB" sz="1400" dirty="0">
                <a:solidFill>
                  <a:srgbClr val="00B050"/>
                </a:solidFill>
              </a:rPr>
              <a:t> CR on Broadcast TWT 					Rubayet Shafin </a:t>
            </a:r>
          </a:p>
          <a:p>
            <a:pPr lvl="1">
              <a:buFont typeface="Arial" panose="020B0604020202020204" pitchFamily="34" charset="0"/>
              <a:buChar char="•"/>
            </a:pPr>
            <a:r>
              <a:rPr lang="en-GB" sz="1400" dirty="0">
                <a:solidFill>
                  <a:srgbClr val="00B050"/>
                </a:solidFill>
                <a:hlinkClick r:id="rId3">
                  <a:extLst>
                    <a:ext uri="{A12FA001-AC4F-418D-AE19-62706E023703}">
                      <ahyp:hlinkClr xmlns:ahyp="http://schemas.microsoft.com/office/drawing/2018/hyperlinkcolor" val="tx"/>
                    </a:ext>
                  </a:extLst>
                </a:hlinkClick>
              </a:rPr>
              <a:t>1785r0</a:t>
            </a:r>
            <a:r>
              <a:rPr lang="en-GB" sz="1400" dirty="0">
                <a:solidFill>
                  <a:srgbClr val="00B050"/>
                </a:solidFill>
              </a:rPr>
              <a:t> CR for 35.3.19 part2 					Kaiying Lu</a:t>
            </a:r>
          </a:p>
          <a:p>
            <a:pPr lvl="1">
              <a:buFont typeface="Arial" panose="020B0604020202020204" pitchFamily="34" charset="0"/>
              <a:buChar char="•"/>
            </a:pPr>
            <a:r>
              <a:rPr lang="en-GB" sz="1400" dirty="0">
                <a:solidFill>
                  <a:srgbClr val="00B050"/>
                </a:solidFill>
                <a:hlinkClick r:id="rId4">
                  <a:extLst>
                    <a:ext uri="{A12FA001-AC4F-418D-AE19-62706E023703}">
                      <ahyp:hlinkClr xmlns:ahyp="http://schemas.microsoft.com/office/drawing/2018/hyperlinkcolor" val="tx"/>
                    </a:ext>
                  </a:extLst>
                </a:hlinkClick>
              </a:rPr>
              <a:t>1786r0</a:t>
            </a:r>
            <a:r>
              <a:rPr lang="en-GB" sz="1400" dirty="0">
                <a:solidFill>
                  <a:srgbClr val="00B050"/>
                </a:solidFill>
              </a:rPr>
              <a:t> CR-for-35-2-1-1 						Kaiying Lu</a:t>
            </a:r>
            <a:endParaRPr lang="en-US" sz="1400" dirty="0">
              <a:solidFill>
                <a:srgbClr val="00B050"/>
              </a:solidFill>
            </a:endParaRPr>
          </a:p>
          <a:p>
            <a:pPr lvl="1">
              <a:buFont typeface="Arial" panose="020B0604020202020204" pitchFamily="34" charset="0"/>
              <a:buChar char="•"/>
            </a:pPr>
            <a:r>
              <a:rPr lang="en-GB" sz="1400" dirty="0">
                <a:solidFill>
                  <a:srgbClr val="00B050"/>
                </a:solidFill>
              </a:rPr>
              <a:t>2010r0 </a:t>
            </a:r>
            <a:r>
              <a:rPr lang="en-US" sz="1400" dirty="0">
                <a:solidFill>
                  <a:srgbClr val="00B050"/>
                </a:solidFill>
              </a:rPr>
              <a:t>CR for </a:t>
            </a:r>
            <a:r>
              <a:rPr lang="en-US" sz="1400" dirty="0" err="1">
                <a:solidFill>
                  <a:srgbClr val="00B050"/>
                </a:solidFill>
              </a:rPr>
              <a:t>misc</a:t>
            </a:r>
            <a:r>
              <a:rPr lang="en-US" sz="1400" dirty="0">
                <a:solidFill>
                  <a:srgbClr val="00B050"/>
                </a:solidFill>
              </a:rPr>
              <a:t> CIDs - part 7					Gaurang Naik</a:t>
            </a:r>
            <a:endParaRPr lang="en-GB" sz="1400" dirty="0">
              <a:solidFill>
                <a:srgbClr val="00B050"/>
              </a:solidFill>
            </a:endParaRPr>
          </a:p>
          <a:p>
            <a:pPr lvl="1">
              <a:buFont typeface="Arial" panose="020B0604020202020204" pitchFamily="34" charset="0"/>
              <a:buChar char="•"/>
            </a:pPr>
            <a:r>
              <a:rPr lang="en-GB" sz="1400" dirty="0">
                <a:solidFill>
                  <a:srgbClr val="00B050"/>
                </a:solidFill>
                <a:hlinkClick r:id="rId5">
                  <a:extLst>
                    <a:ext uri="{A12FA001-AC4F-418D-AE19-62706E023703}">
                      <ahyp:hlinkClr xmlns:ahyp="http://schemas.microsoft.com/office/drawing/2018/hyperlinkcolor" val="tx"/>
                    </a:ext>
                  </a:extLst>
                </a:hlinkClick>
              </a:rPr>
              <a:t>1806r0</a:t>
            </a:r>
            <a:r>
              <a:rPr lang="en-GB" sz="1400" dirty="0">
                <a:solidFill>
                  <a:srgbClr val="00B050"/>
                </a:solidFill>
              </a:rPr>
              <a:t> CR for </a:t>
            </a:r>
            <a:r>
              <a:rPr lang="en-GB" sz="1400" dirty="0" err="1">
                <a:solidFill>
                  <a:srgbClr val="00B050"/>
                </a:solidFill>
              </a:rPr>
              <a:t>misc</a:t>
            </a:r>
            <a:r>
              <a:rPr lang="en-GB" sz="1400" dirty="0">
                <a:solidFill>
                  <a:srgbClr val="00B050"/>
                </a:solidFill>
              </a:rPr>
              <a:t> CIDs 						Guogang Huang</a:t>
            </a:r>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49273808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PHY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US" sz="1600" b="0" i="0" u="none"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1681r0</a:t>
            </a:r>
            <a:r>
              <a:rPr lang="en-US" sz="1600" dirty="0">
                <a:solidFill>
                  <a:srgbClr val="00B050"/>
                </a:solidFill>
              </a:rPr>
              <a:t> </a:t>
            </a:r>
            <a:r>
              <a:rPr lang="en-US" sz="1600" b="0" i="0" u="none" strike="noStrike" kern="1200" dirty="0">
                <a:solidFill>
                  <a:srgbClr val="00B050"/>
                </a:solidFill>
                <a:effectLst/>
                <a:ea typeface="MS Gothic" panose="020B0609070205080204" pitchFamily="49" charset="-128"/>
              </a:rPr>
              <a:t>CR for CID 19888</a:t>
            </a:r>
            <a:r>
              <a:rPr lang="en-US" sz="1600" dirty="0">
                <a:solidFill>
                  <a:srgbClr val="00B050"/>
                </a:solidFill>
              </a:rPr>
              <a:t> 				</a:t>
            </a:r>
            <a:r>
              <a:rPr lang="en-US" sz="1600" b="0" i="0" u="none" strike="noStrike" kern="1200" dirty="0">
                <a:solidFill>
                  <a:srgbClr val="00B050"/>
                </a:solidFill>
                <a:effectLst/>
                <a:ea typeface="MS Gothic" panose="020B0609070205080204" pitchFamily="49" charset="-128"/>
              </a:rPr>
              <a:t>Rui Yang 	[1C]</a:t>
            </a:r>
          </a:p>
          <a:p>
            <a:pPr lvl="1">
              <a:buFont typeface="Arial" panose="020B0604020202020204" pitchFamily="34" charset="0"/>
              <a:buChar char="•"/>
            </a:pPr>
            <a:r>
              <a:rPr lang="en-US" sz="1600" kern="1200" dirty="0">
                <a:solidFill>
                  <a:srgbClr val="00B050"/>
                </a:solidFill>
                <a:ea typeface="MS Gothic" panose="020B0609070205080204" pitchFamily="49" charset="-128"/>
              </a:rPr>
              <a:t>1582r0	 CR for CIDs in 36.2.6			Bo Gong 	[7C SP]</a:t>
            </a:r>
            <a:endParaRPr lang="en-US" sz="1600" b="0" i="0" u="none" strike="noStrike" dirty="0">
              <a:solidFill>
                <a:srgbClr val="00B050"/>
              </a:solidFill>
              <a:effectLst/>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Adjourned</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7573114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solidFill>
                  <a:schemeClr val="tx1"/>
                </a:solidFill>
              </a:rPr>
              <a:t>Registration Information</a:t>
            </a: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2000" dirty="0"/>
              <a:t>This meeting is part of the November IEEE 802 wireless plenary session</a:t>
            </a:r>
          </a:p>
          <a:p>
            <a:pPr lvl="1">
              <a:buFont typeface="Arial" panose="020B0604020202020204" pitchFamily="34" charset="0"/>
              <a:buChar char="•"/>
            </a:pPr>
            <a:endParaRPr lang="en-US" sz="1600" dirty="0"/>
          </a:p>
          <a:p>
            <a:pPr>
              <a:buFont typeface="Arial" panose="020B0604020202020204" pitchFamily="34" charset="0"/>
              <a:buChar char="•"/>
            </a:pPr>
            <a:r>
              <a:rPr lang="en-US" sz="2000" dirty="0"/>
              <a:t>You must pay the registration fee whether attending in-person or remotely</a:t>
            </a:r>
          </a:p>
          <a:p>
            <a:pPr lvl="1">
              <a:buFont typeface="Arial" panose="020B0604020202020204" pitchFamily="34" charset="0"/>
              <a:buChar char="•"/>
            </a:pPr>
            <a:endParaRPr lang="en-US" sz="1600" dirty="0"/>
          </a:p>
          <a:p>
            <a:pPr>
              <a:buFont typeface="Arial" panose="020B0604020202020204" pitchFamily="34" charset="0"/>
              <a:buChar char="•"/>
            </a:pPr>
            <a:r>
              <a:rPr lang="en-US" sz="2000" dirty="0"/>
              <a:t>If you have not already done so, you can register here: </a:t>
            </a:r>
            <a:r>
              <a:rPr lang="en-US" sz="2000" dirty="0">
                <a:hlinkClick r:id="rId2"/>
              </a:rPr>
              <a:t>https://web.cvent.com/event/adea36bb-d70a-4157-b7e8-97d554e398cf/summary</a:t>
            </a:r>
            <a:endParaRPr lang="en-US" sz="2000" dirty="0"/>
          </a:p>
          <a:p>
            <a:pPr>
              <a:buFont typeface="Arial" panose="020B0604020202020204" pitchFamily="34" charset="0"/>
              <a:buChar char="•"/>
            </a:pPr>
            <a:endParaRPr lang="en-US" sz="16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a:t>November 2023</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MAC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lvl="0">
              <a:buFont typeface="Arial" panose="020B0604020202020204" pitchFamily="34" charset="0"/>
              <a:buChar char="•"/>
            </a:pPr>
            <a:r>
              <a:rPr lang="en-GB" sz="1400" dirty="0"/>
              <a:t>Submissions:</a:t>
            </a:r>
          </a:p>
          <a:p>
            <a:pPr lvl="1">
              <a:buFont typeface="Arial" panose="020B0604020202020204" pitchFamily="34" charset="0"/>
              <a:buChar char="•"/>
            </a:pPr>
            <a:r>
              <a:rPr lang="en-GB" sz="1200" dirty="0">
                <a:solidFill>
                  <a:srgbClr val="00B050"/>
                </a:solidFill>
                <a:hlinkClick r:id="rId2">
                  <a:extLst>
                    <a:ext uri="{A12FA001-AC4F-418D-AE19-62706E023703}">
                      <ahyp:hlinkClr xmlns:ahyp="http://schemas.microsoft.com/office/drawing/2018/hyperlinkcolor" val="tx"/>
                    </a:ext>
                  </a:extLst>
                </a:hlinkClick>
              </a:rPr>
              <a:t>1808r0</a:t>
            </a:r>
            <a:r>
              <a:rPr lang="en-GB" sz="1200" dirty="0">
                <a:solidFill>
                  <a:srgbClr val="00B050"/>
                </a:solidFill>
              </a:rPr>
              <a:t> EMLSR AAR Operation 				Juseong Moon		[1C]</a:t>
            </a:r>
          </a:p>
          <a:p>
            <a:pPr lvl="1">
              <a:buFont typeface="Arial" panose="020B0604020202020204" pitchFamily="34" charset="0"/>
              <a:buChar char="•"/>
            </a:pPr>
            <a:r>
              <a:rPr lang="en-GB" sz="1200" dirty="0">
                <a:solidFill>
                  <a:srgbClr val="00B050"/>
                </a:solidFill>
                <a:hlinkClick r:id="rId3">
                  <a:extLst>
                    <a:ext uri="{A12FA001-AC4F-418D-AE19-62706E023703}">
                      <ahyp:hlinkClr xmlns:ahyp="http://schemas.microsoft.com/office/drawing/2018/hyperlinkcolor" val="tx"/>
                    </a:ext>
                  </a:extLst>
                </a:hlinkClick>
              </a:rPr>
              <a:t>1771r0</a:t>
            </a:r>
            <a:r>
              <a:rPr lang="en-GB" sz="1200" dirty="0">
                <a:solidFill>
                  <a:srgbClr val="00B050"/>
                </a:solidFill>
              </a:rPr>
              <a:t> CR for ML Reconfiguration part 7		 	Binita Gupta		[4C]</a:t>
            </a:r>
          </a:p>
          <a:p>
            <a:pPr lvl="1">
              <a:buFont typeface="Arial" panose="020B0604020202020204" pitchFamily="34" charset="0"/>
              <a:buChar char="•"/>
            </a:pPr>
            <a:r>
              <a:rPr lang="en-GB" sz="1200" dirty="0">
                <a:solidFill>
                  <a:srgbClr val="00B050"/>
                </a:solidFill>
                <a:hlinkClick r:id="rId4">
                  <a:extLst>
                    <a:ext uri="{A12FA001-AC4F-418D-AE19-62706E023703}">
                      <ahyp:hlinkClr xmlns:ahyp="http://schemas.microsoft.com/office/drawing/2018/hyperlinkcolor" val="tx"/>
                    </a:ext>
                  </a:extLst>
                </a:hlinkClick>
              </a:rPr>
              <a:t>1769r5</a:t>
            </a:r>
            <a:r>
              <a:rPr lang="en-GB" sz="1200" dirty="0">
                <a:solidFill>
                  <a:srgbClr val="00B050"/>
                </a:solidFill>
              </a:rPr>
              <a:t> CR for ML Reconfiguration part 5			Binita Gupta		[2C SP]</a:t>
            </a:r>
          </a:p>
          <a:p>
            <a:pPr lvl="1">
              <a:buFont typeface="Arial" panose="020B0604020202020204" pitchFamily="34" charset="0"/>
              <a:buChar char="•"/>
            </a:pPr>
            <a:r>
              <a:rPr lang="en-GB" sz="1200" dirty="0">
                <a:solidFill>
                  <a:srgbClr val="00B050"/>
                </a:solidFill>
                <a:hlinkClick r:id="rId5">
                  <a:extLst>
                    <a:ext uri="{A12FA001-AC4F-418D-AE19-62706E023703}">
                      <ahyp:hlinkClr xmlns:ahyp="http://schemas.microsoft.com/office/drawing/2018/hyperlinkcolor" val="tx"/>
                    </a:ext>
                  </a:extLst>
                </a:hlinkClick>
              </a:rPr>
              <a:t>1542r4</a:t>
            </a:r>
            <a:r>
              <a:rPr lang="en-GB" sz="1200" dirty="0">
                <a:solidFill>
                  <a:srgbClr val="00B050"/>
                </a:solidFill>
              </a:rPr>
              <a:t> CR for ML Reconfiguration part 4		 	Binita Gupta		[1C SP]</a:t>
            </a:r>
          </a:p>
          <a:p>
            <a:pPr lvl="1">
              <a:buFont typeface="Arial" panose="020B0604020202020204" pitchFamily="34" charset="0"/>
              <a:buChar char="•"/>
            </a:pPr>
            <a:r>
              <a:rPr lang="en-US" sz="1200" strike="sngStrike" dirty="0">
                <a:solidFill>
                  <a:srgbClr val="FF0000"/>
                </a:solidFill>
                <a:hlinkClick r:id="rId6">
                  <a:extLst>
                    <a:ext uri="{A12FA001-AC4F-418D-AE19-62706E023703}">
                      <ahyp:hlinkClr xmlns:ahyp="http://schemas.microsoft.com/office/drawing/2018/hyperlinkcolor" val="tx"/>
                    </a:ext>
                  </a:extLst>
                </a:hlinkClick>
              </a:rPr>
              <a:t>1760r2</a:t>
            </a:r>
            <a:r>
              <a:rPr lang="en-US" sz="1200" strike="sngStrike" dirty="0">
                <a:solidFill>
                  <a:srgbClr val="FF0000"/>
                </a:solidFill>
              </a:rPr>
              <a:t> Prop. Res. to LB275 a few CIDs on EMLSR		Qi Wang		[1C SP]</a:t>
            </a:r>
            <a:endParaRPr lang="en-US" sz="1200" b="1" strike="sngStrike" dirty="0">
              <a:solidFill>
                <a:srgbClr val="FF0000"/>
              </a:solidFill>
            </a:endParaRPr>
          </a:p>
          <a:p>
            <a:pPr lvl="1">
              <a:buFont typeface="Arial" panose="020B0604020202020204" pitchFamily="34" charset="0"/>
              <a:buChar char="•"/>
            </a:pPr>
            <a:r>
              <a:rPr lang="en-US" sz="1200" i="0" u="none" strike="noStrike" kern="1200" dirty="0">
                <a:solidFill>
                  <a:srgbClr val="00B050"/>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1400r3</a:t>
            </a:r>
            <a:r>
              <a:rPr lang="en-US" sz="1200" i="0" u="none" strike="noStrike" kern="1200" dirty="0">
                <a:solidFill>
                  <a:srgbClr val="00B050"/>
                </a:solidFill>
                <a:effectLst/>
                <a:ea typeface="Times New Roman" panose="02020603050405020304" pitchFamily="18" charset="0"/>
              </a:rPr>
              <a:t> CR-for-Subclause-35.3.7.5.2 - Part 2 			Arik Klein 		[1C SP]</a:t>
            </a:r>
          </a:p>
          <a:p>
            <a:pPr lvl="1">
              <a:buFont typeface="Arial" panose="020B0604020202020204" pitchFamily="34" charset="0"/>
              <a:buChar char="•"/>
            </a:pPr>
            <a:r>
              <a:rPr lang="en-US" sz="1200" i="0" u="none" strike="noStrike" kern="1200" dirty="0">
                <a:solidFill>
                  <a:srgbClr val="00B050"/>
                </a:solidFill>
                <a:effectLst/>
                <a:ea typeface="Times New Roman" panose="02020603050405020304" pitchFamily="18" charset="0"/>
                <a:hlinkClick r:id="rId8">
                  <a:extLst>
                    <a:ext uri="{A12FA001-AC4F-418D-AE19-62706E023703}">
                      <ahyp:hlinkClr xmlns:ahyp="http://schemas.microsoft.com/office/drawing/2018/hyperlinkcolor" val="tx"/>
                    </a:ext>
                  </a:extLst>
                </a:hlinkClick>
              </a:rPr>
              <a:t>1401r1</a:t>
            </a:r>
            <a:r>
              <a:rPr lang="en-US" sz="1200" i="0" u="none" strike="noStrike" kern="1200" dirty="0">
                <a:solidFill>
                  <a:srgbClr val="00B050"/>
                </a:solidFill>
                <a:effectLst/>
                <a:ea typeface="Times New Roman" panose="02020603050405020304" pitchFamily="18" charset="0"/>
              </a:rPr>
              <a:t> CR-for-Subclause-35.3.7.5.3 				Arik Klein		[1C SP]</a:t>
            </a:r>
          </a:p>
          <a:p>
            <a:pPr lvl="1">
              <a:buFont typeface="Arial" panose="020B0604020202020204" pitchFamily="34" charset="0"/>
              <a:buChar char="•"/>
            </a:pPr>
            <a:r>
              <a:rPr lang="en-US" sz="1200" kern="1200" dirty="0">
                <a:solidFill>
                  <a:srgbClr val="00B050"/>
                </a:solidFill>
                <a:hlinkClick r:id="rId9">
                  <a:extLst>
                    <a:ext uri="{A12FA001-AC4F-418D-AE19-62706E023703}">
                      <ahyp:hlinkClr xmlns:ahyp="http://schemas.microsoft.com/office/drawing/2018/hyperlinkcolor" val="tx"/>
                    </a:ext>
                  </a:extLst>
                </a:hlinkClick>
              </a:rPr>
              <a:t>1849r1</a:t>
            </a:r>
            <a:r>
              <a:rPr lang="en-US" sz="1200" kern="1200" dirty="0">
                <a:solidFill>
                  <a:srgbClr val="00B050"/>
                </a:solidFill>
              </a:rPr>
              <a:t> CIDs related to </a:t>
            </a:r>
            <a:r>
              <a:rPr lang="en-US" sz="1200" kern="1200" dirty="0" err="1">
                <a:solidFill>
                  <a:srgbClr val="00B050"/>
                </a:solidFill>
              </a:rPr>
              <a:t>rTWT</a:t>
            </a:r>
            <a:r>
              <a:rPr lang="en-US" sz="1200" kern="1200" dirty="0">
                <a:solidFill>
                  <a:srgbClr val="00B050"/>
                </a:solidFill>
              </a:rPr>
              <a:t>					George Cherian	[7C SP]</a:t>
            </a:r>
          </a:p>
          <a:p>
            <a:pPr lvl="1">
              <a:buFont typeface="Arial" panose="020B0604020202020204" pitchFamily="34" charset="0"/>
              <a:buChar char="•"/>
            </a:pPr>
            <a:r>
              <a:rPr lang="en-US" sz="1200" kern="1200" dirty="0">
                <a:solidFill>
                  <a:srgbClr val="00B050"/>
                </a:solidFill>
                <a:hlinkClick r:id="rId10">
                  <a:extLst>
                    <a:ext uri="{A12FA001-AC4F-418D-AE19-62706E023703}">
                      <ahyp:hlinkClr xmlns:ahyp="http://schemas.microsoft.com/office/drawing/2018/hyperlinkcolor" val="tx"/>
                    </a:ext>
                  </a:extLst>
                </a:hlinkClick>
              </a:rPr>
              <a:t>1547r1</a:t>
            </a:r>
            <a:r>
              <a:rPr lang="en-US" sz="1200" kern="1200" dirty="0">
                <a:solidFill>
                  <a:srgbClr val="00B050"/>
                </a:solidFill>
              </a:rPr>
              <a:t> CR for </a:t>
            </a:r>
            <a:r>
              <a:rPr lang="en-US" sz="1200" kern="1200" dirty="0" err="1">
                <a:solidFill>
                  <a:srgbClr val="00B050"/>
                </a:solidFill>
              </a:rPr>
              <a:t>misc</a:t>
            </a:r>
            <a:r>
              <a:rPr lang="en-US" sz="1200" kern="1200" dirty="0">
                <a:solidFill>
                  <a:srgbClr val="00B050"/>
                </a:solidFill>
              </a:rPr>
              <a:t> CIDs					Laurent Cariou	[1C SP]</a:t>
            </a:r>
            <a:endParaRPr lang="en-US" sz="1200" dirty="0">
              <a:solidFill>
                <a:srgbClr val="00B050"/>
              </a:solidFill>
            </a:endParaRPr>
          </a:p>
          <a:p>
            <a:pPr lvl="0">
              <a:buFont typeface="Arial" panose="020B0604020202020204" pitchFamily="34" charset="0"/>
              <a:buChar char="•"/>
            </a:pPr>
            <a:r>
              <a:rPr lang="en-GB" sz="1400" dirty="0" err="1"/>
              <a:t>AoB</a:t>
            </a:r>
            <a:r>
              <a:rPr lang="en-GB" sz="1400" dirty="0"/>
              <a:t>:</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57758800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Joint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830388"/>
            <a:ext cx="7770813" cy="4645025"/>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p>
          <a:p>
            <a:pPr lvl="0">
              <a:buFont typeface="Arial" panose="020B0604020202020204" pitchFamily="34" charset="0"/>
              <a:buChar char="•"/>
            </a:pPr>
            <a:r>
              <a:rPr lang="en-GB" sz="1200" dirty="0">
                <a:solidFill>
                  <a:srgbClr val="00B050"/>
                </a:solidFill>
              </a:rPr>
              <a:t>TGbe Editor’s Report and MDR</a:t>
            </a:r>
          </a:p>
          <a:p>
            <a:pPr lvl="0">
              <a:buFont typeface="Arial" panose="020B0604020202020204" pitchFamily="34" charset="0"/>
              <a:buChar char="•"/>
            </a:pPr>
            <a:r>
              <a:rPr lang="en-GB" sz="1200" dirty="0"/>
              <a:t>Submissions:</a:t>
            </a:r>
          </a:p>
          <a:p>
            <a:pPr lvl="1">
              <a:buFont typeface="Arial" panose="020B0604020202020204" pitchFamily="34" charset="0"/>
              <a:buChar char="•"/>
            </a:pPr>
            <a:r>
              <a:rPr lang="en-GB" sz="1050" dirty="0">
                <a:solidFill>
                  <a:srgbClr val="00B050"/>
                </a:solidFill>
                <a:hlinkClick r:id="rId2">
                  <a:extLst>
                    <a:ext uri="{A12FA001-AC4F-418D-AE19-62706E023703}">
                      <ahyp:hlinkClr xmlns:ahyp="http://schemas.microsoft.com/office/drawing/2018/hyperlinkcolor" val="tx"/>
                    </a:ext>
                  </a:extLst>
                </a:hlinkClick>
              </a:rPr>
              <a:t>1600r2</a:t>
            </a:r>
            <a:r>
              <a:rPr lang="en-GB" sz="1050" dirty="0">
                <a:solidFill>
                  <a:srgbClr val="00B050"/>
                </a:solidFill>
              </a:rPr>
              <a:t> CR: AP Backoff Procedure for NSTR Operation 		Juseong Moon		[1C SP]</a:t>
            </a:r>
          </a:p>
          <a:p>
            <a:pPr lvl="1">
              <a:buFont typeface="Arial" panose="020B0604020202020204" pitchFamily="34" charset="0"/>
              <a:buChar char="•"/>
            </a:pPr>
            <a:r>
              <a:rPr lang="en-GB" sz="1050" dirty="0">
                <a:solidFill>
                  <a:srgbClr val="00B050"/>
                </a:solidFill>
                <a:hlinkClick r:id="rId3">
                  <a:extLst>
                    <a:ext uri="{A12FA001-AC4F-418D-AE19-62706E023703}">
                      <ahyp:hlinkClr xmlns:ahyp="http://schemas.microsoft.com/office/drawing/2018/hyperlinkcolor" val="tx"/>
                    </a:ext>
                  </a:extLst>
                </a:hlinkClick>
              </a:rPr>
              <a:t>1630r1</a:t>
            </a:r>
            <a:r>
              <a:rPr lang="en-GB" sz="1050" dirty="0">
                <a:solidFill>
                  <a:srgbClr val="00B050"/>
                </a:solidFill>
              </a:rPr>
              <a:t> Unsupported </a:t>
            </a:r>
            <a:r>
              <a:rPr lang="en-GB" sz="1050" dirty="0" err="1">
                <a:solidFill>
                  <a:srgbClr val="00B050"/>
                </a:solidFill>
              </a:rPr>
              <a:t>Opclasses</a:t>
            </a:r>
            <a:r>
              <a:rPr lang="en-GB" sz="1050" dirty="0">
                <a:solidFill>
                  <a:srgbClr val="00B050"/>
                </a:solidFill>
              </a:rPr>
              <a:t> in RNR and FILSDF 			Thomas Derham		[0C SP]</a:t>
            </a:r>
          </a:p>
          <a:p>
            <a:pPr lvl="1">
              <a:buFont typeface="Arial" panose="020B0604020202020204" pitchFamily="34" charset="0"/>
              <a:buChar char="•"/>
            </a:pPr>
            <a:r>
              <a:rPr lang="en-GB" sz="1050" dirty="0">
                <a:solidFill>
                  <a:srgbClr val="00B050"/>
                </a:solidFill>
                <a:hlinkClick r:id="rId4">
                  <a:extLst>
                    <a:ext uri="{A12FA001-AC4F-418D-AE19-62706E023703}">
                      <ahyp:hlinkClr xmlns:ahyp="http://schemas.microsoft.com/office/drawing/2018/hyperlinkcolor" val="tx"/>
                    </a:ext>
                  </a:extLst>
                </a:hlinkClick>
              </a:rPr>
              <a:t>1763r0</a:t>
            </a:r>
            <a:r>
              <a:rPr lang="en-GB" sz="1050" dirty="0">
                <a:solidFill>
                  <a:srgbClr val="00B050"/>
                </a:solidFill>
              </a:rPr>
              <a:t> CR: PPDU End Time Alignment 				Juseong Moon		[1C SP]</a:t>
            </a:r>
          </a:p>
          <a:p>
            <a:pPr lvl="1">
              <a:buFont typeface="Arial" panose="020B0604020202020204" pitchFamily="34" charset="0"/>
              <a:buChar char="•"/>
            </a:pPr>
            <a:r>
              <a:rPr lang="en-GB" sz="1050" dirty="0">
                <a:solidFill>
                  <a:srgbClr val="00B050"/>
                </a:solidFill>
                <a:hlinkClick r:id="rId5">
                  <a:extLst>
                    <a:ext uri="{A12FA001-AC4F-418D-AE19-62706E023703}">
                      <ahyp:hlinkClr xmlns:ahyp="http://schemas.microsoft.com/office/drawing/2018/hyperlinkcolor" val="tx"/>
                    </a:ext>
                  </a:extLst>
                </a:hlinkClick>
              </a:rPr>
              <a:t>1781r0</a:t>
            </a:r>
            <a:r>
              <a:rPr lang="en-GB" sz="1050" dirty="0">
                <a:solidFill>
                  <a:srgbClr val="00B050"/>
                </a:solidFill>
              </a:rPr>
              <a:t> CR on Broadcast TWT 					Rubayet Shafin 		[7C SP]</a:t>
            </a:r>
          </a:p>
          <a:p>
            <a:pPr lvl="0">
              <a:buFont typeface="Arial" panose="020B0604020202020204" pitchFamily="34" charset="0"/>
              <a:buChar char="•"/>
            </a:pPr>
            <a:r>
              <a:rPr lang="en-GB" sz="1200" dirty="0"/>
              <a:t>Motions: </a:t>
            </a:r>
            <a:r>
              <a:rPr lang="en-GB" sz="1200" dirty="0">
                <a:hlinkClick r:id="rId6"/>
              </a:rPr>
              <a:t>442r30</a:t>
            </a:r>
            <a:endParaRPr lang="en-GB" sz="1200" dirty="0"/>
          </a:p>
          <a:p>
            <a:pPr>
              <a:buFont typeface="Arial" panose="020B0604020202020204" pitchFamily="34" charset="0"/>
              <a:buChar char="•"/>
            </a:pPr>
            <a:r>
              <a:rPr lang="en-GB" sz="1200" dirty="0"/>
              <a:t>Submissions:</a:t>
            </a:r>
          </a:p>
          <a:p>
            <a:pPr lvl="1">
              <a:buFont typeface="Arial" panose="020B0604020202020204" pitchFamily="34" charset="0"/>
              <a:buChar char="•"/>
            </a:pPr>
            <a:r>
              <a:rPr lang="en-US" sz="1050" dirty="0">
                <a:solidFill>
                  <a:srgbClr val="00B050"/>
                </a:solidFill>
                <a:hlinkClick r:id="rId7">
                  <a:extLst>
                    <a:ext uri="{A12FA001-AC4F-418D-AE19-62706E023703}">
                      <ahyp:hlinkClr xmlns:ahyp="http://schemas.microsoft.com/office/drawing/2018/hyperlinkcolor" val="tx"/>
                    </a:ext>
                  </a:extLst>
                </a:hlinkClick>
              </a:rPr>
              <a:t>2011r0</a:t>
            </a:r>
            <a:r>
              <a:rPr lang="en-US" sz="1050" dirty="0">
                <a:solidFill>
                  <a:srgbClr val="00B050"/>
                </a:solidFill>
              </a:rPr>
              <a:t> CR for </a:t>
            </a:r>
            <a:r>
              <a:rPr lang="en-US" sz="1050" dirty="0" err="1">
                <a:solidFill>
                  <a:srgbClr val="00B050"/>
                </a:solidFill>
              </a:rPr>
              <a:t>misc</a:t>
            </a:r>
            <a:r>
              <a:rPr lang="en-US" sz="1050" dirty="0">
                <a:solidFill>
                  <a:srgbClr val="00B050"/>
                </a:solidFill>
              </a:rPr>
              <a:t> CIDs-part 8					Gaurang Naik		[4C]</a:t>
            </a:r>
          </a:p>
          <a:p>
            <a:pPr lvl="1">
              <a:buFont typeface="Arial" panose="020B0604020202020204" pitchFamily="34" charset="0"/>
              <a:buChar char="•"/>
            </a:pPr>
            <a:r>
              <a:rPr lang="en-US" sz="1050" dirty="0">
                <a:solidFill>
                  <a:srgbClr val="00B050"/>
                </a:solidFill>
              </a:rPr>
              <a:t>Any submissions with CIDs that have not been discussed yet (no submission pending)</a:t>
            </a:r>
          </a:p>
          <a:p>
            <a:pPr lvl="1">
              <a:buFont typeface="Arial" panose="020B0604020202020204" pitchFamily="34" charset="0"/>
              <a:buChar char="•"/>
            </a:pPr>
            <a:r>
              <a:rPr lang="en-GB" sz="1050" dirty="0">
                <a:solidFill>
                  <a:srgbClr val="00B050"/>
                </a:solidFill>
              </a:rPr>
              <a:t>1803r1								Minyoung Park		[2C SP]</a:t>
            </a:r>
          </a:p>
          <a:p>
            <a:pPr lvl="1">
              <a:buFont typeface="Arial" panose="020B0604020202020204" pitchFamily="34" charset="0"/>
              <a:buChar char="•"/>
            </a:pPr>
            <a:r>
              <a:rPr lang="en-GB" sz="1050" dirty="0">
                <a:solidFill>
                  <a:srgbClr val="00B050"/>
                </a:solidFill>
              </a:rPr>
              <a:t>1798r1								Yunbo Li		[3C SP]</a:t>
            </a:r>
          </a:p>
          <a:p>
            <a:pPr lvl="1">
              <a:buFont typeface="Arial" panose="020B0604020202020204" pitchFamily="34" charset="0"/>
              <a:buChar char="•"/>
            </a:pPr>
            <a:r>
              <a:rPr lang="en-GB" sz="1050" dirty="0">
                <a:solidFill>
                  <a:schemeClr val="bg1">
                    <a:lumMod val="65000"/>
                  </a:schemeClr>
                </a:solidFill>
              </a:rPr>
              <a:t>1794r2								Yunbo Li		[1C SP]</a:t>
            </a:r>
          </a:p>
          <a:p>
            <a:pPr lvl="1">
              <a:buFont typeface="Arial" panose="020B0604020202020204" pitchFamily="34" charset="0"/>
              <a:buChar char="•"/>
            </a:pPr>
            <a:r>
              <a:rPr lang="en-US" sz="1050" dirty="0">
                <a:solidFill>
                  <a:schemeClr val="bg1">
                    <a:lumMod val="65000"/>
                  </a:schemeClr>
                </a:solidFill>
              </a:rPr>
              <a:t>1789r0								Ming Gan		[2C SP]</a:t>
            </a:r>
          </a:p>
          <a:p>
            <a:pPr lvl="0">
              <a:buFont typeface="Arial" panose="020B0604020202020204" pitchFamily="34" charset="0"/>
              <a:buChar char="•"/>
            </a:pPr>
            <a:r>
              <a:rPr lang="en-GB" sz="1200" dirty="0" err="1"/>
              <a:t>AoB</a:t>
            </a:r>
            <a:r>
              <a:rPr lang="en-GB" sz="1200" dirty="0"/>
              <a:t>:</a:t>
            </a:r>
          </a:p>
          <a:p>
            <a:pPr lvl="0">
              <a:buFont typeface="Arial" panose="020B0604020202020204" pitchFamily="34" charset="0"/>
              <a:buChar char="•"/>
            </a:pPr>
            <a:r>
              <a:rPr lang="en-GB" sz="1200" dirty="0"/>
              <a:t>Recess</a:t>
            </a:r>
            <a:endParaRPr lang="en-US" sz="12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53539966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MAC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GB" sz="1200" dirty="0">
                <a:solidFill>
                  <a:srgbClr val="00B050"/>
                </a:solidFill>
              </a:rPr>
              <a:t>1803r1								Minyoung Park	[2C SP]</a:t>
            </a:r>
          </a:p>
          <a:p>
            <a:pPr lvl="1">
              <a:buFont typeface="Arial" panose="020B0604020202020204" pitchFamily="34" charset="0"/>
              <a:buChar char="•"/>
            </a:pPr>
            <a:r>
              <a:rPr lang="en-GB" sz="1200" dirty="0">
                <a:solidFill>
                  <a:srgbClr val="00B050"/>
                </a:solidFill>
              </a:rPr>
              <a:t>1798r1								Yunbo Li		[2C SP]</a:t>
            </a:r>
          </a:p>
          <a:p>
            <a:pPr lvl="1">
              <a:buFont typeface="Arial" panose="020B0604020202020204" pitchFamily="34" charset="0"/>
              <a:buChar char="•"/>
            </a:pPr>
            <a:r>
              <a:rPr lang="en-GB" sz="1200" dirty="0">
                <a:solidFill>
                  <a:srgbClr val="00B050"/>
                </a:solidFill>
              </a:rPr>
              <a:t>1794r2								Yunbo Li		[1C SP]</a:t>
            </a:r>
          </a:p>
          <a:p>
            <a:pPr lvl="1">
              <a:buFont typeface="Arial" panose="020B0604020202020204" pitchFamily="34" charset="0"/>
              <a:buChar char="•"/>
            </a:pPr>
            <a:r>
              <a:rPr lang="en-GB" sz="1200" dirty="0">
                <a:solidFill>
                  <a:srgbClr val="00B050"/>
                </a:solidFill>
              </a:rPr>
              <a:t>1789r0								Ming Gan		[2C SP]</a:t>
            </a:r>
          </a:p>
          <a:p>
            <a:pPr lvl="1">
              <a:buFont typeface="Arial" panose="020B0604020202020204" pitchFamily="34" charset="0"/>
              <a:buChar char="•"/>
            </a:pPr>
            <a:r>
              <a:rPr lang="en-GB" sz="1200" dirty="0">
                <a:solidFill>
                  <a:srgbClr val="00B050"/>
                </a:solidFill>
              </a:rPr>
              <a:t>1800								Gaurang Naik</a:t>
            </a:r>
          </a:p>
          <a:p>
            <a:pPr lvl="1">
              <a:buFont typeface="Arial" panose="020B0604020202020204" pitchFamily="34" charset="0"/>
              <a:buChar char="•"/>
            </a:pPr>
            <a:r>
              <a:rPr lang="en-GB" sz="1200" dirty="0">
                <a:solidFill>
                  <a:srgbClr val="00B050"/>
                </a:solidFill>
              </a:rPr>
              <a:t>1786								Kaiying Lu</a:t>
            </a:r>
          </a:p>
          <a:p>
            <a:pPr lvl="1">
              <a:buFont typeface="Arial" panose="020B0604020202020204" pitchFamily="34" charset="0"/>
              <a:buChar char="•"/>
            </a:pPr>
            <a:r>
              <a:rPr lang="en-GB" sz="1200" dirty="0">
                <a:solidFill>
                  <a:srgbClr val="00B050"/>
                </a:solidFill>
              </a:rPr>
              <a:t>1806								Guogang Huang</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59323518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0000"/>
                </a:highlight>
              </a:rPr>
              <a:t>Wednesday PHY Agenda–PM2</a:t>
            </a:r>
            <a:endParaRPr lang="en-US" dirty="0">
              <a:highlight>
                <a:srgbClr val="FF00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lvl="0">
              <a:buFont typeface="Arial" panose="020B0604020202020204" pitchFamily="34" charset="0"/>
              <a:buChar char="•"/>
            </a:pPr>
            <a:r>
              <a:rPr lang="en-GB" sz="1600" dirty="0">
                <a:highlight>
                  <a:srgbClr val="FF0000"/>
                </a:highlight>
              </a:rPr>
              <a:t>CANCELLED</a:t>
            </a:r>
            <a:endParaRPr lang="en-US" sz="1600" dirty="0">
              <a:highlight>
                <a:srgbClr val="FF0000"/>
              </a:highlight>
            </a:endParaRP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24060189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Wednesday MAC Agenda–PM2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US" altLang="en-US" sz="1400" dirty="0"/>
              <a:t>CID Status Review: </a:t>
            </a:r>
            <a:r>
              <a:rPr lang="en-US" altLang="en-US" sz="1400" dirty="0">
                <a:hlinkClick r:id="rId2"/>
              </a:rPr>
              <a:t>11-23/1375r21</a:t>
            </a:r>
            <a:endParaRPr lang="en-US" altLang="en-US" sz="1400" dirty="0"/>
          </a:p>
          <a:p>
            <a:pPr lvl="0">
              <a:buFont typeface="Arial" panose="020B0604020202020204" pitchFamily="34" charset="0"/>
              <a:buChar char="•"/>
            </a:pPr>
            <a:r>
              <a:rPr lang="en-GB" sz="1400" dirty="0"/>
              <a:t>Submissions:</a:t>
            </a:r>
          </a:p>
          <a:p>
            <a:pPr lvl="1">
              <a:buFont typeface="Arial" panose="020B0604020202020204" pitchFamily="34" charset="0"/>
              <a:buChar char="•"/>
            </a:pPr>
            <a:r>
              <a:rPr lang="en-GB" sz="1100" dirty="0">
                <a:solidFill>
                  <a:srgbClr val="FF0000"/>
                </a:solidFill>
              </a:rPr>
              <a:t>2097r0</a:t>
            </a:r>
            <a:r>
              <a:rPr lang="en-GB" sz="1100" dirty="0"/>
              <a:t> CR for CID 19049						Frank Hsu		[1C]</a:t>
            </a:r>
          </a:p>
          <a:p>
            <a:pPr lvl="1">
              <a:buFont typeface="Arial" panose="020B0604020202020204" pitchFamily="34" charset="0"/>
              <a:buChar char="•"/>
            </a:pPr>
            <a:r>
              <a:rPr lang="en-GB" sz="1100" dirty="0">
                <a:hlinkClick r:id="rId3"/>
              </a:rPr>
              <a:t>1545r0</a:t>
            </a:r>
            <a:r>
              <a:rPr lang="en-GB" sz="1100" dirty="0"/>
              <a:t> CR for R-TWT - Part 2 					Kumail Haider 		[5C SP]</a:t>
            </a:r>
          </a:p>
          <a:p>
            <a:pPr lvl="1">
              <a:buFont typeface="Arial" panose="020B0604020202020204" pitchFamily="34" charset="0"/>
              <a:buChar char="•"/>
            </a:pPr>
            <a:r>
              <a:rPr lang="en-GB" sz="1100" dirty="0">
                <a:hlinkClick r:id="rId4"/>
              </a:rPr>
              <a:t>1807r3</a:t>
            </a:r>
            <a:r>
              <a:rPr lang="en-GB" sz="1100" dirty="0"/>
              <a:t> </a:t>
            </a:r>
            <a:r>
              <a:rPr lang="en-US" sz="1100" dirty="0" err="1"/>
              <a:t>cr</a:t>
            </a:r>
            <a:r>
              <a:rPr lang="en-US" sz="1100" dirty="0"/>
              <a:t> for </a:t>
            </a:r>
            <a:r>
              <a:rPr lang="en-US" sz="1100" dirty="0" err="1"/>
              <a:t>cid</a:t>
            </a:r>
            <a:r>
              <a:rPr lang="en-US" sz="1100" dirty="0"/>
              <a:t> 19876 </a:t>
            </a:r>
            <a:r>
              <a:rPr lang="en-US" sz="1100" dirty="0" err="1"/>
              <a:t>nstr</a:t>
            </a:r>
            <a:r>
              <a:rPr lang="en-US" sz="1100" dirty="0"/>
              <a:t> operation				Yue Zhao		[1C SP]</a:t>
            </a:r>
          </a:p>
          <a:p>
            <a:pPr lvl="1">
              <a:buFont typeface="Arial" panose="020B0604020202020204" pitchFamily="34" charset="0"/>
              <a:buChar char="•"/>
            </a:pPr>
            <a:r>
              <a:rPr lang="en-GB" sz="1100" dirty="0">
                <a:hlinkClick r:id="rId5"/>
              </a:rPr>
              <a:t>1780r3</a:t>
            </a:r>
            <a:r>
              <a:rPr lang="en-GB" sz="1100" dirty="0"/>
              <a:t> CR on Misc. CIDs--Part 2					Yue Qi			[4C SP]</a:t>
            </a:r>
          </a:p>
          <a:p>
            <a:pPr lvl="1">
              <a:buFont typeface="Arial" panose="020B0604020202020204" pitchFamily="34" charset="0"/>
              <a:buChar char="•"/>
            </a:pPr>
            <a:r>
              <a:rPr lang="en-US" sz="1100" dirty="0">
                <a:hlinkClick r:id="rId6"/>
              </a:rPr>
              <a:t>2010r1</a:t>
            </a:r>
            <a:r>
              <a:rPr lang="en-US" sz="1100" dirty="0"/>
              <a:t> Resolution for miscellaneous CIDs – part 7			Gaurang Naik	 	[5 CIDs]</a:t>
            </a:r>
          </a:p>
          <a:p>
            <a:pPr lvl="1">
              <a:buFont typeface="Arial" panose="020B0604020202020204" pitchFamily="34" charset="0"/>
              <a:buChar char="•"/>
            </a:pPr>
            <a:r>
              <a:rPr lang="en-US" sz="1100" dirty="0">
                <a:hlinkClick r:id="rId7"/>
              </a:rPr>
              <a:t>1800r2</a:t>
            </a:r>
            <a:r>
              <a:rPr lang="en-US" sz="1100" dirty="0"/>
              <a:t> Resolution for miscellaneous CIDs – part 5 		Gaurang Naik		[1 CID]</a:t>
            </a:r>
          </a:p>
          <a:p>
            <a:pPr lvl="1">
              <a:buFont typeface="Arial" panose="020B0604020202020204" pitchFamily="34" charset="0"/>
              <a:buChar char="•"/>
            </a:pPr>
            <a:r>
              <a:rPr lang="en-US" sz="1100" dirty="0">
                <a:hlinkClick r:id="rId8"/>
              </a:rPr>
              <a:t>1801r3</a:t>
            </a:r>
            <a:r>
              <a:rPr lang="en-US" sz="1100" dirty="0"/>
              <a:t> Resolution for miscellaneous CIDs – part 6 		Gaurang Naik		[2 CIDs]</a:t>
            </a:r>
          </a:p>
          <a:p>
            <a:pPr lvl="1">
              <a:buFont typeface="Arial" panose="020B0604020202020204" pitchFamily="34" charset="0"/>
              <a:buChar char="•"/>
            </a:pPr>
            <a:r>
              <a:rPr lang="en-GB" sz="1100" dirty="0">
                <a:hlinkClick r:id="rId9"/>
              </a:rPr>
              <a:t>1802r2</a:t>
            </a:r>
            <a:r>
              <a:rPr lang="en-GB" sz="1100" dirty="0"/>
              <a:t> LB275-9.4.2.316 (QoS char element)			Duncan Ho 		[2 CIDs]</a:t>
            </a:r>
          </a:p>
          <a:p>
            <a:pPr lvl="1">
              <a:buFont typeface="Arial" panose="020B0604020202020204" pitchFamily="34" charset="0"/>
              <a:buChar char="•"/>
            </a:pPr>
            <a:r>
              <a:rPr lang="en-GB" sz="1100" dirty="0">
                <a:hlinkClick r:id="rId10"/>
              </a:rPr>
              <a:t>1600r5</a:t>
            </a:r>
            <a:r>
              <a:rPr lang="en-GB" sz="1100" dirty="0"/>
              <a:t> </a:t>
            </a:r>
            <a:r>
              <a:rPr lang="en-US" sz="1100" dirty="0"/>
              <a:t>CR: AP Backoff Procedure for NSTR Operation		Juseong Moon		[1 CID]</a:t>
            </a:r>
          </a:p>
          <a:p>
            <a:pPr lvl="1">
              <a:buFont typeface="Arial" panose="020B0604020202020204" pitchFamily="34" charset="0"/>
              <a:buChar char="•"/>
            </a:pPr>
            <a:endParaRPr lang="en-GB" sz="1100" dirty="0"/>
          </a:p>
          <a:p>
            <a:pPr lvl="1">
              <a:buFont typeface="Arial" panose="020B0604020202020204" pitchFamily="34" charset="0"/>
              <a:buChar char="•"/>
            </a:pPr>
            <a:r>
              <a:rPr lang="en-GB" sz="1100" dirty="0"/>
              <a:t>…</a:t>
            </a:r>
          </a:p>
          <a:p>
            <a:pPr lvl="0">
              <a:buFont typeface="Arial" panose="020B0604020202020204" pitchFamily="34" charset="0"/>
              <a:buChar char="•"/>
            </a:pPr>
            <a:r>
              <a:rPr lang="en-GB" sz="1400" dirty="0" err="1"/>
              <a:t>AoB</a:t>
            </a:r>
            <a:r>
              <a:rPr lang="en-GB" sz="1400" dirty="0"/>
              <a:t>:</a:t>
            </a:r>
          </a:p>
          <a:p>
            <a:pPr lvl="0">
              <a:buFont typeface="Arial" panose="020B0604020202020204" pitchFamily="34" charset="0"/>
              <a:buChar char="•"/>
            </a:pPr>
            <a:r>
              <a:rPr lang="en-GB" sz="1400" dirty="0"/>
              <a:t>Adjourn</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86941021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Joint Agenda-AM1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676400"/>
            <a:ext cx="7770813" cy="47990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GB" sz="1200" dirty="0">
                <a:hlinkClick r:id="rId2"/>
              </a:rPr>
              <a:t>1760r2</a:t>
            </a:r>
            <a:r>
              <a:rPr lang="en-GB" sz="1200" dirty="0"/>
              <a:t> </a:t>
            </a:r>
            <a:r>
              <a:rPr lang="en-US" sz="1200" dirty="0"/>
              <a:t>Prop. Res. to LB275 a few CIDs on EMLSR</a:t>
            </a:r>
            <a:r>
              <a:rPr lang="en-GB" sz="1200" dirty="0"/>
              <a:t>		Qi Wang		[2C SP]</a:t>
            </a:r>
          </a:p>
          <a:p>
            <a:pPr lvl="1">
              <a:buFont typeface="Arial" panose="020B0604020202020204" pitchFamily="34" charset="0"/>
              <a:buChar char="•"/>
            </a:pPr>
            <a:r>
              <a:rPr lang="en-GB" sz="1200" dirty="0">
                <a:hlinkClick r:id="rId3"/>
              </a:rPr>
              <a:t>1882r3</a:t>
            </a:r>
            <a:r>
              <a:rPr lang="en-GB" sz="1200" dirty="0"/>
              <a:t> </a:t>
            </a:r>
            <a:r>
              <a:rPr lang="en-US" sz="1200" dirty="0"/>
              <a:t>Proposed resolution to 11be LB275 CID-19523	</a:t>
            </a:r>
            <a:r>
              <a:rPr lang="en-GB" sz="1200" dirty="0"/>
              <a:t>Qi Wang		[1C SP]</a:t>
            </a:r>
          </a:p>
          <a:p>
            <a:pPr>
              <a:buFont typeface="Arial" panose="020B0604020202020204" pitchFamily="34" charset="0"/>
              <a:buChar char="•"/>
            </a:pPr>
            <a:r>
              <a:rPr lang="en-GB" sz="1600" dirty="0"/>
              <a:t>Motions: </a:t>
            </a:r>
          </a:p>
          <a:p>
            <a:pPr>
              <a:buFont typeface="Arial" panose="020B0604020202020204" pitchFamily="34" charset="0"/>
              <a:buChar char="•"/>
            </a:pPr>
            <a:r>
              <a:rPr lang="en-GB" sz="1600" dirty="0" err="1"/>
              <a:t>AoB</a:t>
            </a:r>
            <a:r>
              <a:rPr lang="en-GB" sz="1600" dirty="0"/>
              <a:t>: </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40988783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a:xfrm>
            <a:off x="685800" y="685800"/>
            <a:ext cx="7770813" cy="1065213"/>
          </a:xfrm>
        </p:spPr>
        <p:txBody>
          <a:bodyPr/>
          <a:lstStyle/>
          <a:p>
            <a:r>
              <a:rPr lang="en-US" altLang="en-US" dirty="0"/>
              <a:t>Thursday Joint Agenda-PM1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lvl="0">
              <a:buFont typeface="Arial" panose="020B0604020202020204" pitchFamily="34" charset="0"/>
              <a:buChar char="•"/>
            </a:pPr>
            <a:r>
              <a:rPr lang="en-GB" sz="1600" dirty="0"/>
              <a:t>Submissions:</a:t>
            </a:r>
          </a:p>
          <a:p>
            <a:pPr lvl="0">
              <a:buFont typeface="Arial" panose="020B0604020202020204" pitchFamily="34" charset="0"/>
              <a:buChar char="•"/>
            </a:pPr>
            <a:r>
              <a:rPr lang="en-GB" sz="1600" dirty="0"/>
              <a:t>Motions: </a:t>
            </a:r>
          </a:p>
          <a:p>
            <a:pPr lvl="0">
              <a:buFont typeface="Arial" panose="020B0604020202020204" pitchFamily="34" charset="0"/>
              <a:buChar char="•"/>
            </a:pPr>
            <a:r>
              <a:rPr lang="en-US" sz="1600" dirty="0"/>
              <a:t>CR Status, Goals for Jan. 2024, Telcos, Ad-Hoc, Timeline</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a:xfrm>
            <a:off x="696912" y="333375"/>
            <a:ext cx="1874823" cy="273050"/>
          </a:xfrm>
        </p:spPr>
        <p:txBody>
          <a:bodyPr/>
          <a:lstStyle/>
          <a:p>
            <a:r>
              <a:rPr lang="en-US" dirty="0"/>
              <a:t>November 2023</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3382C34-84F1-F2DE-C5D9-E1296FE55B90}"/>
              </a:ext>
            </a:extLst>
          </p:cNvPr>
          <p:cNvSpPr>
            <a:spLocks noGrp="1"/>
          </p:cNvSpPr>
          <p:nvPr>
            <p:ph idx="1"/>
          </p:nvPr>
        </p:nvSpPr>
        <p:spPr>
          <a:xfrm>
            <a:off x="685800" y="1751013"/>
            <a:ext cx="4429921" cy="4724399"/>
          </a:xfrm>
        </p:spPr>
        <p:txBody>
          <a:bodyPr/>
          <a:lstStyle/>
          <a:p>
            <a:pPr>
              <a:buFont typeface="Arial" panose="020B0604020202020204" pitchFamily="34" charset="0"/>
              <a:buChar char="•"/>
            </a:pPr>
            <a:r>
              <a:rPr lang="en-US" sz="1600" dirty="0"/>
              <a:t>MAC: ~ out of 953</a:t>
            </a:r>
          </a:p>
          <a:p>
            <a:pPr>
              <a:buFont typeface="Arial" panose="020B0604020202020204" pitchFamily="34" charset="0"/>
              <a:buChar char="•"/>
            </a:pPr>
            <a:r>
              <a:rPr lang="en-US" sz="1600" dirty="0"/>
              <a:t>PHY: ~ out of 113</a:t>
            </a:r>
          </a:p>
          <a:p>
            <a:pPr>
              <a:buFont typeface="Arial" panose="020B0604020202020204" pitchFamily="34" charset="0"/>
              <a:buChar char="•"/>
            </a:pPr>
            <a:r>
              <a:rPr lang="en-US" sz="1600" dirty="0"/>
              <a:t>Joint: ~ out of 62</a:t>
            </a:r>
          </a:p>
          <a:p>
            <a:pPr>
              <a:buFont typeface="Arial" panose="020B0604020202020204" pitchFamily="34" charset="0"/>
              <a:buChar char="•"/>
            </a:pPr>
            <a:r>
              <a:rPr lang="en-US" sz="1600" dirty="0"/>
              <a:t>Total: ~ out of 1128</a:t>
            </a:r>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p:txBody>
      </p:sp>
      <p:sp>
        <p:nvSpPr>
          <p:cNvPr id="2" name="Title 1">
            <a:extLst>
              <a:ext uri="{FF2B5EF4-FFF2-40B4-BE49-F238E27FC236}">
                <a16:creationId xmlns:a16="http://schemas.microsoft.com/office/drawing/2014/main" id="{D0172988-1296-802D-770D-899EA5C68516}"/>
              </a:ext>
            </a:extLst>
          </p:cNvPr>
          <p:cNvSpPr>
            <a:spLocks noGrp="1"/>
          </p:cNvSpPr>
          <p:nvPr>
            <p:ph type="title"/>
          </p:nvPr>
        </p:nvSpPr>
        <p:spPr/>
        <p:txBody>
          <a:bodyPr/>
          <a:lstStyle/>
          <a:p>
            <a:r>
              <a:rPr lang="en-US" dirty="0"/>
              <a:t>LB275 CR Status</a:t>
            </a:r>
          </a:p>
        </p:txBody>
      </p:sp>
      <p:sp>
        <p:nvSpPr>
          <p:cNvPr id="4" name="Slide Number Placeholder 3">
            <a:extLst>
              <a:ext uri="{FF2B5EF4-FFF2-40B4-BE49-F238E27FC236}">
                <a16:creationId xmlns:a16="http://schemas.microsoft.com/office/drawing/2014/main" id="{BDEF1204-13BD-2547-964F-DD58388FBC50}"/>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59596772-68A9-9B28-28D7-3A497D758DD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87C5A54-FD99-467B-5FA7-FA5027B55B0B}"/>
              </a:ext>
            </a:extLst>
          </p:cNvPr>
          <p:cNvSpPr>
            <a:spLocks noGrp="1"/>
          </p:cNvSpPr>
          <p:nvPr>
            <p:ph type="dt" idx="15"/>
          </p:nvPr>
        </p:nvSpPr>
        <p:spPr/>
        <p:txBody>
          <a:bodyPr/>
          <a:lstStyle/>
          <a:p>
            <a:r>
              <a:rPr lang="en-US" dirty="0"/>
              <a:t>November 2023</a:t>
            </a:r>
            <a:endParaRPr lang="en-GB" dirty="0"/>
          </a:p>
        </p:txBody>
      </p:sp>
      <p:grpSp>
        <p:nvGrpSpPr>
          <p:cNvPr id="12" name="Group 11">
            <a:extLst>
              <a:ext uri="{FF2B5EF4-FFF2-40B4-BE49-F238E27FC236}">
                <a16:creationId xmlns:a16="http://schemas.microsoft.com/office/drawing/2014/main" id="{67AD9B57-F6B1-0BD6-9134-9EA1C2C99836}"/>
              </a:ext>
            </a:extLst>
          </p:cNvPr>
          <p:cNvGrpSpPr/>
          <p:nvPr/>
        </p:nvGrpSpPr>
        <p:grpSpPr>
          <a:xfrm>
            <a:off x="5153777" y="5128342"/>
            <a:ext cx="3225631" cy="1043858"/>
            <a:chOff x="8534400" y="5181755"/>
            <a:chExt cx="3225631" cy="1043858"/>
          </a:xfrm>
        </p:grpSpPr>
        <p:grpSp>
          <p:nvGrpSpPr>
            <p:cNvPr id="22" name="Group 21">
              <a:extLst>
                <a:ext uri="{FF2B5EF4-FFF2-40B4-BE49-F238E27FC236}">
                  <a16:creationId xmlns:a16="http://schemas.microsoft.com/office/drawing/2014/main" id="{F9CFC13E-3543-7846-419D-DE0611CB0349}"/>
                </a:ext>
              </a:extLst>
            </p:cNvPr>
            <p:cNvGrpSpPr/>
            <p:nvPr/>
          </p:nvGrpSpPr>
          <p:grpSpPr>
            <a:xfrm>
              <a:off x="8552276" y="5181755"/>
              <a:ext cx="3207755" cy="1043858"/>
              <a:chOff x="9314474" y="5383231"/>
              <a:chExt cx="2650378" cy="1006577"/>
            </a:xfrm>
          </p:grpSpPr>
          <p:sp>
            <p:nvSpPr>
              <p:cNvPr id="26" name="Rectangle 25">
                <a:extLst>
                  <a:ext uri="{FF2B5EF4-FFF2-40B4-BE49-F238E27FC236}">
                    <a16:creationId xmlns:a16="http://schemas.microsoft.com/office/drawing/2014/main" id="{738B145D-2997-0D7F-2897-FC6E62EEDB9B}"/>
                  </a:ext>
                </a:extLst>
              </p:cNvPr>
              <p:cNvSpPr/>
              <p:nvPr/>
            </p:nvSpPr>
            <p:spPr bwMode="auto">
              <a:xfrm>
                <a:off x="9372599" y="5578368"/>
                <a:ext cx="2514601" cy="496886"/>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7" name="TextBox 26">
                <a:extLst>
                  <a:ext uri="{FF2B5EF4-FFF2-40B4-BE49-F238E27FC236}">
                    <a16:creationId xmlns:a16="http://schemas.microsoft.com/office/drawing/2014/main" id="{1992DE1A-6E78-3E4C-3499-40B7B98C78EC}"/>
                  </a:ext>
                </a:extLst>
              </p:cNvPr>
              <p:cNvSpPr txBox="1"/>
              <p:nvPr/>
            </p:nvSpPr>
            <p:spPr>
              <a:xfrm>
                <a:off x="9663399" y="6093023"/>
                <a:ext cx="1705966" cy="296785"/>
              </a:xfrm>
              <a:prstGeom prst="rect">
                <a:avLst/>
              </a:prstGeom>
              <a:noFill/>
            </p:spPr>
            <p:txBody>
              <a:bodyPr wrap="none" rtlCol="0">
                <a:spAutoFit/>
              </a:bodyPr>
              <a:lstStyle/>
              <a:p>
                <a:r>
                  <a:rPr lang="en-US" sz="1400" dirty="0">
                    <a:solidFill>
                      <a:schemeClr val="tx1"/>
                    </a:solidFill>
                  </a:rPr>
                  <a:t> CID Distribution (~1130)</a:t>
                </a:r>
              </a:p>
            </p:txBody>
          </p:sp>
          <p:sp>
            <p:nvSpPr>
              <p:cNvPr id="28" name="Rectangle 27">
                <a:extLst>
                  <a:ext uri="{FF2B5EF4-FFF2-40B4-BE49-F238E27FC236}">
                    <a16:creationId xmlns:a16="http://schemas.microsoft.com/office/drawing/2014/main" id="{CCB8810A-A8C7-CC9B-605D-700BE8525839}"/>
                  </a:ext>
                </a:extLst>
              </p:cNvPr>
              <p:cNvSpPr/>
              <p:nvPr/>
            </p:nvSpPr>
            <p:spPr bwMode="auto">
              <a:xfrm>
                <a:off x="9370964" y="5578368"/>
                <a:ext cx="327666" cy="496886"/>
              </a:xfrm>
              <a:prstGeom prst="rect">
                <a:avLst/>
              </a:prstGeom>
              <a:solidFill>
                <a:srgbClr val="00B050"/>
              </a:solidFill>
              <a:ln w="9525" cap="flat" cmpd="sng" algn="ctr">
                <a:solidFill>
                  <a:srgbClr val="00B05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29" name="Rectangle 28">
                <a:extLst>
                  <a:ext uri="{FF2B5EF4-FFF2-40B4-BE49-F238E27FC236}">
                    <a16:creationId xmlns:a16="http://schemas.microsoft.com/office/drawing/2014/main" id="{997AEF05-F83A-1878-DA3C-6AFAC7330F93}"/>
                  </a:ext>
                </a:extLst>
              </p:cNvPr>
              <p:cNvSpPr/>
              <p:nvPr/>
            </p:nvSpPr>
            <p:spPr bwMode="auto">
              <a:xfrm>
                <a:off x="9698630" y="5578368"/>
                <a:ext cx="1993533" cy="496886"/>
              </a:xfrm>
              <a:prstGeom prst="rect">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30" name="Rectangle 29">
                <a:extLst>
                  <a:ext uri="{FF2B5EF4-FFF2-40B4-BE49-F238E27FC236}">
                    <a16:creationId xmlns:a16="http://schemas.microsoft.com/office/drawing/2014/main" id="{BE741498-0FB5-A6DD-DBF4-1F0BF7BB1861}"/>
                  </a:ext>
                </a:extLst>
              </p:cNvPr>
              <p:cNvSpPr/>
              <p:nvPr/>
            </p:nvSpPr>
            <p:spPr bwMode="auto">
              <a:xfrm>
                <a:off x="11692166" y="5578368"/>
                <a:ext cx="195031" cy="496886"/>
              </a:xfrm>
              <a:prstGeom prst="rect">
                <a:avLst/>
              </a:prstGeom>
              <a:solidFill>
                <a:srgbClr val="0070C0"/>
              </a:solidFill>
              <a:ln w="9525" cap="flat" cmpd="sng" algn="ctr">
                <a:solidFill>
                  <a:srgbClr val="0070C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31" name="TextBox 30">
                <a:extLst>
                  <a:ext uri="{FF2B5EF4-FFF2-40B4-BE49-F238E27FC236}">
                    <a16:creationId xmlns:a16="http://schemas.microsoft.com/office/drawing/2014/main" id="{C2F3661F-8897-7F1B-103C-A6C4065E143D}"/>
                  </a:ext>
                </a:extLst>
              </p:cNvPr>
              <p:cNvSpPr txBox="1"/>
              <p:nvPr/>
            </p:nvSpPr>
            <p:spPr>
              <a:xfrm>
                <a:off x="11604332" y="5388506"/>
                <a:ext cx="360520" cy="244847"/>
              </a:xfrm>
              <a:prstGeom prst="rect">
                <a:avLst/>
              </a:prstGeom>
              <a:noFill/>
            </p:spPr>
            <p:txBody>
              <a:bodyPr wrap="none" rtlCol="0">
                <a:spAutoFit/>
              </a:bodyPr>
              <a:lstStyle/>
              <a:p>
                <a:r>
                  <a:rPr lang="en-US" sz="1050" dirty="0">
                    <a:solidFill>
                      <a:schemeClr val="tx1"/>
                    </a:solidFill>
                  </a:rPr>
                  <a:t>~5%</a:t>
                </a:r>
              </a:p>
            </p:txBody>
          </p:sp>
          <p:sp>
            <p:nvSpPr>
              <p:cNvPr id="32" name="TextBox 31">
                <a:extLst>
                  <a:ext uri="{FF2B5EF4-FFF2-40B4-BE49-F238E27FC236}">
                    <a16:creationId xmlns:a16="http://schemas.microsoft.com/office/drawing/2014/main" id="{25CB38D5-D14B-185C-5CD0-BCC818BD9A34}"/>
                  </a:ext>
                </a:extLst>
              </p:cNvPr>
              <p:cNvSpPr txBox="1"/>
              <p:nvPr/>
            </p:nvSpPr>
            <p:spPr>
              <a:xfrm>
                <a:off x="10421491" y="5388507"/>
                <a:ext cx="416148" cy="244847"/>
              </a:xfrm>
              <a:prstGeom prst="rect">
                <a:avLst/>
              </a:prstGeom>
              <a:noFill/>
            </p:spPr>
            <p:txBody>
              <a:bodyPr wrap="none" rtlCol="0">
                <a:spAutoFit/>
              </a:bodyPr>
              <a:lstStyle/>
              <a:p>
                <a:r>
                  <a:rPr lang="en-US" sz="1050" dirty="0">
                    <a:solidFill>
                      <a:schemeClr val="tx1"/>
                    </a:solidFill>
                  </a:rPr>
                  <a:t>~85%</a:t>
                </a:r>
              </a:p>
            </p:txBody>
          </p:sp>
          <p:sp>
            <p:nvSpPr>
              <p:cNvPr id="33" name="TextBox 32">
                <a:extLst>
                  <a:ext uri="{FF2B5EF4-FFF2-40B4-BE49-F238E27FC236}">
                    <a16:creationId xmlns:a16="http://schemas.microsoft.com/office/drawing/2014/main" id="{6F62B98D-B2A5-B66F-96C9-84A2186E59EC}"/>
                  </a:ext>
                </a:extLst>
              </p:cNvPr>
              <p:cNvSpPr txBox="1"/>
              <p:nvPr/>
            </p:nvSpPr>
            <p:spPr>
              <a:xfrm>
                <a:off x="9314474" y="5383231"/>
                <a:ext cx="416148" cy="244847"/>
              </a:xfrm>
              <a:prstGeom prst="rect">
                <a:avLst/>
              </a:prstGeom>
              <a:noFill/>
            </p:spPr>
            <p:txBody>
              <a:bodyPr wrap="none" rtlCol="0">
                <a:spAutoFit/>
              </a:bodyPr>
              <a:lstStyle/>
              <a:p>
                <a:r>
                  <a:rPr lang="en-US" sz="1050" dirty="0">
                    <a:solidFill>
                      <a:schemeClr val="tx1"/>
                    </a:solidFill>
                  </a:rPr>
                  <a:t>~10%</a:t>
                </a:r>
              </a:p>
            </p:txBody>
          </p:sp>
        </p:grpSp>
        <p:sp>
          <p:nvSpPr>
            <p:cNvPr id="23" name="TextBox 22">
              <a:extLst>
                <a:ext uri="{FF2B5EF4-FFF2-40B4-BE49-F238E27FC236}">
                  <a16:creationId xmlns:a16="http://schemas.microsoft.com/office/drawing/2014/main" id="{5661D9BB-0AD4-9788-7043-F5D067B665F2}"/>
                </a:ext>
              </a:extLst>
            </p:cNvPr>
            <p:cNvSpPr txBox="1"/>
            <p:nvPr/>
          </p:nvSpPr>
          <p:spPr>
            <a:xfrm>
              <a:off x="8534400" y="5501759"/>
              <a:ext cx="482824" cy="261610"/>
            </a:xfrm>
            <a:prstGeom prst="rect">
              <a:avLst/>
            </a:prstGeom>
            <a:noFill/>
          </p:spPr>
          <p:txBody>
            <a:bodyPr wrap="none" rtlCol="0">
              <a:spAutoFit/>
            </a:bodyPr>
            <a:lstStyle/>
            <a:p>
              <a:r>
                <a:rPr lang="en-US" sz="1100" b="1" dirty="0">
                  <a:solidFill>
                    <a:schemeClr val="tx1"/>
                  </a:solidFill>
                </a:rPr>
                <a:t>PHY</a:t>
              </a:r>
            </a:p>
          </p:txBody>
        </p:sp>
        <p:sp>
          <p:nvSpPr>
            <p:cNvPr id="24" name="TextBox 23">
              <a:extLst>
                <a:ext uri="{FF2B5EF4-FFF2-40B4-BE49-F238E27FC236}">
                  <a16:creationId xmlns:a16="http://schemas.microsoft.com/office/drawing/2014/main" id="{0A6BF369-78AF-440D-964B-54E169927850}"/>
                </a:ext>
              </a:extLst>
            </p:cNvPr>
            <p:cNvSpPr txBox="1"/>
            <p:nvPr/>
          </p:nvSpPr>
          <p:spPr>
            <a:xfrm>
              <a:off x="9859715" y="5510553"/>
              <a:ext cx="652456" cy="261610"/>
            </a:xfrm>
            <a:prstGeom prst="rect">
              <a:avLst/>
            </a:prstGeom>
            <a:noFill/>
          </p:spPr>
          <p:txBody>
            <a:bodyPr wrap="square">
              <a:spAutoFit/>
            </a:bodyPr>
            <a:lstStyle/>
            <a:p>
              <a:r>
                <a:rPr lang="en-US" sz="1100" b="1" dirty="0">
                  <a:solidFill>
                    <a:schemeClr val="tx1"/>
                  </a:solidFill>
                </a:rPr>
                <a:t>MAC</a:t>
              </a:r>
            </a:p>
          </p:txBody>
        </p:sp>
        <p:sp>
          <p:nvSpPr>
            <p:cNvPr id="25" name="TextBox 24">
              <a:extLst>
                <a:ext uri="{FF2B5EF4-FFF2-40B4-BE49-F238E27FC236}">
                  <a16:creationId xmlns:a16="http://schemas.microsoft.com/office/drawing/2014/main" id="{20FAFBFC-C11D-8582-E89D-158EFBC60EDA}"/>
                </a:ext>
              </a:extLst>
            </p:cNvPr>
            <p:cNvSpPr txBox="1"/>
            <p:nvPr/>
          </p:nvSpPr>
          <p:spPr>
            <a:xfrm rot="16200000">
              <a:off x="11224210" y="5501759"/>
              <a:ext cx="652456" cy="261610"/>
            </a:xfrm>
            <a:prstGeom prst="rect">
              <a:avLst/>
            </a:prstGeom>
            <a:noFill/>
          </p:spPr>
          <p:txBody>
            <a:bodyPr wrap="square">
              <a:spAutoFit/>
            </a:bodyPr>
            <a:lstStyle/>
            <a:p>
              <a:r>
                <a:rPr lang="en-US" sz="1100" b="1" dirty="0">
                  <a:solidFill>
                    <a:schemeClr val="tx1"/>
                  </a:solidFill>
                </a:rPr>
                <a:t>JOINT</a:t>
              </a:r>
            </a:p>
          </p:txBody>
        </p:sp>
      </p:grpSp>
    </p:spTree>
    <p:extLst>
      <p:ext uri="{BB962C8B-B14F-4D97-AF65-F5344CB8AC3E}">
        <p14:creationId xmlns:p14="http://schemas.microsoft.com/office/powerpoint/2010/main" val="375971819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p:txBody>
          <a:bodyPr/>
          <a:lstStyle/>
          <a:p>
            <a:r>
              <a:rPr lang="en-US" dirty="0"/>
              <a:t>Goals for January 2024</a:t>
            </a:r>
          </a:p>
        </p:txBody>
      </p:sp>
      <p:sp>
        <p:nvSpPr>
          <p:cNvPr id="16" name="Content Placeholder 15">
            <a:extLst>
              <a:ext uri="{FF2B5EF4-FFF2-40B4-BE49-F238E27FC236}">
                <a16:creationId xmlns:a16="http://schemas.microsoft.com/office/drawing/2014/main" id="{CA1A1623-65F8-E7F3-860B-98677C489FFA}"/>
              </a:ext>
            </a:extLst>
          </p:cNvPr>
          <p:cNvSpPr>
            <a:spLocks noGrp="1"/>
          </p:cNvSpPr>
          <p:nvPr>
            <p:ph idx="1"/>
          </p:nvPr>
        </p:nvSpPr>
        <p:spPr/>
        <p:txBody>
          <a:bodyPr/>
          <a:lstStyle/>
          <a:p>
            <a:pPr>
              <a:buFont typeface="Arial" panose="020B0604020202020204" pitchFamily="34" charset="0"/>
              <a:buChar char="•"/>
            </a:pPr>
            <a:r>
              <a:rPr lang="en-US" sz="1800" b="1" dirty="0">
                <a:solidFill>
                  <a:srgbClr val="FF0000"/>
                </a:solidFill>
                <a:effectLst/>
                <a:latin typeface="Times New Roman" panose="02020603050405020304" pitchFamily="18" charset="0"/>
                <a:ea typeface="Times New Roman" panose="02020603050405020304" pitchFamily="18" charset="0"/>
              </a:rPr>
              <a:t>TBD</a:t>
            </a:r>
          </a:p>
          <a:p>
            <a:pPr>
              <a:buFont typeface="Arial" panose="020B0604020202020204" pitchFamily="34" charset="0"/>
              <a:buChar char="•"/>
            </a:pPr>
            <a:endParaRPr lang="en-US" sz="1800" dirty="0">
              <a:solidFill>
                <a:srgbClr val="FF0000"/>
              </a:solidFill>
            </a:endParaRPr>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p:txBody>
          <a:bodyPr/>
          <a:lstStyle/>
          <a:p>
            <a:r>
              <a:rPr lang="en-US" dirty="0"/>
              <a:t>Teleconference Plan</a:t>
            </a:r>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p:txBody>
          <a:bodyPr/>
          <a:lstStyle/>
          <a:p>
            <a:r>
              <a:rPr lang="en-US" dirty="0"/>
              <a:t>November 2023</a:t>
            </a:r>
            <a:endParaRPr lang="en-GB" dirty="0"/>
          </a:p>
        </p:txBody>
      </p:sp>
      <p:sp>
        <p:nvSpPr>
          <p:cNvPr id="7" name="Content Placeholder 6">
            <a:extLst>
              <a:ext uri="{FF2B5EF4-FFF2-40B4-BE49-F238E27FC236}">
                <a16:creationId xmlns:a16="http://schemas.microsoft.com/office/drawing/2014/main" id="{0310814A-1E2F-57F2-C9EF-3805BE6E5DAB}"/>
              </a:ext>
            </a:extLst>
          </p:cNvPr>
          <p:cNvSpPr>
            <a:spLocks noGrp="1"/>
          </p:cNvSpPr>
          <p:nvPr>
            <p:ph idx="1"/>
          </p:nvPr>
        </p:nvSpPr>
        <p:spPr>
          <a:xfrm>
            <a:off x="685800" y="1981200"/>
            <a:ext cx="7770813" cy="4419600"/>
          </a:xfrm>
        </p:spPr>
        <p:txBody>
          <a:bodyPr/>
          <a:lstStyle/>
          <a:p>
            <a:pPr marL="342900" marR="0" lvl="0" indent="-342900">
              <a:spcBef>
                <a:spcPts val="0"/>
              </a:spcBef>
              <a:spcAft>
                <a:spcPts val="1200"/>
              </a:spcAft>
              <a:buFont typeface="Times New Roman" panose="02020603050405020304" pitchFamily="18" charset="0"/>
              <a:buChar char="-"/>
            </a:pPr>
            <a:r>
              <a:rPr lang="en-US" sz="1800" b="1" dirty="0">
                <a:solidFill>
                  <a:srgbClr val="FF0000"/>
                </a:solidFill>
                <a:effectLst/>
                <a:latin typeface="Times New Roman" panose="02020603050405020304" pitchFamily="18" charset="0"/>
                <a:ea typeface="Times New Roman" panose="02020603050405020304" pitchFamily="18" charset="0"/>
              </a:rPr>
              <a:t>TBD</a:t>
            </a:r>
          </a:p>
        </p:txBody>
      </p:sp>
    </p:spTree>
    <p:extLst>
      <p:ext uri="{BB962C8B-B14F-4D97-AF65-F5344CB8AC3E}">
        <p14:creationId xmlns:p14="http://schemas.microsoft.com/office/powerpoint/2010/main" val="31403646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November 2023</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p:txBody>
          <a:bodyPr/>
          <a:lstStyle/>
          <a:p>
            <a:r>
              <a:rPr lang="en-US" dirty="0"/>
              <a:t>Ad-Hoc Plan</a:t>
            </a:r>
          </a:p>
        </p:txBody>
      </p:sp>
      <p:sp>
        <p:nvSpPr>
          <p:cNvPr id="10" name="Content Placeholder 9">
            <a:extLst>
              <a:ext uri="{FF2B5EF4-FFF2-40B4-BE49-F238E27FC236}">
                <a16:creationId xmlns:a16="http://schemas.microsoft.com/office/drawing/2014/main" id="{11C67F6B-1097-0DF1-0451-CBF17C2CE23A}"/>
              </a:ext>
            </a:extLst>
          </p:cNvPr>
          <p:cNvSpPr>
            <a:spLocks noGrp="1"/>
          </p:cNvSpPr>
          <p:nvPr>
            <p:ph idx="1"/>
          </p:nvPr>
        </p:nvSpPr>
        <p:spPr/>
        <p:txBody>
          <a:bodyPr/>
          <a:lstStyle/>
          <a:p>
            <a:pPr>
              <a:buFont typeface="Arial" panose="020B0604020202020204" pitchFamily="34" charset="0"/>
              <a:buChar char="•"/>
            </a:pPr>
            <a:r>
              <a:rPr lang="en-US" sz="1800" dirty="0">
                <a:solidFill>
                  <a:srgbClr val="FF0000"/>
                </a:solidFill>
              </a:rPr>
              <a:t>TBD</a:t>
            </a:r>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84758108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E3891B-0184-8954-2DBD-835C4D4ECBED}"/>
              </a:ext>
            </a:extLst>
          </p:cNvPr>
          <p:cNvSpPr>
            <a:spLocks noGrp="1"/>
          </p:cNvSpPr>
          <p:nvPr>
            <p:ph type="title"/>
          </p:nvPr>
        </p:nvSpPr>
        <p:spPr>
          <a:xfrm>
            <a:off x="685800" y="685800"/>
            <a:ext cx="7770813" cy="1065213"/>
          </a:xfrm>
        </p:spPr>
        <p:txBody>
          <a:bodyPr/>
          <a:lstStyle/>
          <a:p>
            <a:r>
              <a:rPr lang="en-US" altLang="en-US" dirty="0"/>
              <a:t>TGbe Timeline</a:t>
            </a:r>
            <a:endParaRPr lang="en-US" dirty="0"/>
          </a:p>
        </p:txBody>
      </p:sp>
      <p:sp>
        <p:nvSpPr>
          <p:cNvPr id="3" name="Content Placeholder 2">
            <a:extLst>
              <a:ext uri="{FF2B5EF4-FFF2-40B4-BE49-F238E27FC236}">
                <a16:creationId xmlns:a16="http://schemas.microsoft.com/office/drawing/2014/main" id="{A8A8918D-AD35-E6A1-C2CF-82B199C2169E}"/>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600" dirty="0">
                <a:solidFill>
                  <a:srgbClr val="FF0000"/>
                </a:solidFill>
              </a:rPr>
              <a:t>TBD</a:t>
            </a:r>
            <a:endParaRPr lang="en-US" altLang="en-US" sz="1600" dirty="0">
              <a:solidFill>
                <a:srgbClr val="FF0000"/>
              </a:solidFill>
            </a:endParaRPr>
          </a:p>
          <a:p>
            <a:pPr>
              <a:buFont typeface="Arial" panose="020B0604020202020204" pitchFamily="34" charset="0"/>
              <a:buChar char="•"/>
            </a:pPr>
            <a:endParaRPr lang="en-US" altLang="en-US" sz="1600" dirty="0"/>
          </a:p>
        </p:txBody>
      </p:sp>
      <p:sp>
        <p:nvSpPr>
          <p:cNvPr id="4" name="Slide Number Placeholder 3">
            <a:extLst>
              <a:ext uri="{FF2B5EF4-FFF2-40B4-BE49-F238E27FC236}">
                <a16:creationId xmlns:a16="http://schemas.microsoft.com/office/drawing/2014/main" id="{022DD58B-2420-E638-AC29-50440713C68A}"/>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CEC04750-60AF-6109-1428-A899F892E11A}"/>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B730E83-9DC1-A5C8-2ED5-67E59F091639}"/>
              </a:ext>
            </a:extLst>
          </p:cNvPr>
          <p:cNvSpPr>
            <a:spLocks noGrp="1"/>
          </p:cNvSpPr>
          <p:nvPr>
            <p:ph type="dt" idx="15"/>
          </p:nvPr>
        </p:nvSpPr>
        <p:spPr>
          <a:xfrm>
            <a:off x="696912" y="333375"/>
            <a:ext cx="1874823" cy="273050"/>
          </a:xfrm>
        </p:spPr>
        <p:txBody>
          <a:bodyPr/>
          <a:lstStyle/>
          <a:p>
            <a:r>
              <a:rPr lang="en-US" dirty="0"/>
              <a:t>November 2023</a:t>
            </a:r>
            <a:endParaRPr lang="en-GB" dirty="0"/>
          </a:p>
        </p:txBody>
      </p:sp>
    </p:spTree>
    <p:extLst>
      <p:ext uri="{BB962C8B-B14F-4D97-AF65-F5344CB8AC3E}">
        <p14:creationId xmlns:p14="http://schemas.microsoft.com/office/powerpoint/2010/main" val="353074507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November 2023</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November 2023</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“TGbe” group</a:t>
            </a:r>
          </a:p>
          <a:p>
            <a:pPr marL="800100" lvl="1" indent="-342900">
              <a:buFont typeface="Arial" panose="020B0604020202020204" pitchFamily="34" charset="0"/>
              <a:buChar char="•"/>
            </a:pPr>
            <a:r>
              <a:rPr lang="en-US" altLang="en-US" sz="1800" u="sng" dirty="0"/>
              <a:t>IEEE802.11 submission templates and requirements can be found </a:t>
            </a:r>
            <a:r>
              <a:rPr lang="en-US" altLang="en-US" sz="1800" u="sng" dirty="0">
                <a:hlinkClick r:id="rId4"/>
              </a:rPr>
              <a:t>here</a:t>
            </a:r>
            <a:endParaRPr lang="en-US" altLang="en-US" sz="1800" u="sng"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5"/>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“TGbe &lt;MAC/PHY/Joint&gt;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200" b="1" dirty="0"/>
              <a:t>Joint: </a:t>
            </a:r>
            <a:r>
              <a:rPr lang="en-GB" sz="1200" dirty="0"/>
              <a:t>Jason Y. Guo (</a:t>
            </a:r>
            <a:r>
              <a:rPr lang="en-GB" sz="1200" dirty="0">
                <a:hlinkClick r:id="rId4"/>
              </a:rPr>
              <a:t>guoyuchen@huawei.com</a:t>
            </a:r>
            <a:r>
              <a:rPr lang="en-GB" sz="1200" dirty="0"/>
              <a:t>) &amp; Alfred Asterjadhi (</a:t>
            </a:r>
            <a:r>
              <a:rPr lang="en-GB" sz="1200" dirty="0">
                <a:hlinkClick r:id="rId5"/>
              </a:rPr>
              <a:t>aasterja@qti.qualcomm.com</a:t>
            </a:r>
            <a:r>
              <a:rPr lang="en-GB" sz="1200" dirty="0"/>
              <a:t>)</a:t>
            </a:r>
          </a:p>
          <a:p>
            <a:pPr marL="800100" lvl="1">
              <a:buFont typeface="Arial" panose="020B0604020202020204" pitchFamily="34" charset="0"/>
              <a:buChar char="•"/>
            </a:pPr>
            <a:r>
              <a:rPr lang="en-GB" sz="1200" b="1" dirty="0"/>
              <a:t>PHY: </a:t>
            </a:r>
            <a:r>
              <a:rPr lang="en-GB" sz="1200" dirty="0"/>
              <a:t>Sigurd Schelstraete (</a:t>
            </a:r>
            <a:r>
              <a:rPr lang="en-GB" sz="1200" dirty="0">
                <a:hlinkClick r:id="rId6"/>
              </a:rPr>
              <a:t>sschelstraete@maxlinear.com</a:t>
            </a:r>
            <a:r>
              <a:rPr lang="en-GB" sz="1200" dirty="0"/>
              <a:t>) &amp; Tianyu Wu (</a:t>
            </a:r>
            <a:r>
              <a:rPr lang="en-GB" sz="1200" dirty="0">
                <a:hlinkClick r:id="rId7"/>
              </a:rPr>
              <a:t>tianyu@apple.com</a:t>
            </a:r>
            <a:r>
              <a:rPr lang="en-GB" sz="1200" dirty="0"/>
              <a:t>) </a:t>
            </a:r>
          </a:p>
          <a:p>
            <a:pPr marL="800100" lvl="1">
              <a:buFont typeface="Arial" panose="020B0604020202020204" pitchFamily="34" charset="0"/>
              <a:buChar char="•"/>
            </a:pPr>
            <a:r>
              <a:rPr lang="en-GB" sz="1200" b="1" dirty="0"/>
              <a:t>MAC:</a:t>
            </a:r>
            <a:r>
              <a:rPr lang="en-GB" sz="1200" dirty="0"/>
              <a:t> Liwen Chu (</a:t>
            </a:r>
            <a:r>
              <a:rPr lang="en-GB" sz="1200" dirty="0">
                <a:hlinkClick r:id="rId8"/>
              </a:rPr>
              <a:t>liwen.chu@nxp.com</a:t>
            </a:r>
            <a:r>
              <a:rPr lang="en-GB" sz="1200" dirty="0"/>
              <a:t>) &amp; Jeongki Kim (</a:t>
            </a:r>
            <a:r>
              <a:rPr lang="en-GB" sz="1200" dirty="0">
                <a:hlinkClick r:id="rId9"/>
              </a:rPr>
              <a:t>jeongki.kim.ieee@gmail.</a:t>
            </a:r>
            <a:r>
              <a:rPr lang="en-GB" sz="1200">
                <a:hlinkClick r:id="rId9"/>
              </a:rPr>
              <a:t>com</a:t>
            </a:r>
            <a:r>
              <a:rPr lang="en-GB" sz="1200"/>
              <a:t>)</a:t>
            </a:r>
            <a:endParaRPr lang="en-US" sz="12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November 2023</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November 2023</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160871</TotalTime>
  <Words>4603</Words>
  <Application>Microsoft Office PowerPoint</Application>
  <PresentationFormat>On-screen Show (4:3)</PresentationFormat>
  <Paragraphs>800</Paragraphs>
  <Slides>42</Slides>
  <Notes>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42</vt:i4>
      </vt:variant>
    </vt:vector>
  </HeadingPairs>
  <TitlesOfParts>
    <vt:vector size="50" baseType="lpstr">
      <vt:lpstr>Arial</vt:lpstr>
      <vt:lpstr>Arial Black</vt:lpstr>
      <vt:lpstr>Calibri</vt:lpstr>
      <vt:lpstr>Monotype Sorts</vt:lpstr>
      <vt:lpstr>Times New Roman</vt:lpstr>
      <vt:lpstr>Wingdings</vt:lpstr>
      <vt:lpstr>Office Theme</vt:lpstr>
      <vt:lpstr>Document</vt:lpstr>
      <vt:lpstr>TGbe November 2023 Meeting Agenda</vt:lpstr>
      <vt:lpstr>IEEE 802.11 TGbe: Enhancements for Extremely High Throughput (EHT) WLAN Task Group</vt:lpstr>
      <vt:lpstr>Registration Information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TGbe Agenda</vt:lpstr>
      <vt:lpstr>TGbe Schedule</vt:lpstr>
      <vt:lpstr>Submission’s List 1</vt:lpstr>
      <vt:lpstr>Submission’s List 2</vt:lpstr>
      <vt:lpstr>Submission’s List 3</vt:lpstr>
      <vt:lpstr>Submission’s List 4*</vt:lpstr>
      <vt:lpstr>Monday MAC Agenda–AM1</vt:lpstr>
      <vt:lpstr>Monday Joint Agenda-PM1</vt:lpstr>
      <vt:lpstr>Summary from Sept. meeting &amp; conf calls</vt:lpstr>
      <vt:lpstr>Progress Report</vt:lpstr>
      <vt:lpstr>Tuesday MAC Agenda–AM1</vt:lpstr>
      <vt:lpstr>Tuesday PHY Agenda–AM2</vt:lpstr>
      <vt:lpstr>Tuesday MAC Agenda–AM2</vt:lpstr>
      <vt:lpstr>Tuesday Joint Agenda–PM1</vt:lpstr>
      <vt:lpstr>Tuesday MAC Agenda–PM2</vt:lpstr>
      <vt:lpstr>Wednesday PHY Agenda–PM2</vt:lpstr>
      <vt:lpstr>Wednesday MAC Agenda–PM2</vt:lpstr>
      <vt:lpstr>Thursday Joint Agenda-AM1</vt:lpstr>
      <vt:lpstr>Thursday Joint Agenda-PM1</vt:lpstr>
      <vt:lpstr>LB275 CR Status</vt:lpstr>
      <vt:lpstr>Goals for January 2024</vt:lpstr>
      <vt:lpstr>Teleconference Plan</vt:lpstr>
      <vt:lpstr>Ad-Hoc Plan</vt:lpstr>
      <vt:lpstr>TGbe Timeline</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1429</cp:revision>
  <cp:lastPrinted>1601-01-01T00:00:00Z</cp:lastPrinted>
  <dcterms:created xsi:type="dcterms:W3CDTF">2017-01-26T15:28:16Z</dcterms:created>
  <dcterms:modified xsi:type="dcterms:W3CDTF">2023-11-16T01:45:51Z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