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6"/>
  </p:notesMasterIdLst>
  <p:handoutMasterIdLst>
    <p:handoutMasterId r:id="rId137"/>
  </p:handoutMasterIdLst>
  <p:sldIdLst>
    <p:sldId id="256" r:id="rId2"/>
    <p:sldId id="257" r:id="rId3"/>
    <p:sldId id="2605" r:id="rId4"/>
    <p:sldId id="2607" r:id="rId5"/>
    <p:sldId id="448" r:id="rId6"/>
    <p:sldId id="449" r:id="rId7"/>
    <p:sldId id="447" r:id="rId8"/>
    <p:sldId id="2608" r:id="rId9"/>
    <p:sldId id="2609" r:id="rId10"/>
    <p:sldId id="2604" r:id="rId11"/>
    <p:sldId id="258" r:id="rId12"/>
    <p:sldId id="259" r:id="rId13"/>
    <p:sldId id="283" r:id="rId14"/>
    <p:sldId id="265" r:id="rId15"/>
    <p:sldId id="2377" r:id="rId16"/>
    <p:sldId id="273" r:id="rId17"/>
    <p:sldId id="269" r:id="rId18"/>
    <p:sldId id="272" r:id="rId19"/>
    <p:sldId id="293" r:id="rId20"/>
    <p:sldId id="308" r:id="rId21"/>
    <p:sldId id="306" r:id="rId22"/>
    <p:sldId id="296" r:id="rId23"/>
    <p:sldId id="2378" r:id="rId24"/>
    <p:sldId id="2379" r:id="rId25"/>
    <p:sldId id="2380" r:id="rId26"/>
    <p:sldId id="267" r:id="rId27"/>
    <p:sldId id="275" r:id="rId28"/>
    <p:sldId id="278" r:id="rId29"/>
    <p:sldId id="274" r:id="rId30"/>
    <p:sldId id="276" r:id="rId31"/>
    <p:sldId id="277" r:id="rId32"/>
    <p:sldId id="2381" r:id="rId33"/>
    <p:sldId id="279" r:id="rId34"/>
    <p:sldId id="264" r:id="rId35"/>
    <p:sldId id="329" r:id="rId36"/>
    <p:sldId id="331" r:id="rId37"/>
    <p:sldId id="332" r:id="rId38"/>
    <p:sldId id="386" r:id="rId39"/>
    <p:sldId id="2383" r:id="rId40"/>
    <p:sldId id="270" r:id="rId41"/>
    <p:sldId id="2384" r:id="rId42"/>
    <p:sldId id="290" r:id="rId43"/>
    <p:sldId id="523" r:id="rId44"/>
    <p:sldId id="862" r:id="rId45"/>
    <p:sldId id="863" r:id="rId46"/>
    <p:sldId id="261" r:id="rId47"/>
    <p:sldId id="2385" r:id="rId48"/>
    <p:sldId id="262" r:id="rId49"/>
    <p:sldId id="2386" r:id="rId50"/>
    <p:sldId id="2387" r:id="rId51"/>
    <p:sldId id="2388" r:id="rId52"/>
    <p:sldId id="2389" r:id="rId53"/>
    <p:sldId id="286" r:id="rId54"/>
    <p:sldId id="289" r:id="rId55"/>
    <p:sldId id="2390" r:id="rId56"/>
    <p:sldId id="2391" r:id="rId57"/>
    <p:sldId id="299" r:id="rId58"/>
    <p:sldId id="297" r:id="rId59"/>
    <p:sldId id="2392" r:id="rId60"/>
    <p:sldId id="2393" r:id="rId61"/>
    <p:sldId id="2394" r:id="rId62"/>
    <p:sldId id="2374" r:id="rId63"/>
    <p:sldId id="2395" r:id="rId64"/>
    <p:sldId id="2396" r:id="rId65"/>
    <p:sldId id="2397" r:id="rId66"/>
    <p:sldId id="2550" r:id="rId67"/>
    <p:sldId id="2551" r:id="rId68"/>
    <p:sldId id="2585" r:id="rId69"/>
    <p:sldId id="2586" r:id="rId70"/>
    <p:sldId id="2587" r:id="rId71"/>
    <p:sldId id="2588" r:id="rId72"/>
    <p:sldId id="2589" r:id="rId73"/>
    <p:sldId id="1578" r:id="rId74"/>
    <p:sldId id="1573" r:id="rId75"/>
    <p:sldId id="1580" r:id="rId76"/>
    <p:sldId id="1581" r:id="rId77"/>
    <p:sldId id="1579" r:id="rId78"/>
    <p:sldId id="2590" r:id="rId79"/>
    <p:sldId id="2591" r:id="rId80"/>
    <p:sldId id="288" r:id="rId81"/>
    <p:sldId id="2592" r:id="rId82"/>
    <p:sldId id="2593" r:id="rId83"/>
    <p:sldId id="524" r:id="rId84"/>
    <p:sldId id="2594" r:id="rId85"/>
    <p:sldId id="2595" r:id="rId86"/>
    <p:sldId id="387" r:id="rId87"/>
    <p:sldId id="2606" r:id="rId88"/>
    <p:sldId id="2596" r:id="rId89"/>
    <p:sldId id="2562" r:id="rId90"/>
    <p:sldId id="2565" r:id="rId91"/>
    <p:sldId id="2564" r:id="rId92"/>
    <p:sldId id="2552" r:id="rId93"/>
    <p:sldId id="2566" r:id="rId94"/>
    <p:sldId id="2561" r:id="rId95"/>
    <p:sldId id="868" r:id="rId96"/>
    <p:sldId id="2557" r:id="rId97"/>
    <p:sldId id="2559" r:id="rId98"/>
    <p:sldId id="2597" r:id="rId99"/>
    <p:sldId id="910" r:id="rId100"/>
    <p:sldId id="911" r:id="rId101"/>
    <p:sldId id="912" r:id="rId102"/>
    <p:sldId id="913" r:id="rId103"/>
    <p:sldId id="915" r:id="rId104"/>
    <p:sldId id="902" r:id="rId105"/>
    <p:sldId id="914" r:id="rId106"/>
    <p:sldId id="2598" r:id="rId107"/>
    <p:sldId id="2599" r:id="rId108"/>
    <p:sldId id="2600" r:id="rId109"/>
    <p:sldId id="395" r:id="rId110"/>
    <p:sldId id="2601" r:id="rId111"/>
    <p:sldId id="440" r:id="rId112"/>
    <p:sldId id="444" r:id="rId113"/>
    <p:sldId id="441" r:id="rId114"/>
    <p:sldId id="443" r:id="rId115"/>
    <p:sldId id="442" r:id="rId116"/>
    <p:sldId id="2602" r:id="rId117"/>
    <p:sldId id="2603" r:id="rId118"/>
    <p:sldId id="326" r:id="rId119"/>
    <p:sldId id="339" r:id="rId120"/>
    <p:sldId id="373" r:id="rId121"/>
    <p:sldId id="371" r:id="rId122"/>
    <p:sldId id="372" r:id="rId123"/>
    <p:sldId id="380" r:id="rId124"/>
    <p:sldId id="353" r:id="rId125"/>
    <p:sldId id="364" r:id="rId126"/>
    <p:sldId id="376" r:id="rId127"/>
    <p:sldId id="374" r:id="rId128"/>
    <p:sldId id="378" r:id="rId129"/>
    <p:sldId id="343" r:id="rId130"/>
    <p:sldId id="379" r:id="rId131"/>
    <p:sldId id="348" r:id="rId132"/>
    <p:sldId id="357" r:id="rId133"/>
    <p:sldId id="375" r:id="rId134"/>
    <p:sldId id="366" r:id="rId135"/>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32" autoAdjust="0"/>
    <p:restoredTop sz="94660"/>
  </p:normalViewPr>
  <p:slideViewPr>
    <p:cSldViewPr>
      <p:cViewPr varScale="1">
        <p:scale>
          <a:sx n="89" d="100"/>
          <a:sy n="89" d="100"/>
        </p:scale>
        <p:origin x="106" y="221"/>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D2.0 CR Status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257</c:v>
                </c:pt>
                <c:pt idx="1">
                  <c:v>19</c:v>
                </c:pt>
                <c:pt idx="2">
                  <c:v>269</c:v>
                </c:pt>
              </c:numCache>
            </c:numRef>
          </c:val>
          <c:extLst>
            <c:ext xmlns:c16="http://schemas.microsoft.com/office/drawing/2014/chart" uri="{C3380CC4-5D6E-409C-BE32-E72D297353CC}">
              <c16:uniqueId val="{00000000-4F25-4AF9-8BE0-D79473FBC325}"/>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257</c:v>
                </c:pt>
                <c:pt idx="1">
                  <c:v>19</c:v>
                </c:pt>
                <c:pt idx="2">
                  <c:v>269</c:v>
                </c:pt>
              </c:numCache>
            </c:numRef>
          </c:val>
          <c:extLst>
            <c:ext xmlns:c16="http://schemas.microsoft.com/office/drawing/2014/chart" uri="{C3380CC4-5D6E-409C-BE32-E72D297353CC}">
              <c16:uniqueId val="{00000001-4F25-4AF9-8BE0-D79473FBC325}"/>
            </c:ext>
          </c:extLst>
        </c:ser>
        <c:dLbls>
          <c:dLblPos val="inEnd"/>
          <c:showLegendKey val="0"/>
          <c:showVal val="1"/>
          <c:showCatName val="0"/>
          <c:showSerName val="0"/>
          <c:showPercent val="0"/>
          <c:showBubbleSize val="0"/>
        </c:dLbls>
        <c:gapWidth val="65"/>
        <c:axId val="982936096"/>
        <c:axId val="982939360"/>
      </c:barChart>
      <c:catAx>
        <c:axId val="98293609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982939360"/>
        <c:crosses val="autoZero"/>
        <c:auto val="1"/>
        <c:lblAlgn val="ctr"/>
        <c:lblOffset val="100"/>
        <c:noMultiLvlLbl val="0"/>
      </c:catAx>
      <c:valAx>
        <c:axId val="98293936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98293609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11/16/2023</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20</a:t>
            </a:fld>
            <a:endParaRPr lang="en-US"/>
          </a:p>
        </p:txBody>
      </p:sp>
    </p:spTree>
    <p:extLst>
      <p:ext uri="{BB962C8B-B14F-4D97-AF65-F5344CB8AC3E}">
        <p14:creationId xmlns:p14="http://schemas.microsoft.com/office/powerpoint/2010/main" val="1513594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1437002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22</a:t>
            </a:fld>
            <a:endParaRPr lang="en-US"/>
          </a:p>
        </p:txBody>
      </p:sp>
    </p:spTree>
    <p:extLst>
      <p:ext uri="{BB962C8B-B14F-4D97-AF65-F5344CB8AC3E}">
        <p14:creationId xmlns:p14="http://schemas.microsoft.com/office/powerpoint/2010/main" val="1047653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802.11-23/1730</a:t>
            </a:r>
            <a:endParaRPr lang="en-US"/>
          </a:p>
        </p:txBody>
      </p:sp>
      <p:sp>
        <p:nvSpPr>
          <p:cNvPr id="5" name="Rectangle 3"/>
          <p:cNvSpPr>
            <a:spLocks noGrp="1" noChangeArrowheads="1"/>
          </p:cNvSpPr>
          <p:nvPr>
            <p:ph type="dt"/>
          </p:nvPr>
        </p:nvSpPr>
        <p:spPr>
          <a:ln/>
        </p:spPr>
        <p:txBody>
          <a:bodyPr/>
          <a:lstStyle/>
          <a:p>
            <a:r>
              <a:rPr lang="en-GB"/>
              <a:t>November 2023</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13396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802.11-23/1730</a:t>
            </a:r>
            <a:endParaRPr lang="en-US"/>
          </a:p>
        </p:txBody>
      </p:sp>
      <p:sp>
        <p:nvSpPr>
          <p:cNvPr id="5" name="Rectangle 3"/>
          <p:cNvSpPr>
            <a:spLocks noGrp="1" noChangeArrowheads="1"/>
          </p:cNvSpPr>
          <p:nvPr>
            <p:ph type="dt"/>
          </p:nvPr>
        </p:nvSpPr>
        <p:spPr>
          <a:ln/>
        </p:spPr>
        <p:txBody>
          <a:bodyPr/>
          <a:lstStyle/>
          <a:p>
            <a:r>
              <a:rPr lang="en-GB"/>
              <a:t>November 2023</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24</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93294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802.11-23/1730</a:t>
            </a:r>
            <a:endParaRPr lang="en-US"/>
          </a:p>
        </p:txBody>
      </p:sp>
      <p:sp>
        <p:nvSpPr>
          <p:cNvPr id="5" name="Rectangle 3"/>
          <p:cNvSpPr>
            <a:spLocks noGrp="1" noChangeArrowheads="1"/>
          </p:cNvSpPr>
          <p:nvPr>
            <p:ph type="dt"/>
          </p:nvPr>
        </p:nvSpPr>
        <p:spPr>
          <a:ln/>
        </p:spPr>
        <p:txBody>
          <a:bodyPr/>
          <a:lstStyle/>
          <a:p>
            <a:r>
              <a:rPr lang="en-GB"/>
              <a:t>November 2023</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34</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62039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Monday 13:30-15:30 and finish on Tuesday 10:30-12:30 ET.</a:t>
            </a:r>
          </a:p>
          <a:p>
            <a:r>
              <a:rPr lang="en-US" altLang="en-US" sz="1200" dirty="0"/>
              <a:t>Feedback to be reviewed on Thursda</a:t>
            </a:r>
            <a:r>
              <a:rPr lang="en-US" sz="1200" dirty="0"/>
              <a:t>y 16 March 2023, </a:t>
            </a:r>
            <a:r>
              <a:rPr lang="en-US" altLang="en-US" sz="1200" dirty="0"/>
              <a:t>10:30-12:30 ET </a:t>
            </a:r>
          </a:p>
          <a:p>
            <a:endParaRPr lang="en-US" dirty="0"/>
          </a:p>
        </p:txBody>
      </p:sp>
      <p:sp>
        <p:nvSpPr>
          <p:cNvPr id="4" name="Header Placeholder 3"/>
          <p:cNvSpPr>
            <a:spLocks noGrp="1"/>
          </p:cNvSpPr>
          <p:nvPr>
            <p:ph type="hdr"/>
          </p:nvPr>
        </p:nvSpPr>
        <p:spPr/>
        <p:txBody>
          <a:bodyPr/>
          <a:lstStyle/>
          <a:p>
            <a:r>
              <a:rPr lang="en-US"/>
              <a:t>doc.: IEEE 802-11-23/1690r2</a:t>
            </a:r>
          </a:p>
        </p:txBody>
      </p:sp>
      <p:sp>
        <p:nvSpPr>
          <p:cNvPr id="5" name="Date Placeholder 4"/>
          <p:cNvSpPr>
            <a:spLocks noGrp="1"/>
          </p:cNvSpPr>
          <p:nvPr>
            <p:ph type="dt"/>
          </p:nvPr>
        </p:nvSpPr>
        <p:spPr/>
        <p:txBody>
          <a:bodyPr/>
          <a:lstStyle/>
          <a:p>
            <a:r>
              <a:rPr lang="en-US"/>
              <a:t>November 2023</a:t>
            </a:r>
          </a:p>
        </p:txBody>
      </p:sp>
      <p:sp>
        <p:nvSpPr>
          <p:cNvPr id="6" name="Footer Placeholder 5"/>
          <p:cNvSpPr>
            <a:spLocks noGrp="1"/>
          </p:cNvSpPr>
          <p:nvPr>
            <p:ph type="ftr"/>
          </p:nvPr>
        </p:nvSpPr>
        <p:spPr/>
        <p:txBody>
          <a:bodyPr/>
          <a:lstStyle/>
          <a:p>
            <a:r>
              <a:rPr lang="en-US"/>
              <a:t>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35</a:t>
            </a:fld>
            <a:endParaRPr lang="en-US"/>
          </a:p>
        </p:txBody>
      </p:sp>
    </p:spTree>
    <p:extLst>
      <p:ext uri="{BB962C8B-B14F-4D97-AF65-F5344CB8AC3E}">
        <p14:creationId xmlns:p14="http://schemas.microsoft.com/office/powerpoint/2010/main" val="2786823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36</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403797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37</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4290432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38</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540836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dirty="0"/>
              <a:t>May 2023</a:t>
            </a:r>
          </a:p>
        </p:txBody>
      </p:sp>
      <p:sp>
        <p:nvSpPr>
          <p:cNvPr id="6" name="Rectangle 6"/>
          <p:cNvSpPr>
            <a:spLocks noGrp="1" noChangeArrowheads="1"/>
          </p:cNvSpPr>
          <p:nvPr>
            <p:ph type="ftr"/>
          </p:nvPr>
        </p:nvSpPr>
        <p:spPr>
          <a:ln/>
        </p:spPr>
        <p:txBody>
          <a:bodyPr/>
          <a:lstStyle/>
          <a:p>
            <a:r>
              <a:rPr lang="en-US" dirty="0"/>
              <a:t>Peter Yee, AKAYLA</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39</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5068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dirty="0"/>
              <a:t>May 2023</a:t>
            </a:r>
          </a:p>
        </p:txBody>
      </p:sp>
      <p:sp>
        <p:nvSpPr>
          <p:cNvPr id="6" name="Footer Placeholder 5"/>
          <p:cNvSpPr>
            <a:spLocks noGrp="1"/>
          </p:cNvSpPr>
          <p:nvPr>
            <p:ph type="ftr"/>
          </p:nvPr>
        </p:nvSpPr>
        <p:spPr/>
        <p:txBody>
          <a:bodyPr/>
          <a:lstStyle/>
          <a:p>
            <a:r>
              <a:rPr lang="en-US"/>
              <a:t>Peter Yee, AKAYLA</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40</a:t>
            </a:fld>
            <a:endParaRPr lang="en-US"/>
          </a:p>
        </p:txBody>
      </p:sp>
    </p:spTree>
    <p:extLst>
      <p:ext uri="{BB962C8B-B14F-4D97-AF65-F5344CB8AC3E}">
        <p14:creationId xmlns:p14="http://schemas.microsoft.com/office/powerpoint/2010/main" val="744521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42</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3050171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43</a:t>
            </a:fld>
            <a:endParaRPr lang="en-US">
              <a:latin typeface="Times New Roman" charset="0"/>
            </a:endParaRPr>
          </a:p>
        </p:txBody>
      </p:sp>
    </p:spTree>
    <p:extLst>
      <p:ext uri="{BB962C8B-B14F-4D97-AF65-F5344CB8AC3E}">
        <p14:creationId xmlns:p14="http://schemas.microsoft.com/office/powerpoint/2010/main" val="243827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44</a:t>
            </a:fld>
            <a:endParaRPr lang="en-US">
              <a:latin typeface="Times New Roman" charset="0"/>
            </a:endParaRPr>
          </a:p>
        </p:txBody>
      </p:sp>
    </p:spTree>
    <p:extLst>
      <p:ext uri="{BB962C8B-B14F-4D97-AF65-F5344CB8AC3E}">
        <p14:creationId xmlns:p14="http://schemas.microsoft.com/office/powerpoint/2010/main" val="474087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47</a:t>
            </a:fld>
            <a:endParaRPr lang="en-US"/>
          </a:p>
        </p:txBody>
      </p:sp>
    </p:spTree>
    <p:extLst>
      <p:ext uri="{BB962C8B-B14F-4D97-AF65-F5344CB8AC3E}">
        <p14:creationId xmlns:p14="http://schemas.microsoft.com/office/powerpoint/2010/main" val="275398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7733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26385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95052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393692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9361981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30288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55</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9049193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56</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24872885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57</a:t>
            </a:fld>
            <a:endParaRPr lang="en-US"/>
          </a:p>
        </p:txBody>
      </p:sp>
    </p:spTree>
    <p:extLst>
      <p:ext uri="{BB962C8B-B14F-4D97-AF65-F5344CB8AC3E}">
        <p14:creationId xmlns:p14="http://schemas.microsoft.com/office/powerpoint/2010/main" val="23628059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58</a:t>
            </a:fld>
            <a:endParaRPr lang="en-US"/>
          </a:p>
        </p:txBody>
      </p:sp>
    </p:spTree>
    <p:extLst>
      <p:ext uri="{BB962C8B-B14F-4D97-AF65-F5344CB8AC3E}">
        <p14:creationId xmlns:p14="http://schemas.microsoft.com/office/powerpoint/2010/main" val="22823033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59</a:t>
            </a:fld>
            <a:endParaRPr lang="en-US"/>
          </a:p>
        </p:txBody>
      </p:sp>
    </p:spTree>
    <p:extLst>
      <p:ext uri="{BB962C8B-B14F-4D97-AF65-F5344CB8AC3E}">
        <p14:creationId xmlns:p14="http://schemas.microsoft.com/office/powerpoint/2010/main" val="4185229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802.11-21/0444r1</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60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597416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64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515677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65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2779918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70</a:t>
            </a:fld>
            <a:endParaRPr lang="en-US"/>
          </a:p>
        </p:txBody>
      </p:sp>
    </p:spTree>
    <p:extLst>
      <p:ext uri="{BB962C8B-B14F-4D97-AF65-F5344CB8AC3E}">
        <p14:creationId xmlns:p14="http://schemas.microsoft.com/office/powerpoint/2010/main" val="1721262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CA5AFF69-4AEE-4693-9CD6-98E2EBC076EC}" type="slidenum">
              <a:rPr lang="en-US"/>
              <a:pPr/>
              <a:t>12</a:t>
            </a:fld>
            <a:endParaRPr lang="en-US" dirty="0"/>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7125592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78</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35832757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79</a:t>
            </a:fld>
            <a:endParaRPr lang="en-US" dirty="0">
              <a:latin typeface="Times New Roman" charset="0"/>
            </a:endParaRPr>
          </a:p>
        </p:txBody>
      </p:sp>
    </p:spTree>
    <p:extLst>
      <p:ext uri="{BB962C8B-B14F-4D97-AF65-F5344CB8AC3E}">
        <p14:creationId xmlns:p14="http://schemas.microsoft.com/office/powerpoint/2010/main" val="32233684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80</a:t>
            </a:fld>
            <a:endParaRPr lang="en-US" dirty="0">
              <a:latin typeface="Times New Roman" charset="0"/>
            </a:endParaRPr>
          </a:p>
        </p:txBody>
      </p:sp>
    </p:spTree>
    <p:extLst>
      <p:ext uri="{BB962C8B-B14F-4D97-AF65-F5344CB8AC3E}">
        <p14:creationId xmlns:p14="http://schemas.microsoft.com/office/powerpoint/2010/main" val="13959645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81</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6319190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19E45C9-B34C-42F3-BF3B-7469E8D7F591}"/>
              </a:ext>
            </a:extLst>
          </p:cNvPr>
          <p:cNvSpPr>
            <a:spLocks noGrp="1" noChangeArrowheads="1"/>
          </p:cNvSpPr>
          <p:nvPr>
            <p:ph type="hdr" sz="quarter"/>
          </p:nvPr>
        </p:nvSpPr>
        <p:spPr/>
        <p:txBody>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r>
              <a:rPr lang="en-GB" altLang="en-US" sz="1400" dirty="0"/>
              <a:t>doc.: IEEE 802.11-18/1067r0</a:t>
            </a:r>
          </a:p>
        </p:txBody>
      </p:sp>
      <p:sp>
        <p:nvSpPr>
          <p:cNvPr id="18434" name="Rectangle 3">
            <a:extLst>
              <a:ext uri="{FF2B5EF4-FFF2-40B4-BE49-F238E27FC236}">
                <a16:creationId xmlns:a16="http://schemas.microsoft.com/office/drawing/2014/main" id="{82984988-4919-C6FD-450F-5DF37ED902D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CA" altLang="en-US" sz="1400" dirty="0"/>
              <a:t>July 2018</a:t>
            </a:r>
            <a:endParaRPr lang="en-GB" altLang="en-US" sz="1400" dirty="0"/>
          </a:p>
        </p:txBody>
      </p:sp>
      <p:sp>
        <p:nvSpPr>
          <p:cNvPr id="20484" name="Rectangle 6">
            <a:extLst>
              <a:ext uri="{FF2B5EF4-FFF2-40B4-BE49-F238E27FC236}">
                <a16:creationId xmlns:a16="http://schemas.microsoft.com/office/drawing/2014/main" id="{9F7C0EE7-8514-452E-AD86-EA65F4154F7B}"/>
              </a:ext>
            </a:extLst>
          </p:cNvPr>
          <p:cNvSpPr>
            <a:spLocks noGrp="1" noChangeArrowheads="1"/>
          </p:cNvSpPr>
          <p:nvPr>
            <p:ph type="ftr" sz="quarter" idx="4"/>
          </p:nvPr>
        </p:nvSpPr>
        <p:spPr/>
        <p:txBody>
          <a:bodyPr/>
          <a:lstStyle>
            <a:lvl1pPr marL="342900" indent="-342900"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458788" defTabSz="933450" eaLnBrk="0" hangingPunct="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defRPr/>
            </a:pPr>
            <a:r>
              <a:rPr lang="en-GB" altLang="en-US" dirty="0"/>
              <a:t>Michael Montemurro, BlackBerry</a:t>
            </a:r>
          </a:p>
        </p:txBody>
      </p:sp>
      <p:sp>
        <p:nvSpPr>
          <p:cNvPr id="18436" name="Rectangle 7">
            <a:extLst>
              <a:ext uri="{FF2B5EF4-FFF2-40B4-BE49-F238E27FC236}">
                <a16:creationId xmlns:a16="http://schemas.microsoft.com/office/drawing/2014/main" id="{5EA227AB-82DA-D91B-8278-8D4CBB9931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dirty="0"/>
              <a:t>Page </a:t>
            </a:r>
            <a:fld id="{39F08A9F-E56E-49D8-BE1F-3FB39C373478}" type="slidenum">
              <a:rPr lang="en-GB" altLang="en-US"/>
              <a:pPr>
                <a:spcBef>
                  <a:spcPct val="0"/>
                </a:spcBef>
              </a:pPr>
              <a:t>82</a:t>
            </a:fld>
            <a:endParaRPr lang="en-GB" altLang="en-US" dirty="0"/>
          </a:p>
        </p:txBody>
      </p:sp>
      <p:sp>
        <p:nvSpPr>
          <p:cNvPr id="18437" name="Rectangle 2">
            <a:extLst>
              <a:ext uri="{FF2B5EF4-FFF2-40B4-BE49-F238E27FC236}">
                <a16:creationId xmlns:a16="http://schemas.microsoft.com/office/drawing/2014/main" id="{927B1A20-EE13-C2F5-EABB-419D71E4A3FF}"/>
              </a:ext>
            </a:extLst>
          </p:cNvPr>
          <p:cNvSpPr>
            <a:spLocks noGrp="1" noRot="1" noChangeAspect="1" noChangeArrowheads="1" noTextEdit="1"/>
          </p:cNvSpPr>
          <p:nvPr>
            <p:ph type="sldImg"/>
          </p:nvPr>
        </p:nvSpPr>
        <p:spPr>
          <a:xfrm>
            <a:off x="98425" y="750888"/>
            <a:ext cx="6597650" cy="3711575"/>
          </a:xfrm>
          <a:ln cap="flat"/>
        </p:spPr>
      </p:sp>
      <p:sp>
        <p:nvSpPr>
          <p:cNvPr id="18438" name="Rectangle 3">
            <a:extLst>
              <a:ext uri="{FF2B5EF4-FFF2-40B4-BE49-F238E27FC236}">
                <a16:creationId xmlns:a16="http://schemas.microsoft.com/office/drawing/2014/main" id="{C7CE6092-D952-C938-2DCB-A6B7174A7C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altLang="en-US" dirty="0"/>
          </a:p>
        </p:txBody>
      </p:sp>
    </p:spTree>
    <p:extLst>
      <p:ext uri="{BB962C8B-B14F-4D97-AF65-F5344CB8AC3E}">
        <p14:creationId xmlns:p14="http://schemas.microsoft.com/office/powerpoint/2010/main" val="29830268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83</a:t>
            </a:fld>
            <a:endParaRPr lang="en-US" dirty="0">
              <a:latin typeface="Times New Roman" charset="0"/>
            </a:endParaRPr>
          </a:p>
        </p:txBody>
      </p:sp>
    </p:spTree>
    <p:extLst>
      <p:ext uri="{BB962C8B-B14F-4D97-AF65-F5344CB8AC3E}">
        <p14:creationId xmlns:p14="http://schemas.microsoft.com/office/powerpoint/2010/main" val="32684937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84</a:t>
            </a:fld>
            <a:endParaRPr lang="en-US" dirty="0">
              <a:latin typeface="Times New Roman" charset="0"/>
            </a:endParaRPr>
          </a:p>
        </p:txBody>
      </p:sp>
    </p:spTree>
    <p:extLst>
      <p:ext uri="{BB962C8B-B14F-4D97-AF65-F5344CB8AC3E}">
        <p14:creationId xmlns:p14="http://schemas.microsoft.com/office/powerpoint/2010/main" val="23255729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dirty="0"/>
              <a:t>September 2013</a:t>
            </a:r>
            <a:endParaRPr lang="en-GB" altLang="en-US" sz="1400" dirty="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dirty="0"/>
              <a:t>Hassan Yaghoobi (Intel Corp.)</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85</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7626358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794986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98</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464976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457038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99</a:t>
            </a:fld>
            <a:endParaRPr lang="en-US" dirty="0"/>
          </a:p>
        </p:txBody>
      </p:sp>
    </p:spTree>
    <p:extLst>
      <p:ext uri="{BB962C8B-B14F-4D97-AF65-F5344CB8AC3E}">
        <p14:creationId xmlns:p14="http://schemas.microsoft.com/office/powerpoint/2010/main" val="23193140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100</a:t>
            </a:fld>
            <a:endParaRPr lang="en-US" dirty="0"/>
          </a:p>
        </p:txBody>
      </p:sp>
    </p:spTree>
    <p:extLst>
      <p:ext uri="{BB962C8B-B14F-4D97-AF65-F5344CB8AC3E}">
        <p14:creationId xmlns:p14="http://schemas.microsoft.com/office/powerpoint/2010/main" val="5836552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101</a:t>
            </a:fld>
            <a:endParaRPr lang="en-US" dirty="0"/>
          </a:p>
        </p:txBody>
      </p:sp>
    </p:spTree>
    <p:extLst>
      <p:ext uri="{BB962C8B-B14F-4D97-AF65-F5344CB8AC3E}">
        <p14:creationId xmlns:p14="http://schemas.microsoft.com/office/powerpoint/2010/main" val="14662059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102</a:t>
            </a:fld>
            <a:endParaRPr lang="en-US" dirty="0"/>
          </a:p>
        </p:txBody>
      </p:sp>
    </p:spTree>
    <p:extLst>
      <p:ext uri="{BB962C8B-B14F-4D97-AF65-F5344CB8AC3E}">
        <p14:creationId xmlns:p14="http://schemas.microsoft.com/office/powerpoint/2010/main" val="22117870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103</a:t>
            </a:fld>
            <a:endParaRPr lang="en-US" dirty="0"/>
          </a:p>
        </p:txBody>
      </p:sp>
    </p:spTree>
    <p:extLst>
      <p:ext uri="{BB962C8B-B14F-4D97-AF65-F5344CB8AC3E}">
        <p14:creationId xmlns:p14="http://schemas.microsoft.com/office/powerpoint/2010/main" val="41073279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384175" y="701675"/>
            <a:ext cx="6165850" cy="3468688"/>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3072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0443A435-A4ED-4F85-A75F-76EA0CCD3928}" type="slidenum">
              <a:rPr lang="en-US" altLang="en-US" smtClean="0"/>
              <a:pPr>
                <a:spcBef>
                  <a:spcPct val="0"/>
                </a:spcBef>
              </a:pPr>
              <a:t>104</a:t>
            </a:fld>
            <a:endParaRPr lang="en-US" altLang="en-US"/>
          </a:p>
        </p:txBody>
      </p:sp>
    </p:spTree>
    <p:extLst>
      <p:ext uri="{BB962C8B-B14F-4D97-AF65-F5344CB8AC3E}">
        <p14:creationId xmlns:p14="http://schemas.microsoft.com/office/powerpoint/2010/main" val="14990761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105</a:t>
            </a:fld>
            <a:endParaRPr lang="en-US" dirty="0"/>
          </a:p>
        </p:txBody>
      </p:sp>
    </p:spTree>
    <p:extLst>
      <p:ext uri="{BB962C8B-B14F-4D97-AF65-F5344CB8AC3E}">
        <p14:creationId xmlns:p14="http://schemas.microsoft.com/office/powerpoint/2010/main" val="6192929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106</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6056180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107</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044327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110</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05200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408636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111</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707785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112</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547484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113</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7912237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115</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909711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3555"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2023</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116</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3966885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4579"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2023</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117</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4341853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118</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3595953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8222401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59957353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121</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784766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17</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6762533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122</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616084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123</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9307784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7101291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02145242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4510699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2023</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127</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18657874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2023</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128</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93771991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6943248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50431234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882389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18</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96752226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25421562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51050152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179938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19</a:t>
            </a:fld>
            <a:endParaRPr lang="en-US"/>
          </a:p>
        </p:txBody>
      </p:sp>
    </p:spTree>
    <p:extLst>
      <p:ext uri="{BB962C8B-B14F-4D97-AF65-F5344CB8AC3E}">
        <p14:creationId xmlns:p14="http://schemas.microsoft.com/office/powerpoint/2010/main" val="1238958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942566" cy="276999"/>
          </a:xfrm>
        </p:spPr>
        <p:txBody>
          <a:bodyPr/>
          <a:lstStyle/>
          <a:p>
            <a:pPr>
              <a:defRPr/>
            </a:pPr>
            <a:r>
              <a:rPr lang="en-US"/>
              <a:t>November 2023</a:t>
            </a:r>
            <a:endParaRPr lang="en-US" dirty="0"/>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a:t>Michael Montemurro, Huawei</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a:t>
            </a:fld>
            <a:endParaRPr lang="en-US"/>
          </a:p>
        </p:txBody>
      </p:sp>
    </p:spTree>
    <p:extLst>
      <p:ext uri="{BB962C8B-B14F-4D97-AF65-F5344CB8AC3E}">
        <p14:creationId xmlns:p14="http://schemas.microsoft.com/office/powerpoint/2010/main" val="539626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September 2023</a:t>
            </a:r>
            <a:endParaRPr lang="en-GB"/>
          </a:p>
        </p:txBody>
      </p:sp>
      <p:sp>
        <p:nvSpPr>
          <p:cNvPr id="6" name="Footer Placeholder 5"/>
          <p:cNvSpPr>
            <a:spLocks noGrp="1"/>
          </p:cNvSpPr>
          <p:nvPr>
            <p:ph type="ftr" idx="11"/>
          </p:nvPr>
        </p:nvSpPr>
        <p:spPr/>
        <p:txBody>
          <a:bodyPr/>
          <a:lstStyle>
            <a:lvl1pPr>
              <a:defRPr/>
            </a:lvl1pPr>
          </a:lstStyle>
          <a:p>
            <a:r>
              <a:rPr lang="en-GB"/>
              <a:t>Robert Stacey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September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September 2023</a:t>
            </a:r>
            <a:endParaRPr lang="en-GB"/>
          </a:p>
        </p:txBody>
      </p:sp>
      <p:sp>
        <p:nvSpPr>
          <p:cNvPr id="4" name="Footer Placeholder 3"/>
          <p:cNvSpPr>
            <a:spLocks noGrp="1"/>
          </p:cNvSpPr>
          <p:nvPr>
            <p:ph type="ftr" idx="11"/>
          </p:nvPr>
        </p:nvSpPr>
        <p:spPr/>
        <p:txBody>
          <a:bodyPr/>
          <a:lstStyle>
            <a:lvl1pPr>
              <a:defRPr/>
            </a:lvl1pPr>
          </a:lstStyle>
          <a:p>
            <a:r>
              <a:rPr lang="en-GB"/>
              <a:t>Robert Stacey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September 2023</a:t>
            </a:r>
            <a:endParaRPr lang="en-GB"/>
          </a:p>
        </p:txBody>
      </p:sp>
      <p:sp>
        <p:nvSpPr>
          <p:cNvPr id="3" name="Footer Placeholder 2"/>
          <p:cNvSpPr>
            <a:spLocks noGrp="1"/>
          </p:cNvSpPr>
          <p:nvPr>
            <p:ph type="ftr" idx="11"/>
          </p:nvPr>
        </p:nvSpPr>
        <p:spPr/>
        <p:txBody>
          <a:bodyPr/>
          <a:lstStyle>
            <a:lvl1pPr>
              <a:defRPr/>
            </a:lvl1pPr>
          </a:lstStyle>
          <a:p>
            <a:r>
              <a:rPr lang="en-GB"/>
              <a:t>Robert Stacey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November 2023</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doc.: IEEE 802.11-23/1710r0</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8" Type="http://schemas.openxmlformats.org/officeDocument/2006/relationships/hyperlink" Target="https://mentor.ieee.org/802.18/dcn/23/18-23-0120-09-0000-proposed-response-to-mic-frequency-realignment-action-plan-2023-edition.docx" TargetMode="External"/><Relationship Id="rId3" Type="http://schemas.openxmlformats.org/officeDocument/2006/relationships/hyperlink" Target="https://mentor.ieee.org/802.18/documents?is_dcn=35&amp;is_year=2022" TargetMode="External"/><Relationship Id="rId7" Type="http://schemas.openxmlformats.org/officeDocument/2006/relationships/hyperlink" Target="https://mentor.ieee.org/802.18/dcn/23/18-23-0116-05-0000-draft-response-to-japan-mic-s-consultation-re-ieee-802-11ah.pdf"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s://mentor.ieee.org/802.18/dcn/23/18-23-0107-08-0000-draft-ex-parte-submission-to-china-miit-s-consultation-on-its-updated-regulations-of-radio-management-on-uwb-equipment.pdf" TargetMode="External"/><Relationship Id="rId5" Type="http://schemas.openxmlformats.org/officeDocument/2006/relationships/hyperlink" Target="https://mentor.ieee.org/802.18/dcn/23/18-23-0110-09-0000-proposed-comment-to-fcc-nprm-cybersecurity-labeling-for-internet-of-things.pdf" TargetMode="External"/><Relationship Id="rId4" Type="http://schemas.openxmlformats.org/officeDocument/2006/relationships/hyperlink" Target="https://mentor.ieee.org/802.18/dcn/23/18-23-0103-12-0000-draft-response-to-the-uk-ofcom-s-consultation-on-hybrid-sharing.pdf" TargetMode="External"/><Relationship Id="rId9" Type="http://schemas.openxmlformats.org/officeDocument/2006/relationships/hyperlink" Target="https://mentor.ieee.org/802.18/dcn/23/18-23-0124-09-0000-draft-response-to-india-trai-s-consultation-re-terahertz.docx"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https://mentor.ieee.org/802.18/dcn/23/18-23-0111-00-0000-rr-tag-minutes-28-september-2023.docx"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s://mentor.ieee.org/802.18/dcn/23/18-23-0126-00-0000-rr-tag-minutes-2-november-2023.docx"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https://radio-spectrum-policy-group.ec.europa.eu/system/files/2023-10/RSPG23-045final-Draft_RSPG_WP24_and_beyond_proposal.pdf"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hyperlink" Target="https://www.ntia.doc.gov/report/2023/national-spectrum-strategy-pdf" TargetMode="External"/><Relationship Id="rId4" Type="http://schemas.openxmlformats.org/officeDocument/2006/relationships/hyperlink" Target="https://docs.fcc.gov/public/attachments/FCC-23-86A1.pdf"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s://mentor.ieee.org/802.18/documents?is_dcn=128&amp;is_group=0000&amp;is_year=2023"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s://calendar.google.com/calendar/u/0/embed?src=c2gedttabtbj4bps23j4847004@group.calendar.google.com&amp;ctz=America/New_York"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hyperlink" Target="https://www.wi-fi.org/news-events/newsroom/new-wi-fi-certified-6-testing-to-support-authorization-of-6-ghz-standard-power" TargetMode="External"/><Relationship Id="rId2" Type="http://schemas.openxmlformats.org/officeDocument/2006/relationships/hyperlink" Target="https://www.wi-fi.org/news-events/newsroom/wi-fi-alliance-commends-fcc-on-expanding-regulatory-framework-for-6-ghz" TargetMode="External"/><Relationship Id="rId1" Type="http://schemas.openxmlformats.org/officeDocument/2006/relationships/slideLayout" Target="../slideLayouts/slideLayout2.xml"/><Relationship Id="rId6" Type="http://schemas.openxmlformats.org/officeDocument/2006/relationships/hyperlink" Target="https://www.wi-fi.org/file/optimizing-home-iot-with-wi-fi-certified-2022" TargetMode="External"/><Relationship Id="rId5" Type="http://schemas.openxmlformats.org/officeDocument/2006/relationships/hyperlink" Target="https://www.wi-fi.org/file/2022-annual-report" TargetMode="External"/><Relationship Id="rId4" Type="http://schemas.openxmlformats.org/officeDocument/2006/relationships/hyperlink" Target="https://www.wi-fi.org/news-events/newsroom/wireless-innovation-forum-and-wi-fi-alliance-deliver-6-ghz-afc-system" TargetMode="External"/></Relationships>
</file>

<file path=ppt/slides/_rels/slide115.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hyperlink" Target="https://datatracker.ietf.org/group/edu/materials/" TargetMode="External"/><Relationship Id="rId5" Type="http://schemas.openxmlformats.org/officeDocument/2006/relationships/hyperlink" Target="https://mentor.ieee.org/802.11/dcn/16/11-16-0500-01-0000-ietf-95-wireless-tutorial-802-11-overview.pptx" TargetMode="External"/><Relationship Id="rId4" Type="http://schemas.openxmlformats.org/officeDocument/2006/relationships/hyperlink" Target="https://www.ietf.org/about/participate/get-started/" TargetMode="External"/></Relationships>
</file>

<file path=ppt/slides/_rels/slide119.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hyperlink" Target="https://datatracker.ietf.org/iabasg/ietfieee/meeting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7" Type="http://schemas.openxmlformats.org/officeDocument/2006/relationships/hyperlink" Target="https://datatracker.ietf.org/wg/vcon/about/"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https://datatracker.ietf.org/wg/dult/about/" TargetMode="External"/><Relationship Id="rId5" Type="http://schemas.openxmlformats.org/officeDocument/2006/relationships/hyperlink" Target="https://datatracker.ietf.org/wg/spice/about/" TargetMode="External"/><Relationship Id="rId4" Type="http://schemas.openxmlformats.org/officeDocument/2006/relationships/hyperlink" Target="https://datatracker.ietf.org/wg/wimse/about/" TargetMode="External"/></Relationships>
</file>

<file path=ppt/slides/_rels/slide122.xml.rels><?xml version="1.0" encoding="UTF-8" standalone="yes"?>
<Relationships xmlns="http://schemas.openxmlformats.org/package/2006/relationships"><Relationship Id="rId8" Type="http://schemas.openxmlformats.org/officeDocument/2006/relationships/hyperlink" Target="https://datatracker.ietf.org/wg/detnet/about/" TargetMode="External"/><Relationship Id="rId13" Type="http://schemas.openxmlformats.org/officeDocument/2006/relationships/hyperlink" Target="https://datatracker.ietf.org/doc/charter-ietf-grow/" TargetMode="External"/><Relationship Id="rId18" Type="http://schemas.openxmlformats.org/officeDocument/2006/relationships/hyperlink" Target="https://datatracker.ietf.org/wg/pce/about/"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ccamp/" TargetMode="External"/><Relationship Id="rId12" Type="http://schemas.openxmlformats.org/officeDocument/2006/relationships/hyperlink" Target="https://datatracker.ietf.org/wg/grow/about/" TargetMode="External"/><Relationship Id="rId17" Type="http://schemas.openxmlformats.org/officeDocument/2006/relationships/hyperlink" Target="https://datatracker.ietf.org/doc/charter-ietf-opsawg/" TargetMode="External"/><Relationship Id="rId2" Type="http://schemas.openxmlformats.org/officeDocument/2006/relationships/notesSlide" Target="../notesSlides/notesSlide70.xml"/><Relationship Id="rId16" Type="http://schemas.openxmlformats.org/officeDocument/2006/relationships/hyperlink" Target="https://datatracker.ietf.org/wg/opsawg/about/" TargetMode="External"/><Relationship Id="rId1" Type="http://schemas.openxmlformats.org/officeDocument/2006/relationships/slideLayout" Target="../slideLayouts/slideLayout2.xml"/><Relationship Id="rId6" Type="http://schemas.openxmlformats.org/officeDocument/2006/relationships/hyperlink" Target="https://datatracker.ietf.org/wg/ccamp/about/" TargetMode="External"/><Relationship Id="rId11" Type="http://schemas.openxmlformats.org/officeDocument/2006/relationships/hyperlink" Target="https://datatracker.ietf.org/doc/charter-ietf-dult/" TargetMode="External"/><Relationship Id="rId5" Type="http://schemas.openxmlformats.org/officeDocument/2006/relationships/hyperlink" Target="https://datatracker.ietf.org/doc/charter-irtf-hrpc/" TargetMode="External"/><Relationship Id="rId15" Type="http://schemas.openxmlformats.org/officeDocument/2006/relationships/hyperlink" Target="https://datatracker.ietf.org/doc/charter-ietf-multi/" TargetMode="External"/><Relationship Id="rId10" Type="http://schemas.openxmlformats.org/officeDocument/2006/relationships/hyperlink" Target="https://datatracker.ietf.org/wg/dult/about/" TargetMode="External"/><Relationship Id="rId19" Type="http://schemas.openxmlformats.org/officeDocument/2006/relationships/hyperlink" Target="https://datatracker.ietf.org/doc/charter-ietf-pce/" TargetMode="External"/><Relationship Id="rId4" Type="http://schemas.openxmlformats.org/officeDocument/2006/relationships/hyperlink" Target="https://datatracker.ietf.org/rg/hrpc/about/" TargetMode="External"/><Relationship Id="rId9" Type="http://schemas.openxmlformats.org/officeDocument/2006/relationships/hyperlink" Target="https://datatracker.ietf.org/doc/charter-ietf-detnet/" TargetMode="External"/><Relationship Id="rId14" Type="http://schemas.openxmlformats.org/officeDocument/2006/relationships/hyperlink" Target="https://datatracker.ietf.org/wg/multi/about/" TargetMode="External"/></Relationships>
</file>

<file path=ppt/slides/_rels/slide123.xml.rels><?xml version="1.0" encoding="UTF-8" standalone="yes"?>
<Relationships xmlns="http://schemas.openxmlformats.org/package/2006/relationships"><Relationship Id="rId8" Type="http://schemas.openxmlformats.org/officeDocument/2006/relationships/hyperlink" Target="https://datatracker.ietf.org/wg/vcon/about/"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tsvwg/"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hyperlink" Target="https://datatracker.ietf.org/wg/tsvwg/about/" TargetMode="External"/><Relationship Id="rId11" Type="http://schemas.openxmlformats.org/officeDocument/2006/relationships/hyperlink" Target="https://datatracker.ietf.org/doc/charter-ietf-wish/" TargetMode="External"/><Relationship Id="rId5" Type="http://schemas.openxmlformats.org/officeDocument/2006/relationships/hyperlink" Target="https://datatracker.ietf.org/doc/charter-ietf-tcpm/" TargetMode="External"/><Relationship Id="rId10" Type="http://schemas.openxmlformats.org/officeDocument/2006/relationships/hyperlink" Target="https://datatracker.ietf.org/wg/wish/about/" TargetMode="External"/><Relationship Id="rId4" Type="http://schemas.openxmlformats.org/officeDocument/2006/relationships/hyperlink" Target="https://datatracker.ietf.org/wg/tcpm/about/" TargetMode="External"/><Relationship Id="rId9" Type="http://schemas.openxmlformats.org/officeDocument/2006/relationships/hyperlink" Target="https://datatracker.ietf.org/doc/charter-ietf-vcon/" TargetMode="External"/></Relationships>
</file>

<file path=ppt/slides/_rels/slide124.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25.xml.rels><?xml version="1.0" encoding="UTF-8" standalone="yes"?>
<Relationships xmlns="http://schemas.openxmlformats.org/package/2006/relationships"><Relationship Id="rId3" Type="http://schemas.openxmlformats.org/officeDocument/2006/relationships/hyperlink" Target="http://datatracker.ietf.org/wg/6lo/"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hyperlink" Target="https://datatracker.ietf.org/doc/draft-ietf-6lo-prefix-registration/" TargetMode="External"/></Relationships>
</file>

<file path=ppt/slides/_rels/slide126.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27.xml.rels><?xml version="1.0" encoding="UTF-8" standalone="yes"?>
<Relationships xmlns="http://schemas.openxmlformats.org/package/2006/relationships"><Relationship Id="rId3" Type="http://schemas.openxmlformats.org/officeDocument/2006/relationships/hyperlink" Target="http://datatracker.ietf.org/wg/madinas/"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hyperlink" Target="https://datatracker.ietf.org/doc/draft-ietf-madinas-mac-address-randomization/" TargetMode="External"/></Relationships>
</file>

<file path=ppt/slides/_rels/slide128.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hyperlink" Target="https://datatracker.ietf.org/doc/draft-janfred-eap-fido/" TargetMode="External"/><Relationship Id="rId5" Type="http://schemas.openxmlformats.org/officeDocument/2006/relationships/hyperlink" Target="https://datatracker.ietf.org/doc/draft-ingles-eap-edhoc/" TargetMode="External"/><Relationship Id="rId4" Type="http://schemas.openxmlformats.org/officeDocument/2006/relationships/hyperlink" Target="https://datatracker.ietf.org/doc/draft-ietf-emu-rfc7170bis/" TargetMode="External"/></Relationships>
</file>

<file path=ppt/slides/_rels/slide129.xml.rels><?xml version="1.0" encoding="UTF-8" standalone="yes"?>
<Relationships xmlns="http://schemas.openxmlformats.org/package/2006/relationships"><Relationship Id="rId3" Type="http://schemas.openxmlformats.org/officeDocument/2006/relationships/hyperlink" Target="http://datatracker.ietf.org/wg/opsawg/"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hyperlink" Target="https://www.ietf.org/topics/netmgmt/" TargetMode="External"/><Relationship Id="rId5" Type="http://schemas.openxmlformats.org/officeDocument/2006/relationships/hyperlink" Target="https://tools.ietf.org/html/rfc6632" TargetMode="External"/><Relationship Id="rId4" Type="http://schemas.openxmlformats.org/officeDocument/2006/relationships/hyperlink" Target="https://datatracker.ietf.org/doc/draft-ietf-opsawg-collected-data-manifes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s://datatracker.ietf.org/wg/intarea/"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hyperlink" Target="https://datatracker.ietf.org/doc/draft-ietf-intarea-schc-protocol-numbers/" TargetMode="External"/><Relationship Id="rId5" Type="http://schemas.openxmlformats.org/officeDocument/2006/relationships/hyperlink" Target="https://datatracker.ietf.org/doc/draft-ietf-opsawg-collected-data-manifest/" TargetMode="External"/><Relationship Id="rId4" Type="http://schemas.openxmlformats.org/officeDocument/2006/relationships/hyperlink" Target="https://datatracker.ietf.org/doc/draft-ietf-intarea-rfc7042bis/" TargetMode="External"/></Relationships>
</file>

<file path=ppt/slides/_rels/slide131.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hyperlink" Target="https://datatracker.ietf.org/doc/draft-ietf-tls-rfc8446bis/" TargetMode="External"/><Relationship Id="rId5" Type="http://schemas.openxmlformats.org/officeDocument/2006/relationships/hyperlink" Target="https://datatracker.ietf.org/doc/draft-ietf-tls-ctls/" TargetMode="External"/><Relationship Id="rId4" Type="http://schemas.openxmlformats.org/officeDocument/2006/relationships/hyperlink" Target="https://datatracker.ietf.org/doc/draft-ietf-tls-deprecate-obsolete-kex/" TargetMode="External"/></Relationships>
</file>

<file path=ppt/slides/_rels/slide132.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hyperlink" Target="https://datatracker.ietf.org/doc/draft-ietf-raw-framework/" TargetMode="External"/><Relationship Id="rId5" Type="http://schemas.openxmlformats.org/officeDocument/2006/relationships/hyperlink" Target="https://datatracker.ietf.org/doc/draft-ietf-raw-architecture/" TargetMode="External"/><Relationship Id="rId4" Type="http://schemas.openxmlformats.org/officeDocument/2006/relationships/hyperlink" Target="https://datatracker.ietf.org/doc/draft-ietf-detnet-pof/" TargetMode="External"/></Relationships>
</file>

<file path=ppt/slides/_rels/slide133.xml.rels><?xml version="1.0" encoding="UTF-8" standalone="yes"?>
<Relationships xmlns="http://schemas.openxmlformats.org/package/2006/relationships"><Relationship Id="rId3" Type="http://schemas.openxmlformats.org/officeDocument/2006/relationships/hyperlink" Target="https://datatracker.ietf.org/group/anima/about/"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hyperlink" Target="https://datatracker.ietf.org/doc/draft-ietf-anima-brski-prm/" TargetMode="External"/><Relationship Id="rId4" Type="http://schemas.openxmlformats.org/officeDocument/2006/relationships/hyperlink" Target="https://datatracker.ietf.org/doc/draft-ietf-anima-rfc8366bis/" TargetMode="External"/></Relationships>
</file>

<file path=ppt/slides/_rels/slide134.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mentor.ieee.org/802.11/dcn/23/11-23-1371-14-0000-ieee-p802-11be-d4-0-mandatory-draft-review-mdr-report.doc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entor.ieee.org/802.11/dcn/23/11-23-1720-01-0arc-arc-sc-agenda-nov-2023.ppt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1/dcn/20/11-20-0174-00-0arc-epd-and-lpd-terminology-misalignment-in-ieee-std-802-1-and-802-11.ppt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ieee802.org/11/private/ETSI_documents/BRAN/70-Draft/00230016/BRAN-230016v2152.docx"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ieee802.org/PARs.s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mentor.ieee.org/802.11/dcn/23/11-23-1699-00-0wng-agenda-for-wng-sc-2023-november.ppt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mentor.ieee.org/802.11/dcn/23/11-23-2065-00-0wng-l4s-and-implications-for-wi-fi.pptx" TargetMode="External"/><Relationship Id="rId4" Type="http://schemas.openxmlformats.org/officeDocument/2006/relationships/hyperlink" Target="https://mentor.ieee.org/802.11/dcn/23/11-23-1186-01-0wng-multi-ap-coordination-over-fibre.pptx" TargetMode="Externa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mentor.ieee.org/802.11/dcn/23/11-23-1725-03-0jtc-agenda-for-november-2023-mixed-mode.ppt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hyperlink" Target="https://mentor.ieee.org/802.11/dcn/23/11-23-0442-33-00be-tgbe-motions-list-part-4.ppt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mentor.ieee.org/802.11/dcn/23/11-23-1711-09-00be-tgbe-nov-2023-meeting-agenda.pptx" TargetMode="External"/><Relationship Id="rId5" Type="http://schemas.openxmlformats.org/officeDocument/2006/relationships/hyperlink" Target="https://mentor.ieee.org/802.11/dcn/23/11-23-2053-02-00be-tgbe-report-to-ec-on-conditional-approval-to-go-to-sa-ballot.pptx" TargetMode="External"/><Relationship Id="rId4" Type="http://schemas.openxmlformats.org/officeDocument/2006/relationships/hyperlink" Target="https://mentor.ieee.org/802.11/dcn/23/11-23-1371-14-0000-ieee-p802-11be-d4-0-mandatory-draft-review-mdr-report.docx"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https://mentor.ieee.org/802.11/dcn/22/11-22-0668-00-0000-liaison-statement-from-wba-re-wi-fi-devices-identification-group.pdf" TargetMode="External"/><Relationship Id="rId3" Type="http://schemas.openxmlformats.org/officeDocument/2006/relationships/hyperlink" Target="https://mentor.ieee.org/802.11/dcn/23/11-23-1719-08-00bh-agenda-tgbh-2023-november-plenary.pptx" TargetMode="External"/><Relationship Id="rId7" Type="http://schemas.openxmlformats.org/officeDocument/2006/relationships/hyperlink" Target="https://mentor.ieee.org/802.11/dcn/21/11-21-1141-00-00bh-excerpts-of-wba-document-wi-fi-id-scope.pptx"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mentor.ieee.org/802.11/dcn/21/11-21-0703-00-0000-2021-april-liaison-from-wba.docx" TargetMode="External"/><Relationship Id="rId5" Type="http://schemas.openxmlformats.org/officeDocument/2006/relationships/hyperlink" Target="https://mentor.ieee.org/802.11/dcn/22/11-22-0651-31-00bh-tgbh-motions-list.pptx" TargetMode="External"/><Relationship Id="rId10" Type="http://schemas.openxmlformats.org/officeDocument/2006/relationships/hyperlink" Target="https://mentor.ieee.org/802.11/dcn/23/11-23-2116-02-00bh-wba-draft-liaison-response.docx" TargetMode="External"/><Relationship Id="rId4" Type="http://schemas.openxmlformats.org/officeDocument/2006/relationships/hyperlink" Target="https://mentor.ieee.org/802.11/dcn/23/11-23-1152-30-00bh-ieee-802-11bh-lb274-comments.xlsx" TargetMode="External"/><Relationship Id="rId9" Type="http://schemas.openxmlformats.org/officeDocument/2006/relationships/hyperlink" Target="https://mentor.ieee.org/802.11/dcn/22/11-22-0653-00-0000-2022-march-wba-whitepaper-re-device-identification.pdf"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mentor.ieee.org/802.11/dcn/23/11-23-1713-14-00bn-tgbn-nov-2023-meeting-agenda.pptx"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hyperlink" Target="https://mentor.ieee.org/802.11/dcn/23/11-23-1723-04-0amp-amp-sg-meeting-agenda-for-nov-plenary-2023.pptx"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79.xml.rels><?xml version="1.0" encoding="UTF-8" standalone="yes"?>
<Relationships xmlns="http://schemas.openxmlformats.org/package/2006/relationships"><Relationship Id="rId3" Type="http://schemas.openxmlformats.org/officeDocument/2006/relationships/hyperlink" Target="https://mentor.ieee.org/802.11/dcn/23/11-23-2089-00-0immw-immw-sg-meeting-minutes-for-November-plenary-meeting.docx" TargetMode="External"/><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hyperlink" Target="https://mentor.ieee.org/802.11/dcn/23/11-23-0409-00-0uhr-uhr-sg-march-2023-meeting-minutes.docx"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86.xml.rels><?xml version="1.0" encoding="UTF-8" standalone="yes"?>
<Relationships xmlns="http://schemas.openxmlformats.org/package/2006/relationships"><Relationship Id="rId3" Type="http://schemas.openxmlformats.org/officeDocument/2006/relationships/hyperlink" Target="https://www.itu.int/events/eventdetails.asp?eventid=21239" TargetMode="External"/><Relationship Id="rId2" Type="http://schemas.openxmlformats.org/officeDocument/2006/relationships/hyperlink" Target="https://www.itu.int/md/meetingdoc.asp?lang=en&amp;parent=R19-WP5A-C-0837" TargetMode="External"/><Relationship Id="rId1" Type="http://schemas.openxmlformats.org/officeDocument/2006/relationships/slideLayout" Target="../slideLayouts/slideLayout2.xml"/><Relationship Id="rId4" Type="http://schemas.openxmlformats.org/officeDocument/2006/relationships/hyperlink" Target="https://www.itu.int/events/eventdetails.asp?eventid=20096"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1.emf"/></Relationships>
</file>

<file path=ppt/slides/_rels/slide8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November 2023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a:t>Date: 2023-11-16</a:t>
            </a:r>
            <a:endParaRPr lang="en-GB" sz="2000" b="0" dirty="0"/>
          </a:p>
        </p:txBody>
      </p:sp>
      <p:sp>
        <p:nvSpPr>
          <p:cNvPr id="6" name="Date Placeholder 3"/>
          <p:cNvSpPr>
            <a:spLocks noGrp="1"/>
          </p:cNvSpPr>
          <p:nvPr>
            <p:ph type="dt" idx="10"/>
          </p:nvPr>
        </p:nvSpPr>
        <p:spPr/>
        <p:txBody>
          <a:bodyPr/>
          <a:lstStyle/>
          <a:p>
            <a:r>
              <a:rPr lang="en-US"/>
              <a:t>November 2023</a:t>
            </a:r>
            <a:endParaRPr lang="en-GB" dirty="0"/>
          </a:p>
        </p:txBody>
      </p:sp>
      <p:sp>
        <p:nvSpPr>
          <p:cNvPr id="7" name="Footer Placeholder 4"/>
          <p:cNvSpPr>
            <a:spLocks noGrp="1"/>
          </p:cNvSpPr>
          <p:nvPr>
            <p:ph type="ftr" idx="11"/>
          </p:nvPr>
        </p:nvSpPr>
        <p:spPr/>
        <p:txBody>
          <a:bodyPr/>
          <a:lstStyle/>
          <a:p>
            <a:r>
              <a:rPr lang="en-GB"/>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name="Document" r:id="rId3" imgW="10512000" imgH="2539535" progId="Word.Document.8">
                  <p:embed/>
                </p:oleObj>
              </mc:Choice>
              <mc:Fallback>
                <p:oleObj name="Document" r:id="rId3" imgW="10512000" imgH="2539535" progId="Word.Document.8">
                  <p:embed/>
                  <p:pic>
                    <p:nvPicPr>
                      <p:cNvPr id="0" name="Picture 3"/>
                      <p:cNvPicPr>
                        <a:picLocks noChangeAspect="1" noChangeArrowheads="1"/>
                      </p:cNvPicPr>
                      <p:nvPr/>
                    </p:nvPicPr>
                    <p:blipFill>
                      <a:blip r:embed="rId4"/>
                      <a:srcRect/>
                      <a:stretch>
                        <a:fillRect/>
                      </a:stretch>
                    </p:blipFill>
                    <p:spPr bwMode="auto">
                      <a:xfrm>
                        <a:off x="989013" y="2411413"/>
                        <a:ext cx="1003935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621F0-DC8E-1C6E-E05A-F4C5342AA348}"/>
              </a:ext>
            </a:extLst>
          </p:cNvPr>
          <p:cNvSpPr>
            <a:spLocks noGrp="1"/>
          </p:cNvSpPr>
          <p:nvPr>
            <p:ph type="title"/>
          </p:nvPr>
        </p:nvSpPr>
        <p:spPr/>
        <p:txBody>
          <a:bodyPr/>
          <a:lstStyle/>
          <a:p>
            <a:r>
              <a:rPr lang="en-US" dirty="0"/>
              <a:t>Closing Reports</a:t>
            </a:r>
          </a:p>
        </p:txBody>
      </p:sp>
      <p:sp>
        <p:nvSpPr>
          <p:cNvPr id="3" name="Text Placeholder 2">
            <a:extLst>
              <a:ext uri="{FF2B5EF4-FFF2-40B4-BE49-F238E27FC236}">
                <a16:creationId xmlns:a16="http://schemas.microsoft.com/office/drawing/2014/main" id="{B6648341-6CA2-22D8-D848-335AD7400A2F}"/>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A4F0B005-50B4-DA03-3551-DF0DB12E1260}"/>
              </a:ext>
            </a:extLst>
          </p:cNvPr>
          <p:cNvSpPr>
            <a:spLocks noGrp="1"/>
          </p:cNvSpPr>
          <p:nvPr>
            <p:ph type="dt" idx="10"/>
          </p:nvPr>
        </p:nvSpPr>
        <p:spPr/>
        <p:txBody>
          <a:bodyPr/>
          <a:lstStyle/>
          <a:p>
            <a:r>
              <a:rPr lang="en-US"/>
              <a:t>November 2023</a:t>
            </a:r>
            <a:endParaRPr lang="en-GB"/>
          </a:p>
        </p:txBody>
      </p:sp>
      <p:sp>
        <p:nvSpPr>
          <p:cNvPr id="5" name="Footer Placeholder 4">
            <a:extLst>
              <a:ext uri="{FF2B5EF4-FFF2-40B4-BE49-F238E27FC236}">
                <a16:creationId xmlns:a16="http://schemas.microsoft.com/office/drawing/2014/main" id="{3B6C8C79-0C5F-497F-874A-AA0F97CA7F74}"/>
              </a:ext>
            </a:extLst>
          </p:cNvPr>
          <p:cNvSpPr>
            <a:spLocks noGrp="1"/>
          </p:cNvSpPr>
          <p:nvPr>
            <p:ph type="ftr" idx="11"/>
          </p:nvPr>
        </p:nvSpPr>
        <p:spPr/>
        <p:txBody>
          <a:bodyPr/>
          <a:lstStyle/>
          <a:p>
            <a:r>
              <a:rPr lang="en-GB"/>
              <a:t>Robert Stacey (Intel)</a:t>
            </a:r>
          </a:p>
        </p:txBody>
      </p:sp>
      <p:sp>
        <p:nvSpPr>
          <p:cNvPr id="6" name="Slide Number Placeholder 5">
            <a:extLst>
              <a:ext uri="{FF2B5EF4-FFF2-40B4-BE49-F238E27FC236}">
                <a16:creationId xmlns:a16="http://schemas.microsoft.com/office/drawing/2014/main" id="{A08549F7-A927-864E-AEFC-8EADB1B8215B}"/>
              </a:ext>
            </a:extLst>
          </p:cNvPr>
          <p:cNvSpPr>
            <a:spLocks noGrp="1"/>
          </p:cNvSpPr>
          <p:nvPr>
            <p:ph type="sldNum" idx="12"/>
          </p:nvPr>
        </p:nvSpPr>
        <p:spPr/>
        <p:txBody>
          <a:bodyPr/>
          <a:lstStyle/>
          <a:p>
            <a:r>
              <a:rPr lang="en-GB"/>
              <a:t>Slide </a:t>
            </a:r>
            <a:fld id="{3ABCC52B-A3F7-440B-BBF2-55191E6E7773}" type="slidenum">
              <a:rPr lang="en-GB" smtClean="0"/>
              <a:pPr/>
              <a:t>10</a:t>
            </a:fld>
            <a:endParaRPr lang="en-GB"/>
          </a:p>
        </p:txBody>
      </p:sp>
    </p:spTree>
    <p:extLst>
      <p:ext uri="{BB962C8B-B14F-4D97-AF65-F5344CB8AC3E}">
        <p14:creationId xmlns:p14="http://schemas.microsoft.com/office/powerpoint/2010/main" val="31823784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2023 September interim (1)</a:t>
            </a:r>
          </a:p>
        </p:txBody>
      </p:sp>
      <p:sp>
        <p:nvSpPr>
          <p:cNvPr id="10" name="Content Placeholder 2"/>
          <p:cNvSpPr>
            <a:spLocks noGrp="1"/>
          </p:cNvSpPr>
          <p:nvPr>
            <p:ph idx="1"/>
          </p:nvPr>
        </p:nvSpPr>
        <p:spPr>
          <a:xfrm>
            <a:off x="838200" y="1524001"/>
            <a:ext cx="10363200" cy="762000"/>
          </a:xfrm>
        </p:spPr>
        <p:txBody>
          <a:bodyPr/>
          <a:lstStyle/>
          <a:p>
            <a:pPr algn="just">
              <a:buFont typeface="Arial" panose="020B0604020202020204" pitchFamily="34" charset="0"/>
              <a:buChar char="•"/>
            </a:pPr>
            <a:r>
              <a:rPr lang="en-US" altLang="en-US" sz="2200" dirty="0"/>
              <a:t>Reviewed the </a:t>
            </a:r>
            <a:r>
              <a:rPr lang="en-US" altLang="en-US" sz="2200" dirty="0">
                <a:hlinkClick r:id="rId3"/>
              </a:rPr>
              <a:t>latest ongoing consultations</a:t>
            </a:r>
            <a:r>
              <a:rPr lang="en-US" altLang="en-US" sz="2200" dirty="0"/>
              <a:t>.</a:t>
            </a:r>
          </a:p>
          <a:p>
            <a:pPr algn="just">
              <a:buFont typeface="Arial" panose="020B0604020202020204" pitchFamily="34" charset="0"/>
              <a:buChar char="•"/>
            </a:pPr>
            <a:r>
              <a:rPr lang="en-US" altLang="en-US" sz="2200" dirty="0"/>
              <a:t>Approved the following IEEE 802 LMSC submissions:</a:t>
            </a:r>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3370816423"/>
              </p:ext>
            </p:extLst>
          </p:nvPr>
        </p:nvGraphicFramePr>
        <p:xfrm>
          <a:off x="1295400" y="2529840"/>
          <a:ext cx="9906000" cy="3012440"/>
        </p:xfrm>
        <a:graphic>
          <a:graphicData uri="http://schemas.openxmlformats.org/drawingml/2006/table">
            <a:tbl>
              <a:tblPr firstRow="1" bandRow="1">
                <a:tableStyleId>{93296810-A885-4BE3-A3E7-6D5BEEA58F35}</a:tableStyleId>
              </a:tblPr>
              <a:tblGrid>
                <a:gridCol w="8511822">
                  <a:extLst>
                    <a:ext uri="{9D8B030D-6E8A-4147-A177-3AD203B41FA5}">
                      <a16:colId xmlns:a16="http://schemas.microsoft.com/office/drawing/2014/main" val="20000"/>
                    </a:ext>
                  </a:extLst>
                </a:gridCol>
                <a:gridCol w="1394178">
                  <a:extLst>
                    <a:ext uri="{9D8B030D-6E8A-4147-A177-3AD203B41FA5}">
                      <a16:colId xmlns:a16="http://schemas.microsoft.com/office/drawing/2014/main" val="20001"/>
                    </a:ext>
                  </a:extLst>
                </a:gridCol>
              </a:tblGrid>
              <a:tr h="370840">
                <a:tc>
                  <a:txBody>
                    <a:bodyPr/>
                    <a:lstStyle/>
                    <a:p>
                      <a:r>
                        <a:rPr lang="en-US" dirty="0"/>
                        <a:t>Topics</a:t>
                      </a:r>
                    </a:p>
                  </a:txBody>
                  <a:tcPr/>
                </a:tc>
                <a:tc>
                  <a:txBody>
                    <a:bodyPr/>
                    <a:lstStyle/>
                    <a:p>
                      <a:r>
                        <a:rPr lang="en-US" dirty="0"/>
                        <a:t>DCN</a:t>
                      </a:r>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UK Ofcom’s consultation “Hybrid sharing: enabling both licensed mobile and Wi-Fi users to access the upper 6 GHz band”</a:t>
                      </a:r>
                      <a:endParaRPr lang="en-US" sz="1600" spc="-5" dirty="0">
                        <a:cs typeface="Arial"/>
                      </a:endParaRPr>
                    </a:p>
                  </a:txBody>
                  <a:tcPr/>
                </a:tc>
                <a:tc>
                  <a:txBody>
                    <a:bodyPr/>
                    <a:lstStyle/>
                    <a:p>
                      <a:r>
                        <a:rPr lang="en-US" sz="1600" dirty="0">
                          <a:hlinkClick r:id="rId4"/>
                        </a:rPr>
                        <a:t>18-23/0103r12</a:t>
                      </a:r>
                      <a:endParaRPr lang="en-US" sz="1600" dirty="0"/>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5" dirty="0">
                          <a:cs typeface="Arial"/>
                        </a:rPr>
                        <a:t>US FCC’s NPRM: Cybersecurity Labeling for Internet of Things (PS Docket No. 23-239)</a:t>
                      </a:r>
                    </a:p>
                  </a:txBody>
                  <a:tcPr/>
                </a:tc>
                <a:tc>
                  <a:txBody>
                    <a:bodyPr/>
                    <a:lstStyle/>
                    <a:p>
                      <a:r>
                        <a:rPr lang="en-US" sz="1600" dirty="0">
                          <a:hlinkClick r:id="rId5"/>
                        </a:rPr>
                        <a:t>18-23/0110r9</a:t>
                      </a:r>
                      <a:endParaRPr lang="en-US" sz="1600" dirty="0"/>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Ex-parte submission to MIIT of People</a:t>
                      </a:r>
                      <a:r>
                        <a:rPr lang="en-US" sz="1600" kern="1200" baseline="0" dirty="0">
                          <a:solidFill>
                            <a:schemeClr val="dk1"/>
                          </a:solidFill>
                          <a:effectLst/>
                          <a:latin typeface="+mn-lt"/>
                          <a:ea typeface="+mn-ea"/>
                          <a:cs typeface="+mn-cs"/>
                        </a:rPr>
                        <a:t>’s Republic of China </a:t>
                      </a:r>
                      <a:r>
                        <a:rPr lang="en-US" sz="1600" kern="1200" dirty="0">
                          <a:solidFill>
                            <a:schemeClr val="dk1"/>
                          </a:solidFill>
                          <a:effectLst/>
                          <a:latin typeface="+mn-lt"/>
                          <a:ea typeface="+mn-ea"/>
                          <a:cs typeface="+mn-cs"/>
                        </a:rPr>
                        <a:t>re: Notification of updated radio management regulations on UWB</a:t>
                      </a:r>
                      <a:endParaRPr lang="en-US" sz="1600" spc="-5" dirty="0">
                        <a:cs typeface="Arial"/>
                      </a:endParaRPr>
                    </a:p>
                  </a:txBody>
                  <a:tcPr/>
                </a:tc>
                <a:tc>
                  <a:txBody>
                    <a:bodyPr/>
                    <a:lstStyle/>
                    <a:p>
                      <a:r>
                        <a:rPr lang="en-US" sz="1600" dirty="0">
                          <a:hlinkClick r:id="rId6"/>
                        </a:rPr>
                        <a:t>18-23/0107r8</a:t>
                      </a:r>
                      <a:endParaRPr lang="en-US" sz="1600" dirty="0"/>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5" dirty="0">
                          <a:cs typeface="Arial"/>
                        </a:rPr>
                        <a:t>Japan MIC’s consultation re: IEEE 802.11ah</a:t>
                      </a:r>
                    </a:p>
                  </a:txBody>
                  <a:tcPr/>
                </a:tc>
                <a:tc>
                  <a:txBody>
                    <a:bodyPr/>
                    <a:lstStyle/>
                    <a:p>
                      <a:r>
                        <a:rPr lang="en-US" sz="1600" dirty="0">
                          <a:hlinkClick r:id="rId7"/>
                        </a:rPr>
                        <a:t>18-23/0116r5</a:t>
                      </a:r>
                      <a:endParaRPr lang="en-US" sz="1600" dirty="0"/>
                    </a:p>
                  </a:txBody>
                  <a:tcPr/>
                </a:tc>
                <a:extLst>
                  <a:ext uri="{0D108BD9-81ED-4DB2-BD59-A6C34878D82A}">
                    <a16:rowId xmlns:a16="http://schemas.microsoft.com/office/drawing/2014/main" val="100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5" dirty="0">
                          <a:cs typeface="Arial"/>
                        </a:rPr>
                        <a:t>Japan MIC’s consultation re:</a:t>
                      </a:r>
                      <a:r>
                        <a:rPr lang="en-US" sz="1600" spc="-5" baseline="0" dirty="0">
                          <a:cs typeface="Arial"/>
                        </a:rPr>
                        <a:t>  frequency realignment action plan</a:t>
                      </a:r>
                      <a:endParaRPr lang="en-US" sz="1600" spc="-5" dirty="0">
                        <a:cs typeface="Arial"/>
                      </a:endParaRPr>
                    </a:p>
                  </a:txBody>
                  <a:tcPr/>
                </a:tc>
                <a:tc>
                  <a:txBody>
                    <a:bodyPr/>
                    <a:lstStyle/>
                    <a:p>
                      <a:r>
                        <a:rPr lang="en-US" sz="1600" dirty="0">
                          <a:hlinkClick r:id="rId8"/>
                        </a:rPr>
                        <a:t>18-23/0120r9</a:t>
                      </a:r>
                      <a:endParaRPr lang="en-US" sz="1600" dirty="0"/>
                    </a:p>
                  </a:txBody>
                  <a:tcPr/>
                </a:tc>
                <a:extLst>
                  <a:ext uri="{0D108BD9-81ED-4DB2-BD59-A6C34878D82A}">
                    <a16:rowId xmlns:a16="http://schemas.microsoft.com/office/drawing/2014/main" val="10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5" dirty="0">
                          <a:cs typeface="Arial"/>
                        </a:rPr>
                        <a:t>India TRAI’s consultation re: Terahertz</a:t>
                      </a:r>
                    </a:p>
                  </a:txBody>
                  <a:tcPr/>
                </a:tc>
                <a:tc>
                  <a:txBody>
                    <a:bodyPr/>
                    <a:lstStyle/>
                    <a:p>
                      <a:r>
                        <a:rPr lang="en-US" sz="1600" dirty="0">
                          <a:hlinkClick r:id="rId9"/>
                        </a:rPr>
                        <a:t>18-23/0124r9</a:t>
                      </a:r>
                      <a:endParaRPr lang="en-US" sz="1600" dirty="0"/>
                    </a:p>
                  </a:txBody>
                  <a:tcPr/>
                </a:tc>
                <a:extLst>
                  <a:ext uri="{0D108BD9-81ED-4DB2-BD59-A6C34878D82A}">
                    <a16:rowId xmlns:a16="http://schemas.microsoft.com/office/drawing/2014/main" val="10006"/>
                  </a:ext>
                </a:extLst>
              </a:tr>
            </a:tbl>
          </a:graphicData>
        </a:graphic>
      </p:graphicFrame>
      <p:sp>
        <p:nvSpPr>
          <p:cNvPr id="3" name="Footer Placeholder 2">
            <a:extLst>
              <a:ext uri="{FF2B5EF4-FFF2-40B4-BE49-F238E27FC236}">
                <a16:creationId xmlns:a16="http://schemas.microsoft.com/office/drawing/2014/main" id="{CC0C115C-0D3F-6F41-7B15-A039B704D2C5}"/>
              </a:ext>
            </a:extLst>
          </p:cNvPr>
          <p:cNvSpPr>
            <a:spLocks noGrp="1"/>
          </p:cNvSpPr>
          <p:nvPr>
            <p:ph type="ftr" idx="14"/>
          </p:nvPr>
        </p:nvSpPr>
        <p:spPr/>
        <p:txBody>
          <a:bodyPr/>
          <a:lstStyle/>
          <a:p>
            <a:r>
              <a:rPr lang="en-GB"/>
              <a:t>Edward Au, Huawei</a:t>
            </a:r>
            <a:endParaRPr lang="en-GB" dirty="0"/>
          </a:p>
        </p:txBody>
      </p:sp>
      <p:sp>
        <p:nvSpPr>
          <p:cNvPr id="5" name="Slide Number Placeholder 4">
            <a:extLst>
              <a:ext uri="{FF2B5EF4-FFF2-40B4-BE49-F238E27FC236}">
                <a16:creationId xmlns:a16="http://schemas.microsoft.com/office/drawing/2014/main" id="{054A1B7A-7DFB-A42C-B576-258D9A6A3EC1}"/>
              </a:ext>
            </a:extLst>
          </p:cNvPr>
          <p:cNvSpPr>
            <a:spLocks noGrp="1"/>
          </p:cNvSpPr>
          <p:nvPr>
            <p:ph type="sldNum" idx="12"/>
          </p:nvPr>
        </p:nvSpPr>
        <p:spPr/>
        <p:txBody>
          <a:bodyPr/>
          <a:lstStyle/>
          <a:p>
            <a:r>
              <a:rPr lang="en-GB"/>
              <a:t>Slide </a:t>
            </a:r>
            <a:fld id="{440F5867-744E-4AA6-B0ED-4C44D2DFBB7B}" type="slidenum">
              <a:rPr lang="en-GB" smtClean="0"/>
              <a:pPr/>
              <a:t>100</a:t>
            </a:fld>
            <a:endParaRPr lang="en-GB" dirty="0"/>
          </a:p>
        </p:txBody>
      </p:sp>
      <p:sp>
        <p:nvSpPr>
          <p:cNvPr id="6" name="Date Placeholder 5">
            <a:extLst>
              <a:ext uri="{FF2B5EF4-FFF2-40B4-BE49-F238E27FC236}">
                <a16:creationId xmlns:a16="http://schemas.microsoft.com/office/drawing/2014/main" id="{1869A727-841A-996B-2918-AE619D5F8637}"/>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12470702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2023 September interim (2)</a:t>
            </a:r>
          </a:p>
        </p:txBody>
      </p:sp>
      <p:sp>
        <p:nvSpPr>
          <p:cNvPr id="10" name="Content Placeholder 2"/>
          <p:cNvSpPr>
            <a:spLocks noGrp="1"/>
          </p:cNvSpPr>
          <p:nvPr>
            <p:ph idx="1"/>
          </p:nvPr>
        </p:nvSpPr>
        <p:spPr>
          <a:xfrm>
            <a:off x="838200" y="1524000"/>
            <a:ext cx="10439400" cy="3048000"/>
          </a:xfrm>
        </p:spPr>
        <p:txBody>
          <a:bodyPr/>
          <a:lstStyle/>
          <a:p>
            <a:pPr algn="just">
              <a:spcBef>
                <a:spcPts val="1800"/>
              </a:spcBef>
              <a:spcAft>
                <a:spcPts val="600"/>
              </a:spcAft>
              <a:buFont typeface="Arial" panose="020B0604020202020204" pitchFamily="34" charset="0"/>
              <a:buChar char="•"/>
            </a:pPr>
            <a:r>
              <a:rPr lang="en-US" altLang="en-US" sz="2200" dirty="0"/>
              <a:t>Discussed the latest topics related to spectrum and regulation in Europe, North America, and Asia Pacific.</a:t>
            </a:r>
          </a:p>
          <a:p>
            <a:pPr algn="just">
              <a:spcBef>
                <a:spcPts val="1800"/>
              </a:spcBef>
              <a:spcAft>
                <a:spcPts val="300"/>
              </a:spcAft>
              <a:buFont typeface="Arial" panose="020B0604020202020204" pitchFamily="34" charset="0"/>
              <a:buChar char="•"/>
            </a:pPr>
            <a:r>
              <a:rPr lang="en-US" altLang="en-US" sz="2000" dirty="0"/>
              <a:t>Update from ETSI BRAN on 28 September 2023 (</a:t>
            </a:r>
            <a:r>
              <a:rPr lang="en-US" altLang="en-US" sz="2000" dirty="0">
                <a:hlinkClick r:id="rId3"/>
              </a:rPr>
              <a:t>18-23/0111r0</a:t>
            </a:r>
            <a:r>
              <a:rPr lang="en-US" altLang="en-US" sz="2000" dirty="0"/>
              <a:t>) and 2 November 2023 (</a:t>
            </a:r>
            <a:r>
              <a:rPr lang="en-US" altLang="en-US" sz="2000" dirty="0">
                <a:hlinkClick r:id="rId4"/>
              </a:rPr>
              <a:t>18-23/0126r0</a:t>
            </a:r>
            <a:r>
              <a:rPr lang="en-US" altLang="en-US" sz="2000" dirty="0"/>
              <a:t>).</a:t>
            </a:r>
          </a:p>
          <a:p>
            <a:pPr algn="just">
              <a:spcBef>
                <a:spcPts val="1800"/>
              </a:spcBef>
              <a:spcAft>
                <a:spcPts val="300"/>
              </a:spcAft>
              <a:buFont typeface="Arial" panose="020B0604020202020204" pitchFamily="34" charset="0"/>
              <a:buChar char="•"/>
            </a:pPr>
            <a:endParaRPr lang="en-US" sz="2200" spc="-5" dirty="0">
              <a:solidFill>
                <a:schemeClr val="tx1"/>
              </a:solidFill>
              <a:cs typeface="Arial"/>
            </a:endParaRPr>
          </a:p>
          <a:p>
            <a:pPr algn="just">
              <a:spcAft>
                <a:spcPts val="600"/>
              </a:spcAft>
              <a:buFont typeface="Arial" panose="020B0604020202020204" pitchFamily="34" charset="0"/>
              <a:buChar char="•"/>
            </a:pPr>
            <a:endParaRPr lang="en-US" altLang="en-US" sz="2200" dirty="0"/>
          </a:p>
          <a:p>
            <a:pPr algn="just">
              <a:spcAft>
                <a:spcPts val="600"/>
              </a:spcAft>
              <a:buFont typeface="Arial" panose="020B0604020202020204" pitchFamily="34" charset="0"/>
              <a:buChar char="•"/>
            </a:pPr>
            <a:endParaRPr lang="en-US" altLang="en-US" sz="2000" dirty="0"/>
          </a:p>
          <a:p>
            <a:pPr marL="0" indent="0" algn="just"/>
            <a:endParaRPr lang="en-US" altLang="en-US" sz="2000" dirty="0"/>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B82C7048-DDB1-424F-6F9A-7D1BD319B5B3}"/>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78E02369-768F-AE31-8FF0-BC7E4682D6D4}"/>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
        <p:nvSpPr>
          <p:cNvPr id="5" name="Date Placeholder 4">
            <a:extLst>
              <a:ext uri="{FF2B5EF4-FFF2-40B4-BE49-F238E27FC236}">
                <a16:creationId xmlns:a16="http://schemas.microsoft.com/office/drawing/2014/main" id="{1F29CB67-0490-C903-C3C2-05B40CC4E7D1}"/>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80047405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Tuesday AM2</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Review and discuss the possibility of preparing response to selected ongoing consultations and liaison statements</a:t>
            </a:r>
          </a:p>
          <a:p>
            <a:pPr marL="630238" marR="117475" lvl="1" indent="-230188" algn="just">
              <a:spcBef>
                <a:spcPts val="600"/>
              </a:spcBef>
              <a:buFont typeface="Times New Roman" pitchFamily="16" charset="0"/>
              <a:buChar char="•"/>
              <a:tabLst>
                <a:tab pos="230188" algn="l"/>
              </a:tabLst>
            </a:pPr>
            <a:r>
              <a:rPr lang="en-US" sz="1800" spc="-5" dirty="0">
                <a:solidFill>
                  <a:schemeClr val="tx1"/>
                </a:solidFill>
                <a:cs typeface="Arial"/>
              </a:rPr>
              <a:t>European RSPG:  </a:t>
            </a:r>
            <a:r>
              <a:rPr lang="en-US" sz="1800" spc="-5" dirty="0">
                <a:solidFill>
                  <a:schemeClr val="tx1"/>
                </a:solidFill>
                <a:cs typeface="Arial"/>
                <a:hlinkClick r:id="rId3"/>
              </a:rPr>
              <a:t>Public consultation on RSPG Work </a:t>
            </a:r>
            <a:r>
              <a:rPr lang="en-US" sz="1800" spc="-5" dirty="0" err="1">
                <a:solidFill>
                  <a:schemeClr val="tx1"/>
                </a:solidFill>
                <a:cs typeface="Arial"/>
                <a:hlinkClick r:id="rId3"/>
              </a:rPr>
              <a:t>Programme</a:t>
            </a:r>
            <a:r>
              <a:rPr lang="en-US" sz="1800" spc="-5" dirty="0">
                <a:solidFill>
                  <a:schemeClr val="tx1"/>
                </a:solidFill>
                <a:cs typeface="Arial"/>
                <a:hlinkClick r:id="rId3"/>
              </a:rPr>
              <a:t> 2024 and beyond </a:t>
            </a:r>
            <a:endParaRPr lang="en-US" sz="1800" spc="-5" dirty="0">
              <a:solidFill>
                <a:schemeClr val="tx1"/>
              </a:solidFill>
              <a:cs typeface="Arial"/>
            </a:endParaRPr>
          </a:p>
          <a:p>
            <a:pPr marL="630238" marR="117475" lvl="1" indent="-230188" algn="just">
              <a:spcBef>
                <a:spcPts val="600"/>
              </a:spcBef>
              <a:buFont typeface="Times New Roman" pitchFamily="16" charset="0"/>
              <a:buChar char="•"/>
              <a:tabLst>
                <a:tab pos="230188" algn="l"/>
              </a:tabLst>
            </a:pPr>
            <a:r>
              <a:rPr lang="en-US" sz="1800" spc="-5" dirty="0">
                <a:solidFill>
                  <a:schemeClr val="tx1"/>
                </a:solidFill>
                <a:cs typeface="Arial"/>
              </a:rPr>
              <a:t>US FCC:  </a:t>
            </a:r>
            <a:r>
              <a:rPr lang="en-US" sz="1800" spc="-5" dirty="0">
                <a:solidFill>
                  <a:schemeClr val="tx1"/>
                </a:solidFill>
                <a:cs typeface="Arial"/>
                <a:hlinkClick r:id="rId4"/>
              </a:rPr>
              <a:t>Unlicensed Use of the 6 GHz Band: Second Report and Order, Second Further Notice of Proposed Rulemaking, and Memorandum Opinion and Order (ET Docket No. 18-295; GN Docket No. 17-183)</a:t>
            </a:r>
            <a:endParaRPr lang="en-US" sz="1800" spc="-5" dirty="0">
              <a:solidFill>
                <a:schemeClr val="tx1"/>
              </a:solidFill>
              <a:cs typeface="Arial"/>
            </a:endParaRPr>
          </a:p>
          <a:p>
            <a:pPr algn="just">
              <a:spcBef>
                <a:spcPts val="1800"/>
              </a:spcBef>
              <a:buFont typeface="Arial" panose="020B0604020202020204" pitchFamily="34" charset="0"/>
              <a:buChar char="•"/>
            </a:pPr>
            <a:r>
              <a:rPr lang="en-US" altLang="en-US" sz="2200" dirty="0">
                <a:cs typeface="Arial" panose="020B0604020202020204" pitchFamily="34" charset="0"/>
              </a:rPr>
              <a:t>Discussed the latest topics related to spectrum and regulation in Europe, North America, and Asia Pacific.</a:t>
            </a:r>
          </a:p>
          <a:p>
            <a:pPr lvl="1" algn="just">
              <a:spcBef>
                <a:spcPts val="600"/>
              </a:spcBef>
              <a:buFont typeface="Arial" panose="020B0604020202020204" pitchFamily="34" charset="0"/>
              <a:buChar char="•"/>
            </a:pPr>
            <a:r>
              <a:rPr lang="en-US" altLang="en-US" sz="1800" dirty="0">
                <a:cs typeface="Arial" panose="020B0604020202020204" pitchFamily="34" charset="0"/>
                <a:hlinkClick r:id="rId5"/>
              </a:rPr>
              <a:t>US NTIA:  National Spectrum Strategy</a:t>
            </a:r>
            <a:endParaRPr lang="en-US" altLang="en-US" sz="1800" dirty="0">
              <a:cs typeface="Arial" panose="020B0604020202020204" pitchFamily="34" charset="0"/>
            </a:endParaRPr>
          </a:p>
          <a:p>
            <a:pPr lvl="2" algn="just">
              <a:spcBef>
                <a:spcPts val="600"/>
              </a:spcBef>
              <a:buFont typeface="Arial" panose="020B0604020202020204" pitchFamily="34" charset="0"/>
              <a:buChar char="•"/>
            </a:pPr>
            <a:r>
              <a:rPr lang="en-US" altLang="en-US" sz="1600" dirty="0">
                <a:cs typeface="Arial" panose="020B0604020202020204" pitchFamily="34" charset="0"/>
              </a:rPr>
              <a:t>Of particular note is that the frequency band 7125 MHz to 8400 MHz will be studied </a:t>
            </a:r>
            <a:r>
              <a:rPr lang="en-US" altLang="en-US" sz="1600">
                <a:cs typeface="Arial" panose="020B0604020202020204" pitchFamily="34" charset="0"/>
              </a:rPr>
              <a:t>for wireless broadband </a:t>
            </a:r>
            <a:r>
              <a:rPr lang="en-US" altLang="en-US" sz="1600" dirty="0">
                <a:cs typeface="Arial" panose="020B0604020202020204" pitchFamily="34" charset="0"/>
              </a:rPr>
              <a:t>use (on a licensed and/or unlicensed </a:t>
            </a:r>
            <a:r>
              <a:rPr lang="en-US" altLang="en-US" sz="1600">
                <a:cs typeface="Arial" panose="020B0604020202020204" pitchFamily="34" charset="0"/>
              </a:rPr>
              <a:t>basis)</a:t>
            </a:r>
            <a:endParaRPr lang="en-US" altLang="en-US" sz="1600" dirty="0">
              <a:cs typeface="Arial" panose="020B0604020202020204" pitchFamily="34" charset="0"/>
            </a:endParaRPr>
          </a:p>
          <a:p>
            <a:pPr marL="0" indent="0" algn="just">
              <a:spcBef>
                <a:spcPts val="1800"/>
              </a:spcBef>
            </a:pPr>
            <a:endParaRPr lang="en-US" altLang="en-US" sz="2200" dirty="0">
              <a:cs typeface="Arial" panose="020B0604020202020204" pitchFamily="34" charset="0"/>
            </a:endParaRPr>
          </a:p>
          <a:p>
            <a:pPr marL="0" indent="0" algn="just"/>
            <a:endParaRPr lang="en-US" altLang="en-US" sz="2000" dirty="0"/>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597EEA10-F188-D7BC-EB01-B82D3F19849A}"/>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C76AAB6E-7144-4A92-BDCF-E10E1E2CF53E}"/>
              </a:ext>
            </a:extLst>
          </p:cNvPr>
          <p:cNvSpPr>
            <a:spLocks noGrp="1"/>
          </p:cNvSpPr>
          <p:nvPr>
            <p:ph type="sldNum" idx="12"/>
          </p:nvPr>
        </p:nvSpPr>
        <p:spPr/>
        <p:txBody>
          <a:bodyPr/>
          <a:lstStyle/>
          <a:p>
            <a:r>
              <a:rPr lang="en-GB"/>
              <a:t>Slide </a:t>
            </a:r>
            <a:fld id="{440F5867-744E-4AA6-B0ED-4C44D2DFBB7B}" type="slidenum">
              <a:rPr lang="en-GB" smtClean="0"/>
              <a:pPr/>
              <a:t>102</a:t>
            </a:fld>
            <a:endParaRPr lang="en-GB" dirty="0"/>
          </a:p>
        </p:txBody>
      </p:sp>
      <p:sp>
        <p:nvSpPr>
          <p:cNvPr id="5" name="Date Placeholder 4">
            <a:extLst>
              <a:ext uri="{FF2B5EF4-FFF2-40B4-BE49-F238E27FC236}">
                <a16:creationId xmlns:a16="http://schemas.microsoft.com/office/drawing/2014/main" id="{043BB3F3-2714-A4ED-C986-577526990997}"/>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74167984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Thursday AM1</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Member enrichment activities</a:t>
            </a:r>
          </a:p>
          <a:p>
            <a:pPr lvl="1" algn="just">
              <a:spcBef>
                <a:spcPts val="600"/>
              </a:spcBef>
              <a:buFont typeface="Arial" panose="020B0604020202020204" pitchFamily="34" charset="0"/>
              <a:buChar char="•"/>
            </a:pPr>
            <a:r>
              <a:rPr lang="en-US" altLang="en-US" sz="1800" dirty="0">
                <a:cs typeface="Arial" panose="020B0604020202020204" pitchFamily="34" charset="0"/>
              </a:rPr>
              <a:t>Title:  </a:t>
            </a:r>
            <a:r>
              <a:rPr lang="en-US" sz="1800" dirty="0"/>
              <a:t>A Look Inside the U.S. Federal Communications Commission</a:t>
            </a:r>
            <a:endParaRPr lang="en-US" altLang="en-US" sz="1800" dirty="0">
              <a:cs typeface="Arial" panose="020B0604020202020204" pitchFamily="34" charset="0"/>
            </a:endParaRPr>
          </a:p>
          <a:p>
            <a:pPr lvl="1" algn="just">
              <a:spcBef>
                <a:spcPts val="600"/>
              </a:spcBef>
              <a:buFont typeface="Arial" panose="020B0604020202020204" pitchFamily="34" charset="0"/>
              <a:buChar char="•"/>
            </a:pPr>
            <a:r>
              <a:rPr lang="en-US" altLang="en-US" sz="1800" dirty="0">
                <a:cs typeface="Arial" panose="020B0604020202020204" pitchFamily="34" charset="0"/>
              </a:rPr>
              <a:t>Author:  Tim Jeffries (</a:t>
            </a:r>
            <a:r>
              <a:rPr lang="en-US" altLang="en-US" sz="1800" dirty="0" err="1">
                <a:cs typeface="Arial" panose="020B0604020202020204" pitchFamily="34" charset="0"/>
              </a:rPr>
              <a:t>Futurewei</a:t>
            </a:r>
            <a:r>
              <a:rPr lang="en-US" altLang="en-US" sz="1800" dirty="0">
                <a:cs typeface="Arial" panose="020B0604020202020204" pitchFamily="34" charset="0"/>
              </a:rPr>
              <a:t> Technologies)</a:t>
            </a:r>
          </a:p>
          <a:p>
            <a:pPr lvl="1" algn="just">
              <a:spcBef>
                <a:spcPts val="600"/>
              </a:spcBef>
              <a:buFont typeface="Arial" panose="020B0604020202020204" pitchFamily="34" charset="0"/>
              <a:buChar char="•"/>
            </a:pPr>
            <a:r>
              <a:rPr lang="en-US" altLang="en-US" sz="1800" dirty="0">
                <a:cs typeface="Arial" panose="020B0604020202020204" pitchFamily="34" charset="0"/>
              </a:rPr>
              <a:t>Document:  </a:t>
            </a:r>
            <a:r>
              <a:rPr lang="en-US" altLang="en-US" sz="1800" dirty="0">
                <a:cs typeface="Arial" panose="020B0604020202020204" pitchFamily="34" charset="0"/>
                <a:hlinkClick r:id="rId3"/>
              </a:rPr>
              <a:t>18-23/0128</a:t>
            </a:r>
            <a:endParaRPr lang="en-US" altLang="en-US" sz="1800" dirty="0">
              <a:cs typeface="Arial" panose="020B0604020202020204" pitchFamily="34" charset="0"/>
            </a:endParaRPr>
          </a:p>
          <a:p>
            <a:pPr marL="0" indent="0" algn="just">
              <a:spcBef>
                <a:spcPts val="1800"/>
              </a:spcBef>
            </a:pPr>
            <a:endParaRPr lang="en-US" altLang="en-US" sz="2200" dirty="0">
              <a:cs typeface="Arial" panose="020B0604020202020204" pitchFamily="34" charset="0"/>
            </a:endParaRPr>
          </a:p>
          <a:p>
            <a:pPr marL="0" indent="0" algn="just"/>
            <a:endParaRPr lang="en-US" altLang="en-US" sz="2000" dirty="0"/>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202FE103-4DD9-C864-F342-3221F58303D9}"/>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7A5EA692-D7D3-2DFF-E756-2D0C50557E53}"/>
              </a:ext>
            </a:extLst>
          </p:cNvPr>
          <p:cNvSpPr>
            <a:spLocks noGrp="1"/>
          </p:cNvSpPr>
          <p:nvPr>
            <p:ph type="sldNum" idx="12"/>
          </p:nvPr>
        </p:nvSpPr>
        <p:spPr/>
        <p:txBody>
          <a:bodyPr/>
          <a:lstStyle/>
          <a:p>
            <a:r>
              <a:rPr lang="en-GB"/>
              <a:t>Slide </a:t>
            </a:r>
            <a:fld id="{440F5867-744E-4AA6-B0ED-4C44D2DFBB7B}" type="slidenum">
              <a:rPr lang="en-GB" smtClean="0"/>
              <a:pPr/>
              <a:t>103</a:t>
            </a:fld>
            <a:endParaRPr lang="en-GB" dirty="0"/>
          </a:p>
        </p:txBody>
      </p:sp>
      <p:sp>
        <p:nvSpPr>
          <p:cNvPr id="5" name="Date Placeholder 4">
            <a:extLst>
              <a:ext uri="{FF2B5EF4-FFF2-40B4-BE49-F238E27FC236}">
                <a16:creationId xmlns:a16="http://schemas.microsoft.com/office/drawing/2014/main" id="{22095B5A-0F9E-34D2-D7A0-31AC6784C493}"/>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44479432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txBox="1">
            <a:spLocks noChangeArrowheads="1"/>
          </p:cNvSpPr>
          <p:nvPr/>
        </p:nvSpPr>
        <p:spPr bwMode="auto">
          <a:xfrm>
            <a:off x="914400" y="533400"/>
            <a:ext cx="10287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rgbClr val="0070C0"/>
                </a:solidFill>
              </a:rPr>
              <a:t>Future teleconference schedule </a:t>
            </a:r>
          </a:p>
          <a:p>
            <a:pPr algn="ctr">
              <a:spcBef>
                <a:spcPct val="0"/>
              </a:spcBef>
              <a:buFontTx/>
              <a:buNone/>
            </a:pPr>
            <a:r>
              <a:rPr lang="en-US" altLang="en-US" sz="1600" dirty="0">
                <a:solidFill>
                  <a:srgbClr val="0070C0"/>
                </a:solidFill>
              </a:rPr>
              <a:t>(scheduled till the January 2024 interim)</a:t>
            </a:r>
          </a:p>
        </p:txBody>
      </p:sp>
      <p:graphicFrame>
        <p:nvGraphicFramePr>
          <p:cNvPr id="7" name="Table 6"/>
          <p:cNvGraphicFramePr>
            <a:graphicFrameLocks noGrp="1"/>
          </p:cNvGraphicFramePr>
          <p:nvPr>
            <p:extLst>
              <p:ext uri="{D42A27DB-BD31-4B8C-83A1-F6EECF244321}">
                <p14:modId xmlns:p14="http://schemas.microsoft.com/office/powerpoint/2010/main" val="548918325"/>
              </p:ext>
            </p:extLst>
          </p:nvPr>
        </p:nvGraphicFramePr>
        <p:xfrm>
          <a:off x="914400" y="1828801"/>
          <a:ext cx="10287000" cy="2382613"/>
        </p:xfrm>
        <a:graphic>
          <a:graphicData uri="http://schemas.openxmlformats.org/drawingml/2006/table">
            <a:tbl>
              <a:tblPr firstRow="1" bandRow="1">
                <a:tableStyleId>{21E4AEA4-8DFA-4A89-87EB-49C32662AFE0}</a:tableStyleId>
              </a:tblPr>
              <a:tblGrid>
                <a:gridCol w="2438400">
                  <a:extLst>
                    <a:ext uri="{9D8B030D-6E8A-4147-A177-3AD203B41FA5}">
                      <a16:colId xmlns:a16="http://schemas.microsoft.com/office/drawing/2014/main" val="20000"/>
                    </a:ext>
                  </a:extLst>
                </a:gridCol>
                <a:gridCol w="7848600">
                  <a:extLst>
                    <a:ext uri="{9D8B030D-6E8A-4147-A177-3AD203B41FA5}">
                      <a16:colId xmlns:a16="http://schemas.microsoft.com/office/drawing/2014/main" val="20001"/>
                    </a:ext>
                  </a:extLst>
                </a:gridCol>
              </a:tblGrid>
              <a:tr h="370901">
                <a:tc>
                  <a:txBody>
                    <a:bodyPr/>
                    <a:lstStyle/>
                    <a:p>
                      <a:r>
                        <a:rPr lang="en-US" sz="1500" dirty="0"/>
                        <a:t>Events</a:t>
                      </a:r>
                    </a:p>
                  </a:txBody>
                  <a:tcPr marL="91433" marR="91433" marT="45728" marB="4572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Date and time*</a:t>
                      </a:r>
                    </a:p>
                  </a:txBody>
                  <a:tcPr marL="91433" marR="91433" marT="45728" marB="45728"/>
                </a:tc>
                <a:extLst>
                  <a:ext uri="{0D108BD9-81ED-4DB2-BD59-A6C34878D82A}">
                    <a16:rowId xmlns:a16="http://schemas.microsoft.com/office/drawing/2014/main" val="10000"/>
                  </a:ext>
                </a:extLst>
              </a:tr>
              <a:tr h="777368">
                <a:tc>
                  <a:txBody>
                    <a:bodyPr/>
                    <a:lstStyle/>
                    <a:p>
                      <a:r>
                        <a:rPr lang="en-US" sz="1500" dirty="0"/>
                        <a:t>Weekly</a:t>
                      </a:r>
                      <a:r>
                        <a:rPr lang="en-US" sz="1500" baseline="0" dirty="0"/>
                        <a:t> </a:t>
                      </a:r>
                      <a:r>
                        <a:rPr lang="en-US" sz="1500" dirty="0"/>
                        <a:t>teleconference</a:t>
                      </a:r>
                    </a:p>
                  </a:txBody>
                  <a:tcPr marL="91433" marR="91433" marT="45728" marB="4572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3:00pm ET to 3:55pm 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Every Thursdays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30 November 2023 through 11 January 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25 January 2024</a:t>
                      </a:r>
                    </a:p>
                  </a:txBody>
                  <a:tcPr marL="91433" marR="91433" marT="45728" marB="45728"/>
                </a:tc>
                <a:extLst>
                  <a:ext uri="{0D108BD9-81ED-4DB2-BD59-A6C34878D82A}">
                    <a16:rowId xmlns:a16="http://schemas.microsoft.com/office/drawing/2014/main" val="10001"/>
                  </a:ext>
                </a:extLst>
              </a:tr>
              <a:tr h="777368">
                <a:tc>
                  <a:txBody>
                    <a:bodyPr/>
                    <a:lstStyle/>
                    <a:p>
                      <a:r>
                        <a:rPr lang="en-US" sz="1500" dirty="0"/>
                        <a:t>ISUS</a:t>
                      </a:r>
                      <a:r>
                        <a:rPr lang="en-US" sz="1500" baseline="0" dirty="0"/>
                        <a:t> ad-hoc</a:t>
                      </a:r>
                    </a:p>
                    <a:p>
                      <a:r>
                        <a:rPr lang="en-US" sz="1500" baseline="0" dirty="0"/>
                        <a:t>(on demand)</a:t>
                      </a:r>
                      <a:endParaRPr lang="en-US" sz="1500" dirty="0"/>
                    </a:p>
                  </a:txBody>
                  <a:tcPr marL="91433" marR="91433" marT="45728" marB="45728"/>
                </a:tc>
                <a:tc>
                  <a:txBody>
                    <a:bodyPr/>
                    <a:lstStyle/>
                    <a:p>
                      <a:r>
                        <a:rPr lang="en-US" sz="1500" baseline="0" dirty="0"/>
                        <a:t>12:00pm ET to 1:00pm ET,</a:t>
                      </a:r>
                    </a:p>
                    <a:p>
                      <a:r>
                        <a:rPr lang="en-US" sz="1500" baseline="0" dirty="0"/>
                        <a:t>Every Fridays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1 December through 12 January 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26 January 2024</a:t>
                      </a:r>
                    </a:p>
                  </a:txBody>
                  <a:tcPr marL="91433" marR="91433" marT="45728" marB="45728"/>
                </a:tc>
                <a:extLst>
                  <a:ext uri="{0D108BD9-81ED-4DB2-BD59-A6C34878D82A}">
                    <a16:rowId xmlns:a16="http://schemas.microsoft.com/office/drawing/2014/main" val="10002"/>
                  </a:ext>
                </a:extLst>
              </a:tr>
            </a:tbl>
          </a:graphicData>
        </a:graphic>
      </p:graphicFrame>
      <p:sp>
        <p:nvSpPr>
          <p:cNvPr id="29716" name="Rectangle 7"/>
          <p:cNvSpPr>
            <a:spLocks noChangeArrowheads="1"/>
          </p:cNvSpPr>
          <p:nvPr/>
        </p:nvSpPr>
        <p:spPr bwMode="auto">
          <a:xfrm>
            <a:off x="914400" y="6096000"/>
            <a:ext cx="10515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500" dirty="0">
                <a:cs typeface="Arial" panose="020B0604020202020204" pitchFamily="34" charset="0"/>
              </a:rPr>
              <a:t>*Call in info is available at the 802.18 </a:t>
            </a:r>
            <a:r>
              <a:rPr lang="en-US" altLang="en-US" sz="1500" dirty="0">
                <a:cs typeface="Arial" panose="020B0604020202020204" pitchFamily="34" charset="0"/>
                <a:hlinkClick r:id="rId3"/>
              </a:rPr>
              <a:t>Google Calendar</a:t>
            </a:r>
            <a:endParaRPr lang="en-US" altLang="en-US" sz="1500" dirty="0">
              <a:cs typeface="Arial" panose="020B0604020202020204" pitchFamily="34" charset="0"/>
            </a:endParaRPr>
          </a:p>
        </p:txBody>
      </p:sp>
      <p:sp>
        <p:nvSpPr>
          <p:cNvPr id="2" name="Footer Placeholder 1">
            <a:extLst>
              <a:ext uri="{FF2B5EF4-FFF2-40B4-BE49-F238E27FC236}">
                <a16:creationId xmlns:a16="http://schemas.microsoft.com/office/drawing/2014/main" id="{A1190B24-2953-0B9F-A4C6-CF121FEAAA9D}"/>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BDB038E0-B41C-FC30-E16D-693EA8D47FED}"/>
              </a:ext>
            </a:extLst>
          </p:cNvPr>
          <p:cNvSpPr>
            <a:spLocks noGrp="1"/>
          </p:cNvSpPr>
          <p:nvPr>
            <p:ph type="sldNum" idx="12"/>
          </p:nvPr>
        </p:nvSpPr>
        <p:spPr/>
        <p:txBody>
          <a:bodyPr/>
          <a:lstStyle/>
          <a:p>
            <a:r>
              <a:rPr lang="en-GB"/>
              <a:t>Slide </a:t>
            </a:r>
            <a:fld id="{440F5867-744E-4AA6-B0ED-4C44D2DFBB7B}" type="slidenum">
              <a:rPr lang="en-GB" smtClean="0"/>
              <a:pPr/>
              <a:t>104</a:t>
            </a:fld>
            <a:endParaRPr lang="en-GB" dirty="0"/>
          </a:p>
        </p:txBody>
      </p:sp>
      <p:sp>
        <p:nvSpPr>
          <p:cNvPr id="4" name="Date Placeholder 3">
            <a:extLst>
              <a:ext uri="{FF2B5EF4-FFF2-40B4-BE49-F238E27FC236}">
                <a16:creationId xmlns:a16="http://schemas.microsoft.com/office/drawing/2014/main" id="{D7B08AB0-B172-CCEC-0B45-5158F01627B2}"/>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03656902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Call for secretary and ISUS ad-hoc chair</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If interested, please let me know as per your earliest convenience.</a:t>
            </a:r>
            <a:endParaRPr lang="en-US" altLang="en-US" sz="1800" dirty="0">
              <a:cs typeface="Arial" panose="020B0604020202020204" pitchFamily="34" charset="0"/>
            </a:endParaRPr>
          </a:p>
          <a:p>
            <a:pPr lvl="1" algn="just">
              <a:spcBef>
                <a:spcPts val="600"/>
              </a:spcBef>
              <a:buFont typeface="Arial" panose="020B0604020202020204" pitchFamily="34" charset="0"/>
              <a:buChar char="•"/>
            </a:pPr>
            <a:endParaRPr lang="en-US" altLang="en-US" sz="1800" dirty="0">
              <a:cs typeface="Arial" panose="020B0604020202020204" pitchFamily="34" charset="0"/>
            </a:endParaRPr>
          </a:p>
          <a:p>
            <a:pPr algn="just">
              <a:spcBef>
                <a:spcPts val="1800"/>
              </a:spcBef>
              <a:buFont typeface="Arial" panose="020B0604020202020204" pitchFamily="34" charset="0"/>
              <a:buChar char="•"/>
            </a:pPr>
            <a:endParaRPr lang="en-US" altLang="en-US" sz="1800" dirty="0">
              <a:cs typeface="Arial" panose="020B0604020202020204" pitchFamily="34" charset="0"/>
            </a:endParaRPr>
          </a:p>
          <a:p>
            <a:pPr marL="0" indent="0" algn="just"/>
            <a:endParaRPr lang="en-US" altLang="en-US" sz="2000" dirty="0"/>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91D08715-6555-4702-4B1A-A3495CA89C74}"/>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B89DF790-2FC0-F1D4-A185-6340EC5907FC}"/>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
        <p:nvSpPr>
          <p:cNvPr id="5" name="Date Placeholder 4">
            <a:extLst>
              <a:ext uri="{FF2B5EF4-FFF2-40B4-BE49-F238E27FC236}">
                <a16:creationId xmlns:a16="http://schemas.microsoft.com/office/drawing/2014/main" id="{9FBA4047-75AC-8C08-B05E-49827599D0A2}"/>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421457075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802.19 WG November 2023 Liaison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2023-11-15</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2587987956"/>
              </p:ext>
            </p:extLst>
          </p:nvPr>
        </p:nvGraphicFramePr>
        <p:xfrm>
          <a:off x="989013" y="2384425"/>
          <a:ext cx="9761537" cy="3003550"/>
        </p:xfrm>
        <a:graphic>
          <a:graphicData uri="http://schemas.openxmlformats.org/presentationml/2006/ole">
            <mc:AlternateContent xmlns:mc="http://schemas.openxmlformats.org/markup-compatibility/2006">
              <mc:Choice xmlns:v="urn:schemas-microsoft-com:vml" Requires="v">
                <p:oleObj name="Document" r:id="rId3" imgW="8255780" imgH="2547135" progId="Word.Document.8">
                  <p:embed/>
                </p:oleObj>
              </mc:Choice>
              <mc:Fallback>
                <p:oleObj name="Document" r:id="rId3" imgW="8255780" imgH="2547135"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4"/>
                      <a:srcRect/>
                      <a:stretch>
                        <a:fillRect/>
                      </a:stretch>
                    </p:blipFill>
                    <p:spPr bwMode="auto">
                      <a:xfrm>
                        <a:off x="989013" y="2384425"/>
                        <a:ext cx="9761537" cy="3003550"/>
                      </a:xfrm>
                      <a:prstGeom prst="rect">
                        <a:avLst/>
                      </a:prstGeom>
                      <a:noFill/>
                    </p:spPr>
                  </p:pic>
                </p:oleObj>
              </mc:Fallback>
            </mc:AlternateContent>
          </a:graphicData>
        </a:graphic>
      </p:graphicFrame>
      <p:sp>
        <p:nvSpPr>
          <p:cNvPr id="3" name="Footer Placeholder 2">
            <a:extLst>
              <a:ext uri="{FF2B5EF4-FFF2-40B4-BE49-F238E27FC236}">
                <a16:creationId xmlns:a16="http://schemas.microsoft.com/office/drawing/2014/main" id="{35581217-A628-B094-2ABC-3CE9D5E02D27}"/>
              </a:ext>
            </a:extLst>
          </p:cNvPr>
          <p:cNvSpPr>
            <a:spLocks noGrp="1"/>
          </p:cNvSpPr>
          <p:nvPr>
            <p:ph type="ftr" idx="11"/>
          </p:nvPr>
        </p:nvSpPr>
        <p:spPr/>
        <p:txBody>
          <a:bodyPr/>
          <a:lstStyle/>
          <a:p>
            <a:r>
              <a:rPr lang="en-GB"/>
              <a:t>Tuncer Baykas, Vestel</a:t>
            </a:r>
          </a:p>
        </p:txBody>
      </p:sp>
      <p:sp>
        <p:nvSpPr>
          <p:cNvPr id="4" name="Slide Number Placeholder 3">
            <a:extLst>
              <a:ext uri="{FF2B5EF4-FFF2-40B4-BE49-F238E27FC236}">
                <a16:creationId xmlns:a16="http://schemas.microsoft.com/office/drawing/2014/main" id="{675D3ADE-DD04-7975-14B9-6CDA6D8FFF00}"/>
              </a:ext>
            </a:extLst>
          </p:cNvPr>
          <p:cNvSpPr>
            <a:spLocks noGrp="1"/>
          </p:cNvSpPr>
          <p:nvPr>
            <p:ph type="sldNum" idx="12"/>
          </p:nvPr>
        </p:nvSpPr>
        <p:spPr/>
        <p:txBody>
          <a:bodyPr/>
          <a:lstStyle/>
          <a:p>
            <a:r>
              <a:rPr lang="en-GB"/>
              <a:t>Slide </a:t>
            </a:r>
            <a:fld id="{DE40C9FC-4879-4F20-9ECA-A574A90476B7}" type="slidenum">
              <a:rPr lang="en-GB" smtClean="0"/>
              <a:pPr/>
              <a:t>106</a:t>
            </a:fld>
            <a:endParaRPr lang="en-GB"/>
          </a:p>
        </p:txBody>
      </p:sp>
      <p:sp>
        <p:nvSpPr>
          <p:cNvPr id="5" name="Date Placeholder 4">
            <a:extLst>
              <a:ext uri="{FF2B5EF4-FFF2-40B4-BE49-F238E27FC236}">
                <a16:creationId xmlns:a16="http://schemas.microsoft.com/office/drawing/2014/main" id="{41327BDC-6523-A9E8-0E0E-1DE7E88C13D0}"/>
              </a:ext>
            </a:extLst>
          </p:cNvPr>
          <p:cNvSpPr>
            <a:spLocks noGrp="1"/>
          </p:cNvSpPr>
          <p:nvPr>
            <p:ph type="dt" idx="10"/>
          </p:nvPr>
        </p:nvSpPr>
        <p:spPr/>
        <p:txBody>
          <a:bodyPr/>
          <a:lstStyle/>
          <a:p>
            <a:r>
              <a:rPr lang="en-US"/>
              <a:t>November 2023</a:t>
            </a:r>
            <a:endParaRPr lang="en-GB"/>
          </a:p>
        </p:txBody>
      </p:sp>
    </p:spTree>
    <p:extLst>
      <p:ext uri="{BB962C8B-B14F-4D97-AF65-F5344CB8AC3E}">
        <p14:creationId xmlns:p14="http://schemas.microsoft.com/office/powerpoint/2010/main" val="16903434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IEEE 802.19 Overview</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p>
          <a:p>
            <a:pPr marL="0">
              <a:buFont typeface="Arial" panose="020B0604020202020204" pitchFamily="34" charset="0"/>
              <a:buChar char="•"/>
            </a:pPr>
            <a:r>
              <a:rPr lang="en-US" b="0" dirty="0">
                <a:solidFill>
                  <a:schemeClr val="tx1"/>
                </a:solidFill>
                <a:latin typeface="+mj-lt"/>
              </a:rPr>
              <a:t>Group has 51 voters as of November 2023.</a:t>
            </a:r>
          </a:p>
          <a:p>
            <a:pPr marL="0">
              <a:buFont typeface="Arial" panose="020B0604020202020204" pitchFamily="34" charset="0"/>
              <a:buChar char="•"/>
            </a:pPr>
            <a:r>
              <a:rPr lang="en-US" b="0" i="0" dirty="0">
                <a:solidFill>
                  <a:schemeClr val="tx1"/>
                </a:solidFill>
                <a:effectLst/>
                <a:latin typeface="+mj-lt"/>
              </a:rPr>
              <a:t>Group had one session </a:t>
            </a:r>
            <a:r>
              <a:rPr lang="en-US" b="0" dirty="0">
                <a:solidFill>
                  <a:schemeClr val="tx1"/>
                </a:solidFill>
                <a:latin typeface="+mj-lt"/>
              </a:rPr>
              <a:t>on Tuesday. </a:t>
            </a:r>
          </a:p>
          <a:p>
            <a:pPr marL="0" indent="0"/>
            <a:br>
              <a:rPr lang="en-US" b="1" i="0" dirty="0">
                <a:solidFill>
                  <a:srgbClr val="006699"/>
                </a:solidFill>
                <a:effectLst/>
                <a:latin typeface="+mj-lt"/>
              </a:rPr>
            </a:br>
            <a:endParaRPr lang="en-US" dirty="0">
              <a:latin typeface="+mj-lt"/>
            </a:endParaRPr>
          </a:p>
        </p:txBody>
      </p:sp>
      <p:graphicFrame>
        <p:nvGraphicFramePr>
          <p:cNvPr id="9" name="Table 7">
            <a:extLst>
              <a:ext uri="{FF2B5EF4-FFF2-40B4-BE49-F238E27FC236}">
                <a16:creationId xmlns:a16="http://schemas.microsoft.com/office/drawing/2014/main" id="{90E2F7A2-55B5-C834-B4F4-64DA3E80B288}"/>
              </a:ext>
            </a:extLst>
          </p:cNvPr>
          <p:cNvGraphicFramePr>
            <a:graphicFrameLocks/>
          </p:cNvGraphicFramePr>
          <p:nvPr>
            <p:extLst>
              <p:ext uri="{D42A27DB-BD31-4B8C-83A1-F6EECF244321}">
                <p14:modId xmlns:p14="http://schemas.microsoft.com/office/powerpoint/2010/main" val="3792667710"/>
              </p:ext>
            </p:extLst>
          </p:nvPr>
        </p:nvGraphicFramePr>
        <p:xfrm>
          <a:off x="1950775" y="4267200"/>
          <a:ext cx="8288336" cy="198120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Steve Shellhammer (Qualcomm)</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369687732"/>
                  </a:ext>
                </a:extLst>
              </a:tr>
              <a:tr h="370840">
                <a:tc>
                  <a:txBody>
                    <a:bodyPr/>
                    <a:lstStyle/>
                    <a:p>
                      <a:r>
                        <a:rPr lang="en-US" sz="2000" dirty="0">
                          <a:latin typeface="Calibri" panose="020F0502020204030204" pitchFamily="34" charset="0"/>
                          <a:cs typeface="Calibri" panose="020F0502020204030204" pitchFamily="34" charset="0"/>
                        </a:rPr>
                        <a:t>Liaison To/From 802.15</a:t>
                      </a:r>
                    </a:p>
                  </a:txBody>
                  <a:tcPr/>
                </a:tc>
                <a:tc>
                  <a:txBody>
                    <a:bodyPr/>
                    <a:lstStyle/>
                    <a:p>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66254693"/>
                  </a:ext>
                </a:extLst>
              </a:tr>
            </a:tbl>
          </a:graphicData>
        </a:graphic>
      </p:graphicFrame>
      <p:sp>
        <p:nvSpPr>
          <p:cNvPr id="3" name="Footer Placeholder 2">
            <a:extLst>
              <a:ext uri="{FF2B5EF4-FFF2-40B4-BE49-F238E27FC236}">
                <a16:creationId xmlns:a16="http://schemas.microsoft.com/office/drawing/2014/main" id="{7E4F71FA-217F-E3D7-DE47-9CB085F24248}"/>
              </a:ext>
            </a:extLst>
          </p:cNvPr>
          <p:cNvSpPr>
            <a:spLocks noGrp="1"/>
          </p:cNvSpPr>
          <p:nvPr>
            <p:ph type="ftr" idx="14"/>
          </p:nvPr>
        </p:nvSpPr>
        <p:spPr/>
        <p:txBody>
          <a:bodyPr/>
          <a:lstStyle/>
          <a:p>
            <a:r>
              <a:rPr lang="en-GB"/>
              <a:t>Tuncer Baykas, Vestel</a:t>
            </a:r>
            <a:endParaRPr lang="en-GB" dirty="0"/>
          </a:p>
        </p:txBody>
      </p:sp>
      <p:sp>
        <p:nvSpPr>
          <p:cNvPr id="7" name="Slide Number Placeholder 6">
            <a:extLst>
              <a:ext uri="{FF2B5EF4-FFF2-40B4-BE49-F238E27FC236}">
                <a16:creationId xmlns:a16="http://schemas.microsoft.com/office/drawing/2014/main" id="{E962B240-E0F0-309D-74CF-59ED2970A051}"/>
              </a:ext>
            </a:extLst>
          </p:cNvPr>
          <p:cNvSpPr>
            <a:spLocks noGrp="1"/>
          </p:cNvSpPr>
          <p:nvPr>
            <p:ph type="sldNum" idx="12"/>
          </p:nvPr>
        </p:nvSpPr>
        <p:spPr/>
        <p:txBody>
          <a:bodyPr/>
          <a:lstStyle/>
          <a:p>
            <a:r>
              <a:rPr lang="en-GB"/>
              <a:t>Slide </a:t>
            </a:r>
            <a:fld id="{440F5867-744E-4AA6-B0ED-4C44D2DFBB7B}" type="slidenum">
              <a:rPr lang="en-GB" smtClean="0"/>
              <a:pPr/>
              <a:t>107</a:t>
            </a:fld>
            <a:endParaRPr lang="en-GB" dirty="0"/>
          </a:p>
        </p:txBody>
      </p:sp>
      <p:sp>
        <p:nvSpPr>
          <p:cNvPr id="8" name="Date Placeholder 7">
            <a:extLst>
              <a:ext uri="{FF2B5EF4-FFF2-40B4-BE49-F238E27FC236}">
                <a16:creationId xmlns:a16="http://schemas.microsoft.com/office/drawing/2014/main" id="{DAB32137-7A08-54F5-05F3-3F48710DF413}"/>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1616985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B6FFBE-B6A9-BF07-6370-DE5F5B631685}"/>
              </a:ext>
            </a:extLst>
          </p:cNvPr>
          <p:cNvSpPr>
            <a:spLocks noGrp="1"/>
          </p:cNvSpPr>
          <p:nvPr>
            <p:ph type="title"/>
          </p:nvPr>
        </p:nvSpPr>
        <p:spPr>
          <a:xfrm>
            <a:off x="914401" y="685801"/>
            <a:ext cx="10361084" cy="609599"/>
          </a:xfrm>
        </p:spPr>
        <p:txBody>
          <a:bodyPr wrap="square" anchor="ctr">
            <a:normAutofit/>
          </a:bodyPr>
          <a:lstStyle/>
          <a:p>
            <a:pPr algn="ctr"/>
            <a:r>
              <a:rPr kumimoji="0" lang="en-GB" sz="3200" b="1" i="0" u="none" strike="noStrike" kern="0" cap="none" spc="0" normalizeH="0" baseline="0" noProof="0" dirty="0">
                <a:ln>
                  <a:noFill/>
                </a:ln>
                <a:solidFill>
                  <a:srgbClr val="000000"/>
                </a:solidFill>
                <a:effectLst/>
                <a:uLnTx/>
                <a:uFillTx/>
                <a:latin typeface="Times New Roman"/>
                <a:ea typeface="MS Gothic"/>
              </a:rPr>
              <a:t>Agenda</a:t>
            </a:r>
            <a:endParaRPr lang="en-US" dirty="0"/>
          </a:p>
        </p:txBody>
      </p:sp>
      <p:sp>
        <p:nvSpPr>
          <p:cNvPr id="5" name="Content Placeholder 2">
            <a:extLst>
              <a:ext uri="{FF2B5EF4-FFF2-40B4-BE49-F238E27FC236}">
                <a16:creationId xmlns:a16="http://schemas.microsoft.com/office/drawing/2014/main" id="{859A6542-1261-19FD-7B55-DE337AFDAD29}"/>
              </a:ext>
            </a:extLst>
          </p:cNvPr>
          <p:cNvSpPr txBox="1">
            <a:spLocks/>
          </p:cNvSpPr>
          <p:nvPr/>
        </p:nvSpPr>
        <p:spPr bwMode="auto">
          <a:xfrm>
            <a:off x="935737" y="1219200"/>
            <a:ext cx="10361084" cy="5218962"/>
          </a:xfrm>
          <a:prstGeom prst="rect">
            <a:avLst/>
          </a:prstGeom>
          <a:noFill/>
          <a:ln w="9525">
            <a:noFill/>
            <a:round/>
            <a:headEnd/>
            <a:tailEnd/>
          </a:ln>
        </p:spPr>
        <p:txBody>
          <a:bodyPr vert="horz" wrap="square" lIns="92160" tIns="46080" rIns="92160" bIns="46080" numCol="1" anchor="t" anchorCtr="0" compatLnSpc="1">
            <a:prstTxWarp prst="textNoShape">
              <a:avLst/>
            </a:prstTxWarp>
            <a:normAutofit fontScale="92500" lnSpcReduction="10000"/>
          </a:bodyPr>
          <a:lstStyle>
            <a:lvl1pPr marL="0" indent="0" algn="l" defTabSz="449263" rtl="0" eaLnBrk="1" fontAlgn="base" hangingPunct="1">
              <a:spcBef>
                <a:spcPts val="600"/>
              </a:spcBef>
              <a:spcAft>
                <a:spcPct val="0"/>
              </a:spcAft>
              <a:buClr>
                <a:srgbClr val="000000"/>
              </a:buClr>
              <a:buSzPct val="100000"/>
              <a:buFont typeface="Times New Roman" pitchFamily="18" charset="0"/>
              <a:buNone/>
              <a:defRPr sz="2000" b="1">
                <a:solidFill>
                  <a:srgbClr val="000000"/>
                </a:solidFill>
                <a:latin typeface="+mn-lt"/>
                <a:ea typeface="+mn-ea"/>
                <a:cs typeface="MS Gothic"/>
              </a:defRPr>
            </a:lvl1pPr>
            <a:lvl2pPr marL="457200" indent="0" algn="l" defTabSz="449263" rtl="0" eaLnBrk="1" fontAlgn="base" hangingPunct="1">
              <a:spcBef>
                <a:spcPts val="500"/>
              </a:spcBef>
              <a:spcAft>
                <a:spcPct val="0"/>
              </a:spcAft>
              <a:buClr>
                <a:srgbClr val="000000"/>
              </a:buClr>
              <a:buSzPct val="100000"/>
              <a:buFont typeface="Times New Roman" pitchFamily="18" charset="0"/>
              <a:buNone/>
              <a:defRPr sz="1800">
                <a:solidFill>
                  <a:srgbClr val="000000"/>
                </a:solidFill>
                <a:latin typeface="+mn-lt"/>
                <a:ea typeface="+mn-ea"/>
                <a:cs typeface="MS Gothic"/>
              </a:defRPr>
            </a:lvl2pPr>
            <a:lvl3pPr marL="914400" indent="0" algn="l" defTabSz="449263" rtl="0" eaLnBrk="1" fontAlgn="base" hangingPunct="1">
              <a:spcBef>
                <a:spcPts val="450"/>
              </a:spcBef>
              <a:spcAft>
                <a:spcPct val="0"/>
              </a:spcAft>
              <a:buClr>
                <a:srgbClr val="000000"/>
              </a:buClr>
              <a:buSzPct val="100000"/>
              <a:buFont typeface="Times New Roman" pitchFamily="18" charset="0"/>
              <a:buNone/>
              <a:defRPr sz="1600">
                <a:solidFill>
                  <a:srgbClr val="000000"/>
                </a:solidFill>
                <a:latin typeface="+mn-lt"/>
                <a:ea typeface="+mn-ea"/>
                <a:cs typeface="MS Gothic"/>
              </a:defRPr>
            </a:lvl3pPr>
            <a:lvl4pPr marL="13716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4pPr>
            <a:lvl5pPr marL="18288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5pPr>
            <a:lvl6pPr marL="22860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6pPr>
            <a:lvl7pPr marL="27432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7pPr>
            <a:lvl8pPr marL="32004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8pPr>
            <a:lvl9pPr marL="36576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9pPr>
          </a:lstStyle>
          <a:p>
            <a:endParaRPr lang="en-US" sz="2400" kern="0" dirty="0"/>
          </a:p>
          <a:p>
            <a:pPr marL="457200" indent="-457200">
              <a:buFont typeface="+mj-lt"/>
              <a:buAutoNum type="arabicPeriod"/>
            </a:pPr>
            <a:r>
              <a:rPr lang="en-US" sz="3100" kern="0" dirty="0"/>
              <a:t>Liaison reports from 802.11 and 802.15 </a:t>
            </a:r>
          </a:p>
          <a:p>
            <a:pPr marL="457200" indent="-457200">
              <a:buFont typeface="+mj-lt"/>
              <a:buAutoNum type="arabicPeriod"/>
            </a:pPr>
            <a:r>
              <a:rPr lang="en-US" sz="3100" kern="0" dirty="0"/>
              <a:t>Enhancing Sub-1GHz Coexistence PAR and CSD</a:t>
            </a:r>
          </a:p>
          <a:p>
            <a:pPr marL="914400" lvl="1" indent="-457200">
              <a:buFont typeface="Arial" panose="020B0604020202020204" pitchFamily="34" charset="0"/>
              <a:buChar char="•"/>
            </a:pPr>
            <a:r>
              <a:rPr lang="en-US" sz="2800" b="0" i="0" dirty="0">
                <a:solidFill>
                  <a:srgbClr val="222222"/>
                </a:solidFill>
                <a:effectLst/>
              </a:rPr>
              <a:t>IEEE 802.19.3 provides coexistence recommendations for IEEE 802.11ah and IEEE 802.15.4 based systems operating in SUB-1 GHz frequency bands. </a:t>
            </a:r>
          </a:p>
          <a:p>
            <a:pPr marL="914400" lvl="1" indent="-457200">
              <a:buFont typeface="Arial" panose="020B0604020202020204" pitchFamily="34" charset="0"/>
              <a:buChar char="•"/>
            </a:pPr>
            <a:r>
              <a:rPr lang="en-US" sz="2800" b="0" i="0" dirty="0">
                <a:solidFill>
                  <a:srgbClr val="222222"/>
                </a:solidFill>
                <a:effectLst/>
              </a:rPr>
              <a:t>The activity in 802.15 has resulted in changes to 802.15.4 Channel Access options to address new requirements for metering systems in Japan. Those changes affect the coexistence between 802.11ah and 802.15.4g, thus  updates to 802.19.3 will promote better coexistence between IEEE 802.11ah and IEEE 802.15.4 based systems.</a:t>
            </a:r>
          </a:p>
          <a:p>
            <a:pPr marL="914400" lvl="1" indent="-457200">
              <a:buFont typeface="Arial" panose="020B0604020202020204" pitchFamily="34" charset="0"/>
              <a:buChar char="•"/>
            </a:pPr>
            <a:r>
              <a:rPr lang="en-US" sz="2800" kern="0" dirty="0">
                <a:solidFill>
                  <a:srgbClr val="222222"/>
                </a:solidFill>
              </a:rPr>
              <a:t>WG resolved comments </a:t>
            </a:r>
            <a:r>
              <a:rPr lang="en-US" sz="2800" kern="0" dirty="0" err="1">
                <a:solidFill>
                  <a:srgbClr val="222222"/>
                </a:solidFill>
              </a:rPr>
              <a:t>tp</a:t>
            </a:r>
            <a:r>
              <a:rPr lang="en-US" sz="2800" kern="0" dirty="0">
                <a:solidFill>
                  <a:srgbClr val="222222"/>
                </a:solidFill>
              </a:rPr>
              <a:t> PAR and CSD from other WGs. </a:t>
            </a:r>
            <a:r>
              <a:rPr lang="en-US" sz="2800" b="0" i="0" kern="0" dirty="0">
                <a:solidFill>
                  <a:srgbClr val="222222"/>
                </a:solidFill>
              </a:rPr>
              <a:t>WG motion passed for EC be requested to forward </a:t>
            </a:r>
            <a:r>
              <a:rPr lang="en-US" sz="2800" b="0" i="0" kern="0" dirty="0" err="1">
                <a:solidFill>
                  <a:srgbClr val="222222"/>
                </a:solidFill>
              </a:rPr>
              <a:t>Nescom</a:t>
            </a:r>
            <a:r>
              <a:rPr lang="en-US" sz="3100" b="0" i="0" kern="0" dirty="0">
                <a:solidFill>
                  <a:srgbClr val="222222"/>
                </a:solidFill>
              </a:rPr>
              <a:t>. </a:t>
            </a:r>
            <a:endParaRPr lang="en-US" sz="3100" b="0" i="0" kern="0" dirty="0"/>
          </a:p>
        </p:txBody>
      </p:sp>
      <p:sp>
        <p:nvSpPr>
          <p:cNvPr id="7" name="Footer Placeholder 6">
            <a:extLst>
              <a:ext uri="{FF2B5EF4-FFF2-40B4-BE49-F238E27FC236}">
                <a16:creationId xmlns:a16="http://schemas.microsoft.com/office/drawing/2014/main" id="{E10B0BEC-E1BD-64DB-AE74-F85ABD47006A}"/>
              </a:ext>
            </a:extLst>
          </p:cNvPr>
          <p:cNvSpPr>
            <a:spLocks noGrp="1"/>
          </p:cNvSpPr>
          <p:nvPr>
            <p:ph type="ftr" idx="11"/>
          </p:nvPr>
        </p:nvSpPr>
        <p:spPr/>
        <p:txBody>
          <a:bodyPr/>
          <a:lstStyle/>
          <a:p>
            <a:r>
              <a:rPr lang="en-GB"/>
              <a:t>Tuncer Baykas, Vestel</a:t>
            </a:r>
          </a:p>
        </p:txBody>
      </p:sp>
      <p:sp>
        <p:nvSpPr>
          <p:cNvPr id="8" name="Slide Number Placeholder 7">
            <a:extLst>
              <a:ext uri="{FF2B5EF4-FFF2-40B4-BE49-F238E27FC236}">
                <a16:creationId xmlns:a16="http://schemas.microsoft.com/office/drawing/2014/main" id="{838C6D1B-F469-B39E-3B18-45C5B019F15E}"/>
              </a:ext>
            </a:extLst>
          </p:cNvPr>
          <p:cNvSpPr>
            <a:spLocks noGrp="1"/>
          </p:cNvSpPr>
          <p:nvPr>
            <p:ph type="sldNum" idx="12"/>
          </p:nvPr>
        </p:nvSpPr>
        <p:spPr/>
        <p:txBody>
          <a:bodyPr/>
          <a:lstStyle/>
          <a:p>
            <a:r>
              <a:rPr lang="en-GB"/>
              <a:t>Slide </a:t>
            </a:r>
            <a:fld id="{3ABCC52B-A3F7-440B-BBF2-55191E6E7773}" type="slidenum">
              <a:rPr lang="en-GB" smtClean="0"/>
              <a:pPr/>
              <a:t>108</a:t>
            </a:fld>
            <a:endParaRPr lang="en-GB"/>
          </a:p>
        </p:txBody>
      </p:sp>
      <p:sp>
        <p:nvSpPr>
          <p:cNvPr id="9" name="Date Placeholder 8">
            <a:extLst>
              <a:ext uri="{FF2B5EF4-FFF2-40B4-BE49-F238E27FC236}">
                <a16:creationId xmlns:a16="http://schemas.microsoft.com/office/drawing/2014/main" id="{61C46215-DF72-90B9-B007-04E2E7094938}"/>
              </a:ext>
            </a:extLst>
          </p:cNvPr>
          <p:cNvSpPr>
            <a:spLocks noGrp="1"/>
          </p:cNvSpPr>
          <p:nvPr>
            <p:ph type="dt" idx="10"/>
          </p:nvPr>
        </p:nvSpPr>
        <p:spPr/>
        <p:txBody>
          <a:bodyPr/>
          <a:lstStyle/>
          <a:p>
            <a:r>
              <a:rPr lang="en-US"/>
              <a:t>November 2023</a:t>
            </a:r>
            <a:endParaRPr lang="en-GB"/>
          </a:p>
        </p:txBody>
      </p:sp>
    </p:spTree>
    <p:extLst>
      <p:ext uri="{BB962C8B-B14F-4D97-AF65-F5344CB8AC3E}">
        <p14:creationId xmlns:p14="http://schemas.microsoft.com/office/powerpoint/2010/main" val="340055085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B6FFBE-B6A9-BF07-6370-DE5F5B631685}"/>
              </a:ext>
            </a:extLst>
          </p:cNvPr>
          <p:cNvSpPr>
            <a:spLocks noGrp="1"/>
          </p:cNvSpPr>
          <p:nvPr>
            <p:ph type="title"/>
          </p:nvPr>
        </p:nvSpPr>
        <p:spPr>
          <a:xfrm>
            <a:off x="914401" y="685801"/>
            <a:ext cx="10361084" cy="609599"/>
          </a:xfrm>
        </p:spPr>
        <p:txBody>
          <a:bodyPr wrap="square" anchor="ctr">
            <a:normAutofit/>
          </a:bodyPr>
          <a:lstStyle/>
          <a:p>
            <a:pPr algn="ctr"/>
            <a:r>
              <a:rPr kumimoji="0" lang="en-GB" sz="3200" b="1" i="0" u="none" strike="noStrike" kern="0" cap="none" spc="0" normalizeH="0" baseline="0" noProof="0" dirty="0">
                <a:ln>
                  <a:noFill/>
                </a:ln>
                <a:solidFill>
                  <a:srgbClr val="000000"/>
                </a:solidFill>
                <a:effectLst/>
                <a:uLnTx/>
                <a:uFillTx/>
                <a:latin typeface="Times New Roman"/>
                <a:ea typeface="MS Gothic"/>
              </a:rPr>
              <a:t>802.19.3a PAR and CSD</a:t>
            </a:r>
            <a:endParaRPr lang="en-US" dirty="0"/>
          </a:p>
        </p:txBody>
      </p:sp>
      <p:sp>
        <p:nvSpPr>
          <p:cNvPr id="5" name="Content Placeholder 2">
            <a:extLst>
              <a:ext uri="{FF2B5EF4-FFF2-40B4-BE49-F238E27FC236}">
                <a16:creationId xmlns:a16="http://schemas.microsoft.com/office/drawing/2014/main" id="{859A6542-1261-19FD-7B55-DE337AFDAD29}"/>
              </a:ext>
            </a:extLst>
          </p:cNvPr>
          <p:cNvSpPr txBox="1">
            <a:spLocks/>
          </p:cNvSpPr>
          <p:nvPr/>
        </p:nvSpPr>
        <p:spPr bwMode="auto">
          <a:xfrm>
            <a:off x="685800" y="1639038"/>
            <a:ext cx="10361084" cy="5218962"/>
          </a:xfrm>
          <a:prstGeom prst="rect">
            <a:avLst/>
          </a:prstGeom>
          <a:noFill/>
          <a:ln w="9525">
            <a:noFill/>
            <a:round/>
            <a:headEnd/>
            <a:tailEnd/>
          </a:ln>
        </p:spPr>
        <p:txBody>
          <a:bodyPr vert="horz" wrap="square" lIns="92160" tIns="46080" rIns="92160" bIns="46080" numCol="1" anchor="t" anchorCtr="0" compatLnSpc="1">
            <a:prstTxWarp prst="textNoShape">
              <a:avLst/>
            </a:prstTxWarp>
            <a:normAutofit/>
          </a:bodyPr>
          <a:lstStyle>
            <a:lvl1pPr marL="0" indent="0" algn="l" defTabSz="449263" rtl="0" eaLnBrk="1" fontAlgn="base" hangingPunct="1">
              <a:spcBef>
                <a:spcPts val="600"/>
              </a:spcBef>
              <a:spcAft>
                <a:spcPct val="0"/>
              </a:spcAft>
              <a:buClr>
                <a:srgbClr val="000000"/>
              </a:buClr>
              <a:buSzPct val="100000"/>
              <a:buFont typeface="Times New Roman" pitchFamily="18" charset="0"/>
              <a:buNone/>
              <a:defRPr sz="2000" b="1">
                <a:solidFill>
                  <a:srgbClr val="000000"/>
                </a:solidFill>
                <a:latin typeface="+mn-lt"/>
                <a:ea typeface="+mn-ea"/>
                <a:cs typeface="MS Gothic"/>
              </a:defRPr>
            </a:lvl1pPr>
            <a:lvl2pPr marL="457200" indent="0" algn="l" defTabSz="449263" rtl="0" eaLnBrk="1" fontAlgn="base" hangingPunct="1">
              <a:spcBef>
                <a:spcPts val="500"/>
              </a:spcBef>
              <a:spcAft>
                <a:spcPct val="0"/>
              </a:spcAft>
              <a:buClr>
                <a:srgbClr val="000000"/>
              </a:buClr>
              <a:buSzPct val="100000"/>
              <a:buFont typeface="Times New Roman" pitchFamily="18" charset="0"/>
              <a:buNone/>
              <a:defRPr sz="1800">
                <a:solidFill>
                  <a:srgbClr val="000000"/>
                </a:solidFill>
                <a:latin typeface="+mn-lt"/>
                <a:ea typeface="+mn-ea"/>
                <a:cs typeface="MS Gothic"/>
              </a:defRPr>
            </a:lvl2pPr>
            <a:lvl3pPr marL="914400" indent="0" algn="l" defTabSz="449263" rtl="0" eaLnBrk="1" fontAlgn="base" hangingPunct="1">
              <a:spcBef>
                <a:spcPts val="450"/>
              </a:spcBef>
              <a:spcAft>
                <a:spcPct val="0"/>
              </a:spcAft>
              <a:buClr>
                <a:srgbClr val="000000"/>
              </a:buClr>
              <a:buSzPct val="100000"/>
              <a:buFont typeface="Times New Roman" pitchFamily="18" charset="0"/>
              <a:buNone/>
              <a:defRPr sz="1600">
                <a:solidFill>
                  <a:srgbClr val="000000"/>
                </a:solidFill>
                <a:latin typeface="+mn-lt"/>
                <a:ea typeface="+mn-ea"/>
                <a:cs typeface="MS Gothic"/>
              </a:defRPr>
            </a:lvl3pPr>
            <a:lvl4pPr marL="13716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4pPr>
            <a:lvl5pPr marL="18288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5pPr>
            <a:lvl6pPr marL="22860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6pPr>
            <a:lvl7pPr marL="27432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7pPr>
            <a:lvl8pPr marL="32004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8pPr>
            <a:lvl9pPr marL="36576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9pPr>
          </a:lstStyle>
          <a:p>
            <a:r>
              <a:rPr lang="en-US" sz="2400" kern="0" dirty="0"/>
              <a:t>Current PAR and CSD drafts are available at 802.19 document repository:</a:t>
            </a:r>
          </a:p>
          <a:p>
            <a:endParaRPr lang="en-US" sz="2400" kern="0" dirty="0"/>
          </a:p>
          <a:p>
            <a:pPr marL="342900" indent="-342900">
              <a:buFont typeface="Arial" panose="020B0604020202020204" pitchFamily="34" charset="0"/>
              <a:buChar char="•"/>
            </a:pPr>
            <a:r>
              <a:rPr lang="en-US" sz="2400" b="0" i="0" dirty="0">
                <a:solidFill>
                  <a:srgbClr val="000000"/>
                </a:solidFill>
                <a:effectLst/>
              </a:rPr>
              <a:t>802.19.3a PAR draft </a:t>
            </a:r>
            <a:r>
              <a:rPr lang="en-US" sz="2400" b="0" dirty="0">
                <a:solidFill>
                  <a:schemeClr val="tx1"/>
                </a:solidFill>
              </a:rPr>
              <a:t>(IEEE 802.</a:t>
            </a:r>
            <a:r>
              <a:rPr lang="en-US" sz="2400" b="0" i="0" dirty="0">
                <a:solidFill>
                  <a:schemeClr val="tx1"/>
                </a:solidFill>
                <a:effectLst/>
              </a:rPr>
              <a:t>19-23-0017r03)</a:t>
            </a:r>
          </a:p>
          <a:p>
            <a:pPr marL="342900" indent="-342900">
              <a:buFont typeface="Arial" panose="020B0604020202020204" pitchFamily="34" charset="0"/>
              <a:buChar char="•"/>
            </a:pPr>
            <a:r>
              <a:rPr lang="en-US" sz="2400" b="0" kern="0" dirty="0">
                <a:solidFill>
                  <a:schemeClr val="tx1"/>
                </a:solidFill>
              </a:rPr>
              <a:t>802.19.3a CSD Draft (</a:t>
            </a:r>
            <a:r>
              <a:rPr lang="en-US" sz="2400" b="0" dirty="0">
                <a:solidFill>
                  <a:schemeClr val="tx1"/>
                </a:solidFill>
              </a:rPr>
              <a:t>IEEE 802.</a:t>
            </a:r>
            <a:r>
              <a:rPr lang="en-US" sz="2400" b="0" i="0" dirty="0">
                <a:solidFill>
                  <a:schemeClr val="tx1"/>
                </a:solidFill>
                <a:effectLst/>
              </a:rPr>
              <a:t>19-23-0018r03</a:t>
            </a:r>
            <a:r>
              <a:rPr lang="en-US" sz="2400" b="0" kern="0" dirty="0">
                <a:solidFill>
                  <a:schemeClr val="tx1"/>
                </a:solidFill>
              </a:rPr>
              <a:t>)</a:t>
            </a:r>
          </a:p>
          <a:p>
            <a:pPr marL="342900" indent="-342900">
              <a:buFont typeface="Arial" panose="020B0604020202020204" pitchFamily="34" charset="0"/>
              <a:buChar char="•"/>
            </a:pPr>
            <a:endParaRPr lang="en-US" sz="2400" b="0" kern="0" dirty="0">
              <a:solidFill>
                <a:schemeClr val="tx1"/>
              </a:solidFill>
            </a:endParaRPr>
          </a:p>
          <a:p>
            <a:pPr marL="342900" indent="-342900">
              <a:buFont typeface="Arial" panose="020B0604020202020204" pitchFamily="34" charset="0"/>
              <a:buChar char="•"/>
            </a:pPr>
            <a:endParaRPr lang="en-US" sz="2400" b="0" kern="0" dirty="0">
              <a:solidFill>
                <a:schemeClr val="tx1"/>
              </a:solidFill>
            </a:endParaRPr>
          </a:p>
          <a:p>
            <a:pPr marL="342900" indent="-342900">
              <a:buFont typeface="Arial" panose="020B0604020202020204" pitchFamily="34" charset="0"/>
              <a:buChar char="•"/>
            </a:pPr>
            <a:endParaRPr lang="en-US" sz="2400" b="0" kern="0" dirty="0">
              <a:solidFill>
                <a:schemeClr val="tx1"/>
              </a:solidFill>
            </a:endParaRPr>
          </a:p>
          <a:p>
            <a:pPr marL="342900" indent="-342900">
              <a:buFont typeface="Arial" panose="020B0604020202020204" pitchFamily="34" charset="0"/>
              <a:buChar char="•"/>
            </a:pPr>
            <a:endParaRPr lang="en-US" sz="2400" b="0" kern="0" dirty="0">
              <a:solidFill>
                <a:schemeClr val="tx1"/>
              </a:solidFill>
            </a:endParaRPr>
          </a:p>
          <a:p>
            <a:endParaRPr lang="en-US" sz="2400" kern="0" dirty="0"/>
          </a:p>
          <a:p>
            <a:endParaRPr lang="en-US" sz="2400" kern="0" dirty="0"/>
          </a:p>
        </p:txBody>
      </p:sp>
      <p:sp>
        <p:nvSpPr>
          <p:cNvPr id="7" name="Footer Placeholder 6">
            <a:extLst>
              <a:ext uri="{FF2B5EF4-FFF2-40B4-BE49-F238E27FC236}">
                <a16:creationId xmlns:a16="http://schemas.microsoft.com/office/drawing/2014/main" id="{FB74D03C-06EA-95CE-6478-FC0C28551BB3}"/>
              </a:ext>
            </a:extLst>
          </p:cNvPr>
          <p:cNvSpPr>
            <a:spLocks noGrp="1"/>
          </p:cNvSpPr>
          <p:nvPr>
            <p:ph type="ftr" idx="11"/>
          </p:nvPr>
        </p:nvSpPr>
        <p:spPr/>
        <p:txBody>
          <a:bodyPr/>
          <a:lstStyle/>
          <a:p>
            <a:r>
              <a:rPr lang="en-GB"/>
              <a:t>Tuncer Baykas, Vestel</a:t>
            </a:r>
          </a:p>
        </p:txBody>
      </p:sp>
      <p:sp>
        <p:nvSpPr>
          <p:cNvPr id="8" name="Slide Number Placeholder 7">
            <a:extLst>
              <a:ext uri="{FF2B5EF4-FFF2-40B4-BE49-F238E27FC236}">
                <a16:creationId xmlns:a16="http://schemas.microsoft.com/office/drawing/2014/main" id="{B7ECF897-D934-EC44-ADD4-1B35DE47143A}"/>
              </a:ext>
            </a:extLst>
          </p:cNvPr>
          <p:cNvSpPr>
            <a:spLocks noGrp="1"/>
          </p:cNvSpPr>
          <p:nvPr>
            <p:ph type="sldNum" idx="12"/>
          </p:nvPr>
        </p:nvSpPr>
        <p:spPr/>
        <p:txBody>
          <a:bodyPr/>
          <a:lstStyle/>
          <a:p>
            <a:r>
              <a:rPr lang="en-GB"/>
              <a:t>Slide </a:t>
            </a:r>
            <a:fld id="{3ABCC52B-A3F7-440B-BBF2-55191E6E7773}" type="slidenum">
              <a:rPr lang="en-GB" smtClean="0"/>
              <a:pPr/>
              <a:t>109</a:t>
            </a:fld>
            <a:endParaRPr lang="en-GB"/>
          </a:p>
        </p:txBody>
      </p:sp>
      <p:sp>
        <p:nvSpPr>
          <p:cNvPr id="9" name="Date Placeholder 8">
            <a:extLst>
              <a:ext uri="{FF2B5EF4-FFF2-40B4-BE49-F238E27FC236}">
                <a16:creationId xmlns:a16="http://schemas.microsoft.com/office/drawing/2014/main" id="{22FDA91C-3AC6-73D8-9BE2-76E6C1F09BA0}"/>
              </a:ext>
            </a:extLst>
          </p:cNvPr>
          <p:cNvSpPr>
            <a:spLocks noGrp="1"/>
          </p:cNvSpPr>
          <p:nvPr>
            <p:ph type="dt" idx="10"/>
          </p:nvPr>
        </p:nvSpPr>
        <p:spPr/>
        <p:txBody>
          <a:bodyPr/>
          <a:lstStyle/>
          <a:p>
            <a:r>
              <a:rPr lang="en-US"/>
              <a:t>November 2023</a:t>
            </a:r>
            <a:endParaRPr lang="en-GB"/>
          </a:p>
        </p:txBody>
      </p:sp>
    </p:spTree>
    <p:extLst>
      <p:ext uri="{BB962C8B-B14F-4D97-AF65-F5344CB8AC3E}">
        <p14:creationId xmlns:p14="http://schemas.microsoft.com/office/powerpoint/2010/main" val="1215766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784629"/>
            <a:ext cx="10363200" cy="10255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(November 2023)</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2023-11-16</a:t>
            </a:r>
          </a:p>
        </p:txBody>
      </p:sp>
      <p:graphicFrame>
        <p:nvGraphicFramePr>
          <p:cNvPr id="3075" name="Object 3"/>
          <p:cNvGraphicFramePr>
            <a:graphicFrameLocks noChangeAspect="1"/>
          </p:cNvGraphicFramePr>
          <p:nvPr>
            <p:extLst>
              <p:ext uri="{D42A27DB-BD31-4B8C-83A1-F6EECF244321}">
                <p14:modId xmlns:p14="http://schemas.microsoft.com/office/powerpoint/2010/main" val="1069508574"/>
              </p:ext>
            </p:extLst>
          </p:nvPr>
        </p:nvGraphicFramePr>
        <p:xfrm>
          <a:off x="996950" y="2438400"/>
          <a:ext cx="9921875" cy="2409825"/>
        </p:xfrm>
        <a:graphic>
          <a:graphicData uri="http://schemas.openxmlformats.org/presentationml/2006/ole">
            <mc:AlternateContent xmlns:mc="http://schemas.openxmlformats.org/markup-compatibility/2006">
              <mc:Choice xmlns:v="urn:schemas-microsoft-com:vml" Requires="v">
                <p:oleObj name="Document" r:id="rId3" imgW="10459112" imgH="2542938" progId="Word.Document.8">
                  <p:embed/>
                </p:oleObj>
              </mc:Choice>
              <mc:Fallback>
                <p:oleObj name="Document" r:id="rId3" imgW="10459112" imgH="2542938" progId="Word.Document.8">
                  <p:embed/>
                  <p:pic>
                    <p:nvPicPr>
                      <p:cNvPr id="3075" name="Object 3"/>
                      <p:cNvPicPr>
                        <a:picLocks noChangeAspect="1" noChangeArrowheads="1"/>
                      </p:cNvPicPr>
                      <p:nvPr/>
                    </p:nvPicPr>
                    <p:blipFill>
                      <a:blip r:embed="rId4"/>
                      <a:srcRect/>
                      <a:stretch>
                        <a:fillRect/>
                      </a:stretch>
                    </p:blipFill>
                    <p:spPr bwMode="auto">
                      <a:xfrm>
                        <a:off x="996950" y="2438400"/>
                        <a:ext cx="9921875" cy="24098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BA3734A6-0BC8-758C-8F2C-081A964A5737}"/>
              </a:ext>
            </a:extLst>
          </p:cNvPr>
          <p:cNvSpPr>
            <a:spLocks noGrp="1"/>
          </p:cNvSpPr>
          <p:nvPr>
            <p:ph type="ftr" idx="11"/>
          </p:nvPr>
        </p:nvSpPr>
        <p:spPr/>
        <p:txBody>
          <a:bodyPr/>
          <a:lstStyle/>
          <a:p>
            <a:r>
              <a:rPr lang="en-GB"/>
              <a:t>Robert Stacey, Intel</a:t>
            </a:r>
          </a:p>
        </p:txBody>
      </p:sp>
      <p:sp>
        <p:nvSpPr>
          <p:cNvPr id="3" name="Slide Number Placeholder 2">
            <a:extLst>
              <a:ext uri="{FF2B5EF4-FFF2-40B4-BE49-F238E27FC236}">
                <a16:creationId xmlns:a16="http://schemas.microsoft.com/office/drawing/2014/main" id="{0A498F1F-33F2-2809-AB28-D5A303EEA731}"/>
              </a:ext>
            </a:extLst>
          </p:cNvPr>
          <p:cNvSpPr>
            <a:spLocks noGrp="1"/>
          </p:cNvSpPr>
          <p:nvPr>
            <p:ph type="sldNum" idx="12"/>
          </p:nvPr>
        </p:nvSpPr>
        <p:spPr/>
        <p:txBody>
          <a:bodyPr/>
          <a:lstStyle/>
          <a:p>
            <a:r>
              <a:rPr lang="en-GB"/>
              <a:t>Slide </a:t>
            </a:r>
            <a:fld id="{DE40C9FC-4879-4F20-9ECA-A574A90476B7}" type="slidenum">
              <a:rPr lang="en-GB" smtClean="0"/>
              <a:pPr/>
              <a:t>11</a:t>
            </a:fld>
            <a:endParaRPr lang="en-GB"/>
          </a:p>
        </p:txBody>
      </p:sp>
      <p:sp>
        <p:nvSpPr>
          <p:cNvPr id="4" name="Date Placeholder 3">
            <a:extLst>
              <a:ext uri="{FF2B5EF4-FFF2-40B4-BE49-F238E27FC236}">
                <a16:creationId xmlns:a16="http://schemas.microsoft.com/office/drawing/2014/main" id="{C815537E-DDC9-517A-3261-721D6D80ED02}"/>
              </a:ext>
            </a:extLst>
          </p:cNvPr>
          <p:cNvSpPr>
            <a:spLocks noGrp="1"/>
          </p:cNvSpPr>
          <p:nvPr>
            <p:ph type="dt" idx="10"/>
          </p:nvPr>
        </p:nvSpPr>
        <p:spPr/>
        <p:txBody>
          <a:bodyPr/>
          <a:lstStyle/>
          <a:p>
            <a:r>
              <a:rPr lang="en-US"/>
              <a:t>November 2023</a:t>
            </a:r>
            <a:endParaRPr lang="en-GB"/>
          </a:p>
        </p:txBody>
      </p:sp>
    </p:spTree>
    <p:extLst>
      <p:ext uri="{BB962C8B-B14F-4D97-AF65-F5344CB8AC3E}">
        <p14:creationId xmlns:p14="http://schemas.microsoft.com/office/powerpoint/2010/main" val="1632156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noFill/>
        </p:spPr>
        <p:txBody>
          <a:bodyPr/>
          <a:lstStyle/>
          <a:p>
            <a:r>
              <a:rPr lang="en-GB" altLang="en-US"/>
              <a:t>Wi-Fi Alliance </a:t>
            </a:r>
            <a:r>
              <a:rPr lang="en-GB" altLang="en-US" dirty="0"/>
              <a:t>(WFA)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2023-11-07</a:t>
            </a:r>
          </a:p>
        </p:txBody>
      </p:sp>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graphicFrame>
        <p:nvGraphicFramePr>
          <p:cNvPr id="2" name="Table 2">
            <a:extLst>
              <a:ext uri="{FF2B5EF4-FFF2-40B4-BE49-F238E27FC236}">
                <a16:creationId xmlns:a16="http://schemas.microsoft.com/office/drawing/2014/main" id="{DFE3B203-39B5-4261-AEA3-1A957979E2FF}"/>
              </a:ext>
            </a:extLst>
          </p:cNvPr>
          <p:cNvGraphicFramePr>
            <a:graphicFrameLocks noGrp="1"/>
          </p:cNvGraphicFramePr>
          <p:nvPr>
            <p:extLst>
              <p:ext uri="{D42A27DB-BD31-4B8C-83A1-F6EECF244321}">
                <p14:modId xmlns:p14="http://schemas.microsoft.com/office/powerpoint/2010/main" val="2916109021"/>
              </p:ext>
            </p:extLst>
          </p:nvPr>
        </p:nvGraphicFramePr>
        <p:xfrm>
          <a:off x="2088679" y="2442776"/>
          <a:ext cx="7748590" cy="741680"/>
        </p:xfrm>
        <a:graphic>
          <a:graphicData uri="http://schemas.openxmlformats.org/drawingml/2006/table">
            <a:tbl>
              <a:tblPr firstRow="1" bandRow="1">
                <a:tableStyleId>{5940675A-B579-460E-94D1-54222C63F5DA}</a:tableStyleId>
              </a:tblPr>
              <a:tblGrid>
                <a:gridCol w="1991097">
                  <a:extLst>
                    <a:ext uri="{9D8B030D-6E8A-4147-A177-3AD203B41FA5}">
                      <a16:colId xmlns:a16="http://schemas.microsoft.com/office/drawing/2014/main" val="886369074"/>
                    </a:ext>
                  </a:extLst>
                </a:gridCol>
                <a:gridCol w="1152128">
                  <a:extLst>
                    <a:ext uri="{9D8B030D-6E8A-4147-A177-3AD203B41FA5}">
                      <a16:colId xmlns:a16="http://schemas.microsoft.com/office/drawing/2014/main" val="3001105605"/>
                    </a:ext>
                  </a:extLst>
                </a:gridCol>
                <a:gridCol w="1008112">
                  <a:extLst>
                    <a:ext uri="{9D8B030D-6E8A-4147-A177-3AD203B41FA5}">
                      <a16:colId xmlns:a16="http://schemas.microsoft.com/office/drawing/2014/main" val="986167142"/>
                    </a:ext>
                  </a:extLst>
                </a:gridCol>
                <a:gridCol w="864096">
                  <a:extLst>
                    <a:ext uri="{9D8B030D-6E8A-4147-A177-3AD203B41FA5}">
                      <a16:colId xmlns:a16="http://schemas.microsoft.com/office/drawing/2014/main" val="984206515"/>
                    </a:ext>
                  </a:extLst>
                </a:gridCol>
                <a:gridCol w="2733157">
                  <a:extLst>
                    <a:ext uri="{9D8B030D-6E8A-4147-A177-3AD203B41FA5}">
                      <a16:colId xmlns:a16="http://schemas.microsoft.com/office/drawing/2014/main" val="785055820"/>
                    </a:ext>
                  </a:extLst>
                </a:gridCol>
              </a:tblGrid>
              <a:tr h="370840">
                <a:tc>
                  <a:txBody>
                    <a:bodyPr/>
                    <a:lstStyle/>
                    <a:p>
                      <a:r>
                        <a:rPr lang="en-US" b="1" dirty="0"/>
                        <a:t>Name</a:t>
                      </a:r>
                    </a:p>
                  </a:txBody>
                  <a:tcPr/>
                </a:tc>
                <a:tc>
                  <a:txBody>
                    <a:bodyPr/>
                    <a:lstStyle/>
                    <a:p>
                      <a:r>
                        <a:rPr lang="en-US" b="1" dirty="0"/>
                        <a:t>Company</a:t>
                      </a:r>
                    </a:p>
                  </a:txBody>
                  <a:tcPr/>
                </a:tc>
                <a:tc>
                  <a:txBody>
                    <a:bodyPr/>
                    <a:lstStyle/>
                    <a:p>
                      <a:r>
                        <a:rPr lang="en-US" b="1" dirty="0"/>
                        <a:t>Address</a:t>
                      </a:r>
                    </a:p>
                  </a:txBody>
                  <a:tcPr/>
                </a:tc>
                <a:tc>
                  <a:txBody>
                    <a:bodyPr/>
                    <a:lstStyle/>
                    <a:p>
                      <a:r>
                        <a:rPr lang="en-US" b="1" dirty="0"/>
                        <a:t>Phone</a:t>
                      </a:r>
                    </a:p>
                  </a:txBody>
                  <a:tcPr/>
                </a:tc>
                <a:tc>
                  <a:txBody>
                    <a:bodyPr/>
                    <a:lstStyle/>
                    <a:p>
                      <a:r>
                        <a:rPr lang="en-US" b="1" dirty="0"/>
                        <a:t>Email</a:t>
                      </a:r>
                    </a:p>
                  </a:txBody>
                  <a:tcPr/>
                </a:tc>
                <a:extLst>
                  <a:ext uri="{0D108BD9-81ED-4DB2-BD59-A6C34878D82A}">
                    <a16:rowId xmlns:a16="http://schemas.microsoft.com/office/drawing/2014/main" val="2890813704"/>
                  </a:ext>
                </a:extLst>
              </a:tr>
              <a:tr h="370840">
                <a:tc>
                  <a:txBody>
                    <a:bodyPr/>
                    <a:lstStyle/>
                    <a:p>
                      <a:r>
                        <a:rPr lang="en-US" dirty="0"/>
                        <a:t>Carlos Cordeiro</a:t>
                      </a:r>
                    </a:p>
                  </a:txBody>
                  <a:tcPr/>
                </a:tc>
                <a:tc>
                  <a:txBody>
                    <a:bodyPr/>
                    <a:lstStyle/>
                    <a:p>
                      <a:r>
                        <a:rPr lang="en-US" dirty="0"/>
                        <a:t>Intel</a:t>
                      </a:r>
                    </a:p>
                  </a:txBody>
                  <a:tcPr/>
                </a:tc>
                <a:tc>
                  <a:txBody>
                    <a:bodyPr/>
                    <a:lstStyle/>
                    <a:p>
                      <a:endParaRPr lang="en-US" dirty="0"/>
                    </a:p>
                  </a:txBody>
                  <a:tcPr/>
                </a:tc>
                <a:tc>
                  <a:txBody>
                    <a:bodyPr/>
                    <a:lstStyle/>
                    <a:p>
                      <a:endParaRPr lang="en-US" dirty="0"/>
                    </a:p>
                  </a:txBody>
                  <a:tcPr/>
                </a:tc>
                <a:tc>
                  <a:txBody>
                    <a:bodyPr/>
                    <a:lstStyle/>
                    <a:p>
                      <a:r>
                        <a:rPr lang="en-US" dirty="0"/>
                        <a:t>Carlos.Cordeiro@intel.com</a:t>
                      </a:r>
                    </a:p>
                  </a:txBody>
                  <a:tcPr/>
                </a:tc>
                <a:extLst>
                  <a:ext uri="{0D108BD9-81ED-4DB2-BD59-A6C34878D82A}">
                    <a16:rowId xmlns:a16="http://schemas.microsoft.com/office/drawing/2014/main" val="963518359"/>
                  </a:ext>
                </a:extLst>
              </a:tr>
            </a:tbl>
          </a:graphicData>
        </a:graphic>
      </p:graphicFrame>
      <p:sp>
        <p:nvSpPr>
          <p:cNvPr id="3" name="Footer Placeholder 2">
            <a:extLst>
              <a:ext uri="{FF2B5EF4-FFF2-40B4-BE49-F238E27FC236}">
                <a16:creationId xmlns:a16="http://schemas.microsoft.com/office/drawing/2014/main" id="{D4E65761-DCE3-4E3C-E483-55ABC1B3DBAA}"/>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7842ACF9-9BCA-9F4E-66AD-6474817E5E52}"/>
              </a:ext>
            </a:extLst>
          </p:cNvPr>
          <p:cNvSpPr>
            <a:spLocks noGrp="1"/>
          </p:cNvSpPr>
          <p:nvPr>
            <p:ph type="sldNum" idx="12"/>
          </p:nvPr>
        </p:nvSpPr>
        <p:spPr/>
        <p:txBody>
          <a:bodyPr/>
          <a:lstStyle/>
          <a:p>
            <a:r>
              <a:rPr lang="en-GB"/>
              <a:t>Slide </a:t>
            </a:r>
            <a:fld id="{440F5867-744E-4AA6-B0ED-4C44D2DFBB7B}" type="slidenum">
              <a:rPr lang="en-GB" smtClean="0"/>
              <a:pPr/>
              <a:t>110</a:t>
            </a:fld>
            <a:endParaRPr lang="en-GB" dirty="0"/>
          </a:p>
        </p:txBody>
      </p:sp>
      <p:sp>
        <p:nvSpPr>
          <p:cNvPr id="5" name="Date Placeholder 4">
            <a:extLst>
              <a:ext uri="{FF2B5EF4-FFF2-40B4-BE49-F238E27FC236}">
                <a16:creationId xmlns:a16="http://schemas.microsoft.com/office/drawing/2014/main" id="{25864D61-D4F2-3980-EA9F-FE2678FE4914}"/>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7668628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CF86-BBBB-4DC8-80E4-8BD169856618}"/>
              </a:ext>
            </a:extLst>
          </p:cNvPr>
          <p:cNvSpPr>
            <a:spLocks noGrp="1"/>
          </p:cNvSpPr>
          <p:nvPr>
            <p:ph type="title"/>
          </p:nvPr>
        </p:nvSpPr>
        <p:spPr>
          <a:xfrm>
            <a:off x="2209800" y="685800"/>
            <a:ext cx="7772400" cy="1066800"/>
          </a:xfrm>
        </p:spPr>
        <p:txBody>
          <a:bodyPr/>
          <a:lstStyle/>
          <a:p>
            <a:r>
              <a:rPr lang="en-US" dirty="0"/>
              <a:t>Major updates (1/2)</a:t>
            </a:r>
          </a:p>
        </p:txBody>
      </p:sp>
      <p:sp>
        <p:nvSpPr>
          <p:cNvPr id="6147" name="Rectangle 3"/>
          <p:cNvSpPr>
            <a:spLocks noGrp="1" noChangeArrowheads="1"/>
          </p:cNvSpPr>
          <p:nvPr>
            <p:ph idx="1"/>
          </p:nvPr>
        </p:nvSpPr>
        <p:spPr>
          <a:xfrm>
            <a:off x="2209800" y="1981200"/>
            <a:ext cx="7772400" cy="4114800"/>
          </a:xfrm>
        </p:spPr>
        <p:txBody>
          <a:bodyPr>
            <a:noAutofit/>
          </a:bodyPr>
          <a:lstStyle/>
          <a:p>
            <a:r>
              <a:rPr lang="en-US" altLang="en-US" dirty="0"/>
              <a:t>The last WFA F2F member meeting took place Oct 17th-19th, 2023, in Prague, Czech Republic</a:t>
            </a:r>
          </a:p>
          <a:p>
            <a:endParaRPr lang="en-US" altLang="en-US" dirty="0"/>
          </a:p>
          <a:p>
            <a:r>
              <a:rPr lang="en-US" altLang="en-US" dirty="0"/>
              <a:t>The next WFA F2F member meeting will take place Feb 20th-22nd, 2024, in Singapore</a:t>
            </a:r>
          </a:p>
          <a:p>
            <a:endParaRPr lang="en-US" altLang="en-US" dirty="0"/>
          </a:p>
          <a:p>
            <a:r>
              <a:rPr lang="en-US" altLang="en-US" dirty="0"/>
              <a:t>Recent WFA announcements:</a:t>
            </a:r>
          </a:p>
          <a:p>
            <a:pPr lvl="1"/>
            <a:r>
              <a:rPr lang="en-US" altLang="en-US" sz="1800" dirty="0"/>
              <a:t>Announced that additional Wi-Fi CERTIFIED 6® testing will support authorization of 6 GHz Standard Power Devices</a:t>
            </a:r>
          </a:p>
          <a:p>
            <a:pPr lvl="1"/>
            <a:r>
              <a:rPr lang="en-US" altLang="en-US" sz="1800" dirty="0"/>
              <a:t>Announced a creation of a subsidiary, called Wi-Fi Alliance Services, that aims to provide Automated Frequency Coordination (AFC) services to the industry</a:t>
            </a:r>
          </a:p>
        </p:txBody>
      </p:sp>
      <p:sp>
        <p:nvSpPr>
          <p:cNvPr id="3" name="Footer Placeholder 2">
            <a:extLst>
              <a:ext uri="{FF2B5EF4-FFF2-40B4-BE49-F238E27FC236}">
                <a16:creationId xmlns:a16="http://schemas.microsoft.com/office/drawing/2014/main" id="{30EC378F-A9B8-94F7-D48F-F8C44A14D229}"/>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A7786C85-B186-6664-C230-10CF3F9C1B56}"/>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
        <p:nvSpPr>
          <p:cNvPr id="5" name="Date Placeholder 4">
            <a:extLst>
              <a:ext uri="{FF2B5EF4-FFF2-40B4-BE49-F238E27FC236}">
                <a16:creationId xmlns:a16="http://schemas.microsoft.com/office/drawing/2014/main" id="{9B1AE2D5-8B73-5101-8A97-0190517D46D2}"/>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70596111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CF86-BBBB-4DC8-80E4-8BD169856618}"/>
              </a:ext>
            </a:extLst>
          </p:cNvPr>
          <p:cNvSpPr>
            <a:spLocks noGrp="1"/>
          </p:cNvSpPr>
          <p:nvPr>
            <p:ph type="title"/>
          </p:nvPr>
        </p:nvSpPr>
        <p:spPr>
          <a:xfrm>
            <a:off x="2209800" y="685800"/>
            <a:ext cx="7772400" cy="1066800"/>
          </a:xfrm>
        </p:spPr>
        <p:txBody>
          <a:bodyPr/>
          <a:lstStyle/>
          <a:p>
            <a:r>
              <a:rPr lang="en-US" dirty="0"/>
              <a:t>Major updates (2/2)</a:t>
            </a:r>
          </a:p>
        </p:txBody>
      </p:sp>
      <p:sp>
        <p:nvSpPr>
          <p:cNvPr id="6147" name="Rectangle 3"/>
          <p:cNvSpPr>
            <a:spLocks noGrp="1" noChangeArrowheads="1"/>
          </p:cNvSpPr>
          <p:nvPr>
            <p:ph idx="1"/>
          </p:nvPr>
        </p:nvSpPr>
        <p:spPr>
          <a:xfrm>
            <a:off x="2209800" y="1981200"/>
            <a:ext cx="7772400" cy="4114800"/>
          </a:xfrm>
        </p:spPr>
        <p:txBody>
          <a:bodyPr>
            <a:noAutofit/>
          </a:bodyPr>
          <a:lstStyle/>
          <a:p>
            <a:r>
              <a:rPr lang="en-US" altLang="en-US" sz="1800" dirty="0"/>
              <a:t>Technical activity at WFA that has recently (since Q4/22) led to certification</a:t>
            </a:r>
          </a:p>
          <a:p>
            <a:pPr lvl="1"/>
            <a:r>
              <a:rPr lang="en-US" altLang="en-US" sz="1600" dirty="0"/>
              <a:t>Wi-Fi Aware</a:t>
            </a:r>
          </a:p>
          <a:p>
            <a:pPr lvl="1"/>
            <a:r>
              <a:rPr lang="en-US" altLang="en-US" sz="1600" dirty="0" err="1"/>
              <a:t>EasyMesh</a:t>
            </a:r>
            <a:endParaRPr lang="en-US" altLang="en-US" sz="1600" dirty="0"/>
          </a:p>
          <a:p>
            <a:pPr lvl="1"/>
            <a:r>
              <a:rPr lang="en-US" altLang="en-US" sz="1600" dirty="0"/>
              <a:t>Easy Connect</a:t>
            </a:r>
          </a:p>
          <a:p>
            <a:pPr lvl="1"/>
            <a:r>
              <a:rPr lang="en-US" altLang="en-US" sz="1600" dirty="0" err="1"/>
              <a:t>Passpoint</a:t>
            </a:r>
            <a:endParaRPr lang="en-US" altLang="en-US" sz="1600" dirty="0"/>
          </a:p>
          <a:p>
            <a:pPr lvl="1"/>
            <a:endParaRPr lang="en-US" altLang="en-US" sz="1600" dirty="0"/>
          </a:p>
          <a:p>
            <a:r>
              <a:rPr lang="en-US" altLang="en-US" sz="1800" dirty="0"/>
              <a:t>Technical activity at WFA that is expected to lead to certification</a:t>
            </a:r>
          </a:p>
          <a:p>
            <a:pPr lvl="1"/>
            <a:r>
              <a:rPr lang="en-US" altLang="en-US" sz="1600" dirty="0"/>
              <a:t>Wi-Fi 7</a:t>
            </a:r>
          </a:p>
          <a:p>
            <a:pPr lvl="1"/>
            <a:r>
              <a:rPr lang="en-US" altLang="en-US" sz="1600" dirty="0"/>
              <a:t>QoS Management</a:t>
            </a:r>
          </a:p>
          <a:p>
            <a:pPr lvl="1"/>
            <a:r>
              <a:rPr lang="en-US" altLang="en-US" sz="1600" dirty="0" err="1"/>
              <a:t>EasyMesh</a:t>
            </a:r>
            <a:endParaRPr lang="en-US" altLang="en-US" sz="1600" dirty="0"/>
          </a:p>
          <a:p>
            <a:pPr lvl="1"/>
            <a:r>
              <a:rPr lang="en-US" altLang="en-US" sz="1600" dirty="0"/>
              <a:t>6 GHz standard power</a:t>
            </a:r>
          </a:p>
        </p:txBody>
      </p:sp>
      <p:sp>
        <p:nvSpPr>
          <p:cNvPr id="3" name="Footer Placeholder 2">
            <a:extLst>
              <a:ext uri="{FF2B5EF4-FFF2-40B4-BE49-F238E27FC236}">
                <a16:creationId xmlns:a16="http://schemas.microsoft.com/office/drawing/2014/main" id="{A7C7DA14-782E-4248-4CF7-2AD741B5334B}"/>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FAA24CB0-2456-8FD5-8174-9192A1C11EA0}"/>
              </a:ext>
            </a:extLst>
          </p:cNvPr>
          <p:cNvSpPr>
            <a:spLocks noGrp="1"/>
          </p:cNvSpPr>
          <p:nvPr>
            <p:ph type="sldNum" idx="12"/>
          </p:nvPr>
        </p:nvSpPr>
        <p:spPr/>
        <p:txBody>
          <a:bodyPr/>
          <a:lstStyle/>
          <a:p>
            <a:r>
              <a:rPr lang="en-GB"/>
              <a:t>Slide </a:t>
            </a:r>
            <a:fld id="{440F5867-744E-4AA6-B0ED-4C44D2DFBB7B}" type="slidenum">
              <a:rPr lang="en-GB" smtClean="0"/>
              <a:pPr/>
              <a:t>112</a:t>
            </a:fld>
            <a:endParaRPr lang="en-GB" dirty="0"/>
          </a:p>
        </p:txBody>
      </p:sp>
      <p:sp>
        <p:nvSpPr>
          <p:cNvPr id="5" name="Date Placeholder 4">
            <a:extLst>
              <a:ext uri="{FF2B5EF4-FFF2-40B4-BE49-F238E27FC236}">
                <a16:creationId xmlns:a16="http://schemas.microsoft.com/office/drawing/2014/main" id="{0F0ADAB7-8437-C71A-C04D-E67A1270B605}"/>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415013674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1CBB0E-4C91-4C69-BA83-40626B37671C}"/>
              </a:ext>
            </a:extLst>
          </p:cNvPr>
          <p:cNvSpPr>
            <a:spLocks noGrp="1"/>
          </p:cNvSpPr>
          <p:nvPr>
            <p:ph type="title"/>
          </p:nvPr>
        </p:nvSpPr>
        <p:spPr>
          <a:xfrm>
            <a:off x="2209800" y="685800"/>
            <a:ext cx="7772400" cy="1066800"/>
          </a:xfrm>
        </p:spPr>
        <p:txBody>
          <a:bodyPr/>
          <a:lstStyle/>
          <a:p>
            <a:r>
              <a:rPr lang="en-US" dirty="0"/>
              <a:t>Additional work areas</a:t>
            </a:r>
          </a:p>
        </p:txBody>
      </p:sp>
      <p:sp>
        <p:nvSpPr>
          <p:cNvPr id="6147" name="Rectangle 3"/>
          <p:cNvSpPr>
            <a:spLocks noGrp="1" noChangeArrowheads="1"/>
          </p:cNvSpPr>
          <p:nvPr>
            <p:ph idx="1"/>
          </p:nvPr>
        </p:nvSpPr>
        <p:spPr>
          <a:xfrm>
            <a:off x="2209800" y="1690464"/>
            <a:ext cx="8134672" cy="4114800"/>
          </a:xfrm>
        </p:spPr>
        <p:txBody>
          <a:bodyPr/>
          <a:lstStyle/>
          <a:p>
            <a:r>
              <a:rPr lang="en-US" altLang="en-US" sz="1800" dirty="0"/>
              <a:t>Examples of additional WFA technical work</a:t>
            </a:r>
          </a:p>
          <a:p>
            <a:pPr lvl="1"/>
            <a:r>
              <a:rPr lang="en-US" altLang="en-US" sz="1600" dirty="0"/>
              <a:t>Security</a:t>
            </a:r>
          </a:p>
          <a:p>
            <a:pPr lvl="1"/>
            <a:r>
              <a:rPr lang="en-US" altLang="en-US" sz="1600" dirty="0"/>
              <a:t>Location</a:t>
            </a:r>
          </a:p>
          <a:p>
            <a:pPr lvl="1"/>
            <a:r>
              <a:rPr lang="en-US" altLang="en-US" sz="1600" dirty="0"/>
              <a:t>Wi-Fi Direct</a:t>
            </a:r>
          </a:p>
          <a:p>
            <a:pPr lvl="1"/>
            <a:r>
              <a:rPr lang="en-US" altLang="en-US" sz="1600" dirty="0"/>
              <a:t>Automated Frequency Coordination</a:t>
            </a:r>
          </a:p>
          <a:p>
            <a:pPr lvl="1"/>
            <a:r>
              <a:rPr lang="en-US" altLang="en-US" sz="1600" dirty="0"/>
              <a:t>Customer Experience</a:t>
            </a:r>
          </a:p>
          <a:p>
            <a:pPr lvl="1"/>
            <a:r>
              <a:rPr lang="en-US" altLang="en-US" sz="1600" dirty="0"/>
              <a:t>Wi-Fi </a:t>
            </a:r>
            <a:r>
              <a:rPr lang="en-US" altLang="en-US" sz="1600" dirty="0" err="1"/>
              <a:t>HaLow</a:t>
            </a:r>
            <a:endParaRPr lang="en-US" altLang="en-US" sz="1600" dirty="0"/>
          </a:p>
          <a:p>
            <a:pPr lvl="1"/>
            <a:r>
              <a:rPr lang="en-US" altLang="en-US" sz="1600" dirty="0"/>
              <a:t>Wi-Fi Data Elements</a:t>
            </a:r>
          </a:p>
          <a:p>
            <a:r>
              <a:rPr lang="en-US" altLang="en-US" sz="1800" dirty="0"/>
              <a:t>Examples of additional WFA activity that may lead to technical work </a:t>
            </a:r>
          </a:p>
          <a:p>
            <a:pPr lvl="1"/>
            <a:r>
              <a:rPr lang="en-US" altLang="en-US" sz="1600" dirty="0"/>
              <a:t>XR (Augmented / Virtual / Mixed Reality)</a:t>
            </a:r>
          </a:p>
          <a:p>
            <a:pPr lvl="1"/>
            <a:r>
              <a:rPr lang="en-US" altLang="en-US" sz="1600" dirty="0"/>
              <a:t>Automotive</a:t>
            </a:r>
          </a:p>
          <a:p>
            <a:pPr lvl="1"/>
            <a:r>
              <a:rPr lang="en-US" altLang="en-US" sz="1600" dirty="0"/>
              <a:t>Healthcare</a:t>
            </a:r>
          </a:p>
          <a:p>
            <a:pPr lvl="1"/>
            <a:r>
              <a:rPr lang="en-US" altLang="en-US" sz="1600" dirty="0"/>
              <a:t>Operators</a:t>
            </a:r>
          </a:p>
          <a:p>
            <a:pPr lvl="1"/>
            <a:r>
              <a:rPr lang="en-US" altLang="en-US" sz="1600" dirty="0"/>
              <a:t>Internet of things</a:t>
            </a:r>
          </a:p>
          <a:p>
            <a:r>
              <a:rPr lang="en-GB" altLang="en-US" sz="1800" dirty="0"/>
              <a:t>Regulatory</a:t>
            </a:r>
          </a:p>
        </p:txBody>
      </p:sp>
      <p:sp>
        <p:nvSpPr>
          <p:cNvPr id="4" name="Footer Placeholder 3">
            <a:extLst>
              <a:ext uri="{FF2B5EF4-FFF2-40B4-BE49-F238E27FC236}">
                <a16:creationId xmlns:a16="http://schemas.microsoft.com/office/drawing/2014/main" id="{F06C102E-9F90-136A-1EC6-6B253505E618}"/>
              </a:ext>
            </a:extLst>
          </p:cNvPr>
          <p:cNvSpPr>
            <a:spLocks noGrp="1"/>
          </p:cNvSpPr>
          <p:nvPr>
            <p:ph type="ftr" idx="14"/>
          </p:nvPr>
        </p:nvSpPr>
        <p:spPr/>
        <p:txBody>
          <a:bodyPr/>
          <a:lstStyle/>
          <a:p>
            <a:r>
              <a:rPr lang="en-GB"/>
              <a:t>Carlos Cordeiro, Intel</a:t>
            </a:r>
            <a:endParaRPr lang="en-GB" dirty="0"/>
          </a:p>
        </p:txBody>
      </p:sp>
      <p:sp>
        <p:nvSpPr>
          <p:cNvPr id="5" name="Slide Number Placeholder 4">
            <a:extLst>
              <a:ext uri="{FF2B5EF4-FFF2-40B4-BE49-F238E27FC236}">
                <a16:creationId xmlns:a16="http://schemas.microsoft.com/office/drawing/2014/main" id="{8DC56463-4AF3-3826-1B6B-3F927606231C}"/>
              </a:ext>
            </a:extLst>
          </p:cNvPr>
          <p:cNvSpPr>
            <a:spLocks noGrp="1"/>
          </p:cNvSpPr>
          <p:nvPr>
            <p:ph type="sldNum" idx="12"/>
          </p:nvPr>
        </p:nvSpPr>
        <p:spPr/>
        <p:txBody>
          <a:bodyPr/>
          <a:lstStyle/>
          <a:p>
            <a:r>
              <a:rPr lang="en-GB"/>
              <a:t>Slide </a:t>
            </a:r>
            <a:fld id="{440F5867-744E-4AA6-B0ED-4C44D2DFBB7B}" type="slidenum">
              <a:rPr lang="en-GB" smtClean="0"/>
              <a:pPr/>
              <a:t>113</a:t>
            </a:fld>
            <a:endParaRPr lang="en-GB" dirty="0"/>
          </a:p>
        </p:txBody>
      </p:sp>
      <p:sp>
        <p:nvSpPr>
          <p:cNvPr id="6" name="Date Placeholder 5">
            <a:extLst>
              <a:ext uri="{FF2B5EF4-FFF2-40B4-BE49-F238E27FC236}">
                <a16:creationId xmlns:a16="http://schemas.microsoft.com/office/drawing/2014/main" id="{FBEAE278-647C-0565-5B70-67AD246AB070}"/>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2854702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713B8-0149-B3ED-C70D-A277C6A5E4F9}"/>
              </a:ext>
            </a:extLst>
          </p:cNvPr>
          <p:cNvSpPr>
            <a:spLocks noGrp="1"/>
          </p:cNvSpPr>
          <p:nvPr>
            <p:ph type="title"/>
          </p:nvPr>
        </p:nvSpPr>
        <p:spPr/>
        <p:txBody>
          <a:bodyPr/>
          <a:lstStyle/>
          <a:p>
            <a:r>
              <a:rPr lang="en-US" dirty="0"/>
              <a:t>Recent publications</a:t>
            </a:r>
          </a:p>
        </p:txBody>
      </p:sp>
      <p:sp>
        <p:nvSpPr>
          <p:cNvPr id="3" name="Content Placeholder 2">
            <a:extLst>
              <a:ext uri="{FF2B5EF4-FFF2-40B4-BE49-F238E27FC236}">
                <a16:creationId xmlns:a16="http://schemas.microsoft.com/office/drawing/2014/main" id="{BEE61EF7-B509-99B0-46A4-F87B140FFD6D}"/>
              </a:ext>
            </a:extLst>
          </p:cNvPr>
          <p:cNvSpPr>
            <a:spLocks noGrp="1"/>
          </p:cNvSpPr>
          <p:nvPr>
            <p:ph idx="1"/>
          </p:nvPr>
        </p:nvSpPr>
        <p:spPr/>
        <p:txBody>
          <a:bodyPr/>
          <a:lstStyle/>
          <a:p>
            <a:pPr>
              <a:spcBef>
                <a:spcPts val="0"/>
              </a:spcBef>
              <a:spcAft>
                <a:spcPts val="0"/>
              </a:spcAft>
              <a:buFont typeface="Symbol" panose="05050102010706020507" pitchFamily="18" charset="2"/>
              <a:buChar char=""/>
            </a:pPr>
            <a:r>
              <a:rPr lang="en-US" sz="1800" dirty="0">
                <a:ea typeface="Times New Roman" panose="02020603050405020304" pitchFamily="18" charset="0"/>
              </a:rPr>
              <a:t>Wi-Fi Alliance® commends FCC on expanding regulatory framework for 6 GHz, </a:t>
            </a:r>
            <a:r>
              <a:rPr lang="en-US" sz="1800" dirty="0">
                <a:ea typeface="Times New Roman" panose="02020603050405020304" pitchFamily="18" charset="0"/>
                <a:hlinkClick r:id="rId2"/>
              </a:rPr>
              <a:t>https://www.wi-fi.org/news-events/newsroom/wi-fi-alliance-commends-fcc-on-expanding-regulatory-framework-for-6-ghz</a:t>
            </a:r>
            <a:r>
              <a:rPr lang="en-US" sz="1800" dirty="0">
                <a:ea typeface="Times New Roman" panose="02020603050405020304" pitchFamily="18" charset="0"/>
              </a:rPr>
              <a:t> </a:t>
            </a:r>
          </a:p>
          <a:p>
            <a:pPr>
              <a:spcBef>
                <a:spcPts val="0"/>
              </a:spcBef>
              <a:spcAft>
                <a:spcPts val="0"/>
              </a:spcAft>
              <a:buFont typeface="Symbol" panose="05050102010706020507" pitchFamily="18" charset="2"/>
              <a:buChar char=""/>
            </a:pPr>
            <a:r>
              <a:rPr lang="en-US" sz="1800" dirty="0">
                <a:ea typeface="Times New Roman" panose="02020603050405020304" pitchFamily="18" charset="0"/>
              </a:rPr>
              <a:t>New Wi-Fi CERTIFIED 6® testing to support authorization of 6 GHz Standard Power Devices, </a:t>
            </a:r>
            <a:r>
              <a:rPr lang="en-US" sz="1800" dirty="0">
                <a:ea typeface="Times New Roman" panose="02020603050405020304" pitchFamily="18" charset="0"/>
                <a:hlinkClick r:id="rId3"/>
              </a:rPr>
              <a:t>https://www.wi-fi.org/news-events/newsroom/new-wi-fi-certified-6-testing-to-support-authorization-of-6-ghz-standard-power</a:t>
            </a:r>
            <a:r>
              <a:rPr lang="en-US" sz="1800" dirty="0">
                <a:ea typeface="Times New Roman" panose="02020603050405020304" pitchFamily="18" charset="0"/>
              </a:rPr>
              <a:t> </a:t>
            </a:r>
          </a:p>
          <a:p>
            <a:pPr>
              <a:spcBef>
                <a:spcPts val="0"/>
              </a:spcBef>
              <a:spcAft>
                <a:spcPts val="0"/>
              </a:spcAft>
              <a:buFont typeface="Symbol" panose="05050102010706020507" pitchFamily="18" charset="2"/>
              <a:buChar char=""/>
            </a:pPr>
            <a:r>
              <a:rPr lang="en-US" sz="1800" dirty="0">
                <a:ea typeface="Times New Roman" panose="02020603050405020304" pitchFamily="18" charset="0"/>
              </a:rPr>
              <a:t>Wireless Innovation Forum and Wi-Fi Alliance® Deliver 6 GHz AFC System Standardization and Testing Documents to FCC: </a:t>
            </a:r>
            <a:r>
              <a:rPr lang="en-US" sz="1800" dirty="0">
                <a:ea typeface="Times New Roman" panose="02020603050405020304" pitchFamily="18" charset="0"/>
                <a:hlinkClick r:id="rId4"/>
              </a:rPr>
              <a:t>https://www.wi-fi.org/news-events/newsroom/wireless-innovation-forum-and-wi-fi-alliance-deliver-6-ghz-afc-system</a:t>
            </a:r>
            <a:r>
              <a:rPr lang="en-US" sz="1800" dirty="0">
                <a:ea typeface="Times New Roman" panose="02020603050405020304" pitchFamily="18" charset="0"/>
              </a:rPr>
              <a:t> </a:t>
            </a:r>
          </a:p>
          <a:p>
            <a:pPr>
              <a:spcBef>
                <a:spcPts val="0"/>
              </a:spcBef>
              <a:spcAft>
                <a:spcPts val="0"/>
              </a:spcAft>
              <a:buFont typeface="Symbol" panose="05050102010706020507" pitchFamily="18" charset="2"/>
              <a:buChar char=""/>
            </a:pPr>
            <a:r>
              <a:rPr lang="en-US" sz="1800" dirty="0">
                <a:ea typeface="Times New Roman" panose="02020603050405020304" pitchFamily="18" charset="0"/>
              </a:rPr>
              <a:t>WFA’s 2022 Annual Report: </a:t>
            </a:r>
            <a:r>
              <a:rPr lang="en-US" sz="1800" u="sng" dirty="0">
                <a:solidFill>
                  <a:srgbClr val="0563C1"/>
                </a:solidFill>
                <a:ea typeface="Times New Roman" panose="02020603050405020304" pitchFamily="18" charset="0"/>
                <a:hlinkClick r:id="rId5"/>
              </a:rPr>
              <a:t>https://www.wi-fi.org/file/2022-annual-report</a:t>
            </a:r>
            <a:endParaRPr lang="en-US" sz="1800" dirty="0">
              <a:ea typeface="Calibri" panose="020F0502020204030204" pitchFamily="34" charset="0"/>
            </a:endParaRPr>
          </a:p>
          <a:p>
            <a:pPr>
              <a:spcBef>
                <a:spcPts val="0"/>
              </a:spcBef>
              <a:spcAft>
                <a:spcPts val="0"/>
              </a:spcAft>
              <a:buFont typeface="Symbol" panose="05050102010706020507" pitchFamily="18" charset="2"/>
              <a:buChar char=""/>
            </a:pPr>
            <a:r>
              <a:rPr lang="en-US" sz="1800" dirty="0">
                <a:ea typeface="Times New Roman" panose="02020603050405020304" pitchFamily="18" charset="0"/>
              </a:rPr>
              <a:t>Optimizing Home IoT with Wi-Fi CERTIFIED: </a:t>
            </a:r>
            <a:r>
              <a:rPr lang="en-US" sz="1800" u="sng" dirty="0">
                <a:solidFill>
                  <a:srgbClr val="0563C1"/>
                </a:solidFill>
                <a:ea typeface="Times New Roman" panose="02020603050405020304" pitchFamily="18" charset="0"/>
                <a:hlinkClick r:id="rId6"/>
              </a:rPr>
              <a:t>https://www.wi-fi.org/file/optimizing-home-iot-with-wi-fi-certified-2022</a:t>
            </a:r>
            <a:endParaRPr lang="en-US" sz="1800" dirty="0">
              <a:ea typeface="Calibri" panose="020F0502020204030204" pitchFamily="34" charset="0"/>
            </a:endParaRPr>
          </a:p>
        </p:txBody>
      </p:sp>
      <p:sp>
        <p:nvSpPr>
          <p:cNvPr id="7" name="Footer Placeholder 6">
            <a:extLst>
              <a:ext uri="{FF2B5EF4-FFF2-40B4-BE49-F238E27FC236}">
                <a16:creationId xmlns:a16="http://schemas.microsoft.com/office/drawing/2014/main" id="{50C4B394-4FE7-0E09-D69B-6DD8D2BCB499}"/>
              </a:ext>
            </a:extLst>
          </p:cNvPr>
          <p:cNvSpPr>
            <a:spLocks noGrp="1"/>
          </p:cNvSpPr>
          <p:nvPr>
            <p:ph type="ftr" idx="14"/>
          </p:nvPr>
        </p:nvSpPr>
        <p:spPr/>
        <p:txBody>
          <a:bodyPr/>
          <a:lstStyle/>
          <a:p>
            <a:r>
              <a:rPr lang="en-GB"/>
              <a:t>Carlos Cordeiro, Intel</a:t>
            </a:r>
            <a:endParaRPr lang="en-GB" dirty="0"/>
          </a:p>
        </p:txBody>
      </p:sp>
      <p:sp>
        <p:nvSpPr>
          <p:cNvPr id="8" name="Slide Number Placeholder 7">
            <a:extLst>
              <a:ext uri="{FF2B5EF4-FFF2-40B4-BE49-F238E27FC236}">
                <a16:creationId xmlns:a16="http://schemas.microsoft.com/office/drawing/2014/main" id="{7FFBB788-57DB-EA6F-FB25-122483F6491C}"/>
              </a:ext>
            </a:extLst>
          </p:cNvPr>
          <p:cNvSpPr>
            <a:spLocks noGrp="1"/>
          </p:cNvSpPr>
          <p:nvPr>
            <p:ph type="sldNum" idx="12"/>
          </p:nvPr>
        </p:nvSpPr>
        <p:spPr/>
        <p:txBody>
          <a:bodyPr/>
          <a:lstStyle/>
          <a:p>
            <a:r>
              <a:rPr lang="en-GB"/>
              <a:t>Slide </a:t>
            </a:r>
            <a:fld id="{440F5867-744E-4AA6-B0ED-4C44D2DFBB7B}" type="slidenum">
              <a:rPr lang="en-GB" smtClean="0"/>
              <a:pPr/>
              <a:t>114</a:t>
            </a:fld>
            <a:endParaRPr lang="en-GB" dirty="0"/>
          </a:p>
        </p:txBody>
      </p:sp>
      <p:sp>
        <p:nvSpPr>
          <p:cNvPr id="9" name="Date Placeholder 8">
            <a:extLst>
              <a:ext uri="{FF2B5EF4-FFF2-40B4-BE49-F238E27FC236}">
                <a16:creationId xmlns:a16="http://schemas.microsoft.com/office/drawing/2014/main" id="{22EC3796-BDE1-AFFA-F9E2-D160355F40EC}"/>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52966007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278733-69AD-490C-B9F0-8948BCCC5DF8}"/>
              </a:ext>
            </a:extLst>
          </p:cNvPr>
          <p:cNvSpPr>
            <a:spLocks noGrp="1"/>
          </p:cNvSpPr>
          <p:nvPr>
            <p:ph type="title"/>
          </p:nvPr>
        </p:nvSpPr>
        <p:spPr/>
        <p:txBody>
          <a:bodyPr/>
          <a:lstStyle/>
          <a:p>
            <a:r>
              <a:rPr lang="en-US" dirty="0"/>
              <a:t>Further information</a:t>
            </a:r>
          </a:p>
        </p:txBody>
      </p:sp>
      <p:sp>
        <p:nvSpPr>
          <p:cNvPr id="6147" name="Rectangle 3"/>
          <p:cNvSpPr>
            <a:spLocks noGrp="1" noChangeArrowheads="1"/>
          </p:cNvSpPr>
          <p:nvPr>
            <p:ph idx="1"/>
          </p:nvPr>
        </p:nvSpPr>
        <p:spPr>
          <a:xfrm>
            <a:off x="2209800" y="1981200"/>
            <a:ext cx="7772400" cy="4114800"/>
          </a:xfrm>
        </p:spPr>
        <p:txBody>
          <a:bodyPr/>
          <a:lstStyle/>
          <a:p>
            <a:r>
              <a:rPr lang="en-US" altLang="en-US" dirty="0"/>
              <a:t>For more information on current areas of work, see </a:t>
            </a:r>
            <a:r>
              <a:rPr lang="en-US" altLang="en-US" dirty="0">
                <a:hlinkClick r:id="rId3"/>
              </a:rPr>
              <a:t>http://www.wi-fi.org/who-we-are/current-work-areas</a:t>
            </a:r>
            <a:endParaRPr lang="en-US" altLang="en-US" dirty="0"/>
          </a:p>
          <a:p>
            <a:endParaRPr lang="en-US" altLang="en-US" dirty="0"/>
          </a:p>
          <a:p>
            <a:r>
              <a:rPr lang="en-US" altLang="en-US" dirty="0"/>
              <a:t>If these sound like interesting topics, please plan to sign up and participate</a:t>
            </a:r>
          </a:p>
          <a:p>
            <a:endParaRPr lang="en-GB" altLang="en-US" dirty="0"/>
          </a:p>
          <a:p>
            <a:r>
              <a:rPr lang="en-GB" altLang="en-US" dirty="0"/>
              <a:t>Further general information at </a:t>
            </a:r>
            <a:r>
              <a:rPr lang="en-GB" altLang="en-US" dirty="0">
                <a:hlinkClick r:id="rId4"/>
              </a:rPr>
              <a:t>http://www.wi-fi.org/</a:t>
            </a:r>
            <a:r>
              <a:rPr lang="en-GB" altLang="en-US" dirty="0"/>
              <a:t> </a:t>
            </a:r>
          </a:p>
        </p:txBody>
      </p:sp>
      <p:sp>
        <p:nvSpPr>
          <p:cNvPr id="2" name="Footer Placeholder 1">
            <a:extLst>
              <a:ext uri="{FF2B5EF4-FFF2-40B4-BE49-F238E27FC236}">
                <a16:creationId xmlns:a16="http://schemas.microsoft.com/office/drawing/2014/main" id="{7F604901-CE2B-E5FB-9CFA-E1EFCA05BD47}"/>
              </a:ext>
            </a:extLst>
          </p:cNvPr>
          <p:cNvSpPr>
            <a:spLocks noGrp="1"/>
          </p:cNvSpPr>
          <p:nvPr>
            <p:ph type="ftr" idx="14"/>
          </p:nvPr>
        </p:nvSpPr>
        <p:spPr/>
        <p:txBody>
          <a:bodyPr/>
          <a:lstStyle/>
          <a:p>
            <a:r>
              <a:rPr lang="en-GB"/>
              <a:t>Carlos Cordeiro, Intel</a:t>
            </a:r>
            <a:endParaRPr lang="en-GB" dirty="0"/>
          </a:p>
        </p:txBody>
      </p:sp>
      <p:sp>
        <p:nvSpPr>
          <p:cNvPr id="3" name="Slide Number Placeholder 2">
            <a:extLst>
              <a:ext uri="{FF2B5EF4-FFF2-40B4-BE49-F238E27FC236}">
                <a16:creationId xmlns:a16="http://schemas.microsoft.com/office/drawing/2014/main" id="{0AEB2F97-CDA6-BC39-1D56-8993A7F4BCB4}"/>
              </a:ext>
            </a:extLst>
          </p:cNvPr>
          <p:cNvSpPr>
            <a:spLocks noGrp="1"/>
          </p:cNvSpPr>
          <p:nvPr>
            <p:ph type="sldNum" idx="12"/>
          </p:nvPr>
        </p:nvSpPr>
        <p:spPr/>
        <p:txBody>
          <a:bodyPr/>
          <a:lstStyle/>
          <a:p>
            <a:r>
              <a:rPr lang="en-GB"/>
              <a:t>Slide </a:t>
            </a:r>
            <a:fld id="{440F5867-744E-4AA6-B0ED-4C44D2DFBB7B}" type="slidenum">
              <a:rPr lang="en-GB" smtClean="0"/>
              <a:pPr/>
              <a:t>115</a:t>
            </a:fld>
            <a:endParaRPr lang="en-GB" dirty="0"/>
          </a:p>
        </p:txBody>
      </p:sp>
      <p:sp>
        <p:nvSpPr>
          <p:cNvPr id="4" name="Date Placeholder 3">
            <a:extLst>
              <a:ext uri="{FF2B5EF4-FFF2-40B4-BE49-F238E27FC236}">
                <a16:creationId xmlns:a16="http://schemas.microsoft.com/office/drawing/2014/main" id="{64C59681-6999-BEDC-F7C8-9F0737A81068}"/>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57518112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2023-11-15</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4134844781"/>
              </p:ext>
            </p:extLst>
          </p:nvPr>
        </p:nvGraphicFramePr>
        <p:xfrm>
          <a:off x="2371726" y="2520951"/>
          <a:ext cx="7191375" cy="925513"/>
        </p:xfrm>
        <a:graphic>
          <a:graphicData uri="http://schemas.openxmlformats.org/presentationml/2006/ole">
            <mc:AlternateContent xmlns:mc="http://schemas.openxmlformats.org/markup-compatibility/2006">
              <mc:Choice xmlns:v="urn:schemas-microsoft-com:vml" Requires="v">
                <p:oleObj name="Document" r:id="rId3" imgW="8255000" imgH="1066800" progId="Word.Document.8">
                  <p:embed/>
                </p:oleObj>
              </mc:Choice>
              <mc:Fallback>
                <p:oleObj name="Document" r:id="rId3" imgW="8255000" imgH="1066800" progId="Word.Document.8">
                  <p:embed/>
                  <p:pic>
                    <p:nvPicPr>
                      <p:cNvPr id="2055" name="Object 11"/>
                      <p:cNvPicPr>
                        <a:picLocks noChangeAspect="1" noChangeArrowheads="1"/>
                      </p:cNvPicPr>
                      <p:nvPr/>
                    </p:nvPicPr>
                    <p:blipFill>
                      <a:blip r:embed="rId4"/>
                      <a:srcRect/>
                      <a:stretch>
                        <a:fillRect/>
                      </a:stretch>
                    </p:blipFill>
                    <p:spPr bwMode="auto">
                      <a:xfrm>
                        <a:off x="2371726" y="2520951"/>
                        <a:ext cx="7191375" cy="92551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1CC59462-970A-0EC3-102C-010FAA030FFE}"/>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7368E54B-734B-F8F8-B88A-29BB772BF6DF}"/>
              </a:ext>
            </a:extLst>
          </p:cNvPr>
          <p:cNvSpPr>
            <a:spLocks noGrp="1"/>
          </p:cNvSpPr>
          <p:nvPr>
            <p:ph type="sldNum" idx="12"/>
          </p:nvPr>
        </p:nvSpPr>
        <p:spPr/>
        <p:txBody>
          <a:bodyPr/>
          <a:lstStyle/>
          <a:p>
            <a:r>
              <a:rPr lang="en-GB"/>
              <a:t>Slide </a:t>
            </a:r>
            <a:fld id="{440F5867-744E-4AA6-B0ED-4C44D2DFBB7B}" type="slidenum">
              <a:rPr lang="en-GB" smtClean="0"/>
              <a:pPr/>
              <a:t>116</a:t>
            </a:fld>
            <a:endParaRPr lang="en-GB" dirty="0"/>
          </a:p>
        </p:txBody>
      </p:sp>
      <p:sp>
        <p:nvSpPr>
          <p:cNvPr id="4" name="Date Placeholder 3">
            <a:extLst>
              <a:ext uri="{FF2B5EF4-FFF2-40B4-BE49-F238E27FC236}">
                <a16:creationId xmlns:a16="http://schemas.microsoft.com/office/drawing/2014/main" id="{990E4B1C-EDD3-B168-29F4-3A9FB4F9FDFB}"/>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97815524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November 2023.</a:t>
            </a:r>
          </a:p>
        </p:txBody>
      </p:sp>
      <p:sp>
        <p:nvSpPr>
          <p:cNvPr id="2" name="Footer Placeholder 1">
            <a:extLst>
              <a:ext uri="{FF2B5EF4-FFF2-40B4-BE49-F238E27FC236}">
                <a16:creationId xmlns:a16="http://schemas.microsoft.com/office/drawing/2014/main" id="{6E3D6D51-D98C-25C5-10E3-EDD24FACE47A}"/>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B4AFB97-47CD-1830-8F4E-CC4352E84063}"/>
              </a:ext>
            </a:extLst>
          </p:cNvPr>
          <p:cNvSpPr>
            <a:spLocks noGrp="1"/>
          </p:cNvSpPr>
          <p:nvPr>
            <p:ph type="sldNum" idx="12"/>
          </p:nvPr>
        </p:nvSpPr>
        <p:spPr/>
        <p:txBody>
          <a:bodyPr/>
          <a:lstStyle/>
          <a:p>
            <a:r>
              <a:rPr lang="en-GB"/>
              <a:t>Slide </a:t>
            </a:r>
            <a:fld id="{440F5867-744E-4AA6-B0ED-4C44D2DFBB7B}" type="slidenum">
              <a:rPr lang="en-GB" smtClean="0"/>
              <a:pPr/>
              <a:t>117</a:t>
            </a:fld>
            <a:endParaRPr lang="en-GB" dirty="0"/>
          </a:p>
        </p:txBody>
      </p:sp>
      <p:sp>
        <p:nvSpPr>
          <p:cNvPr id="4" name="Date Placeholder 3">
            <a:extLst>
              <a:ext uri="{FF2B5EF4-FFF2-40B4-BE49-F238E27FC236}">
                <a16:creationId xmlns:a16="http://schemas.microsoft.com/office/drawing/2014/main" id="{2ACB7DEA-45CE-F79B-FEBE-3A9F69DA5064}"/>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0709358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March 16-22, 2023 – Brisbane, QLD, AU</a:t>
            </a:r>
          </a:p>
          <a:p>
            <a:pPr lvl="1"/>
            <a:r>
              <a:rPr lang="en-US" dirty="0"/>
              <a:t>July 20-26 – Vancouver, BC, CA</a:t>
            </a:r>
          </a:p>
          <a:p>
            <a:r>
              <a:rPr lang="en-US" dirty="0">
                <a:hlinkClick r:id="rId3"/>
              </a:rPr>
              <a:t>http://www.ietf.org</a:t>
            </a:r>
            <a:endParaRPr lang="en-US" dirty="0"/>
          </a:p>
          <a:p>
            <a:pPr lvl="1"/>
            <a:r>
              <a:rPr lang="en-US" dirty="0"/>
              <a:t>Newcomer training: </a:t>
            </a:r>
            <a:r>
              <a:rPr lang="en-US" u="sng" dirty="0">
                <a:hlinkClick r:id="rId4"/>
              </a:rPr>
              <a:t>https://www.ietf.org/about/participate/get-started/</a:t>
            </a:r>
            <a:r>
              <a:rPr lang="en-US" dirty="0"/>
              <a:t> </a:t>
            </a:r>
          </a:p>
          <a:p>
            <a:pPr lvl="1"/>
            <a:r>
              <a:rPr lang="en-US" sz="1800" dirty="0"/>
              <a:t>April 2016: Wireless Tutorial (Donald Eastlake), 802.11 &amp; 802.15 tutorials (Dorothy Stanley, Charlie Perkins), see </a:t>
            </a:r>
            <a:r>
              <a:rPr lang="en-US" sz="1800" dirty="0">
                <a:hlinkClick r:id="rId5"/>
              </a:rPr>
              <a:t>11-16/500</a:t>
            </a:r>
            <a:r>
              <a:rPr lang="en-US" sz="1800" dirty="0"/>
              <a:t>, September 2016: Pat Thaler &amp; Juan Carlos – 802.1E (Privacy Considerations) and 802.c (Local MAC address usage) </a:t>
            </a:r>
            <a:r>
              <a:rPr lang="en-US" dirty="0">
                <a:hlinkClick r:id="rId6"/>
              </a:rPr>
              <a:t>https://datatracker.ietf.org/group/edu/materials/</a:t>
            </a:r>
            <a:endParaRPr lang="en-US" dirty="0"/>
          </a:p>
        </p:txBody>
      </p:sp>
      <p:sp>
        <p:nvSpPr>
          <p:cNvPr id="2" name="Footer Placeholder 1">
            <a:extLst>
              <a:ext uri="{FF2B5EF4-FFF2-40B4-BE49-F238E27FC236}">
                <a16:creationId xmlns:a16="http://schemas.microsoft.com/office/drawing/2014/main" id="{0DC43C08-45D6-8D2F-6D30-EA5FEDC2754F}"/>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AD866F59-4BB1-BF75-583A-27ED54D1B0C6}"/>
              </a:ext>
            </a:extLst>
          </p:cNvPr>
          <p:cNvSpPr>
            <a:spLocks noGrp="1"/>
          </p:cNvSpPr>
          <p:nvPr>
            <p:ph type="sldNum" idx="12"/>
          </p:nvPr>
        </p:nvSpPr>
        <p:spPr/>
        <p:txBody>
          <a:bodyPr/>
          <a:lstStyle/>
          <a:p>
            <a:r>
              <a:rPr lang="en-GB"/>
              <a:t>Slide </a:t>
            </a:r>
            <a:fld id="{440F5867-744E-4AA6-B0ED-4C44D2DFBB7B}" type="slidenum">
              <a:rPr lang="en-GB" smtClean="0"/>
              <a:pPr/>
              <a:t>118</a:t>
            </a:fld>
            <a:endParaRPr lang="en-GB" dirty="0"/>
          </a:p>
        </p:txBody>
      </p:sp>
      <p:sp>
        <p:nvSpPr>
          <p:cNvPr id="4" name="Date Placeholder 3">
            <a:extLst>
              <a:ext uri="{FF2B5EF4-FFF2-40B4-BE49-F238E27FC236}">
                <a16:creationId xmlns:a16="http://schemas.microsoft.com/office/drawing/2014/main" id="{2ECF31E2-1138-7F19-041B-251AC33AD63F}"/>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201335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Proceedings: </a:t>
            </a:r>
            <a:r>
              <a:rPr lang="en-US" sz="1600" dirty="0">
                <a:hlinkClick r:id="rId4"/>
              </a:rPr>
              <a:t>https://datatracker.ietf.org/iabasg/ietfieee/meetings/</a:t>
            </a:r>
            <a:endParaRPr lang="en-US" sz="1600" dirty="0"/>
          </a:p>
          <a:p>
            <a:pPr lvl="1">
              <a:lnSpc>
                <a:spcPct val="80000"/>
              </a:lnSpc>
              <a:defRPr/>
            </a:pPr>
            <a:r>
              <a:rPr lang="en-US" sz="1600" dirty="0"/>
              <a:t>Coordination topics include: Capability Discovery,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October 23, 2023</a:t>
            </a:r>
          </a:p>
        </p:txBody>
      </p:sp>
      <p:sp>
        <p:nvSpPr>
          <p:cNvPr id="2" name="Footer Placeholder 1">
            <a:extLst>
              <a:ext uri="{FF2B5EF4-FFF2-40B4-BE49-F238E27FC236}">
                <a16:creationId xmlns:a16="http://schemas.microsoft.com/office/drawing/2014/main" id="{E3C294E1-A2D8-5969-58A6-9F25542A7EDD}"/>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48988CC1-EC5E-9270-07AE-9BC8DAFC3C3C}"/>
              </a:ext>
            </a:extLst>
          </p:cNvPr>
          <p:cNvSpPr>
            <a:spLocks noGrp="1"/>
          </p:cNvSpPr>
          <p:nvPr>
            <p:ph type="sldNum" idx="12"/>
          </p:nvPr>
        </p:nvSpPr>
        <p:spPr/>
        <p:txBody>
          <a:bodyPr/>
          <a:lstStyle/>
          <a:p>
            <a:r>
              <a:rPr lang="en-GB"/>
              <a:t>Slide </a:t>
            </a:r>
            <a:fld id="{440F5867-744E-4AA6-B0ED-4C44D2DFBB7B}" type="slidenum">
              <a:rPr lang="en-GB" smtClean="0"/>
              <a:pPr/>
              <a:t>119</a:t>
            </a:fld>
            <a:endParaRPr lang="en-GB" dirty="0"/>
          </a:p>
        </p:txBody>
      </p:sp>
      <p:sp>
        <p:nvSpPr>
          <p:cNvPr id="4" name="Date Placeholder 3">
            <a:extLst>
              <a:ext uri="{FF2B5EF4-FFF2-40B4-BE49-F238E27FC236}">
                <a16:creationId xmlns:a16="http://schemas.microsoft.com/office/drawing/2014/main" id="{5BC8B7C0-76F2-6DEC-0CF5-698ECE5C921B}"/>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303842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algn="ctr">
              <a:buFontTx/>
              <a:buNone/>
            </a:pPr>
            <a:r>
              <a:rPr lang="en-US" b="0" dirty="0"/>
              <a:t>This document contains agenda/minutes/actions/status as prepared/recorded at the IEEE 802.11 Editors’ Meeting</a:t>
            </a:r>
          </a:p>
        </p:txBody>
      </p:sp>
      <p:sp>
        <p:nvSpPr>
          <p:cNvPr id="2" name="Footer Placeholder 1">
            <a:extLst>
              <a:ext uri="{FF2B5EF4-FFF2-40B4-BE49-F238E27FC236}">
                <a16:creationId xmlns:a16="http://schemas.microsoft.com/office/drawing/2014/main" id="{526C4A13-EA0B-9DA2-E8EB-CC0DA455D3F1}"/>
              </a:ext>
            </a:extLst>
          </p:cNvPr>
          <p:cNvSpPr>
            <a:spLocks noGrp="1"/>
          </p:cNvSpPr>
          <p:nvPr>
            <p:ph type="ftr" idx="14"/>
          </p:nvPr>
        </p:nvSpPr>
        <p:spPr/>
        <p:txBody>
          <a:bodyPr/>
          <a:lstStyle/>
          <a:p>
            <a:r>
              <a:rPr lang="en-GB"/>
              <a:t>Robert Stacey, Intel</a:t>
            </a:r>
            <a:endParaRPr lang="en-GB" dirty="0"/>
          </a:p>
        </p:txBody>
      </p:sp>
      <p:sp>
        <p:nvSpPr>
          <p:cNvPr id="3" name="Slide Number Placeholder 2">
            <a:extLst>
              <a:ext uri="{FF2B5EF4-FFF2-40B4-BE49-F238E27FC236}">
                <a16:creationId xmlns:a16="http://schemas.microsoft.com/office/drawing/2014/main" id="{9368ED1B-440C-F13F-B594-44F3B7CFADF6}"/>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7" name="Date Placeholder 6">
            <a:extLst>
              <a:ext uri="{FF2B5EF4-FFF2-40B4-BE49-F238E27FC236}">
                <a16:creationId xmlns:a16="http://schemas.microsoft.com/office/drawing/2014/main" id="{478F3164-1230-2B7D-2221-2D8336CE5BC7}"/>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4183198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rPr>
              <a:t>There have been no RFCs published in the last two months that reference IEEE 802.11</a:t>
            </a:r>
          </a:p>
        </p:txBody>
      </p:sp>
      <p:sp>
        <p:nvSpPr>
          <p:cNvPr id="2" name="Footer Placeholder 1">
            <a:extLst>
              <a:ext uri="{FF2B5EF4-FFF2-40B4-BE49-F238E27FC236}">
                <a16:creationId xmlns:a16="http://schemas.microsoft.com/office/drawing/2014/main" id="{611F75B3-FC0B-1875-358D-E55D4D4E0113}"/>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12B0061-C07F-40B9-4425-90D116D04158}"/>
              </a:ext>
            </a:extLst>
          </p:cNvPr>
          <p:cNvSpPr>
            <a:spLocks noGrp="1"/>
          </p:cNvSpPr>
          <p:nvPr>
            <p:ph type="sldNum" idx="12"/>
          </p:nvPr>
        </p:nvSpPr>
        <p:spPr/>
        <p:txBody>
          <a:bodyPr/>
          <a:lstStyle/>
          <a:p>
            <a:r>
              <a:rPr lang="en-GB"/>
              <a:t>Slide </a:t>
            </a:r>
            <a:fld id="{440F5867-744E-4AA6-B0ED-4C44D2DFBB7B}" type="slidenum">
              <a:rPr lang="en-GB" smtClean="0"/>
              <a:pPr/>
              <a:t>120</a:t>
            </a:fld>
            <a:endParaRPr lang="en-GB" dirty="0"/>
          </a:p>
        </p:txBody>
      </p:sp>
      <p:sp>
        <p:nvSpPr>
          <p:cNvPr id="4" name="Date Placeholder 3">
            <a:extLst>
              <a:ext uri="{FF2B5EF4-FFF2-40B4-BE49-F238E27FC236}">
                <a16:creationId xmlns:a16="http://schemas.microsoft.com/office/drawing/2014/main" id="{E2E91C70-9B1A-67FD-7266-552DBCABBFA1}"/>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78073516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118 November 4-10, 2023</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2202522409"/>
              </p:ext>
            </p:extLst>
          </p:nvPr>
        </p:nvGraphicFramePr>
        <p:xfrm>
          <a:off x="2607221" y="2574504"/>
          <a:ext cx="6977557" cy="2093664"/>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r>
                        <a:rPr lang="en-US" dirty="0">
                          <a:hlinkClick r:id="rId4"/>
                        </a:rPr>
                        <a:t>wimse</a:t>
                      </a:r>
                      <a:r>
                        <a:rPr lang="en-US" dirty="0"/>
                        <a:t>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Workload Identity in Multi System Environments</a:t>
                      </a:r>
                      <a:endParaRPr lang="en-US" b="0" dirty="0"/>
                    </a:p>
                  </a:txBody>
                  <a:tcPr marL="70945" marR="70945" marT="35472" marB="35472" anchor="ctr"/>
                </a:tc>
                <a:extLst>
                  <a:ext uri="{0D108BD9-81ED-4DB2-BD59-A6C34878D82A}">
                    <a16:rowId xmlns:a16="http://schemas.microsoft.com/office/drawing/2014/main" val="1280367694"/>
                  </a:ext>
                </a:extLst>
              </a:tr>
              <a:tr h="523416">
                <a:tc>
                  <a:txBody>
                    <a:bodyPr/>
                    <a:lstStyle/>
                    <a:p>
                      <a:r>
                        <a:rPr lang="en-US" dirty="0">
                          <a:hlinkClick r:id="rId5"/>
                        </a:rPr>
                        <a:t>spice</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Secure Patterns for Internet </a:t>
                      </a:r>
                      <a:r>
                        <a:rPr lang="en-US" dirty="0" err="1"/>
                        <a:t>CrEdentials</a:t>
                      </a:r>
                      <a:endParaRPr lang="en-US" b="0" dirty="0"/>
                    </a:p>
                  </a:txBody>
                  <a:tcPr marL="70945" marR="70945" marT="35472" marB="35472" anchor="ctr"/>
                </a:tc>
                <a:extLst>
                  <a:ext uri="{0D108BD9-81ED-4DB2-BD59-A6C34878D82A}">
                    <a16:rowId xmlns:a16="http://schemas.microsoft.com/office/drawing/2014/main" val="2940825583"/>
                  </a:ext>
                </a:extLst>
              </a:tr>
              <a:tr h="523416">
                <a:tc>
                  <a:txBody>
                    <a:bodyPr/>
                    <a:lstStyle/>
                    <a:p>
                      <a:r>
                        <a:rPr lang="en-US" dirty="0" err="1">
                          <a:hlinkClick r:id="rId6"/>
                        </a:rPr>
                        <a:t>dult</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Detecting Unwanted Location Trackers</a:t>
                      </a:r>
                      <a:endParaRPr lang="en-US" b="0" dirty="0"/>
                    </a:p>
                  </a:txBody>
                  <a:tcPr marL="70945" marR="70945" marT="35472" marB="35472" anchor="ctr"/>
                </a:tc>
                <a:extLst>
                  <a:ext uri="{0D108BD9-81ED-4DB2-BD59-A6C34878D82A}">
                    <a16:rowId xmlns:a16="http://schemas.microsoft.com/office/drawing/2014/main" val="4229055872"/>
                  </a:ext>
                </a:extLst>
              </a:tr>
              <a:tr h="523416">
                <a:tc>
                  <a:txBody>
                    <a:bodyPr/>
                    <a:lstStyle/>
                    <a:p>
                      <a:r>
                        <a:rPr lang="en-US" dirty="0" err="1">
                          <a:hlinkClick r:id="rId7"/>
                        </a:rPr>
                        <a:t>vcon</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Voice Conversation Transfer</a:t>
                      </a:r>
                    </a:p>
                  </a:txBody>
                  <a:tcPr marL="70945" marR="70945" marT="35472" marB="35472" anchor="ctr"/>
                </a:tc>
                <a:extLst>
                  <a:ext uri="{0D108BD9-81ED-4DB2-BD59-A6C34878D82A}">
                    <a16:rowId xmlns:a16="http://schemas.microsoft.com/office/drawing/2014/main" val="2432168914"/>
                  </a:ext>
                </a:extLst>
              </a:tr>
            </a:tbl>
          </a:graphicData>
        </a:graphic>
      </p:graphicFrame>
      <p:sp>
        <p:nvSpPr>
          <p:cNvPr id="3" name="Footer Placeholder 2">
            <a:extLst>
              <a:ext uri="{FF2B5EF4-FFF2-40B4-BE49-F238E27FC236}">
                <a16:creationId xmlns:a16="http://schemas.microsoft.com/office/drawing/2014/main" id="{769596D6-98C5-850D-33EA-EB7E20707388}"/>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24D3A252-86C1-D83E-9676-07278515848C}"/>
              </a:ext>
            </a:extLst>
          </p:cNvPr>
          <p:cNvSpPr>
            <a:spLocks noGrp="1"/>
          </p:cNvSpPr>
          <p:nvPr>
            <p:ph type="sldNum" idx="12"/>
          </p:nvPr>
        </p:nvSpPr>
        <p:spPr/>
        <p:txBody>
          <a:bodyPr/>
          <a:lstStyle/>
          <a:p>
            <a:r>
              <a:rPr lang="en-GB"/>
              <a:t>Slide </a:t>
            </a:r>
            <a:fld id="{440F5867-744E-4AA6-B0ED-4C44D2DFBB7B}" type="slidenum">
              <a:rPr lang="en-GB" smtClean="0"/>
              <a:pPr/>
              <a:t>121</a:t>
            </a:fld>
            <a:endParaRPr lang="en-GB" dirty="0"/>
          </a:p>
        </p:txBody>
      </p:sp>
      <p:sp>
        <p:nvSpPr>
          <p:cNvPr id="5" name="Date Placeholder 4">
            <a:extLst>
              <a:ext uri="{FF2B5EF4-FFF2-40B4-BE49-F238E27FC236}">
                <a16:creationId xmlns:a16="http://schemas.microsoft.com/office/drawing/2014/main" id="{2D04EEDC-D513-E431-5390-5C18F276C2E8}"/>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8328569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3689261297"/>
              </p:ext>
            </p:extLst>
          </p:nvPr>
        </p:nvGraphicFramePr>
        <p:xfrm>
          <a:off x="2514600" y="1983626"/>
          <a:ext cx="6977558" cy="3972912"/>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a:hlinkClick r:id="rId4"/>
                        </a:rPr>
                        <a:t>hrpc</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Human Rights Protocol Considerations</a:t>
                      </a:r>
                      <a:endParaRPr lang="en-US" sz="1800" b="0" dirty="0"/>
                    </a:p>
                  </a:txBody>
                  <a:tcPr marL="70945" marR="70945" marT="35472" marB="35472" anchor="ctr"/>
                </a:tc>
                <a:extLst>
                  <a:ext uri="{0D108BD9-81ED-4DB2-BD59-A6C34878D82A}">
                    <a16:rowId xmlns:a16="http://schemas.microsoft.com/office/drawing/2014/main" val="2898437168"/>
                  </a:ext>
                </a:extLst>
              </a:tr>
              <a:tr h="496614">
                <a:tc>
                  <a:txBody>
                    <a:bodyPr/>
                    <a:lstStyle/>
                    <a:p>
                      <a:r>
                        <a:rPr lang="en-US" dirty="0">
                          <a:hlinkClick r:id="rId6"/>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Common Control and Measurement Plane</a:t>
                      </a:r>
                      <a:endParaRPr lang="en-US" sz="1800" b="0" dirty="0"/>
                    </a:p>
                  </a:txBody>
                  <a:tcPr marL="70945" marR="70945" marT="35472" marB="35472" anchor="ctr"/>
                </a:tc>
                <a:extLst>
                  <a:ext uri="{0D108BD9-81ED-4DB2-BD59-A6C34878D82A}">
                    <a16:rowId xmlns:a16="http://schemas.microsoft.com/office/drawing/2014/main" val="2926338756"/>
                  </a:ext>
                </a:extLst>
              </a:tr>
              <a:tr h="496614">
                <a:tc>
                  <a:txBody>
                    <a:bodyPr/>
                    <a:lstStyle/>
                    <a:p>
                      <a:r>
                        <a:rPr lang="en-US" dirty="0" err="1">
                          <a:hlinkClick r:id="rId8"/>
                        </a:rPr>
                        <a:t>detnet</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9"/>
                        </a:rPr>
                        <a:t>Deterministic Networking</a:t>
                      </a:r>
                      <a:endParaRPr lang="en-US" sz="1800" b="0" dirty="0"/>
                    </a:p>
                  </a:txBody>
                  <a:tcPr marL="70945" marR="70945" marT="35472" marB="35472" anchor="ctr"/>
                </a:tc>
                <a:extLst>
                  <a:ext uri="{0D108BD9-81ED-4DB2-BD59-A6C34878D82A}">
                    <a16:rowId xmlns:a16="http://schemas.microsoft.com/office/drawing/2014/main" val="2388977550"/>
                  </a:ext>
                </a:extLst>
              </a:tr>
              <a:tr h="496614">
                <a:tc>
                  <a:txBody>
                    <a:bodyPr/>
                    <a:lstStyle/>
                    <a:p>
                      <a:r>
                        <a:rPr lang="en-US" dirty="0" err="1">
                          <a:hlinkClick r:id="rId10"/>
                        </a:rPr>
                        <a:t>dult</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1"/>
                        </a:rPr>
                        <a:t>Detecting Unwanted Location Trackers</a:t>
                      </a:r>
                      <a:endParaRPr lang="en-US" sz="1800" b="0" dirty="0"/>
                    </a:p>
                  </a:txBody>
                  <a:tcPr marL="70945" marR="70945" marT="35472" marB="35472" anchor="ctr"/>
                </a:tc>
                <a:extLst>
                  <a:ext uri="{0D108BD9-81ED-4DB2-BD59-A6C34878D82A}">
                    <a16:rowId xmlns:a16="http://schemas.microsoft.com/office/drawing/2014/main" val="650797588"/>
                  </a:ext>
                </a:extLst>
              </a:tr>
              <a:tr h="496614">
                <a:tc>
                  <a:txBody>
                    <a:bodyPr/>
                    <a:lstStyle/>
                    <a:p>
                      <a:r>
                        <a:rPr lang="en-US" dirty="0">
                          <a:hlinkClick r:id="rId12"/>
                        </a:rPr>
                        <a:t>grow</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3"/>
                        </a:rPr>
                        <a:t>Global Routing Operations</a:t>
                      </a:r>
                      <a:endParaRPr lang="en-US" sz="1800" b="0" dirty="0"/>
                    </a:p>
                  </a:txBody>
                  <a:tcPr marL="70945" marR="70945" marT="35472" marB="35472" anchor="ctr"/>
                </a:tc>
                <a:extLst>
                  <a:ext uri="{0D108BD9-81ED-4DB2-BD59-A6C34878D82A}">
                    <a16:rowId xmlns:a16="http://schemas.microsoft.com/office/drawing/2014/main" val="1669581490"/>
                  </a:ext>
                </a:extLst>
              </a:tr>
              <a:tr h="496614">
                <a:tc>
                  <a:txBody>
                    <a:bodyPr/>
                    <a:lstStyle/>
                    <a:p>
                      <a:r>
                        <a:rPr lang="en-US" dirty="0">
                          <a:hlinkClick r:id="rId14"/>
                        </a:rPr>
                        <a:t>multi</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5"/>
                        </a:rPr>
                        <a:t>Multiformats</a:t>
                      </a:r>
                      <a:endParaRPr lang="en-US" sz="1800" b="0" dirty="0"/>
                    </a:p>
                  </a:txBody>
                  <a:tcPr marL="70945" marR="70945" marT="35472" marB="35472" anchor="ctr"/>
                </a:tc>
                <a:extLst>
                  <a:ext uri="{0D108BD9-81ED-4DB2-BD59-A6C34878D82A}">
                    <a16:rowId xmlns:a16="http://schemas.microsoft.com/office/drawing/2014/main" val="3416167694"/>
                  </a:ext>
                </a:extLst>
              </a:tr>
              <a:tr h="496614">
                <a:tc>
                  <a:txBody>
                    <a:bodyPr/>
                    <a:lstStyle/>
                    <a:p>
                      <a:r>
                        <a:rPr lang="en-US" dirty="0" err="1">
                          <a:hlinkClick r:id="rId16"/>
                        </a:rPr>
                        <a:t>opsawg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7"/>
                        </a:rPr>
                        <a:t>Operations and Management Area Working Group</a:t>
                      </a:r>
                      <a:endParaRPr lang="en-US" sz="1800" b="0" dirty="0"/>
                    </a:p>
                  </a:txBody>
                  <a:tcPr marL="70945" marR="70945" marT="35472" marB="35472" anchor="ctr"/>
                </a:tc>
                <a:extLst>
                  <a:ext uri="{0D108BD9-81ED-4DB2-BD59-A6C34878D82A}">
                    <a16:rowId xmlns:a16="http://schemas.microsoft.com/office/drawing/2014/main" val="1248735191"/>
                  </a:ext>
                </a:extLst>
              </a:tr>
              <a:tr h="496614">
                <a:tc>
                  <a:txBody>
                    <a:bodyPr/>
                    <a:lstStyle/>
                    <a:p>
                      <a:r>
                        <a:rPr lang="en-US" dirty="0" err="1">
                          <a:hlinkClick r:id="rId18"/>
                        </a:rPr>
                        <a:t>pce</a:t>
                      </a:r>
                      <a:endParaRPr lang="en-US" sz="1800" b="0" dirty="0"/>
                    </a:p>
                  </a:txBody>
                  <a:tcPr marL="70945" marR="70945" marT="35472" marB="35472" anchor="ctr"/>
                </a:tc>
                <a:tc>
                  <a:txBody>
                    <a:bodyPr/>
                    <a:lstStyle/>
                    <a:p>
                      <a:r>
                        <a:rPr lang="en-US" dirty="0">
                          <a:hlinkClick r:id="rId19"/>
                        </a:rPr>
                        <a:t>Path Computation Element</a:t>
                      </a:r>
                      <a:r>
                        <a:rPr lang="en-US" dirty="0"/>
                        <a:t> </a:t>
                      </a:r>
                    </a:p>
                  </a:txBody>
                  <a:tcPr anchor="ctr"/>
                </a:tc>
                <a:extLst>
                  <a:ext uri="{0D108BD9-81ED-4DB2-BD59-A6C34878D82A}">
                    <a16:rowId xmlns:a16="http://schemas.microsoft.com/office/drawing/2014/main" val="2830880288"/>
                  </a:ext>
                </a:extLst>
              </a:tr>
            </a:tbl>
          </a:graphicData>
        </a:graphic>
      </p:graphicFrame>
      <p:sp>
        <p:nvSpPr>
          <p:cNvPr id="3" name="Footer Placeholder 2">
            <a:extLst>
              <a:ext uri="{FF2B5EF4-FFF2-40B4-BE49-F238E27FC236}">
                <a16:creationId xmlns:a16="http://schemas.microsoft.com/office/drawing/2014/main" id="{FFEC3E61-4475-4B6E-0EC5-2BDB25E7772B}"/>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7B98BC49-C205-FB92-66EA-6562F4AE80C5}"/>
              </a:ext>
            </a:extLst>
          </p:cNvPr>
          <p:cNvSpPr>
            <a:spLocks noGrp="1"/>
          </p:cNvSpPr>
          <p:nvPr>
            <p:ph type="sldNum" idx="12"/>
          </p:nvPr>
        </p:nvSpPr>
        <p:spPr/>
        <p:txBody>
          <a:bodyPr/>
          <a:lstStyle/>
          <a:p>
            <a:r>
              <a:rPr lang="en-GB"/>
              <a:t>Slide </a:t>
            </a:r>
            <a:fld id="{440F5867-744E-4AA6-B0ED-4C44D2DFBB7B}" type="slidenum">
              <a:rPr lang="en-GB" smtClean="0"/>
              <a:pPr/>
              <a:t>122</a:t>
            </a:fld>
            <a:endParaRPr lang="en-GB" dirty="0"/>
          </a:p>
        </p:txBody>
      </p:sp>
      <p:sp>
        <p:nvSpPr>
          <p:cNvPr id="5" name="Date Placeholder 4">
            <a:extLst>
              <a:ext uri="{FF2B5EF4-FFF2-40B4-BE49-F238E27FC236}">
                <a16:creationId xmlns:a16="http://schemas.microsoft.com/office/drawing/2014/main" id="{364FA5C6-1E0E-AB7B-BD78-D4D55365ACB6}"/>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4303928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3419114218"/>
              </p:ext>
            </p:extLst>
          </p:nvPr>
        </p:nvGraphicFramePr>
        <p:xfrm>
          <a:off x="2514600" y="1983626"/>
          <a:ext cx="6977558" cy="1986456"/>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a:hlinkClick r:id="rId4"/>
                        </a:rPr>
                        <a:t>tcpm</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TCP Maintenance and Minor Extensions</a:t>
                      </a:r>
                      <a:endParaRPr lang="en-US" sz="1800" b="0" dirty="0"/>
                    </a:p>
                  </a:txBody>
                  <a:tcPr marL="70945" marR="70945" marT="35472" marB="35472" anchor="ctr"/>
                </a:tc>
                <a:extLst>
                  <a:ext uri="{0D108BD9-81ED-4DB2-BD59-A6C34878D82A}">
                    <a16:rowId xmlns:a16="http://schemas.microsoft.com/office/drawing/2014/main" val="931428912"/>
                  </a:ext>
                </a:extLst>
              </a:tr>
              <a:tr h="496614">
                <a:tc>
                  <a:txBody>
                    <a:bodyPr/>
                    <a:lstStyle/>
                    <a:p>
                      <a:r>
                        <a:rPr lang="en-US" dirty="0" err="1">
                          <a:hlinkClick r:id="rId6"/>
                        </a:rPr>
                        <a:t>tsvwg</a:t>
                      </a:r>
                      <a:endParaRPr lang="en-US" sz="1800" b="0" dirty="0"/>
                    </a:p>
                  </a:txBody>
                  <a:tcPr marL="70945" marR="70945" marT="35472" marB="35472" anchor="ctr"/>
                </a:tc>
                <a:tc>
                  <a:txBody>
                    <a:bodyPr/>
                    <a:lstStyle/>
                    <a:p>
                      <a:r>
                        <a:rPr lang="en-US" dirty="0">
                          <a:hlinkClick r:id="rId7"/>
                        </a:rPr>
                        <a:t>Transport and Services Working Group</a:t>
                      </a:r>
                      <a:endParaRPr lang="en-US" dirty="0"/>
                    </a:p>
                  </a:txBody>
                  <a:tcPr anchor="ctr"/>
                </a:tc>
                <a:extLst>
                  <a:ext uri="{0D108BD9-81ED-4DB2-BD59-A6C34878D82A}">
                    <a16:rowId xmlns:a16="http://schemas.microsoft.com/office/drawing/2014/main" val="2696368036"/>
                  </a:ext>
                </a:extLst>
              </a:tr>
              <a:tr h="496614">
                <a:tc>
                  <a:txBody>
                    <a:bodyPr/>
                    <a:lstStyle/>
                    <a:p>
                      <a:r>
                        <a:rPr lang="en-US" dirty="0">
                          <a:hlinkClick r:id="rId8"/>
                        </a:rPr>
                        <a:t>vcon</a:t>
                      </a:r>
                      <a:endParaRPr lang="en-US" sz="1800" b="0" dirty="0"/>
                    </a:p>
                  </a:txBody>
                  <a:tcPr marL="70945" marR="70945" marT="35472" marB="35472" anchor="ctr"/>
                </a:tc>
                <a:tc>
                  <a:txBody>
                    <a:bodyPr/>
                    <a:lstStyle/>
                    <a:p>
                      <a:r>
                        <a:rPr lang="en-US" dirty="0">
                          <a:hlinkClick r:id="rId9"/>
                        </a:rPr>
                        <a:t>vCon</a:t>
                      </a:r>
                      <a:r>
                        <a:rPr lang="en-US" dirty="0"/>
                        <a:t> </a:t>
                      </a:r>
                    </a:p>
                  </a:txBody>
                  <a:tcPr anchor="ctr"/>
                </a:tc>
                <a:extLst>
                  <a:ext uri="{0D108BD9-81ED-4DB2-BD59-A6C34878D82A}">
                    <a16:rowId xmlns:a16="http://schemas.microsoft.com/office/drawing/2014/main" val="462132489"/>
                  </a:ext>
                </a:extLst>
              </a:tr>
              <a:tr h="496614">
                <a:tc>
                  <a:txBody>
                    <a:bodyPr/>
                    <a:lstStyle/>
                    <a:p>
                      <a:r>
                        <a:rPr lang="en-US" dirty="0">
                          <a:hlinkClick r:id="rId10"/>
                        </a:rPr>
                        <a:t>wish</a:t>
                      </a:r>
                      <a:endParaRPr lang="en-US" sz="1800" b="0" dirty="0"/>
                    </a:p>
                  </a:txBody>
                  <a:tcPr marL="70945" marR="70945" marT="35472" marB="35472" anchor="ctr"/>
                </a:tc>
                <a:tc>
                  <a:txBody>
                    <a:bodyPr/>
                    <a:lstStyle/>
                    <a:p>
                      <a:r>
                        <a:rPr lang="en-US" dirty="0">
                          <a:hlinkClick r:id="rId11"/>
                        </a:rPr>
                        <a:t>WebRTC Ingest Signaling over HTTPS</a:t>
                      </a:r>
                      <a:endParaRPr lang="en-US" dirty="0"/>
                    </a:p>
                  </a:txBody>
                  <a:tcPr anchor="ctr"/>
                </a:tc>
                <a:extLst>
                  <a:ext uri="{0D108BD9-81ED-4DB2-BD59-A6C34878D82A}">
                    <a16:rowId xmlns:a16="http://schemas.microsoft.com/office/drawing/2014/main" val="4068348069"/>
                  </a:ext>
                </a:extLst>
              </a:tr>
            </a:tbl>
          </a:graphicData>
        </a:graphic>
      </p:graphicFrame>
      <p:sp>
        <p:nvSpPr>
          <p:cNvPr id="3" name="Footer Placeholder 2">
            <a:extLst>
              <a:ext uri="{FF2B5EF4-FFF2-40B4-BE49-F238E27FC236}">
                <a16:creationId xmlns:a16="http://schemas.microsoft.com/office/drawing/2014/main" id="{3EC62F58-FC12-7387-3C14-17471DC6803D}"/>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B91C2C93-9445-F504-30EF-823D6E0711E1}"/>
              </a:ext>
            </a:extLst>
          </p:cNvPr>
          <p:cNvSpPr>
            <a:spLocks noGrp="1"/>
          </p:cNvSpPr>
          <p:nvPr>
            <p:ph type="sldNum" idx="12"/>
          </p:nvPr>
        </p:nvSpPr>
        <p:spPr/>
        <p:txBody>
          <a:bodyPr/>
          <a:lstStyle/>
          <a:p>
            <a:r>
              <a:rPr lang="en-GB"/>
              <a:t>Slide </a:t>
            </a:r>
            <a:fld id="{440F5867-744E-4AA6-B0ED-4C44D2DFBB7B}" type="slidenum">
              <a:rPr lang="en-GB" smtClean="0"/>
              <a:pPr/>
              <a:t>123</a:t>
            </a:fld>
            <a:endParaRPr lang="en-GB" dirty="0"/>
          </a:p>
        </p:txBody>
      </p:sp>
      <p:sp>
        <p:nvSpPr>
          <p:cNvPr id="5" name="Date Placeholder 4">
            <a:extLst>
              <a:ext uri="{FF2B5EF4-FFF2-40B4-BE49-F238E27FC236}">
                <a16:creationId xmlns:a16="http://schemas.microsoft.com/office/drawing/2014/main" id="{3207758A-3757-CE54-2494-FDF6611E6E86}"/>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232633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FB1A3193-1D6D-D7A3-9AED-0811C222882E}"/>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2D8ECB4F-62E0-05AA-8A3D-740D0E6BF4B6}"/>
              </a:ext>
            </a:extLst>
          </p:cNvPr>
          <p:cNvSpPr>
            <a:spLocks noGrp="1"/>
          </p:cNvSpPr>
          <p:nvPr>
            <p:ph type="sldNum" idx="12"/>
          </p:nvPr>
        </p:nvSpPr>
        <p:spPr/>
        <p:txBody>
          <a:bodyPr/>
          <a:lstStyle/>
          <a:p>
            <a:r>
              <a:rPr lang="en-GB"/>
              <a:t>Slide </a:t>
            </a:r>
            <a:fld id="{440F5867-744E-4AA6-B0ED-4C44D2DFBB7B}" type="slidenum">
              <a:rPr lang="en-GB" smtClean="0"/>
              <a:pPr/>
              <a:t>124</a:t>
            </a:fld>
            <a:endParaRPr lang="en-GB" dirty="0"/>
          </a:p>
        </p:txBody>
      </p:sp>
      <p:sp>
        <p:nvSpPr>
          <p:cNvPr id="4" name="Date Placeholder 3">
            <a:extLst>
              <a:ext uri="{FF2B5EF4-FFF2-40B4-BE49-F238E27FC236}">
                <a16:creationId xmlns:a16="http://schemas.microsoft.com/office/drawing/2014/main" id="{D0CC060B-E77E-6AE9-A13C-5AEBFA74B532}"/>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59258576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Revised: IPv6 Neighbor Discovery Multicast and Anycast Address Listener Subscription: </a:t>
            </a:r>
            <a:r>
              <a:rPr lang="en-US" sz="1400" dirty="0">
                <a:hlinkClick r:id="rId4"/>
              </a:rPr>
              <a:t>https://datatracker.ietf.org/doc/draft-ietf-6lo-multicast-registration/</a:t>
            </a:r>
            <a:r>
              <a:rPr lang="en-US" sz="1400" dirty="0"/>
              <a:t> (November 2023)</a:t>
            </a:r>
          </a:p>
          <a:p>
            <a:pPr lvl="2">
              <a:lnSpc>
                <a:spcPct val="80000"/>
              </a:lnSpc>
              <a:spcAft>
                <a:spcPts val="600"/>
              </a:spcAft>
            </a:pPr>
            <a:r>
              <a:rPr lang="en-US" sz="1400" dirty="0"/>
              <a:t>Mentions IEEE 802.11 as one possible Low-power and Lossy Network to which this specification is applicable</a:t>
            </a:r>
          </a:p>
          <a:p>
            <a:pPr lvl="1">
              <a:lnSpc>
                <a:spcPct val="80000"/>
              </a:lnSpc>
              <a:spcAft>
                <a:spcPts val="600"/>
              </a:spcAft>
            </a:pPr>
            <a:r>
              <a:rPr lang="en-US" sz="1400" dirty="0"/>
              <a:t>Some other specifications reference IEEE 802.15.4.</a:t>
            </a:r>
          </a:p>
          <a:p>
            <a:pPr lvl="2">
              <a:lnSpc>
                <a:spcPct val="80000"/>
              </a:lnSpc>
              <a:spcAft>
                <a:spcPts val="600"/>
              </a:spcAft>
            </a:pPr>
            <a:endParaRPr lang="en-US" sz="1200" dirty="0"/>
          </a:p>
        </p:txBody>
      </p:sp>
      <p:sp>
        <p:nvSpPr>
          <p:cNvPr id="2" name="Footer Placeholder 1">
            <a:extLst>
              <a:ext uri="{FF2B5EF4-FFF2-40B4-BE49-F238E27FC236}">
                <a16:creationId xmlns:a16="http://schemas.microsoft.com/office/drawing/2014/main" id="{D692371C-CE92-FDF1-A203-43ADF6FA1C17}"/>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A65B7C18-453C-FC91-A0C3-0B7A08776D41}"/>
              </a:ext>
            </a:extLst>
          </p:cNvPr>
          <p:cNvSpPr>
            <a:spLocks noGrp="1"/>
          </p:cNvSpPr>
          <p:nvPr>
            <p:ph type="sldNum" idx="12"/>
          </p:nvPr>
        </p:nvSpPr>
        <p:spPr/>
        <p:txBody>
          <a:bodyPr/>
          <a:lstStyle/>
          <a:p>
            <a:r>
              <a:rPr lang="en-GB"/>
              <a:t>Slide </a:t>
            </a:r>
            <a:fld id="{440F5867-744E-4AA6-B0ED-4C44D2DFBB7B}" type="slidenum">
              <a:rPr lang="en-GB" smtClean="0"/>
              <a:pPr/>
              <a:t>125</a:t>
            </a:fld>
            <a:endParaRPr lang="en-GB" dirty="0"/>
          </a:p>
        </p:txBody>
      </p:sp>
      <p:sp>
        <p:nvSpPr>
          <p:cNvPr id="4" name="Date Placeholder 3">
            <a:extLst>
              <a:ext uri="{FF2B5EF4-FFF2-40B4-BE49-F238E27FC236}">
                <a16:creationId xmlns:a16="http://schemas.microsoft.com/office/drawing/2014/main" id="{65F270D3-AB7C-2E7F-C681-490346095305}"/>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71152854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Lossy Networks</a:t>
            </a:r>
          </a:p>
          <a:p>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BAC31ED3-8E08-47D6-925D-72F4E9D3EED1}"/>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5AF9FB2D-BBF4-5073-23CC-F77BE4323E94}"/>
              </a:ext>
            </a:extLst>
          </p:cNvPr>
          <p:cNvSpPr>
            <a:spLocks noGrp="1"/>
          </p:cNvSpPr>
          <p:nvPr>
            <p:ph type="sldNum" idx="12"/>
          </p:nvPr>
        </p:nvSpPr>
        <p:spPr/>
        <p:txBody>
          <a:bodyPr/>
          <a:lstStyle/>
          <a:p>
            <a:r>
              <a:rPr lang="en-GB"/>
              <a:t>Slide </a:t>
            </a:r>
            <a:fld id="{440F5867-744E-4AA6-B0ED-4C44D2DFBB7B}" type="slidenum">
              <a:rPr lang="en-GB" smtClean="0"/>
              <a:pPr/>
              <a:t>126</a:t>
            </a:fld>
            <a:endParaRPr lang="en-GB" dirty="0"/>
          </a:p>
        </p:txBody>
      </p:sp>
      <p:sp>
        <p:nvSpPr>
          <p:cNvPr id="4" name="Date Placeholder 3">
            <a:extLst>
              <a:ext uri="{FF2B5EF4-FFF2-40B4-BE49-F238E27FC236}">
                <a16:creationId xmlns:a16="http://schemas.microsoft.com/office/drawing/2014/main" id="{AC12B754-8442-28F8-0E0F-88A72FD70191}"/>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63125747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Bef>
                <a:spcPts val="1200"/>
              </a:spcBef>
              <a:spcAft>
                <a:spcPts val="600"/>
              </a:spcAft>
            </a:pPr>
            <a:r>
              <a:rPr lang="en-US" sz="1800" dirty="0"/>
              <a:t>Updates</a:t>
            </a:r>
          </a:p>
          <a:p>
            <a:pPr lvl="1">
              <a:lnSpc>
                <a:spcPct val="80000"/>
              </a:lnSpc>
              <a:spcAft>
                <a:spcPts val="600"/>
              </a:spcAft>
            </a:pPr>
            <a:r>
              <a:rPr lang="en-US" sz="1400" dirty="0"/>
              <a:t>Awaiting Shepherd Write-up: Randomized and Changing MAC Address: </a:t>
            </a:r>
            <a:r>
              <a:rPr lang="en-US" sz="1400" dirty="0">
                <a:hlinkClick r:id="rId4"/>
              </a:rPr>
              <a:t>https://datatracker.ietf.org/doc/draft-ietf-madinas-mac-address-randomization/</a:t>
            </a:r>
            <a:r>
              <a:rPr lang="en-US" sz="1400" dirty="0"/>
              <a:t> (November 2023)</a:t>
            </a:r>
          </a:p>
        </p:txBody>
      </p:sp>
      <p:sp>
        <p:nvSpPr>
          <p:cNvPr id="2" name="Footer Placeholder 1">
            <a:extLst>
              <a:ext uri="{FF2B5EF4-FFF2-40B4-BE49-F238E27FC236}">
                <a16:creationId xmlns:a16="http://schemas.microsoft.com/office/drawing/2014/main" id="{8135C6CE-0A0E-FA8B-7CB2-B453CF2B2EAC}"/>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9D68F99-71DD-727C-0E7B-B18DE6CA6933}"/>
              </a:ext>
            </a:extLst>
          </p:cNvPr>
          <p:cNvSpPr>
            <a:spLocks noGrp="1"/>
          </p:cNvSpPr>
          <p:nvPr>
            <p:ph type="sldNum" idx="12"/>
          </p:nvPr>
        </p:nvSpPr>
        <p:spPr/>
        <p:txBody>
          <a:bodyPr/>
          <a:lstStyle/>
          <a:p>
            <a:r>
              <a:rPr lang="en-GB"/>
              <a:t>Slide </a:t>
            </a:r>
            <a:fld id="{440F5867-744E-4AA6-B0ED-4C44D2DFBB7B}" type="slidenum">
              <a:rPr lang="en-GB" smtClean="0"/>
              <a:pPr/>
              <a:t>127</a:t>
            </a:fld>
            <a:endParaRPr lang="en-GB" dirty="0"/>
          </a:p>
        </p:txBody>
      </p:sp>
      <p:sp>
        <p:nvSpPr>
          <p:cNvPr id="4" name="Date Placeholder 3">
            <a:extLst>
              <a:ext uri="{FF2B5EF4-FFF2-40B4-BE49-F238E27FC236}">
                <a16:creationId xmlns:a16="http://schemas.microsoft.com/office/drawing/2014/main" id="{14CBBB45-8E5D-CF08-AB57-E261DD05BD2B}"/>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89120980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EAP Method Update (EMU)</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p>
          <a:p>
            <a:pPr lvl="1">
              <a:lnSpc>
                <a:spcPct val="80000"/>
              </a:lnSpc>
            </a:pP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Awaiting AD Write-up: Tunnel Extensible Authentication Protocol (TEAP) Version 1: </a:t>
            </a:r>
            <a:r>
              <a:rPr lang="en-US" sz="1400" dirty="0">
                <a:hlinkClick r:id="rId4"/>
              </a:rPr>
              <a:t>https://datatracker.ietf.org/doc/draft-ietf-emu-rfc7170bis/</a:t>
            </a:r>
            <a:r>
              <a:rPr lang="en-US" sz="1400" dirty="0"/>
              <a:t> (September 2023)</a:t>
            </a:r>
          </a:p>
          <a:p>
            <a:pPr lvl="1">
              <a:lnSpc>
                <a:spcPct val="80000"/>
              </a:lnSpc>
              <a:spcAft>
                <a:spcPts val="600"/>
              </a:spcAft>
            </a:pPr>
            <a:r>
              <a:rPr lang="en-US" sz="1400" dirty="0"/>
              <a:t>For adoption: Using the Extensible Authentication Protocol with Ephemeral Diffie-Hellman over COSE (EDHOC): </a:t>
            </a:r>
            <a:r>
              <a:rPr lang="en-US" sz="1400" dirty="0">
                <a:hlinkClick r:id="rId5"/>
              </a:rPr>
              <a:t>https://datatracker.ietf.org/doc/draft-ingles-eap-edhoc/</a:t>
            </a:r>
            <a:r>
              <a:rPr lang="en-US" sz="1400" dirty="0"/>
              <a:t> (November 2023)</a:t>
            </a:r>
          </a:p>
          <a:p>
            <a:pPr lvl="1">
              <a:lnSpc>
                <a:spcPct val="80000"/>
              </a:lnSpc>
              <a:spcAft>
                <a:spcPts val="600"/>
              </a:spcAft>
            </a:pPr>
            <a:r>
              <a:rPr lang="en-US" sz="1400" dirty="0"/>
              <a:t>For adoption: EAP-FIDO: </a:t>
            </a:r>
            <a:r>
              <a:rPr lang="en-US" sz="1400" dirty="0">
                <a:hlinkClick r:id="rId6"/>
              </a:rPr>
              <a:t>https://datatracker.ietf.org/doc/draft-janfred-eap-fido/</a:t>
            </a:r>
            <a:r>
              <a:rPr lang="en-US" sz="1400" dirty="0"/>
              <a:t> (November 2023)</a:t>
            </a:r>
          </a:p>
        </p:txBody>
      </p:sp>
      <p:sp>
        <p:nvSpPr>
          <p:cNvPr id="2" name="Footer Placeholder 1">
            <a:extLst>
              <a:ext uri="{FF2B5EF4-FFF2-40B4-BE49-F238E27FC236}">
                <a16:creationId xmlns:a16="http://schemas.microsoft.com/office/drawing/2014/main" id="{CE3A739A-574C-F270-DFC6-64157E4FD54A}"/>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EB9736FC-51C7-35C1-1B52-0C56EA3336CA}"/>
              </a:ext>
            </a:extLst>
          </p:cNvPr>
          <p:cNvSpPr>
            <a:spLocks noGrp="1"/>
          </p:cNvSpPr>
          <p:nvPr>
            <p:ph type="sldNum" idx="12"/>
          </p:nvPr>
        </p:nvSpPr>
        <p:spPr/>
        <p:txBody>
          <a:bodyPr/>
          <a:lstStyle/>
          <a:p>
            <a:r>
              <a:rPr lang="en-GB"/>
              <a:t>Slide </a:t>
            </a:r>
            <a:fld id="{440F5867-744E-4AA6-B0ED-4C44D2DFBB7B}" type="slidenum">
              <a:rPr lang="en-GB" smtClean="0"/>
              <a:pPr/>
              <a:t>128</a:t>
            </a:fld>
            <a:endParaRPr lang="en-GB" dirty="0"/>
          </a:p>
        </p:txBody>
      </p:sp>
      <p:sp>
        <p:nvSpPr>
          <p:cNvPr id="4" name="Date Placeholder 3">
            <a:extLst>
              <a:ext uri="{FF2B5EF4-FFF2-40B4-BE49-F238E27FC236}">
                <a16:creationId xmlns:a16="http://schemas.microsoft.com/office/drawing/2014/main" id="{4ABB1B4C-DC1A-6614-1C2A-2C452EC5D884}"/>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38624502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p>
          <a:p>
            <a:pPr lvl="1">
              <a:lnSpc>
                <a:spcPct val="80000"/>
              </a:lnSpc>
              <a:defRPr/>
            </a:pPr>
            <a:r>
              <a:rPr lang="en-US" sz="1400" dirty="0"/>
              <a:t>Revised: A Data Manifest for Contextualized Telemetry Data: </a:t>
            </a:r>
            <a:r>
              <a:rPr lang="en-US" sz="1400" dirty="0">
                <a:hlinkClick r:id="rId4"/>
              </a:rPr>
              <a:t>https://datatracker.ietf.org/doc/draft-ietf-opsawg-collected-data-manifest/</a:t>
            </a:r>
            <a:r>
              <a:rPr lang="en-US" sz="1400" dirty="0"/>
              <a:t> (October 2023)</a:t>
            </a:r>
          </a:p>
          <a:p>
            <a:pPr lvl="1">
              <a:lnSpc>
                <a:spcPct val="80000"/>
              </a:lnSpc>
              <a:defRPr/>
            </a:pPr>
            <a:endParaRPr lang="en-US" sz="1800" dirty="0"/>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5"/>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6"/>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CC4D7811-5BE3-CE42-7B98-9822812EACCB}"/>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54ADF9A3-04E4-26FF-6683-67B6EBE9AE98}"/>
              </a:ext>
            </a:extLst>
          </p:cNvPr>
          <p:cNvSpPr>
            <a:spLocks noGrp="1"/>
          </p:cNvSpPr>
          <p:nvPr>
            <p:ph type="sldNum" idx="12"/>
          </p:nvPr>
        </p:nvSpPr>
        <p:spPr/>
        <p:txBody>
          <a:bodyPr/>
          <a:lstStyle/>
          <a:p>
            <a:r>
              <a:rPr lang="en-GB"/>
              <a:t>Slide </a:t>
            </a:r>
            <a:fld id="{440F5867-744E-4AA6-B0ED-4C44D2DFBB7B}" type="slidenum">
              <a:rPr lang="en-GB" smtClean="0"/>
              <a:pPr/>
              <a:t>129</a:t>
            </a:fld>
            <a:endParaRPr lang="en-GB" dirty="0"/>
          </a:p>
        </p:txBody>
      </p:sp>
      <p:sp>
        <p:nvSpPr>
          <p:cNvPr id="4" name="Date Placeholder 3">
            <a:extLst>
              <a:ext uri="{FF2B5EF4-FFF2-40B4-BE49-F238E27FC236}">
                <a16:creationId xmlns:a16="http://schemas.microsoft.com/office/drawing/2014/main" id="{A7AA326E-F537-74F8-0185-0388CCCAB866}"/>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897862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for 2023-11-14 meeting</a:t>
            </a:r>
          </a:p>
        </p:txBody>
      </p:sp>
      <p:sp>
        <p:nvSpPr>
          <p:cNvPr id="3" name="Content Placeholder 2"/>
          <p:cNvSpPr>
            <a:spLocks noGrp="1"/>
          </p:cNvSpPr>
          <p:nvPr>
            <p:ph idx="1"/>
          </p:nvPr>
        </p:nvSpPr>
        <p:spPr>
          <a:xfrm>
            <a:off x="914401" y="1751014"/>
            <a:ext cx="10361084" cy="4724400"/>
          </a:xfrm>
        </p:spPr>
        <p:txBody>
          <a:bodyPr/>
          <a:lstStyle/>
          <a:p>
            <a:r>
              <a:rPr lang="en-US" sz="2000" dirty="0"/>
              <a:t>Roll Call / Contacts / Reflector</a:t>
            </a:r>
          </a:p>
          <a:p>
            <a:r>
              <a:rPr lang="en-US" sz="2000" dirty="0"/>
              <a:t>Brief status report</a:t>
            </a:r>
          </a:p>
          <a:p>
            <a:r>
              <a:rPr lang="en-US" sz="2000" dirty="0" err="1"/>
              <a:t>TGbe</a:t>
            </a:r>
            <a:r>
              <a:rPr lang="en-US" sz="2000" dirty="0"/>
              <a:t> MDR review</a:t>
            </a:r>
          </a:p>
          <a:p>
            <a:r>
              <a:rPr lang="en-US" sz="2000" dirty="0"/>
              <a:t>Draft and Amendment alignments</a:t>
            </a:r>
          </a:p>
          <a:p>
            <a:pPr>
              <a:buFont typeface="Arial" panose="020B0604020202020204" pitchFamily="34" charset="0"/>
              <a:buChar char="•"/>
            </a:pPr>
            <a:r>
              <a:rPr lang="en-US" sz="2000" dirty="0"/>
              <a:t>	</a:t>
            </a:r>
            <a:r>
              <a:rPr lang="en-US" sz="2000"/>
              <a:t>11bb and 11bc </a:t>
            </a:r>
            <a:r>
              <a:rPr lang="en-US" sz="2000" dirty="0"/>
              <a:t>publication</a:t>
            </a:r>
          </a:p>
          <a:p>
            <a:pPr>
              <a:buFont typeface="Arial" panose="020B0604020202020204" pitchFamily="34" charset="0"/>
              <a:buChar char="•"/>
            </a:pPr>
            <a:r>
              <a:rPr lang="en-US" sz="2000" dirty="0"/>
              <a:t>	11be, 11bf, 11bh, 11bk ordering</a:t>
            </a:r>
          </a:p>
          <a:p>
            <a:r>
              <a:rPr lang="en-US" sz="2000" dirty="0"/>
              <a:t>Update on various topics:</a:t>
            </a:r>
          </a:p>
          <a:p>
            <a:r>
              <a:rPr lang="en-US" sz="2000" dirty="0"/>
              <a:t>	Clause 6 rewrite, searchable definitions, that/which in style guide, field vs subfield</a:t>
            </a:r>
          </a:p>
          <a:p>
            <a:r>
              <a:rPr lang="en-US" sz="2000" dirty="0"/>
              <a:t>WG Style Guide for 802.11 draft </a:t>
            </a:r>
            <a:r>
              <a:rPr lang="en-US" sz="2000" dirty="0">
                <a:solidFill>
                  <a:schemeClr val="tx1"/>
                </a:solidFill>
              </a:rPr>
              <a:t>09/1034r20</a:t>
            </a:r>
          </a:p>
          <a:p>
            <a:r>
              <a:rPr lang="en-US" sz="2000" dirty="0">
                <a:solidFill>
                  <a:schemeClr val="tx1"/>
                </a:solidFill>
              </a:rPr>
              <a:t>	Suggested changes from Rubayet Shafin to 2.3 “is set to”</a:t>
            </a:r>
          </a:p>
          <a:p>
            <a:r>
              <a:rPr lang="en-US" sz="2000" dirty="0"/>
              <a:t>ANA number spaces</a:t>
            </a:r>
          </a:p>
          <a:p>
            <a:endParaRPr lang="en-US" sz="2000" dirty="0"/>
          </a:p>
        </p:txBody>
      </p:sp>
      <p:sp>
        <p:nvSpPr>
          <p:cNvPr id="7" name="Footer Placeholder 6">
            <a:extLst>
              <a:ext uri="{FF2B5EF4-FFF2-40B4-BE49-F238E27FC236}">
                <a16:creationId xmlns:a16="http://schemas.microsoft.com/office/drawing/2014/main" id="{E2569CF9-71D1-BECA-A0CF-3B3A8FE0E503}"/>
              </a:ext>
            </a:extLst>
          </p:cNvPr>
          <p:cNvSpPr>
            <a:spLocks noGrp="1"/>
          </p:cNvSpPr>
          <p:nvPr>
            <p:ph type="ftr" idx="14"/>
          </p:nvPr>
        </p:nvSpPr>
        <p:spPr/>
        <p:txBody>
          <a:bodyPr/>
          <a:lstStyle/>
          <a:p>
            <a:r>
              <a:rPr lang="en-GB"/>
              <a:t>Robert Stacey, Intel</a:t>
            </a:r>
            <a:endParaRPr lang="en-GB" dirty="0"/>
          </a:p>
        </p:txBody>
      </p:sp>
      <p:sp>
        <p:nvSpPr>
          <p:cNvPr id="8" name="Slide Number Placeholder 7">
            <a:extLst>
              <a:ext uri="{FF2B5EF4-FFF2-40B4-BE49-F238E27FC236}">
                <a16:creationId xmlns:a16="http://schemas.microsoft.com/office/drawing/2014/main" id="{26464216-0E21-E9E5-1F37-45FD25503153}"/>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9" name="Date Placeholder 8">
            <a:extLst>
              <a:ext uri="{FF2B5EF4-FFF2-40B4-BE49-F238E27FC236}">
                <a16:creationId xmlns:a16="http://schemas.microsoft.com/office/drawing/2014/main" id="{A01314AB-1F36-3E86-E62B-6D0FA2DBC3CC}"/>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84314512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Internet Area Working Group </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https://datatracker.ietf.org/wg/intarea/</a:t>
            </a:r>
            <a:endParaRPr lang="en-US" sz="2000" dirty="0"/>
          </a:p>
          <a:p>
            <a:pPr>
              <a:lnSpc>
                <a:spcPct val="80000"/>
              </a:lnSpc>
              <a:defRPr/>
            </a:pPr>
            <a:endParaRPr lang="en-US" sz="1400" dirty="0"/>
          </a:p>
          <a:p>
            <a:pPr>
              <a:lnSpc>
                <a:spcPct val="80000"/>
              </a:lnSpc>
              <a:defRPr/>
            </a:pPr>
            <a:r>
              <a:rPr lang="en-US" sz="1800" dirty="0"/>
              <a:t>Updates</a:t>
            </a:r>
          </a:p>
          <a:p>
            <a:pPr lvl="1">
              <a:lnSpc>
                <a:spcPct val="80000"/>
              </a:lnSpc>
              <a:defRPr/>
            </a:pPr>
            <a:r>
              <a:rPr lang="en-US" sz="1400" dirty="0"/>
              <a:t>In RFC Editor’s queue: IANA Considerations and IETF Protocol and Documentation Usage for IEEE 802 Parameters: </a:t>
            </a:r>
            <a:r>
              <a:rPr lang="en-US" sz="1400" dirty="0">
                <a:hlinkClick r:id="rId4"/>
              </a:rPr>
              <a:t>https://datatracker.ietf.org/doc/draft-ietf-intarea-rfc7042bis</a:t>
            </a:r>
            <a:r>
              <a:rPr lang="en-US" sz="1400" dirty="0">
                <a:hlinkClick r:id="rId5"/>
              </a:rPr>
              <a:t>/</a:t>
            </a:r>
            <a:r>
              <a:rPr lang="en-US" sz="1400" dirty="0"/>
              <a:t> (Nov 2023)</a:t>
            </a:r>
          </a:p>
          <a:p>
            <a:pPr lvl="2">
              <a:lnSpc>
                <a:spcPct val="80000"/>
              </a:lnSpc>
              <a:defRPr/>
            </a:pPr>
            <a:r>
              <a:rPr lang="en-US" sz="1400" dirty="0"/>
              <a:t>Discusses several aspects of IEEE 802 parameter and their use in IETF protocols, specifies IANA considerations for assignment of points under the IANA OUI, and provides some values for use in documentation.</a:t>
            </a:r>
          </a:p>
          <a:p>
            <a:pPr lvl="1">
              <a:lnSpc>
                <a:spcPct val="80000"/>
              </a:lnSpc>
              <a:defRPr/>
            </a:pPr>
            <a:r>
              <a:rPr lang="en-US" sz="1400" dirty="0"/>
              <a:t>Revised: Protocol Numbers for SCHC: </a:t>
            </a:r>
            <a:r>
              <a:rPr lang="en-US" sz="1400" dirty="0">
                <a:hlinkClick r:id="rId6"/>
              </a:rPr>
              <a:t>https://datatracker.ietf.org/doc/draft-ietf-intarea-schc-protocol-numbers/</a:t>
            </a:r>
            <a:r>
              <a:rPr lang="en-US" sz="1400" dirty="0"/>
              <a:t> (October 2023)</a:t>
            </a:r>
          </a:p>
          <a:p>
            <a:pPr lvl="2">
              <a:lnSpc>
                <a:spcPct val="80000"/>
              </a:lnSpc>
              <a:defRPr/>
            </a:pPr>
            <a:r>
              <a:rPr lang="en-US" sz="1400" dirty="0"/>
              <a:t>Requests an </a:t>
            </a:r>
            <a:r>
              <a:rPr lang="en-US" sz="1400" dirty="0" err="1"/>
              <a:t>Ethertype</a:t>
            </a:r>
            <a:r>
              <a:rPr lang="en-US" sz="1400" dirty="0"/>
              <a:t> for use of native Static Context Header Compression over IEEE 802 networks (for IP and non-IP protocols).</a:t>
            </a:r>
          </a:p>
        </p:txBody>
      </p:sp>
      <p:sp>
        <p:nvSpPr>
          <p:cNvPr id="2" name="Footer Placeholder 1">
            <a:extLst>
              <a:ext uri="{FF2B5EF4-FFF2-40B4-BE49-F238E27FC236}">
                <a16:creationId xmlns:a16="http://schemas.microsoft.com/office/drawing/2014/main" id="{D3BEC67C-B094-309E-AAF0-3A4F2B47C404}"/>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394992EC-C6E2-7028-2AAE-1500F2350CFD}"/>
              </a:ext>
            </a:extLst>
          </p:cNvPr>
          <p:cNvSpPr>
            <a:spLocks noGrp="1"/>
          </p:cNvSpPr>
          <p:nvPr>
            <p:ph type="sldNum" idx="12"/>
          </p:nvPr>
        </p:nvSpPr>
        <p:spPr/>
        <p:txBody>
          <a:bodyPr/>
          <a:lstStyle/>
          <a:p>
            <a:r>
              <a:rPr lang="en-GB"/>
              <a:t>Slide </a:t>
            </a:r>
            <a:fld id="{440F5867-744E-4AA6-B0ED-4C44D2DFBB7B}" type="slidenum">
              <a:rPr lang="en-GB" smtClean="0"/>
              <a:pPr/>
              <a:t>130</a:t>
            </a:fld>
            <a:endParaRPr lang="en-GB" dirty="0"/>
          </a:p>
        </p:txBody>
      </p:sp>
      <p:sp>
        <p:nvSpPr>
          <p:cNvPr id="4" name="Date Placeholder 3">
            <a:extLst>
              <a:ext uri="{FF2B5EF4-FFF2-40B4-BE49-F238E27FC236}">
                <a16:creationId xmlns:a16="http://schemas.microsoft.com/office/drawing/2014/main" id="{92D4D0E5-9B8F-85FA-D46B-5ACE688A40A5}"/>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70945257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Transport Layer Security Working Group website: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Revised: Deprecating Obsolete Key Exchange Methods in TLS 1.2: </a:t>
            </a:r>
            <a:r>
              <a:rPr lang="en-US" sz="1400" dirty="0">
                <a:hlinkClick r:id="rId4"/>
              </a:rPr>
              <a:t>https://datatracker.ietf.org/doc/draft-ietf-tls-deprecate-obsolete-kex/</a:t>
            </a:r>
            <a:r>
              <a:rPr lang="en-US" sz="1400" dirty="0"/>
              <a:t> (September 2023)</a:t>
            </a:r>
          </a:p>
          <a:p>
            <a:pPr lvl="1">
              <a:lnSpc>
                <a:spcPct val="80000"/>
              </a:lnSpc>
              <a:spcAft>
                <a:spcPts val="600"/>
              </a:spcAft>
              <a:defRPr/>
            </a:pPr>
            <a:r>
              <a:rPr lang="en-US" sz="1400" dirty="0"/>
              <a:t>Revised: Compact TLS 1.3: </a:t>
            </a:r>
            <a:r>
              <a:rPr lang="en-US" sz="1400" dirty="0">
                <a:hlinkClick r:id="rId5"/>
              </a:rPr>
              <a:t>https://datatracker.ietf.org/doc/draft-ietf-tls-ctls/</a:t>
            </a:r>
            <a:r>
              <a:rPr lang="en-US" sz="1400" dirty="0"/>
              <a:t> (October 2023)</a:t>
            </a:r>
          </a:p>
          <a:p>
            <a:pPr lvl="1">
              <a:lnSpc>
                <a:spcPct val="80000"/>
              </a:lnSpc>
              <a:spcAft>
                <a:spcPts val="600"/>
              </a:spcAft>
              <a:defRPr/>
            </a:pPr>
            <a:r>
              <a:rPr lang="en-US" sz="1400" dirty="0"/>
              <a:t>(Still) In WGLC: The Transport Layer Security (TLS) Protocol Version 1.3: </a:t>
            </a:r>
            <a:r>
              <a:rPr lang="en-US" sz="1400" dirty="0">
                <a:hlinkClick r:id="rId6"/>
              </a:rPr>
              <a:t>https://datatracker.ietf.org/doc/draft-ietf-tls-rfc8446bis/</a:t>
            </a:r>
            <a:r>
              <a:rPr lang="en-US" sz="1400" dirty="0"/>
              <a:t> (July 2023) [Erratum reported]</a:t>
            </a:r>
          </a:p>
        </p:txBody>
      </p:sp>
      <p:sp>
        <p:nvSpPr>
          <p:cNvPr id="2" name="Footer Placeholder 1">
            <a:extLst>
              <a:ext uri="{FF2B5EF4-FFF2-40B4-BE49-F238E27FC236}">
                <a16:creationId xmlns:a16="http://schemas.microsoft.com/office/drawing/2014/main" id="{78A1753A-BDCD-E648-4A38-586D4874BB8E}"/>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CB64B0E-A251-EF53-4F72-5A3CA51AAF1E}"/>
              </a:ext>
            </a:extLst>
          </p:cNvPr>
          <p:cNvSpPr>
            <a:spLocks noGrp="1"/>
          </p:cNvSpPr>
          <p:nvPr>
            <p:ph type="sldNum" idx="12"/>
          </p:nvPr>
        </p:nvSpPr>
        <p:spPr/>
        <p:txBody>
          <a:bodyPr/>
          <a:lstStyle/>
          <a:p>
            <a:r>
              <a:rPr lang="en-GB"/>
              <a:t>Slide </a:t>
            </a:r>
            <a:fld id="{440F5867-744E-4AA6-B0ED-4C44D2DFBB7B}" type="slidenum">
              <a:rPr lang="en-GB" smtClean="0"/>
              <a:pPr/>
              <a:t>131</a:t>
            </a:fld>
            <a:endParaRPr lang="en-GB" dirty="0"/>
          </a:p>
        </p:txBody>
      </p:sp>
      <p:sp>
        <p:nvSpPr>
          <p:cNvPr id="4" name="Date Placeholder 3">
            <a:extLst>
              <a:ext uri="{FF2B5EF4-FFF2-40B4-BE49-F238E27FC236}">
                <a16:creationId xmlns:a16="http://schemas.microsoft.com/office/drawing/2014/main" id="{C81BD34D-C235-0C8E-CEFB-CA3168DF43A5}"/>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8580651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https://datatracker.ietf.org/wg/detnet/charter/</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In IETF Last Call: Deterministic Networking (</a:t>
            </a:r>
            <a:r>
              <a:rPr lang="en-US" sz="1400" dirty="0" err="1"/>
              <a:t>DetNet</a:t>
            </a:r>
            <a:r>
              <a:rPr lang="en-US" sz="1400" dirty="0"/>
              <a:t>): Packet Ordering Function: </a:t>
            </a:r>
            <a:r>
              <a:rPr lang="en-US" sz="1400" dirty="0">
                <a:hlinkClick r:id="rId4"/>
              </a:rPr>
              <a:t>https://datatracker.ietf.org/doc/draft-ietf-detnet-pof/</a:t>
            </a:r>
            <a:r>
              <a:rPr lang="en-US" sz="1400" dirty="0"/>
              <a:t> (November 2023)</a:t>
            </a:r>
          </a:p>
          <a:p>
            <a:pPr lvl="1"/>
            <a:r>
              <a:rPr lang="en-US" sz="1400" dirty="0"/>
              <a:t>Revised: Reliable and Available Wireless Architecture: </a:t>
            </a:r>
            <a:r>
              <a:rPr lang="en-US" sz="1400" dirty="0">
                <a:hlinkClick r:id="rId5"/>
              </a:rPr>
              <a:t>https://datatracker.ietf.org/doc/draft-ietf-raw-architecture/</a:t>
            </a:r>
            <a:r>
              <a:rPr lang="en-US" sz="1400" dirty="0"/>
              <a:t> (October 2023)</a:t>
            </a:r>
          </a:p>
          <a:p>
            <a:pPr lvl="1"/>
            <a:r>
              <a:rPr lang="en-US" sz="1400" dirty="0"/>
              <a:t>Revised: Reliable and Available Wireless Framework: </a:t>
            </a:r>
            <a:r>
              <a:rPr lang="en-US" sz="1400" dirty="0">
                <a:hlinkClick r:id="rId6"/>
              </a:rPr>
              <a:t>https://datatracker.ietf.org/doc/draft-ietf-raw-framework/</a:t>
            </a:r>
            <a:r>
              <a:rPr lang="en-US" sz="1400" dirty="0"/>
              <a:t> (September 2023)</a:t>
            </a:r>
          </a:p>
          <a:p>
            <a:pPr lvl="1"/>
            <a:endParaRPr lang="en-US" sz="1400" dirty="0"/>
          </a:p>
        </p:txBody>
      </p:sp>
      <p:sp>
        <p:nvSpPr>
          <p:cNvPr id="2" name="Footer Placeholder 1">
            <a:extLst>
              <a:ext uri="{FF2B5EF4-FFF2-40B4-BE49-F238E27FC236}">
                <a16:creationId xmlns:a16="http://schemas.microsoft.com/office/drawing/2014/main" id="{DC70A9C6-C14F-5420-0A61-F0239C67D24F}"/>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B1BA11F-6563-BD1C-EF5E-2ABDC451260B}"/>
              </a:ext>
            </a:extLst>
          </p:cNvPr>
          <p:cNvSpPr>
            <a:spLocks noGrp="1"/>
          </p:cNvSpPr>
          <p:nvPr>
            <p:ph type="sldNum" idx="12"/>
          </p:nvPr>
        </p:nvSpPr>
        <p:spPr/>
        <p:txBody>
          <a:bodyPr/>
          <a:lstStyle/>
          <a:p>
            <a:r>
              <a:rPr lang="en-GB"/>
              <a:t>Slide </a:t>
            </a:r>
            <a:fld id="{440F5867-744E-4AA6-B0ED-4C44D2DFBB7B}" type="slidenum">
              <a:rPr lang="en-GB" smtClean="0"/>
              <a:pPr/>
              <a:t>132</a:t>
            </a:fld>
            <a:endParaRPr lang="en-GB" dirty="0"/>
          </a:p>
        </p:txBody>
      </p:sp>
      <p:sp>
        <p:nvSpPr>
          <p:cNvPr id="4" name="Date Placeholder 3">
            <a:extLst>
              <a:ext uri="{FF2B5EF4-FFF2-40B4-BE49-F238E27FC236}">
                <a16:creationId xmlns:a16="http://schemas.microsoft.com/office/drawing/2014/main" id="{25E3C11C-30C0-F9FC-4465-1DD82C78EB35}"/>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00905722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https://datatracker.ietf.org/group/anima/about/</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Revised: BRSKI-AE: Alternative Enrollment Protocols in BRSKI: </a:t>
            </a:r>
            <a:r>
              <a:rPr lang="en-US" sz="1400" dirty="0">
                <a:hlinkClick r:id="rId4"/>
              </a:rPr>
              <a:t>https://datatracker.ietf.org/doc/draft-ietf-anima-brski-ae/</a:t>
            </a:r>
            <a:r>
              <a:rPr lang="en-US" sz="1400" dirty="0"/>
              <a:t> (October 2023)</a:t>
            </a:r>
          </a:p>
          <a:p>
            <a:pPr lvl="1">
              <a:lnSpc>
                <a:spcPct val="80000"/>
              </a:lnSpc>
              <a:spcAft>
                <a:spcPts val="600"/>
              </a:spcAft>
              <a:defRPr/>
            </a:pPr>
            <a:r>
              <a:rPr lang="en-US" sz="1400" dirty="0"/>
              <a:t>Revised: BRSKI with Pledge in Responder Mode (BRSKI-PRM): </a:t>
            </a:r>
            <a:r>
              <a:rPr lang="en-US" sz="1400" dirty="0">
                <a:hlinkClick r:id="rId5"/>
              </a:rPr>
              <a:t>https://datatracker.ietf.org/doc/draft-ietf-anima-brski-prm/</a:t>
            </a:r>
            <a:r>
              <a:rPr lang="en-US" sz="1400" dirty="0"/>
              <a:t> (October 2023)</a:t>
            </a: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77CC97BF-48B7-3FF5-02AC-3A3704B7E424}"/>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3D9B6E5D-8408-D077-E16A-411F2E153207}"/>
              </a:ext>
            </a:extLst>
          </p:cNvPr>
          <p:cNvSpPr>
            <a:spLocks noGrp="1"/>
          </p:cNvSpPr>
          <p:nvPr>
            <p:ph type="sldNum" idx="12"/>
          </p:nvPr>
        </p:nvSpPr>
        <p:spPr/>
        <p:txBody>
          <a:bodyPr/>
          <a:lstStyle/>
          <a:p>
            <a:r>
              <a:rPr lang="en-GB"/>
              <a:t>Slide </a:t>
            </a:r>
            <a:fld id="{440F5867-744E-4AA6-B0ED-4C44D2DFBB7B}" type="slidenum">
              <a:rPr lang="en-GB" smtClean="0"/>
              <a:pPr/>
              <a:t>133</a:t>
            </a:fld>
            <a:endParaRPr lang="en-GB" dirty="0"/>
          </a:p>
        </p:txBody>
      </p:sp>
      <p:sp>
        <p:nvSpPr>
          <p:cNvPr id="4" name="Date Placeholder 3">
            <a:extLst>
              <a:ext uri="{FF2B5EF4-FFF2-40B4-BE49-F238E27FC236}">
                <a16:creationId xmlns:a16="http://schemas.microsoft.com/office/drawing/2014/main" id="{334BA564-E075-D135-F257-6F6D508D783B}"/>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95776279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101E7DB2-9E26-AEC2-3298-91D84E5D2D53}"/>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1D5B2621-C3CE-A02A-50A2-5A461EB32AA6}"/>
              </a:ext>
            </a:extLst>
          </p:cNvPr>
          <p:cNvSpPr>
            <a:spLocks noGrp="1"/>
          </p:cNvSpPr>
          <p:nvPr>
            <p:ph type="sldNum" idx="12"/>
          </p:nvPr>
        </p:nvSpPr>
        <p:spPr/>
        <p:txBody>
          <a:bodyPr/>
          <a:lstStyle/>
          <a:p>
            <a:r>
              <a:rPr lang="en-GB"/>
              <a:t>Slide </a:t>
            </a:r>
            <a:fld id="{440F5867-744E-4AA6-B0ED-4C44D2DFBB7B}" type="slidenum">
              <a:rPr lang="en-GB" smtClean="0"/>
              <a:pPr/>
              <a:t>134</a:t>
            </a:fld>
            <a:endParaRPr lang="en-GB" dirty="0"/>
          </a:p>
        </p:txBody>
      </p:sp>
      <p:sp>
        <p:nvSpPr>
          <p:cNvPr id="4" name="Date Placeholder 3">
            <a:extLst>
              <a:ext uri="{FF2B5EF4-FFF2-40B4-BE49-F238E27FC236}">
                <a16:creationId xmlns:a16="http://schemas.microsoft.com/office/drawing/2014/main" id="{462D013D-9DDA-7F09-3F26-881B6BB78DE5}"/>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850753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November 14 roundtable status report</a:t>
            </a:r>
          </a:p>
        </p:txBody>
      </p:sp>
      <p:sp>
        <p:nvSpPr>
          <p:cNvPr id="9218" name="Rectangle 2"/>
          <p:cNvSpPr>
            <a:spLocks noGrp="1" noChangeArrowheads="1"/>
          </p:cNvSpPr>
          <p:nvPr>
            <p:ph idx="1"/>
          </p:nvPr>
        </p:nvSpPr>
        <p:spPr>
          <a:xfrm>
            <a:off x="911728" y="1791534"/>
            <a:ext cx="10361084" cy="4800600"/>
          </a:xfrm>
          <a:ln/>
        </p:spPr>
        <p:txBody>
          <a:bodyPr/>
          <a:lstStyle/>
          <a:p>
            <a:r>
              <a:rPr lang="en-GB" sz="1600" dirty="0"/>
              <a:t>11bc – </a:t>
            </a:r>
            <a:r>
              <a:rPr lang="en-GB" sz="1600" b="0" dirty="0"/>
              <a:t>In publication editing </a:t>
            </a:r>
          </a:p>
          <a:p>
            <a:r>
              <a:rPr lang="en-GB" sz="1600" dirty="0"/>
              <a:t>11bb –</a:t>
            </a:r>
            <a:r>
              <a:rPr lang="en-GB" sz="1600" b="0" dirty="0"/>
              <a:t> published. </a:t>
            </a:r>
          </a:p>
          <a:p>
            <a:r>
              <a:rPr lang="en-GB" sz="1600" dirty="0"/>
              <a:t>11be –</a:t>
            </a:r>
            <a:r>
              <a:rPr lang="en-GB" sz="1600" b="0" dirty="0"/>
              <a:t> Still having fun. 1045 pages for D4.1. Hoping to resolve all comments and go to ballot out of the November session. Align to </a:t>
            </a:r>
            <a:r>
              <a:rPr lang="en-GB" sz="1600" b="0" dirty="0" err="1"/>
              <a:t>REVme</a:t>
            </a:r>
            <a:r>
              <a:rPr lang="en-GB" sz="1600" b="0" dirty="0"/>
              <a:t> 4.0.</a:t>
            </a:r>
            <a:endParaRPr lang="en-US" sz="1600" b="0" dirty="0"/>
          </a:p>
          <a:p>
            <a:r>
              <a:rPr lang="en-US" sz="1600" dirty="0"/>
              <a:t>11bf </a:t>
            </a:r>
            <a:r>
              <a:rPr lang="en-GB" sz="1600" dirty="0"/>
              <a:t>– </a:t>
            </a:r>
            <a:r>
              <a:rPr lang="en-GB" sz="1600" b="0" dirty="0"/>
              <a:t>LB276 just finished. 545 comments. Working on comment resolution, resolved about 80%. Expect to complete and go to recirc out of the November meeting.</a:t>
            </a:r>
            <a:endParaRPr lang="en-US" sz="1600" b="0" dirty="0"/>
          </a:p>
          <a:p>
            <a:r>
              <a:rPr lang="en-GB" sz="1600" dirty="0"/>
              <a:t>11bh – </a:t>
            </a:r>
            <a:r>
              <a:rPr lang="en-GB" sz="1600" b="0" dirty="0"/>
              <a:t>Still working through comment resolution. Hoping to complete in November.</a:t>
            </a:r>
          </a:p>
          <a:p>
            <a:r>
              <a:rPr lang="en-GB" sz="1600" dirty="0"/>
              <a:t>11bi – </a:t>
            </a:r>
            <a:r>
              <a:rPr lang="en-GB" sz="1600" b="0" dirty="0"/>
              <a:t>Still working on proposed draft text and alignment on certain core requirements. Expect D0.1 out of January meeting session.</a:t>
            </a:r>
          </a:p>
          <a:p>
            <a:r>
              <a:rPr lang="en-GB" sz="1600" dirty="0"/>
              <a:t>11bk</a:t>
            </a:r>
            <a:r>
              <a:rPr lang="en-GB" sz="1600" b="0" dirty="0"/>
              <a:t> –Current draft is D0.8. And expect D1.0 in November.</a:t>
            </a:r>
          </a:p>
          <a:p>
            <a:r>
              <a:rPr lang="en-GB" sz="1600" dirty="0" err="1"/>
              <a:t>REVme</a:t>
            </a:r>
            <a:r>
              <a:rPr lang="en-GB" sz="1600" dirty="0"/>
              <a:t> – </a:t>
            </a:r>
            <a:r>
              <a:rPr lang="en-GB" sz="1600" b="0" dirty="0"/>
              <a:t>Received 606 on initial SA Ballot. So far, 70+ comments are ready for motion. Plan to go SA recirc out of the January meeting. </a:t>
            </a:r>
            <a:endParaRPr lang="en-GB" sz="1400" dirty="0"/>
          </a:p>
          <a:p>
            <a:endParaRPr lang="en-US" sz="1400" dirty="0"/>
          </a:p>
          <a:p>
            <a:r>
              <a:rPr lang="en-GB" sz="2000" dirty="0"/>
              <a:t>  </a:t>
            </a:r>
          </a:p>
          <a:p>
            <a:endParaRPr lang="en-GB" sz="2000" dirty="0"/>
          </a:p>
        </p:txBody>
      </p:sp>
      <p:sp>
        <p:nvSpPr>
          <p:cNvPr id="3" name="Footer Placeholder 2">
            <a:extLst>
              <a:ext uri="{FF2B5EF4-FFF2-40B4-BE49-F238E27FC236}">
                <a16:creationId xmlns:a16="http://schemas.microsoft.com/office/drawing/2014/main" id="{23117EE5-506D-0404-F535-433FA9ABCCE0}"/>
              </a:ext>
            </a:extLst>
          </p:cNvPr>
          <p:cNvSpPr>
            <a:spLocks noGrp="1"/>
          </p:cNvSpPr>
          <p:nvPr>
            <p:ph type="ftr" idx="14"/>
          </p:nvPr>
        </p:nvSpPr>
        <p:spPr/>
        <p:txBody>
          <a:bodyPr/>
          <a:lstStyle/>
          <a:p>
            <a:r>
              <a:rPr lang="en-GB"/>
              <a:t>Robert Stacey, Intel</a:t>
            </a:r>
            <a:endParaRPr lang="en-GB" dirty="0"/>
          </a:p>
        </p:txBody>
      </p:sp>
      <p:sp>
        <p:nvSpPr>
          <p:cNvPr id="7" name="Slide Number Placeholder 6">
            <a:extLst>
              <a:ext uri="{FF2B5EF4-FFF2-40B4-BE49-F238E27FC236}">
                <a16:creationId xmlns:a16="http://schemas.microsoft.com/office/drawing/2014/main" id="{7464B4E4-DE7F-9E36-770E-E2AFA803573C}"/>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8" name="Date Placeholder 7">
            <a:extLst>
              <a:ext uri="{FF2B5EF4-FFF2-40B4-BE49-F238E27FC236}">
                <a16:creationId xmlns:a16="http://schemas.microsoft.com/office/drawing/2014/main" id="{0ED9300E-F8F5-0341-9381-F61E978BD371}"/>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41857547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64CB-B347-F8AC-CF95-30ED605CA682}"/>
              </a:ext>
            </a:extLst>
          </p:cNvPr>
          <p:cNvSpPr>
            <a:spLocks noGrp="1"/>
          </p:cNvSpPr>
          <p:nvPr>
            <p:ph type="title"/>
          </p:nvPr>
        </p:nvSpPr>
        <p:spPr/>
        <p:txBody>
          <a:bodyPr/>
          <a:lstStyle/>
          <a:p>
            <a:r>
              <a:rPr lang="en-US" dirty="0" err="1"/>
              <a:t>TGbe</a:t>
            </a:r>
            <a:r>
              <a:rPr lang="en-US" dirty="0"/>
              <a:t> MDR</a:t>
            </a:r>
          </a:p>
        </p:txBody>
      </p:sp>
      <p:sp>
        <p:nvSpPr>
          <p:cNvPr id="6" name="Content Placeholder 5">
            <a:extLst>
              <a:ext uri="{FF2B5EF4-FFF2-40B4-BE49-F238E27FC236}">
                <a16:creationId xmlns:a16="http://schemas.microsoft.com/office/drawing/2014/main" id="{993E8DA9-4764-4A31-05FF-2B8CB6E0FAE3}"/>
              </a:ext>
            </a:extLst>
          </p:cNvPr>
          <p:cNvSpPr>
            <a:spLocks noGrp="1"/>
          </p:cNvSpPr>
          <p:nvPr>
            <p:ph idx="1"/>
          </p:nvPr>
        </p:nvSpPr>
        <p:spPr/>
        <p:txBody>
          <a:bodyPr/>
          <a:lstStyle/>
          <a:p>
            <a:r>
              <a:rPr lang="en-US" dirty="0"/>
              <a:t>Updates in </a:t>
            </a:r>
            <a:r>
              <a:rPr lang="en-US" dirty="0">
                <a:hlinkClick r:id="rId2"/>
              </a:rPr>
              <a:t>https://mentor.ieee.org/802.11/dcn/23/11-23-1371-14-0000-ieee-p802-11be-d4-0-mandatory-draft-review-mdr-report.docx</a:t>
            </a:r>
            <a:endParaRPr lang="en-US" dirty="0"/>
          </a:p>
          <a:p>
            <a:endParaRPr lang="en-US" dirty="0"/>
          </a:p>
        </p:txBody>
      </p:sp>
      <p:sp>
        <p:nvSpPr>
          <p:cNvPr id="7" name="Footer Placeholder 6">
            <a:extLst>
              <a:ext uri="{FF2B5EF4-FFF2-40B4-BE49-F238E27FC236}">
                <a16:creationId xmlns:a16="http://schemas.microsoft.com/office/drawing/2014/main" id="{71A0A907-B01F-C862-71B1-89C9DB01DFC1}"/>
              </a:ext>
            </a:extLst>
          </p:cNvPr>
          <p:cNvSpPr>
            <a:spLocks noGrp="1"/>
          </p:cNvSpPr>
          <p:nvPr>
            <p:ph type="ftr" idx="14"/>
          </p:nvPr>
        </p:nvSpPr>
        <p:spPr/>
        <p:txBody>
          <a:bodyPr/>
          <a:lstStyle/>
          <a:p>
            <a:r>
              <a:rPr lang="en-GB"/>
              <a:t>Robert Stacey, Intel</a:t>
            </a:r>
            <a:endParaRPr lang="en-GB" dirty="0"/>
          </a:p>
        </p:txBody>
      </p:sp>
      <p:sp>
        <p:nvSpPr>
          <p:cNvPr id="8" name="Slide Number Placeholder 7">
            <a:extLst>
              <a:ext uri="{FF2B5EF4-FFF2-40B4-BE49-F238E27FC236}">
                <a16:creationId xmlns:a16="http://schemas.microsoft.com/office/drawing/2014/main" id="{3455C5F4-F105-7FAD-2510-1984CB3042E7}"/>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9" name="Date Placeholder 8">
            <a:extLst>
              <a:ext uri="{FF2B5EF4-FFF2-40B4-BE49-F238E27FC236}">
                <a16:creationId xmlns:a16="http://schemas.microsoft.com/office/drawing/2014/main" id="{9C43C9EE-B2AF-BC3F-89AF-B335B4F31337}"/>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006787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69950" y="1447800"/>
            <a:ext cx="10665885" cy="5329237"/>
          </a:xfrm>
          <a:ln/>
        </p:spPr>
        <p:txBody>
          <a:bodyPr/>
          <a:lstStyle/>
          <a:p>
            <a:pPr>
              <a:lnSpc>
                <a:spcPct val="80000"/>
              </a:lnSpc>
              <a:spcBef>
                <a:spcPct val="20000"/>
              </a:spcBef>
              <a:buFontTx/>
              <a:buChar char="•"/>
            </a:pPr>
            <a:r>
              <a:rPr lang="en-US" sz="2000" dirty="0"/>
              <a:t>Data as of </a:t>
            </a:r>
            <a:r>
              <a:rPr lang="en-US" sz="2000" dirty="0">
                <a:solidFill>
                  <a:srgbClr val="FF0000"/>
                </a:solidFill>
              </a:rPr>
              <a:t>November 2023</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solidFill>
                  <a:schemeClr val="tx1"/>
                </a:solidFill>
              </a:rPr>
              <a:t>Changes are usually based on MDR readiness.</a:t>
            </a:r>
          </a:p>
          <a:p>
            <a:pPr>
              <a:buFont typeface="Times New Roman" pitchFamily="16" charset="0"/>
              <a:buChar char="•"/>
            </a:pPr>
            <a:endParaRPr lang="en-GB" b="0" dirty="0"/>
          </a:p>
        </p:txBody>
      </p:sp>
      <p:graphicFrame>
        <p:nvGraphicFramePr>
          <p:cNvPr id="3" name="Table 2"/>
          <p:cNvGraphicFramePr>
            <a:graphicFrameLocks noGrp="1"/>
          </p:cNvGraphicFramePr>
          <p:nvPr>
            <p:extLst>
              <p:ext uri="{D42A27DB-BD31-4B8C-83A1-F6EECF244321}">
                <p14:modId xmlns:p14="http://schemas.microsoft.com/office/powerpoint/2010/main" val="2075641886"/>
              </p:ext>
            </p:extLst>
          </p:nvPr>
        </p:nvGraphicFramePr>
        <p:xfrm>
          <a:off x="914401" y="2909273"/>
          <a:ext cx="10721434" cy="3615352"/>
        </p:xfrm>
        <a:graphic>
          <a:graphicData uri="http://schemas.openxmlformats.org/drawingml/2006/table">
            <a:tbl>
              <a:tblPr firstRow="1" bandRow="1">
                <a:tableStyleId>{5C22544A-7EE6-4342-B048-85BDC9FD1C3A}</a:tableStyleId>
              </a:tblPr>
              <a:tblGrid>
                <a:gridCol w="3685111">
                  <a:extLst>
                    <a:ext uri="{9D8B030D-6E8A-4147-A177-3AD203B41FA5}">
                      <a16:colId xmlns:a16="http://schemas.microsoft.com/office/drawing/2014/main" val="3336049185"/>
                    </a:ext>
                  </a:extLst>
                </a:gridCol>
                <a:gridCol w="1910260">
                  <a:extLst>
                    <a:ext uri="{9D8B030D-6E8A-4147-A177-3AD203B41FA5}">
                      <a16:colId xmlns:a16="http://schemas.microsoft.com/office/drawing/2014/main" val="1921072032"/>
                    </a:ext>
                  </a:extLst>
                </a:gridCol>
                <a:gridCol w="1671478">
                  <a:extLst>
                    <a:ext uri="{9D8B030D-6E8A-4147-A177-3AD203B41FA5}">
                      <a16:colId xmlns:a16="http://schemas.microsoft.com/office/drawing/2014/main" val="3854697234"/>
                    </a:ext>
                  </a:extLst>
                </a:gridCol>
                <a:gridCol w="3454585">
                  <a:extLst>
                    <a:ext uri="{9D8B030D-6E8A-4147-A177-3AD203B41FA5}">
                      <a16:colId xmlns:a16="http://schemas.microsoft.com/office/drawing/2014/main" val="3834352144"/>
                    </a:ext>
                  </a:extLst>
                </a:gridCol>
              </a:tblGrid>
              <a:tr h="2767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Page Count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a:t>
                      </a:r>
                      <a:r>
                        <a:rPr kumimoji="0" lang="en-US" sz="1600" b="1" i="0" u="none" strike="noStrike" cap="none" normalizeH="0" baseline="0" dirty="0" err="1">
                          <a:ln>
                            <a:noFill/>
                          </a:ln>
                          <a:solidFill>
                            <a:schemeClr val="tx1"/>
                          </a:solidFill>
                          <a:effectLst/>
                          <a:latin typeface="Times New Roman" pitchFamily="18" charset="0"/>
                        </a:rPr>
                        <a:t>RevCom</a:t>
                      </a:r>
                      <a:r>
                        <a:rPr kumimoji="0" lang="en-US" sz="1600" b="1" i="0" u="none" strike="noStrike" cap="none" normalizeH="0" baseline="0" dirty="0">
                          <a:ln>
                            <a:noFill/>
                          </a:ln>
                          <a:solidFill>
                            <a:schemeClr val="tx1"/>
                          </a:solidFill>
                          <a:effectLst/>
                          <a:latin typeface="Times New Roman" pitchFamily="18" charset="0"/>
                        </a:rPr>
                        <a:t> Date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8554141"/>
                  </a:ext>
                </a:extLst>
              </a:tr>
              <a:tr h="2767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a:t>
                      </a:r>
                      <a:r>
                        <a:rPr kumimoji="0" lang="en-US" sz="1600" b="0" i="0" u="none" strike="noStrike" cap="none" normalizeH="0" baseline="0" dirty="0">
                          <a:ln>
                            <a:noFill/>
                          </a:ln>
                          <a:solidFill>
                            <a:srgbClr val="FF0000"/>
                          </a:solidFill>
                          <a:effectLst/>
                          <a:latin typeface="Times New Roman" pitchFamily="18" charset="0"/>
                        </a:rPr>
                        <a:t>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TGbb</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30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Published in November 2023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4100842"/>
                  </a:ext>
                </a:extLst>
              </a:tr>
              <a:tr h="51824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a:t>
                      </a:r>
                      <a:r>
                        <a:rPr kumimoji="0" lang="en-US" sz="1600" b="0" i="0" u="none" strike="noStrike" cap="none" normalizeH="0" baseline="0" dirty="0">
                          <a:ln>
                            <a:noFill/>
                          </a:ln>
                          <a:solidFill>
                            <a:srgbClr val="FF0000"/>
                          </a:solidFill>
                          <a:effectLst/>
                          <a:latin typeface="Times New Roman" pitchFamily="18" charset="0"/>
                        </a:rPr>
                        <a:t>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TGbc</a:t>
                      </a:r>
                      <a:endParaRPr kumimoji="0" lang="en-US" sz="1600" b="0" i="0" u="none" strike="noStrike" cap="none" normalizeH="0" baseline="0" dirty="0">
                        <a:ln>
                          <a:noFill/>
                        </a:ln>
                        <a:solidFill>
                          <a:srgbClr val="00206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121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December 2023 ?</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2524201"/>
                  </a:ext>
                </a:extLst>
              </a:tr>
              <a:tr h="2767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5805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3177727"/>
                  </a:ext>
                </a:extLst>
              </a:tr>
              <a:tr h="276733">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TGbh</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34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Sep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1619219"/>
                  </a:ext>
                </a:extLst>
              </a:tr>
              <a:tr h="276733">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TGbe</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1031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Dec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075965"/>
                  </a:ext>
                </a:extLst>
              </a:tr>
              <a:tr h="276733">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TGbk</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94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Dec 2024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9065581"/>
                  </a:ext>
                </a:extLst>
              </a:tr>
              <a:tr h="276733">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4</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TGbf</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220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Mar 2025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7635205"/>
                  </a:ext>
                </a:extLst>
              </a:tr>
              <a:tr h="640504">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7951284"/>
                  </a:ext>
                </a:extLst>
              </a:tr>
            </a:tbl>
          </a:graphicData>
        </a:graphic>
      </p:graphicFrame>
      <p:sp>
        <p:nvSpPr>
          <p:cNvPr id="7" name="Footer Placeholder 6">
            <a:extLst>
              <a:ext uri="{FF2B5EF4-FFF2-40B4-BE49-F238E27FC236}">
                <a16:creationId xmlns:a16="http://schemas.microsoft.com/office/drawing/2014/main" id="{C1442DA4-21D5-69F3-E1C7-4772D74B8435}"/>
              </a:ext>
            </a:extLst>
          </p:cNvPr>
          <p:cNvSpPr>
            <a:spLocks noGrp="1"/>
          </p:cNvSpPr>
          <p:nvPr>
            <p:ph type="ftr" idx="14"/>
          </p:nvPr>
        </p:nvSpPr>
        <p:spPr/>
        <p:txBody>
          <a:bodyPr/>
          <a:lstStyle/>
          <a:p>
            <a:r>
              <a:rPr lang="en-GB"/>
              <a:t>Robert Stacey, Intel</a:t>
            </a:r>
            <a:endParaRPr lang="en-GB" dirty="0"/>
          </a:p>
        </p:txBody>
      </p:sp>
      <p:sp>
        <p:nvSpPr>
          <p:cNvPr id="8" name="Slide Number Placeholder 7">
            <a:extLst>
              <a:ext uri="{FF2B5EF4-FFF2-40B4-BE49-F238E27FC236}">
                <a16:creationId xmlns:a16="http://schemas.microsoft.com/office/drawing/2014/main" id="{158BAEC0-E26A-B3A5-77C0-C89A5CF61795}"/>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9" name="Date Placeholder 8">
            <a:extLst>
              <a:ext uri="{FF2B5EF4-FFF2-40B4-BE49-F238E27FC236}">
                <a16:creationId xmlns:a16="http://schemas.microsoft.com/office/drawing/2014/main" id="{E5CBAEE0-6C9B-8C79-AB5A-2AC797A84136}"/>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7873517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2023-11-16</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22B5FB66-0143-199C-1CD3-536B22E1AF54}"/>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C5EE250B-E659-4114-C622-A465B29AA344}"/>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4" name="Date Placeholder 3">
            <a:extLst>
              <a:ext uri="{FF2B5EF4-FFF2-40B4-BE49-F238E27FC236}">
                <a16:creationId xmlns:a16="http://schemas.microsoft.com/office/drawing/2014/main" id="{7D95F1EB-8392-541B-09AB-783699D839AC}"/>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96932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November 2023 Session</a:t>
            </a:r>
          </a:p>
        </p:txBody>
      </p:sp>
      <p:sp>
        <p:nvSpPr>
          <p:cNvPr id="2" name="Footer Placeholder 1">
            <a:extLst>
              <a:ext uri="{FF2B5EF4-FFF2-40B4-BE49-F238E27FC236}">
                <a16:creationId xmlns:a16="http://schemas.microsoft.com/office/drawing/2014/main" id="{39A2C483-EAF3-5C8C-317E-C93D0D46DD5D}"/>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A9A21C3C-4CD1-1FB7-8533-AAB7AD97EECC}"/>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4" name="Date Placeholder 3">
            <a:extLst>
              <a:ext uri="{FF2B5EF4-FFF2-40B4-BE49-F238E27FC236}">
                <a16:creationId xmlns:a16="http://schemas.microsoft.com/office/drawing/2014/main" id="{C67D9DC8-CDEB-9815-E85B-DB9877784CA3}"/>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072748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- 1</a:t>
            </a:r>
          </a:p>
        </p:txBody>
      </p:sp>
      <p:sp>
        <p:nvSpPr>
          <p:cNvPr id="15366" name="Rectangle 3"/>
          <p:cNvSpPr>
            <a:spLocks noGrp="1" noChangeArrowheads="1"/>
          </p:cNvSpPr>
          <p:nvPr>
            <p:ph type="body" idx="1"/>
          </p:nvPr>
        </p:nvSpPr>
        <p:spPr>
          <a:xfrm>
            <a:off x="1905000" y="1219200"/>
            <a:ext cx="8458200" cy="5257800"/>
          </a:xfrm>
        </p:spPr>
        <p:txBody>
          <a:bodyPr/>
          <a:lstStyle/>
          <a:p>
            <a:pPr>
              <a:spcBef>
                <a:spcPts val="0"/>
              </a:spcBef>
            </a:pPr>
            <a:r>
              <a:rPr lang="en-US" sz="2800" dirty="0"/>
              <a:t>Agenda is here: </a:t>
            </a:r>
            <a:r>
              <a:rPr lang="en-US" sz="2800" dirty="0">
                <a:hlinkClick r:id="rId3"/>
              </a:rPr>
              <a:t>11-23/1720r1</a:t>
            </a:r>
            <a:endParaRPr lang="en-US" sz="2800" dirty="0"/>
          </a:p>
          <a:p>
            <a:pPr>
              <a:spcBef>
                <a:spcPts val="0"/>
              </a:spcBef>
            </a:pPr>
            <a:r>
              <a:rPr lang="en-US" sz="2800" dirty="0"/>
              <a:t>IEEE Std 802 revision: </a:t>
            </a:r>
          </a:p>
          <a:p>
            <a:pPr lvl="1">
              <a:lnSpc>
                <a:spcPct val="90000"/>
              </a:lnSpc>
              <a:spcBef>
                <a:spcPts val="300"/>
              </a:spcBef>
              <a:defRPr/>
            </a:pPr>
            <a:r>
              <a:rPr lang="en-US" sz="2200" dirty="0">
                <a:ea typeface="Calibri" panose="020F0502020204030204" pitchFamily="34" charset="0"/>
              </a:rPr>
              <a:t>Reviewed the latest draft.  Confirmed that our contribution (to Annex B.2) for GLK was incorporated as we intended.  However, review of other recent changes (for other comments) raised a small number of concerns (including issues with the new EPD/LPD information).  Agreed to report these to the 802REVc group.</a:t>
            </a:r>
          </a:p>
          <a:p>
            <a:pPr lvl="1">
              <a:lnSpc>
                <a:spcPct val="90000"/>
              </a:lnSpc>
              <a:spcBef>
                <a:spcPts val="300"/>
              </a:spcBef>
              <a:defRPr/>
            </a:pPr>
            <a:r>
              <a:rPr lang="en-US" sz="2200" dirty="0">
                <a:ea typeface="Calibri" panose="020F0502020204030204" pitchFamily="34" charset="0"/>
              </a:rPr>
              <a:t>Joseph Levy (our representative to P802REV) attended the 802REVc comment resolution and draft review meeting, and provided our comments to the group.</a:t>
            </a:r>
          </a:p>
          <a:p>
            <a:pPr lvl="1">
              <a:lnSpc>
                <a:spcPct val="90000"/>
              </a:lnSpc>
              <a:spcBef>
                <a:spcPts val="300"/>
              </a:spcBef>
              <a:defRPr/>
            </a:pPr>
            <a:r>
              <a:rPr lang="en-US" sz="2200" dirty="0">
                <a:ea typeface="Calibri" panose="020F0502020204030204" pitchFamily="34" charset="0"/>
              </a:rPr>
              <a:t>Joseph reported back to ARC that 802REVc accepted some changes, and declined other ones.  Recirc is expected out of November.  P802REV will hold teleconferences to continue discussion on EPD/LPD (Dec 12 and 19).  ARC will hold teleconferences to consider other issues that were not accepted during this session.</a:t>
            </a:r>
          </a:p>
          <a:p>
            <a:pPr lvl="1">
              <a:lnSpc>
                <a:spcPct val="90000"/>
              </a:lnSpc>
              <a:spcBef>
                <a:spcPts val="300"/>
              </a:spcBef>
              <a:defRPr/>
            </a:pPr>
            <a:endParaRPr lang="en-US" sz="2600" dirty="0">
              <a:ea typeface="Calibri" panose="020F0502020204030204" pitchFamily="34" charset="0"/>
            </a:endParaRPr>
          </a:p>
        </p:txBody>
      </p:sp>
      <p:sp>
        <p:nvSpPr>
          <p:cNvPr id="2" name="Footer Placeholder 1">
            <a:extLst>
              <a:ext uri="{FF2B5EF4-FFF2-40B4-BE49-F238E27FC236}">
                <a16:creationId xmlns:a16="http://schemas.microsoft.com/office/drawing/2014/main" id="{0751CA3F-F7BE-F5D1-D89F-22FEFBA88B4B}"/>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11A7972-1F84-190A-D349-8A9CA635E783}"/>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4" name="Date Placeholder 3">
            <a:extLst>
              <a:ext uri="{FF2B5EF4-FFF2-40B4-BE49-F238E27FC236}">
                <a16:creationId xmlns:a16="http://schemas.microsoft.com/office/drawing/2014/main" id="{C590CE4F-5186-A6EC-D6A5-8924EA445BB0}"/>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4081343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t>This document is a digest of the closing reports of all 802.11 sub-groups for presentation at the November 2023 closing plenary meeting. Liaison reports (including liaison reports from the opening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November 2023</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- 2</a:t>
            </a:r>
          </a:p>
        </p:txBody>
      </p:sp>
      <p:sp>
        <p:nvSpPr>
          <p:cNvPr id="15366" name="Rectangle 3"/>
          <p:cNvSpPr>
            <a:spLocks noGrp="1" noChangeArrowheads="1"/>
          </p:cNvSpPr>
          <p:nvPr>
            <p:ph type="body" idx="1"/>
          </p:nvPr>
        </p:nvSpPr>
        <p:spPr>
          <a:xfrm>
            <a:off x="1905000" y="1143000"/>
            <a:ext cx="8382000" cy="5181600"/>
          </a:xfrm>
        </p:spPr>
        <p:txBody>
          <a:bodyPr/>
          <a:lstStyle/>
          <a:p>
            <a:pPr>
              <a:lnSpc>
                <a:spcPct val="90000"/>
              </a:lnSpc>
              <a:spcBef>
                <a:spcPts val="300"/>
              </a:spcBef>
              <a:defRPr/>
            </a:pPr>
            <a:r>
              <a:rPr lang="en-US" sz="2600" dirty="0">
                <a:ea typeface="Calibri" panose="020F0502020204030204" pitchFamily="34" charset="0"/>
              </a:rPr>
              <a:t>Annex G:</a:t>
            </a:r>
          </a:p>
          <a:p>
            <a:pPr lvl="1">
              <a:lnSpc>
                <a:spcPct val="90000"/>
              </a:lnSpc>
              <a:spcBef>
                <a:spcPts val="300"/>
              </a:spcBef>
              <a:defRPr/>
            </a:pPr>
            <a:r>
              <a:rPr lang="en-US" sz="2600" dirty="0">
                <a:ea typeface="Calibri" panose="020F0502020204030204" pitchFamily="34" charset="0"/>
              </a:rPr>
              <a:t>The author of an updated proposal progressing the Annex G replacement, was not available.  This item is deferred to January.</a:t>
            </a:r>
          </a:p>
          <a:p>
            <a:pPr lvl="1">
              <a:lnSpc>
                <a:spcPct val="90000"/>
              </a:lnSpc>
              <a:spcBef>
                <a:spcPts val="300"/>
              </a:spcBef>
              <a:defRPr/>
            </a:pPr>
            <a:endParaRPr lang="en-US" sz="2600" dirty="0">
              <a:ea typeface="Calibri" panose="020F0502020204030204" pitchFamily="34" charset="0"/>
            </a:endParaRPr>
          </a:p>
          <a:p>
            <a:pPr>
              <a:lnSpc>
                <a:spcPct val="90000"/>
              </a:lnSpc>
              <a:spcBef>
                <a:spcPts val="300"/>
              </a:spcBef>
              <a:defRPr/>
            </a:pPr>
            <a:r>
              <a:rPr lang="en-US" sz="2600" dirty="0">
                <a:ea typeface="Calibri" panose="020F0502020204030204" pitchFamily="34" charset="0"/>
              </a:rPr>
              <a:t>WBA E2E QoS presentation</a:t>
            </a:r>
          </a:p>
          <a:p>
            <a:pPr lvl="1">
              <a:lnSpc>
                <a:spcPct val="90000"/>
              </a:lnSpc>
              <a:spcBef>
                <a:spcPts val="300"/>
              </a:spcBef>
              <a:defRPr/>
            </a:pPr>
            <a:r>
              <a:rPr lang="en-US" sz="2600" dirty="0">
                <a:ea typeface="Calibri" panose="020F0502020204030204" pitchFamily="34" charset="0"/>
              </a:rPr>
              <a:t>Ganesh Venkatesan presented the direction WBA seems to be going.  He also presented the relationship of this to 802.1Q (and 802.1Qcv) features for congestion control, and other related technologies like L4S.</a:t>
            </a:r>
          </a:p>
          <a:p>
            <a:pPr lvl="1">
              <a:lnSpc>
                <a:spcPct val="90000"/>
              </a:lnSpc>
              <a:spcBef>
                <a:spcPts val="300"/>
              </a:spcBef>
              <a:defRPr/>
            </a:pPr>
            <a:r>
              <a:rPr lang="en-US" sz="2600" dirty="0">
                <a:ea typeface="Calibri" panose="020F0502020204030204" pitchFamily="34" charset="0"/>
              </a:rPr>
              <a:t>ARC will continue to discuss this in January, considering 802.11 action, and alignment with 802.1Q scope.</a:t>
            </a:r>
          </a:p>
        </p:txBody>
      </p:sp>
      <p:sp>
        <p:nvSpPr>
          <p:cNvPr id="2" name="Footer Placeholder 1">
            <a:extLst>
              <a:ext uri="{FF2B5EF4-FFF2-40B4-BE49-F238E27FC236}">
                <a16:creationId xmlns:a16="http://schemas.microsoft.com/office/drawing/2014/main" id="{F67DCB83-12FD-AF39-A43F-D0EE3C64EF9C}"/>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2323D99C-D9A3-5DED-6024-59B771491295}"/>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4" name="Date Placeholder 3">
            <a:extLst>
              <a:ext uri="{FF2B5EF4-FFF2-40B4-BE49-F238E27FC236}">
                <a16:creationId xmlns:a16="http://schemas.microsoft.com/office/drawing/2014/main" id="{9CB665F2-6CCC-8EED-16F8-08E40644F208}"/>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744967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2209800" y="1524000"/>
            <a:ext cx="792480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b="1" kern="0" dirty="0"/>
              <a:t>Other items being tracked (but not actively worked unless/until contributions):</a:t>
            </a:r>
          </a:p>
          <a:p>
            <a:pPr marL="685800" lvl="2" indent="-342900">
              <a:lnSpc>
                <a:spcPct val="90000"/>
              </a:lnSpc>
              <a:buFont typeface="Arial" pitchFamily="34" charset="0"/>
              <a:buChar char="•"/>
              <a:defRPr/>
            </a:pPr>
            <a:r>
              <a:rPr lang="en-US" sz="2200" b="1" dirty="0"/>
              <a:t>Related to IEEE Std 802 updates:</a:t>
            </a:r>
          </a:p>
          <a:p>
            <a:pPr marL="1143000" lvl="3" indent="-342900">
              <a:lnSpc>
                <a:spcPct val="90000"/>
              </a:lnSpc>
              <a:buFont typeface="Arial" pitchFamily="34" charset="0"/>
              <a:buChar char="•"/>
              <a:defRPr/>
            </a:pPr>
            <a:r>
              <a:rPr lang="en-US" sz="2200" b="1" dirty="0"/>
              <a:t>802.1AC mapping from ISS to 802.11 MAC SAP interface</a:t>
            </a:r>
          </a:p>
          <a:p>
            <a:pPr marL="1143000" lvl="3" indent="-342900">
              <a:lnSpc>
                <a:spcPct val="90000"/>
              </a:lnSpc>
              <a:buFont typeface="Arial" pitchFamily="34" charset="0"/>
              <a:buChar char="•"/>
              <a:defRPr/>
            </a:pPr>
            <a:r>
              <a:rPr lang="en-US" sz="2200" b="1" dirty="0"/>
              <a:t>Consider any changes to remove 802.2/LLC terms?</a:t>
            </a:r>
          </a:p>
          <a:p>
            <a:pPr marL="1143000" lvl="3" indent="-342900">
              <a:lnSpc>
                <a:spcPct val="90000"/>
              </a:lnSpc>
              <a:buFont typeface="Arial" pitchFamily="34" charset="0"/>
              <a:buChar char="•"/>
              <a:defRPr/>
            </a:pPr>
            <a:r>
              <a:rPr lang="en-US" sz="2200" b="1" dirty="0"/>
              <a:t>802.11’s “Portal”, and mapping to/usage of IEEE Std 802 terminology</a:t>
            </a:r>
          </a:p>
          <a:p>
            <a:pPr marL="1143000" lvl="3" indent="-342900">
              <a:lnSpc>
                <a:spcPct val="90000"/>
              </a:lnSpc>
              <a:buFont typeface="Arial" pitchFamily="34" charset="0"/>
              <a:buChar char="•"/>
              <a:defRPr/>
            </a:pPr>
            <a:r>
              <a:rPr lang="en-US" sz="2200" b="1" dirty="0"/>
              <a:t>Clarifying EPD/LPD: </a:t>
            </a:r>
            <a:r>
              <a:rPr lang="en-US" sz="2200" dirty="0">
                <a:hlinkClick r:id="rId3"/>
              </a:rPr>
              <a:t>11-20/0174r0</a:t>
            </a:r>
            <a:endParaRPr lang="en-US" sz="2200" dirty="0"/>
          </a:p>
          <a:p>
            <a:pPr marL="1485900" lvl="4" indent="-342900">
              <a:lnSpc>
                <a:spcPct val="90000"/>
              </a:lnSpc>
              <a:buFont typeface="Arial" pitchFamily="34" charset="0"/>
              <a:buChar char="•"/>
              <a:defRPr/>
            </a:pPr>
            <a:r>
              <a:rPr lang="en-US" sz="2200" b="1" dirty="0">
                <a:solidFill>
                  <a:schemeClr val="accent2">
                    <a:lumMod val="75000"/>
                  </a:schemeClr>
                </a:solidFill>
              </a:rPr>
              <a:t>Also being discussed in 802REVc</a:t>
            </a:r>
          </a:p>
          <a:p>
            <a:pPr marL="685800" lvl="2" indent="-342900">
              <a:lnSpc>
                <a:spcPct val="90000"/>
              </a:lnSpc>
              <a:spcBef>
                <a:spcPts val="300"/>
              </a:spcBef>
              <a:spcAft>
                <a:spcPts val="0"/>
              </a:spcAft>
              <a:buFont typeface="Arial" pitchFamily="34" charset="0"/>
              <a:buChar char="•"/>
              <a:defRPr/>
            </a:pPr>
            <a:r>
              <a:rPr lang="en-US" sz="2200" b="1" kern="0"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sz="2200" b="1" kern="0" dirty="0"/>
              <a:t>One aspect is how MAC address is set/controlled – related to IEEE 1609/</a:t>
            </a:r>
            <a:r>
              <a:rPr lang="en-US" sz="2200" b="1" kern="0" dirty="0" err="1"/>
              <a:t>TGbd</a:t>
            </a:r>
            <a:r>
              <a:rPr lang="en-US" sz="2200" b="1" kern="0" dirty="0"/>
              <a:t>  activities</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59E2740E-8460-FFA1-E9B9-7BDB580EEE2B}"/>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1F4014D1-ED0B-3961-00AA-967A3B63EFA4}"/>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4" name="Date Placeholder 3">
            <a:extLst>
              <a:ext uri="{FF2B5EF4-FFF2-40B4-BE49-F238E27FC236}">
                <a16:creationId xmlns:a16="http://schemas.microsoft.com/office/drawing/2014/main" id="{96325BDF-78BF-DFC3-8DE0-544E1EC60067}"/>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770103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Ongoing work:</a:t>
            </a:r>
            <a:endParaRPr lang="en-US" dirty="0"/>
          </a:p>
          <a:p>
            <a:pPr marL="684213">
              <a:lnSpc>
                <a:spcPct val="90000"/>
              </a:lnSpc>
            </a:pPr>
            <a:r>
              <a:rPr lang="en-US" dirty="0"/>
              <a:t>Respond to IEEE P802REVc recirculation ballot</a:t>
            </a:r>
          </a:p>
          <a:p>
            <a:pPr marL="684213">
              <a:lnSpc>
                <a:spcPct val="90000"/>
              </a:lnSpc>
            </a:pPr>
            <a:r>
              <a:rPr lang="en-US" dirty="0"/>
              <a:t>Annex G replacement phase 2, continued</a:t>
            </a:r>
          </a:p>
          <a:p>
            <a:pPr marL="684213">
              <a:lnSpc>
                <a:spcPct val="90000"/>
              </a:lnSpc>
            </a:pPr>
            <a:r>
              <a:rPr lang="en-US" dirty="0"/>
              <a:t>WBA E2E QoS coordination, continued</a:t>
            </a:r>
          </a:p>
          <a:p>
            <a:pPr marL="684213">
              <a:lnSpc>
                <a:spcPct val="90000"/>
              </a:lnSpc>
            </a:pPr>
            <a:r>
              <a:rPr lang="en-US" dirty="0"/>
              <a:t>Monitoring/future activities, or other relevant topics, if any contributions</a:t>
            </a:r>
          </a:p>
          <a:p>
            <a:pPr>
              <a:lnSpc>
                <a:spcPct val="90000"/>
              </a:lnSpc>
            </a:pPr>
            <a:r>
              <a:rPr lang="en-US" sz="3200" dirty="0"/>
              <a:t>Teleconferences – Two planned, to align with 802REVc recirc timing, and discuss 802REVc topics: </a:t>
            </a:r>
            <a:r>
              <a:rPr lang="en-US" altLang="en-US" sz="3200" dirty="0"/>
              <a:t>Dec 18 and Jan 8, 1pm ET, 2 hours (may adjust if the recirc timing changes)</a:t>
            </a:r>
            <a:endParaRPr lang="en-US" sz="3200" dirty="0"/>
          </a:p>
          <a:p>
            <a:pPr>
              <a:lnSpc>
                <a:spcPct val="90000"/>
              </a:lnSpc>
            </a:pPr>
            <a:r>
              <a:rPr lang="en-US" sz="3200" dirty="0"/>
              <a:t>Two meeting slots requested in January</a:t>
            </a:r>
          </a:p>
          <a:p>
            <a:pPr marL="684213">
              <a:lnSpc>
                <a:spcPct val="90000"/>
              </a:lnSpc>
            </a:pPr>
            <a:endParaRPr lang="en-US" dirty="0"/>
          </a:p>
        </p:txBody>
      </p:sp>
      <p:sp>
        <p:nvSpPr>
          <p:cNvPr id="2" name="Footer Placeholder 1">
            <a:extLst>
              <a:ext uri="{FF2B5EF4-FFF2-40B4-BE49-F238E27FC236}">
                <a16:creationId xmlns:a16="http://schemas.microsoft.com/office/drawing/2014/main" id="{F43ADB35-87F3-9BEB-EBAC-AF50835EFD6D}"/>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5F25DB9-FB31-1F49-4A5D-9B53AAD3F127}"/>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4" name="Date Placeholder 3">
            <a:extLst>
              <a:ext uri="{FF2B5EF4-FFF2-40B4-BE49-F238E27FC236}">
                <a16:creationId xmlns:a16="http://schemas.microsoft.com/office/drawing/2014/main" id="{154970C7-2F35-AEA6-1434-7716A6B4E227}"/>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397661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Coex</a:t>
            </a:r>
            <a:r>
              <a:rPr lang="en-GB" dirty="0"/>
              <a:t> SC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2023-11-17</a:t>
            </a:r>
          </a:p>
        </p:txBody>
      </p:sp>
      <p:graphicFrame>
        <p:nvGraphicFramePr>
          <p:cNvPr id="3075" name="Object 3"/>
          <p:cNvGraphicFramePr>
            <a:graphicFrameLocks noChangeAspect="1"/>
          </p:cNvGraphicFramePr>
          <p:nvPr>
            <p:extLst>
              <p:ext uri="{D42A27DB-BD31-4B8C-83A1-F6EECF244321}">
                <p14:modId xmlns:p14="http://schemas.microsoft.com/office/powerpoint/2010/main" val="1216912886"/>
              </p:ext>
            </p:extLst>
          </p:nvPr>
        </p:nvGraphicFramePr>
        <p:xfrm>
          <a:off x="2032000" y="2276872"/>
          <a:ext cx="8128000" cy="2463800"/>
        </p:xfrm>
        <a:graphic>
          <a:graphicData uri="http://schemas.openxmlformats.org/presentationml/2006/ole">
            <mc:AlternateContent xmlns:mc="http://schemas.openxmlformats.org/markup-compatibility/2006">
              <mc:Choice xmlns:v="urn:schemas-microsoft-com:vml" Requires="v">
                <p:oleObj name="Document" r:id="rId3" imgW="8255000" imgH="2514600" progId="Word.Document.8">
                  <p:embed/>
                </p:oleObj>
              </mc:Choice>
              <mc:Fallback>
                <p:oleObj name="Document" r:id="rId3" imgW="8255000" imgH="2514600" progId="Word.Document.8">
                  <p:embed/>
                  <p:pic>
                    <p:nvPicPr>
                      <p:cNvPr id="3075" name="Object 3"/>
                      <p:cNvPicPr>
                        <a:picLocks noChangeAspect="1" noChangeArrowheads="1"/>
                      </p:cNvPicPr>
                      <p:nvPr/>
                    </p:nvPicPr>
                    <p:blipFill>
                      <a:blip r:embed="rId4"/>
                      <a:srcRect/>
                      <a:stretch>
                        <a:fillRect/>
                      </a:stretch>
                    </p:blipFill>
                    <p:spPr bwMode="auto">
                      <a:xfrm>
                        <a:off x="2032000" y="2276872"/>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693030B5-4B91-79B4-4191-275296EDB522}"/>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67343B26-6B7C-8810-B754-00E3D9EF9A6F}"/>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4" name="Date Placeholder 3">
            <a:extLst>
              <a:ext uri="{FF2B5EF4-FFF2-40B4-BE49-F238E27FC236}">
                <a16:creationId xmlns:a16="http://schemas.microsoft.com/office/drawing/2014/main" id="{36AB88EE-F523-1F76-DF81-DA59760D317D}"/>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6748662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Coex</a:t>
            </a:r>
            <a:r>
              <a:rPr lang="en-GB" dirty="0"/>
              <a:t> SC (Coexistence Standing Committee) for November 2023.</a:t>
            </a:r>
          </a:p>
        </p:txBody>
      </p:sp>
      <p:sp>
        <p:nvSpPr>
          <p:cNvPr id="2" name="Footer Placeholder 1">
            <a:extLst>
              <a:ext uri="{FF2B5EF4-FFF2-40B4-BE49-F238E27FC236}">
                <a16:creationId xmlns:a16="http://schemas.microsoft.com/office/drawing/2014/main" id="{0E944A78-DC7A-23F7-B7F5-029822048544}"/>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493CD174-FD0A-B17A-6CC8-75B159E1A89E}"/>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7" name="Date Placeholder 6">
            <a:extLst>
              <a:ext uri="{FF2B5EF4-FFF2-40B4-BE49-F238E27FC236}">
                <a16:creationId xmlns:a16="http://schemas.microsoft.com/office/drawing/2014/main" id="{DA1EAC7F-B257-6910-E634-766D4BCEDACF}"/>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40715197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A73AD-25FB-F0D2-7D67-1E211FDCF9B5}"/>
              </a:ext>
            </a:extLst>
          </p:cNvPr>
          <p:cNvSpPr>
            <a:spLocks noGrp="1"/>
          </p:cNvSpPr>
          <p:nvPr>
            <p:ph type="title"/>
          </p:nvPr>
        </p:nvSpPr>
        <p:spPr/>
        <p:txBody>
          <a:bodyPr/>
          <a:lstStyle/>
          <a:p>
            <a:r>
              <a:rPr lang="en-US" dirty="0"/>
              <a:t>Submissions &amp; Technical Discussion Items</a:t>
            </a:r>
          </a:p>
        </p:txBody>
      </p:sp>
      <p:graphicFrame>
        <p:nvGraphicFramePr>
          <p:cNvPr id="3" name="Table 2">
            <a:extLst>
              <a:ext uri="{FF2B5EF4-FFF2-40B4-BE49-F238E27FC236}">
                <a16:creationId xmlns:a16="http://schemas.microsoft.com/office/drawing/2014/main" id="{35D42B8F-2743-00BF-2BDB-B2C8C31ECD99}"/>
              </a:ext>
            </a:extLst>
          </p:cNvPr>
          <p:cNvGraphicFramePr>
            <a:graphicFrameLocks noGrp="1"/>
          </p:cNvGraphicFramePr>
          <p:nvPr>
            <p:extLst>
              <p:ext uri="{D42A27DB-BD31-4B8C-83A1-F6EECF244321}">
                <p14:modId xmlns:p14="http://schemas.microsoft.com/office/powerpoint/2010/main" val="2870379486"/>
              </p:ext>
            </p:extLst>
          </p:nvPr>
        </p:nvGraphicFramePr>
        <p:xfrm>
          <a:off x="2556934" y="2194024"/>
          <a:ext cx="7078133" cy="3251199"/>
        </p:xfrm>
        <a:graphic>
          <a:graphicData uri="http://schemas.openxmlformats.org/drawingml/2006/table">
            <a:tbl>
              <a:tblPr>
                <a:tableStyleId>{5C22544A-7EE6-4342-B048-85BDC9FD1C3A}</a:tableStyleId>
              </a:tblPr>
              <a:tblGrid>
                <a:gridCol w="5162724">
                  <a:extLst>
                    <a:ext uri="{9D8B030D-6E8A-4147-A177-3AD203B41FA5}">
                      <a16:colId xmlns:a16="http://schemas.microsoft.com/office/drawing/2014/main" val="3010996675"/>
                    </a:ext>
                  </a:extLst>
                </a:gridCol>
                <a:gridCol w="1915409">
                  <a:extLst>
                    <a:ext uri="{9D8B030D-6E8A-4147-A177-3AD203B41FA5}">
                      <a16:colId xmlns:a16="http://schemas.microsoft.com/office/drawing/2014/main" val="1635838943"/>
                    </a:ext>
                  </a:extLst>
                </a:gridCol>
              </a:tblGrid>
              <a:tr h="287867">
                <a:tc>
                  <a:txBody>
                    <a:bodyPr/>
                    <a:lstStyle/>
                    <a:p>
                      <a:pPr algn="l" fontAlgn="t"/>
                      <a:r>
                        <a:rPr lang="en-GB" sz="1600" u="none" strike="noStrike">
                          <a:effectLst/>
                        </a:rPr>
                        <a:t>Updates ETSI TC BRAN</a:t>
                      </a:r>
                      <a:endParaRPr lang="en-GB" sz="1600" b="1" i="0" u="none" strike="noStrike">
                        <a:effectLst/>
                        <a:latin typeface="Arial" panose="020B0604020202020204" pitchFamily="34" charset="0"/>
                      </a:endParaRPr>
                    </a:p>
                  </a:txBody>
                  <a:tcPr marL="0" marR="0" marT="0" marB="0"/>
                </a:tc>
                <a:tc>
                  <a:txBody>
                    <a:bodyPr/>
                    <a:lstStyle/>
                    <a:p>
                      <a:pPr algn="l" fontAlgn="t"/>
                      <a:r>
                        <a:rPr lang="en-GB" sz="1600" u="none" strike="noStrike">
                          <a:effectLst/>
                        </a:rPr>
                        <a:t>11-23/2033r0</a:t>
                      </a:r>
                      <a:endParaRPr lang="en-GB" sz="1600" b="1" i="0" u="none" strike="noStrike">
                        <a:effectLst/>
                        <a:latin typeface="Arial" panose="020B0604020202020204" pitchFamily="34" charset="0"/>
                      </a:endParaRPr>
                    </a:p>
                  </a:txBody>
                  <a:tcPr marL="0" marR="0" marT="0" marB="0"/>
                </a:tc>
                <a:extLst>
                  <a:ext uri="{0D108BD9-81ED-4DB2-BD59-A6C34878D82A}">
                    <a16:rowId xmlns:a16="http://schemas.microsoft.com/office/drawing/2014/main" val="3605315616"/>
                  </a:ext>
                </a:extLst>
              </a:tr>
              <a:tr h="270933">
                <a:tc>
                  <a:txBody>
                    <a:bodyPr/>
                    <a:lstStyle/>
                    <a:p>
                      <a:pPr algn="l" fontAlgn="b"/>
                      <a:endParaRPr lang="en-GB" sz="1600" b="1" i="0" u="none" strike="noStrike">
                        <a:effectLst/>
                        <a:latin typeface="Arial" panose="020B0604020202020204" pitchFamily="34" charset="0"/>
                      </a:endParaRPr>
                    </a:p>
                  </a:txBody>
                  <a:tcPr marL="0" marR="0" marT="0" marB="0" anchor="b"/>
                </a:tc>
                <a:tc>
                  <a:txBody>
                    <a:bodyPr/>
                    <a:lstStyle/>
                    <a:p>
                      <a:pPr algn="l" fontAlgn="b"/>
                      <a:endParaRPr lang="en-GB" sz="1600" b="1"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075930940"/>
                  </a:ext>
                </a:extLst>
              </a:tr>
              <a:tr h="287867">
                <a:tc>
                  <a:txBody>
                    <a:bodyPr/>
                    <a:lstStyle/>
                    <a:p>
                      <a:pPr algn="l" fontAlgn="t"/>
                      <a:r>
                        <a:rPr lang="en-GB" sz="1600" u="none" strike="noStrike">
                          <a:effectLst/>
                        </a:rPr>
                        <a:t>Bluetooth SIG November 2023 Update</a:t>
                      </a:r>
                      <a:endParaRPr lang="en-GB" sz="1600" b="1" i="0" u="none" strike="noStrike">
                        <a:effectLst/>
                        <a:latin typeface="Arial" panose="020B0604020202020204" pitchFamily="34" charset="0"/>
                      </a:endParaRPr>
                    </a:p>
                  </a:txBody>
                  <a:tcPr marL="0" marR="0" marT="0" marB="0"/>
                </a:tc>
                <a:tc>
                  <a:txBody>
                    <a:bodyPr/>
                    <a:lstStyle/>
                    <a:p>
                      <a:pPr algn="l" fontAlgn="t"/>
                      <a:r>
                        <a:rPr lang="en-GB" sz="1600" u="none" strike="noStrike">
                          <a:effectLst/>
                        </a:rPr>
                        <a:t>11-23/1738r1</a:t>
                      </a:r>
                      <a:endParaRPr lang="en-GB" sz="1600" b="1" i="0" u="none" strike="noStrike">
                        <a:effectLst/>
                        <a:latin typeface="Arial" panose="020B0604020202020204" pitchFamily="34" charset="0"/>
                      </a:endParaRPr>
                    </a:p>
                  </a:txBody>
                  <a:tcPr marL="0" marR="0" marT="0" marB="0"/>
                </a:tc>
                <a:extLst>
                  <a:ext uri="{0D108BD9-81ED-4DB2-BD59-A6C34878D82A}">
                    <a16:rowId xmlns:a16="http://schemas.microsoft.com/office/drawing/2014/main" val="3249692783"/>
                  </a:ext>
                </a:extLst>
              </a:tr>
              <a:tr h="270933">
                <a:tc>
                  <a:txBody>
                    <a:bodyPr/>
                    <a:lstStyle/>
                    <a:p>
                      <a:pPr algn="l" fontAlgn="t"/>
                      <a:endParaRPr lang="en-GB" sz="1600" b="1" i="0" u="none" strike="noStrike">
                        <a:effectLst/>
                        <a:latin typeface="Arial" panose="020B0604020202020204" pitchFamily="34" charset="0"/>
                      </a:endParaRPr>
                    </a:p>
                  </a:txBody>
                  <a:tcPr marL="0" marR="0" marT="0" marB="0"/>
                </a:tc>
                <a:tc>
                  <a:txBody>
                    <a:bodyPr/>
                    <a:lstStyle/>
                    <a:p>
                      <a:pPr algn="l" fontAlgn="t"/>
                      <a:endParaRPr lang="en-GB" sz="1600" b="1" i="0" u="none" strike="noStrike">
                        <a:effectLst/>
                        <a:latin typeface="Arial" panose="020B0604020202020204" pitchFamily="34" charset="0"/>
                      </a:endParaRPr>
                    </a:p>
                  </a:txBody>
                  <a:tcPr marL="0" marR="0" marT="0" marB="0"/>
                </a:tc>
                <a:extLst>
                  <a:ext uri="{0D108BD9-81ED-4DB2-BD59-A6C34878D82A}">
                    <a16:rowId xmlns:a16="http://schemas.microsoft.com/office/drawing/2014/main" val="1159318148"/>
                  </a:ext>
                </a:extLst>
              </a:tr>
              <a:tr h="728133">
                <a:tc>
                  <a:txBody>
                    <a:bodyPr/>
                    <a:lstStyle/>
                    <a:p>
                      <a:pPr algn="l" fontAlgn="t"/>
                      <a:r>
                        <a:rPr lang="en-GB" sz="1600" u="none" strike="noStrike">
                          <a:effectLst/>
                        </a:rPr>
                        <a:t>Effect of no-LBT NB on 802.11 devices</a:t>
                      </a:r>
                      <a:endParaRPr lang="en-GB" sz="1600" b="1" i="0" u="none" strike="noStrike">
                        <a:effectLst/>
                        <a:latin typeface="Arial" panose="020B0604020202020204" pitchFamily="34" charset="0"/>
                      </a:endParaRPr>
                    </a:p>
                  </a:txBody>
                  <a:tcPr marL="0" marR="0" marT="0" marB="0"/>
                </a:tc>
                <a:tc>
                  <a:txBody>
                    <a:bodyPr/>
                    <a:lstStyle/>
                    <a:p>
                      <a:pPr algn="l" fontAlgn="t"/>
                      <a:r>
                        <a:rPr lang="en-GB" sz="1600" u="none" strike="noStrike">
                          <a:effectLst/>
                        </a:rPr>
                        <a:t>11-23/1259r1</a:t>
                      </a:r>
                      <a:endParaRPr lang="en-GB" sz="1600" b="1" i="0" u="none" strike="noStrike">
                        <a:effectLst/>
                        <a:latin typeface="Arial" panose="020B0604020202020204" pitchFamily="34" charset="0"/>
                      </a:endParaRPr>
                    </a:p>
                  </a:txBody>
                  <a:tcPr marL="0" marR="0" marT="0" marB="0"/>
                </a:tc>
                <a:extLst>
                  <a:ext uri="{0D108BD9-81ED-4DB2-BD59-A6C34878D82A}">
                    <a16:rowId xmlns:a16="http://schemas.microsoft.com/office/drawing/2014/main" val="197149358"/>
                  </a:ext>
                </a:extLst>
              </a:tr>
              <a:tr h="270933">
                <a:tc>
                  <a:txBody>
                    <a:bodyPr/>
                    <a:lstStyle/>
                    <a:p>
                      <a:pPr algn="l" fontAlgn="t"/>
                      <a:endParaRPr lang="en-GB" sz="1600" b="1" i="0" u="none" strike="noStrike">
                        <a:effectLst/>
                        <a:latin typeface="Arial" panose="020B0604020202020204" pitchFamily="34" charset="0"/>
                      </a:endParaRPr>
                    </a:p>
                  </a:txBody>
                  <a:tcPr marL="0" marR="0" marT="0" marB="0"/>
                </a:tc>
                <a:tc>
                  <a:txBody>
                    <a:bodyPr/>
                    <a:lstStyle/>
                    <a:p>
                      <a:pPr algn="l" fontAlgn="t"/>
                      <a:endParaRPr lang="en-GB" sz="1600" b="1" i="0" u="none" strike="noStrike">
                        <a:effectLst/>
                        <a:latin typeface="Arial" panose="020B0604020202020204" pitchFamily="34" charset="0"/>
                      </a:endParaRPr>
                    </a:p>
                  </a:txBody>
                  <a:tcPr marL="0" marR="0" marT="0" marB="0"/>
                </a:tc>
                <a:extLst>
                  <a:ext uri="{0D108BD9-81ED-4DB2-BD59-A6C34878D82A}">
                    <a16:rowId xmlns:a16="http://schemas.microsoft.com/office/drawing/2014/main" val="1431152898"/>
                  </a:ext>
                </a:extLst>
              </a:tr>
              <a:tr h="575733">
                <a:tc>
                  <a:txBody>
                    <a:bodyPr/>
                    <a:lstStyle/>
                    <a:p>
                      <a:pPr algn="l" fontAlgn="t"/>
                      <a:r>
                        <a:rPr lang="en-GB" sz="1600" u="none" strike="noStrike">
                          <a:effectLst/>
                        </a:rPr>
                        <a:t>IEEE 802.11 Beacons and Bluetooth Coexistence Simulations</a:t>
                      </a:r>
                      <a:endParaRPr lang="en-GB" sz="1600" b="1" i="0" u="none" strike="noStrike">
                        <a:effectLst/>
                        <a:latin typeface="Arial" panose="020B0604020202020204" pitchFamily="34" charset="0"/>
                      </a:endParaRPr>
                    </a:p>
                  </a:txBody>
                  <a:tcPr marL="0" marR="0" marT="0" marB="0"/>
                </a:tc>
                <a:tc>
                  <a:txBody>
                    <a:bodyPr/>
                    <a:lstStyle/>
                    <a:p>
                      <a:pPr algn="l" fontAlgn="t"/>
                      <a:r>
                        <a:rPr lang="en-GB" sz="1600" u="none" strike="noStrike">
                          <a:effectLst/>
                        </a:rPr>
                        <a:t>11-23/1999r0</a:t>
                      </a:r>
                      <a:endParaRPr lang="en-GB" sz="1600" b="1" i="0" u="none" strike="noStrike">
                        <a:effectLst/>
                        <a:latin typeface="Arial" panose="020B0604020202020204" pitchFamily="34" charset="0"/>
                      </a:endParaRPr>
                    </a:p>
                  </a:txBody>
                  <a:tcPr marL="0" marR="0" marT="0" marB="0"/>
                </a:tc>
                <a:extLst>
                  <a:ext uri="{0D108BD9-81ED-4DB2-BD59-A6C34878D82A}">
                    <a16:rowId xmlns:a16="http://schemas.microsoft.com/office/drawing/2014/main" val="3996289736"/>
                  </a:ext>
                </a:extLst>
              </a:tr>
              <a:tr h="270933">
                <a:tc>
                  <a:txBody>
                    <a:bodyPr/>
                    <a:lstStyle/>
                    <a:p>
                      <a:pPr algn="l" fontAlgn="t"/>
                      <a:endParaRPr lang="en-GB" sz="1600" b="1" i="0" u="none" strike="noStrike">
                        <a:effectLst/>
                        <a:latin typeface="Arial" panose="020B0604020202020204" pitchFamily="34" charset="0"/>
                      </a:endParaRPr>
                    </a:p>
                  </a:txBody>
                  <a:tcPr marL="0" marR="0" marT="0" marB="0"/>
                </a:tc>
                <a:tc>
                  <a:txBody>
                    <a:bodyPr/>
                    <a:lstStyle/>
                    <a:p>
                      <a:pPr algn="l" fontAlgn="t"/>
                      <a:endParaRPr lang="en-GB" sz="1600" b="1" i="0" u="none" strike="noStrike">
                        <a:effectLst/>
                        <a:latin typeface="Arial" panose="020B0604020202020204" pitchFamily="34" charset="0"/>
                      </a:endParaRPr>
                    </a:p>
                  </a:txBody>
                  <a:tcPr marL="0" marR="0" marT="0" marB="0"/>
                </a:tc>
                <a:extLst>
                  <a:ext uri="{0D108BD9-81ED-4DB2-BD59-A6C34878D82A}">
                    <a16:rowId xmlns:a16="http://schemas.microsoft.com/office/drawing/2014/main" val="1995478974"/>
                  </a:ext>
                </a:extLst>
              </a:tr>
              <a:tr h="287867">
                <a:tc>
                  <a:txBody>
                    <a:bodyPr/>
                    <a:lstStyle/>
                    <a:p>
                      <a:pPr algn="l" fontAlgn="t"/>
                      <a:r>
                        <a:rPr lang="en-GB" sz="1600" u="none" strike="noStrike">
                          <a:effectLst/>
                        </a:rPr>
                        <a:t>BLE interference to XR/VR Wi-Fi </a:t>
                      </a:r>
                      <a:endParaRPr lang="en-GB" sz="1600" b="1" i="0" u="none" strike="noStrike">
                        <a:effectLst/>
                        <a:latin typeface="Arial" panose="020B0604020202020204" pitchFamily="34" charset="0"/>
                      </a:endParaRPr>
                    </a:p>
                  </a:txBody>
                  <a:tcPr marL="0" marR="0" marT="0" marB="0"/>
                </a:tc>
                <a:tc>
                  <a:txBody>
                    <a:bodyPr/>
                    <a:lstStyle/>
                    <a:p>
                      <a:pPr algn="l" fontAlgn="t"/>
                      <a:r>
                        <a:rPr lang="en-GB" sz="1600" u="none" strike="noStrike" dirty="0">
                          <a:effectLst/>
                        </a:rPr>
                        <a:t>11-23/2081r0</a:t>
                      </a:r>
                      <a:endParaRPr lang="en-GB" sz="1600" b="1" i="0"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359947706"/>
                  </a:ext>
                </a:extLst>
              </a:tr>
            </a:tbl>
          </a:graphicData>
        </a:graphic>
      </p:graphicFrame>
      <p:sp>
        <p:nvSpPr>
          <p:cNvPr id="7" name="Footer Placeholder 6">
            <a:extLst>
              <a:ext uri="{FF2B5EF4-FFF2-40B4-BE49-F238E27FC236}">
                <a16:creationId xmlns:a16="http://schemas.microsoft.com/office/drawing/2014/main" id="{4CA76AB0-EBE4-A15D-4616-A8E283D746EE}"/>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4C30124C-C9C5-21C4-FD19-98E825E45DD6}"/>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9" name="Date Placeholder 8">
            <a:extLst>
              <a:ext uri="{FF2B5EF4-FFF2-40B4-BE49-F238E27FC236}">
                <a16:creationId xmlns:a16="http://schemas.microsoft.com/office/drawing/2014/main" id="{B25C7347-048D-6BC9-6EC3-BB0D772149E8}"/>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794357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ETSI BRAN Update to 802.11 (1/3)</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908075"/>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sz="1733" dirty="0">
                <a:latin typeface="Helvetica" pitchFamily="2" charset="0"/>
              </a:rPr>
              <a:t>EN 301 893 (5 GHz)</a:t>
            </a:r>
          </a:p>
          <a:p>
            <a:pPr marL="380990" indent="-380990">
              <a:buFont typeface="Arial" panose="020B0604020202020204" pitchFamily="34" charset="0"/>
              <a:buChar char="•"/>
            </a:pPr>
            <a:r>
              <a:rPr lang="en-US" sz="1733" b="0" dirty="0">
                <a:latin typeface="Helvetica" pitchFamily="2" charset="0"/>
              </a:rPr>
              <a:t>Achieved in September (#120 meeting) consensus on an Energy Detection Threshold related rule</a:t>
            </a:r>
          </a:p>
          <a:p>
            <a:pPr marL="781031" lvl="1" indent="-380990">
              <a:buFont typeface="Arial" panose="020B0604020202020204" pitchFamily="34" charset="0"/>
              <a:buChar char="•"/>
            </a:pPr>
            <a:r>
              <a:rPr lang="en-US" sz="1333" dirty="0">
                <a:latin typeface="Helvetica" pitchFamily="2" charset="0"/>
              </a:rPr>
              <a:t>Different EDT levels depending on max </a:t>
            </a:r>
            <a:r>
              <a:rPr lang="en-US" sz="1333" dirty="0" err="1">
                <a:latin typeface="Helvetica" pitchFamily="2" charset="0"/>
              </a:rPr>
              <a:t>tx</a:t>
            </a:r>
            <a:r>
              <a:rPr lang="en-US" sz="1333" dirty="0">
                <a:latin typeface="Helvetica" pitchFamily="2" charset="0"/>
              </a:rPr>
              <a:t> power</a:t>
            </a:r>
          </a:p>
          <a:p>
            <a:pPr marL="781031" lvl="1" indent="-380990">
              <a:buFont typeface="Arial" panose="020B0604020202020204" pitchFamily="34" charset="0"/>
              <a:buChar char="•"/>
            </a:pPr>
            <a:r>
              <a:rPr lang="en-US" sz="1333" dirty="0">
                <a:latin typeface="Helvetica" pitchFamily="2" charset="0"/>
              </a:rPr>
              <a:t>See: </a:t>
            </a:r>
            <a:r>
              <a:rPr lang="en-US" sz="1333" dirty="0">
                <a:latin typeface="Helvetica" pitchFamily="2" charset="0"/>
                <a:hlinkClick r:id="rId2"/>
              </a:rPr>
              <a:t>ETSI EN 301 893 V2.1.52 (2023-09)</a:t>
            </a:r>
            <a:endParaRPr lang="en-US" sz="1333" dirty="0">
              <a:latin typeface="Helvetica" pitchFamily="2" charset="0"/>
            </a:endParaRPr>
          </a:p>
          <a:p>
            <a:pPr marL="380990" indent="-380990">
              <a:buFont typeface="Arial" panose="020B0604020202020204" pitchFamily="34" charset="0"/>
              <a:buChar char="•"/>
            </a:pPr>
            <a:r>
              <a:rPr lang="en-US" sz="1733" b="0" dirty="0">
                <a:latin typeface="Helvetica" pitchFamily="2" charset="0"/>
              </a:rPr>
              <a:t>Initiated publishing process</a:t>
            </a:r>
          </a:p>
          <a:p>
            <a:pPr marL="781031" lvl="1" indent="-380990">
              <a:buFont typeface="Arial" panose="020B0604020202020204" pitchFamily="34" charset="0"/>
              <a:buChar char="•"/>
            </a:pPr>
            <a:r>
              <a:rPr lang="en-US" sz="1333" dirty="0">
                <a:latin typeface="Helvetica" pitchFamily="2" charset="0"/>
              </a:rPr>
              <a:t>ETSI </a:t>
            </a:r>
            <a:r>
              <a:rPr lang="en-US" sz="1333" dirty="0" err="1">
                <a:latin typeface="Helvetica" pitchFamily="2" charset="0"/>
              </a:rPr>
              <a:t>editHelp</a:t>
            </a:r>
            <a:r>
              <a:rPr lang="en-US" sz="1333" dirty="0">
                <a:latin typeface="Helvetica" pitchFamily="2" charset="0"/>
              </a:rPr>
              <a:t>! and </a:t>
            </a:r>
            <a:r>
              <a:rPr lang="en-US" sz="1333" dirty="0" err="1">
                <a:latin typeface="Helvetica" pitchFamily="2" charset="0"/>
              </a:rPr>
              <a:t>Harmonised</a:t>
            </a:r>
            <a:r>
              <a:rPr lang="en-US" sz="1333" dirty="0">
                <a:latin typeface="Helvetica" pitchFamily="2" charset="0"/>
              </a:rPr>
              <a:t> Standards Technical Advisory Consultants (HASTAC)</a:t>
            </a:r>
          </a:p>
          <a:p>
            <a:pPr marL="781031" lvl="1" indent="-380990">
              <a:buFont typeface="Arial" panose="020B0604020202020204" pitchFamily="34" charset="0"/>
              <a:buChar char="•"/>
            </a:pPr>
            <a:r>
              <a:rPr lang="en-US" sz="1333" dirty="0">
                <a:latin typeface="Helvetica" pitchFamily="2" charset="0"/>
              </a:rPr>
              <a:t>EN Approval Procedure (ENAP)</a:t>
            </a:r>
          </a:p>
          <a:p>
            <a:pPr marL="781031" lvl="1" indent="-380990">
              <a:buFont typeface="Arial" panose="020B0604020202020204" pitchFamily="34" charset="0"/>
              <a:buChar char="•"/>
            </a:pPr>
            <a:r>
              <a:rPr lang="en-US" sz="1333" dirty="0" err="1">
                <a:latin typeface="Helvetica" pitchFamily="2" charset="0"/>
              </a:rPr>
              <a:t>editHelp</a:t>
            </a:r>
            <a:r>
              <a:rPr lang="en-US" sz="1333" dirty="0">
                <a:latin typeface="Helvetica" pitchFamily="2" charset="0"/>
              </a:rPr>
              <a:t>! Ongoing in October – no technical work on EN 301 893 in October</a:t>
            </a:r>
          </a:p>
          <a:p>
            <a:pPr marL="781031" lvl="1" indent="-380990">
              <a:buFont typeface="Arial" panose="020B0604020202020204" pitchFamily="34" charset="0"/>
              <a:buChar char="•"/>
            </a:pPr>
            <a:endParaRPr lang="en-US" sz="1333" dirty="0">
              <a:latin typeface="Helvetica" pitchFamily="2" charset="0"/>
            </a:endParaRPr>
          </a:p>
          <a:p>
            <a:pPr marL="0" indent="0"/>
            <a:r>
              <a:rPr lang="en-US" sz="1733" dirty="0">
                <a:latin typeface="Helvetica" pitchFamily="2" charset="0"/>
              </a:rPr>
              <a:t>EN 303 753 (60 GHz)</a:t>
            </a:r>
          </a:p>
          <a:p>
            <a:pPr marL="380990" indent="-380990">
              <a:buFont typeface="Arial" panose="020B0604020202020204" pitchFamily="34" charset="0"/>
              <a:buChar char="•"/>
            </a:pPr>
            <a:r>
              <a:rPr lang="en-US" sz="1733" b="0" dirty="0">
                <a:latin typeface="Helvetica" pitchFamily="2" charset="0"/>
              </a:rPr>
              <a:t>Resolved all ENAP and HASTAC comments in September</a:t>
            </a:r>
          </a:p>
          <a:p>
            <a:pPr marL="380990" indent="-380990">
              <a:buFont typeface="Arial" panose="020B0604020202020204" pitchFamily="34" charset="0"/>
              <a:buChar char="•"/>
            </a:pPr>
            <a:r>
              <a:rPr lang="en-US" sz="1733" b="0" dirty="0">
                <a:latin typeface="Helvetica" pitchFamily="2" charset="0"/>
              </a:rPr>
              <a:t>Forwarded for </a:t>
            </a:r>
            <a:r>
              <a:rPr lang="en-US" sz="1733" b="0" dirty="0" err="1">
                <a:latin typeface="Helvetica" pitchFamily="2" charset="0"/>
              </a:rPr>
              <a:t>editHelp</a:t>
            </a:r>
            <a:r>
              <a:rPr lang="en-US" sz="1733" b="0" dirty="0">
                <a:latin typeface="Helvetica" pitchFamily="2" charset="0"/>
              </a:rPr>
              <a:t>! Review and ENAP recirc --&gt; ongoing; no work on EN 303 753 in October</a:t>
            </a:r>
          </a:p>
          <a:p>
            <a:pPr marL="0" indent="0"/>
            <a:endParaRPr lang="en-US" sz="1733" b="0" dirty="0">
              <a:latin typeface="Helvetica" pitchFamily="2" charset="0"/>
            </a:endParaRPr>
          </a:p>
          <a:p>
            <a:pPr marL="380990" indent="-380990">
              <a:buFont typeface="Arial" panose="020B0604020202020204" pitchFamily="34" charset="0"/>
              <a:buChar char="•"/>
            </a:pPr>
            <a:endParaRPr lang="en-US" sz="1733" b="0" dirty="0">
              <a:latin typeface="Helvetica" pitchFamily="2" charset="0"/>
            </a:endParaRPr>
          </a:p>
          <a:p>
            <a:pPr marL="380990" indent="-380990">
              <a:buFont typeface="Arial" panose="020B0604020202020204" pitchFamily="34" charset="0"/>
              <a:buChar char="•"/>
            </a:pPr>
            <a:endParaRPr lang="en-US" sz="1733" b="0" dirty="0">
              <a:latin typeface="Helvetica" pitchFamily="2" charset="0"/>
            </a:endParaRPr>
          </a:p>
        </p:txBody>
      </p:sp>
      <p:sp>
        <p:nvSpPr>
          <p:cNvPr id="7" name="Footer Placeholder 6">
            <a:extLst>
              <a:ext uri="{FF2B5EF4-FFF2-40B4-BE49-F238E27FC236}">
                <a16:creationId xmlns:a16="http://schemas.microsoft.com/office/drawing/2014/main" id="{FB7C47C5-B00C-ECA8-D1F4-1ED42526759B}"/>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234DEA6E-35EB-B7ED-1751-3D280A3C2FFA}"/>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9" name="Date Placeholder 8">
            <a:extLst>
              <a:ext uri="{FF2B5EF4-FFF2-40B4-BE49-F238E27FC236}">
                <a16:creationId xmlns:a16="http://schemas.microsoft.com/office/drawing/2014/main" id="{79CAE048-BC0A-2C38-5920-971C72FA322D}"/>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575068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ETSI BRAN Update to 802.11 (2/3)</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908075"/>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sz="1733" dirty="0">
                <a:latin typeface="Helvetica" pitchFamily="2" charset="0"/>
              </a:rPr>
              <a:t>EN 303 687 (6 GHz)</a:t>
            </a:r>
          </a:p>
          <a:p>
            <a:pPr marL="380990" indent="-380990">
              <a:buFont typeface="Arial" panose="020B0604020202020204" pitchFamily="34" charset="0"/>
              <a:buChar char="•"/>
            </a:pPr>
            <a:r>
              <a:rPr lang="en-US" sz="1733" b="0" dirty="0">
                <a:latin typeface="Helvetica" pitchFamily="2" charset="0"/>
              </a:rPr>
              <a:t>New work item for revision of standard approved</a:t>
            </a:r>
          </a:p>
          <a:p>
            <a:pPr marL="380990" indent="-380990">
              <a:buFont typeface="Arial" panose="020B0604020202020204" pitchFamily="34" charset="0"/>
              <a:buChar char="•"/>
            </a:pPr>
            <a:r>
              <a:rPr lang="en-US" sz="1733" b="0" dirty="0">
                <a:latin typeface="Helvetica" pitchFamily="2" charset="0"/>
              </a:rPr>
              <a:t>Formal approval procedure ongoing; preliminary ETSI TC BRAN approval to initiate revision</a:t>
            </a:r>
          </a:p>
          <a:p>
            <a:pPr marL="380990" indent="-380990">
              <a:buFont typeface="Arial" panose="020B0604020202020204" pitchFamily="34" charset="0"/>
              <a:buChar char="•"/>
            </a:pPr>
            <a:r>
              <a:rPr lang="en-US" sz="1733" b="0" dirty="0">
                <a:latin typeface="Helvetica" pitchFamily="2" charset="0"/>
              </a:rPr>
              <a:t>Topics discussed</a:t>
            </a:r>
          </a:p>
          <a:p>
            <a:pPr marL="781031" lvl="1" indent="-380990">
              <a:buFont typeface="Arial" panose="020B0604020202020204" pitchFamily="34" charset="0"/>
              <a:buChar char="•"/>
            </a:pPr>
            <a:r>
              <a:rPr lang="en-US" sz="1333" dirty="0">
                <a:latin typeface="Helvetica" pitchFamily="2" charset="0"/>
              </a:rPr>
              <a:t>Narrowband Frequency Hopping operation</a:t>
            </a:r>
          </a:p>
          <a:p>
            <a:pPr marL="781031" lvl="1" indent="-380990">
              <a:buFont typeface="Arial" panose="020B0604020202020204" pitchFamily="34" charset="0"/>
              <a:buChar char="•"/>
            </a:pPr>
            <a:r>
              <a:rPr lang="en-US" sz="1600" dirty="0"/>
              <a:t>Proposal to consider 320 MHz wide channels</a:t>
            </a:r>
          </a:p>
          <a:p>
            <a:pPr marL="380990" indent="-380990">
              <a:buFont typeface="Arial" panose="020B0604020202020204" pitchFamily="34" charset="0"/>
              <a:buChar char="•"/>
            </a:pPr>
            <a:endParaRPr lang="en-US" sz="2133" b="0" dirty="0">
              <a:latin typeface="Helvetica" pitchFamily="2" charset="0"/>
            </a:endParaRPr>
          </a:p>
          <a:p>
            <a:pPr marL="380990" indent="-380990">
              <a:buFont typeface="Arial" panose="020B0604020202020204" pitchFamily="34" charset="0"/>
              <a:buChar char="•"/>
            </a:pPr>
            <a:r>
              <a:rPr lang="en-US" sz="1733" b="0" dirty="0">
                <a:latin typeface="Helvetica" pitchFamily="2" charset="0"/>
              </a:rPr>
              <a:t>Discussion about work ongoing at ECC/CEPT FM 61</a:t>
            </a:r>
          </a:p>
          <a:p>
            <a:pPr marL="781031" lvl="1" indent="-380990">
              <a:buFont typeface="Arial" panose="020B0604020202020204" pitchFamily="34" charset="0"/>
              <a:buChar char="•"/>
            </a:pPr>
            <a:r>
              <a:rPr lang="en-US" sz="1733" dirty="0">
                <a:latin typeface="Helvetica" pitchFamily="2" charset="0"/>
              </a:rPr>
              <a:t>Review the WAS/RLAN VLP OOB emission limit below 5935 MHz</a:t>
            </a:r>
          </a:p>
          <a:p>
            <a:pPr marL="781031" lvl="1" indent="-380990">
              <a:buFont typeface="Arial" panose="020B0604020202020204" pitchFamily="34" charset="0"/>
              <a:buChar char="•"/>
            </a:pPr>
            <a:r>
              <a:rPr lang="en-US" sz="1733" dirty="0">
                <a:latin typeface="Helvetica" pitchFamily="2" charset="0"/>
              </a:rPr>
              <a:t>Study: dynamic spectrum access coordination for operation in 5945-6425 MHz up to 4W</a:t>
            </a:r>
          </a:p>
          <a:p>
            <a:pPr marL="380990" indent="-380990">
              <a:buFont typeface="Arial" panose="020B0604020202020204" pitchFamily="34" charset="0"/>
              <a:buChar char="•"/>
            </a:pPr>
            <a:r>
              <a:rPr lang="en-US" sz="1733" b="0" dirty="0">
                <a:latin typeface="Helvetica" pitchFamily="2" charset="0"/>
              </a:rPr>
              <a:t>Findings of FM 61 might be considered in the next revision of EN 303 687</a:t>
            </a:r>
          </a:p>
          <a:p>
            <a:pPr marL="380990" indent="-380990">
              <a:buFont typeface="Arial" panose="020B0604020202020204" pitchFamily="34" charset="0"/>
              <a:buChar char="•"/>
            </a:pPr>
            <a:endParaRPr lang="en-US" sz="2133" b="0" dirty="0">
              <a:latin typeface="Helvetica" pitchFamily="2" charset="0"/>
            </a:endParaRPr>
          </a:p>
        </p:txBody>
      </p:sp>
      <p:sp>
        <p:nvSpPr>
          <p:cNvPr id="7" name="Footer Placeholder 6">
            <a:extLst>
              <a:ext uri="{FF2B5EF4-FFF2-40B4-BE49-F238E27FC236}">
                <a16:creationId xmlns:a16="http://schemas.microsoft.com/office/drawing/2014/main" id="{DE6FCAE5-C401-2CAE-13DB-282987FD6E6D}"/>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B5F753AD-5642-6CF4-120B-0F01F1DC7C54}"/>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9" name="Date Placeholder 8">
            <a:extLst>
              <a:ext uri="{FF2B5EF4-FFF2-40B4-BE49-F238E27FC236}">
                <a16:creationId xmlns:a16="http://schemas.microsoft.com/office/drawing/2014/main" id="{0924E643-8176-0B2A-AC29-A23B173C5B02}"/>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4198610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ED527-A501-683A-2981-0A842B6A30EF}"/>
              </a:ext>
            </a:extLst>
          </p:cNvPr>
          <p:cNvSpPr>
            <a:spLocks noGrp="1"/>
          </p:cNvSpPr>
          <p:nvPr>
            <p:ph type="title"/>
          </p:nvPr>
        </p:nvSpPr>
        <p:spPr/>
        <p:txBody>
          <a:bodyPr/>
          <a:lstStyle/>
          <a:p>
            <a:r>
              <a:rPr lang="en-US" dirty="0"/>
              <a:t>ETSI BRAN Update to 802.11 (3/3)</a:t>
            </a:r>
          </a:p>
        </p:txBody>
      </p:sp>
      <p:sp>
        <p:nvSpPr>
          <p:cNvPr id="3" name="Content Placeholder 2">
            <a:extLst>
              <a:ext uri="{FF2B5EF4-FFF2-40B4-BE49-F238E27FC236}">
                <a16:creationId xmlns:a16="http://schemas.microsoft.com/office/drawing/2014/main" id="{EBB9E48E-DDDF-F14E-DFC7-714E0C7F350E}"/>
              </a:ext>
            </a:extLst>
          </p:cNvPr>
          <p:cNvSpPr>
            <a:spLocks noGrp="1"/>
          </p:cNvSpPr>
          <p:nvPr>
            <p:ph idx="1"/>
          </p:nvPr>
        </p:nvSpPr>
        <p:spPr/>
        <p:txBody>
          <a:bodyPr/>
          <a:lstStyle/>
          <a:p>
            <a:pPr algn="ctr"/>
            <a:r>
              <a:rPr lang="en-US" sz="2667" dirty="0">
                <a:solidFill>
                  <a:schemeClr val="accent6"/>
                </a:solidFill>
              </a:rPr>
              <a:t>Request for giving a tutorial on Automated Frequency Coordination (AFC) Dynamic Spectrum Access (DSA)</a:t>
            </a:r>
          </a:p>
          <a:p>
            <a:endParaRPr lang="en-US" dirty="0"/>
          </a:p>
          <a:p>
            <a:pPr algn="ctr"/>
            <a:r>
              <a:rPr lang="en-US" dirty="0"/>
              <a:t>If you would kindly be willing to give</a:t>
            </a:r>
            <a:br>
              <a:rPr lang="en-US" dirty="0"/>
            </a:br>
            <a:r>
              <a:rPr lang="en-US" dirty="0"/>
              <a:t>a tutorial on Dynamic Spectrum Access (DSA) to ETSI BRAN</a:t>
            </a:r>
          </a:p>
          <a:p>
            <a:pPr algn="ctr"/>
            <a:endParaRPr lang="en-US" dirty="0"/>
          </a:p>
          <a:p>
            <a:pPr algn="ctr"/>
            <a:r>
              <a:rPr lang="en-US" dirty="0"/>
              <a:t>Please contact Guido </a:t>
            </a:r>
            <a:r>
              <a:rPr lang="en-US" dirty="0" err="1"/>
              <a:t>Hiertz</a:t>
            </a:r>
            <a:r>
              <a:rPr lang="en-US" dirty="0"/>
              <a:t> (</a:t>
            </a:r>
            <a:r>
              <a:rPr lang="en-US" dirty="0" err="1"/>
              <a:t>hiertz@ieee.org</a:t>
            </a:r>
            <a:r>
              <a:rPr lang="en-US" dirty="0"/>
              <a:t>).</a:t>
            </a:r>
          </a:p>
        </p:txBody>
      </p:sp>
      <p:sp>
        <p:nvSpPr>
          <p:cNvPr id="7" name="Footer Placeholder 6">
            <a:extLst>
              <a:ext uri="{FF2B5EF4-FFF2-40B4-BE49-F238E27FC236}">
                <a16:creationId xmlns:a16="http://schemas.microsoft.com/office/drawing/2014/main" id="{B1A5583D-88C1-E5BF-1592-84ADC7A5E710}"/>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8C648FA4-D0A5-4363-F1F4-E8170B3C08A4}"/>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9" name="Date Placeholder 8">
            <a:extLst>
              <a:ext uri="{FF2B5EF4-FFF2-40B4-BE49-F238E27FC236}">
                <a16:creationId xmlns:a16="http://schemas.microsoft.com/office/drawing/2014/main" id="{D15244B5-FBA9-726A-73A6-F9046E4F4701}"/>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731531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Coexistence Bluetooth – 802.11</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892830"/>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sz="1733" dirty="0">
                <a:latin typeface="Helvetica" pitchFamily="2" charset="0"/>
              </a:rPr>
              <a:t>Recent work of BT SIG</a:t>
            </a:r>
          </a:p>
          <a:p>
            <a:pPr marL="0" indent="0"/>
            <a:r>
              <a:rPr lang="en-US" sz="1733" b="0" dirty="0">
                <a:latin typeface="Helvetica" pitchFamily="2" charset="0"/>
              </a:rPr>
              <a:t>Met with US FCC</a:t>
            </a:r>
          </a:p>
          <a:p>
            <a:pPr marL="380990" indent="-380990">
              <a:buFont typeface="Arial" panose="020B0604020202020204" pitchFamily="34" charset="0"/>
              <a:buChar char="•"/>
            </a:pPr>
            <a:r>
              <a:rPr lang="en-US" sz="1733" b="0" dirty="0">
                <a:latin typeface="Helvetica" pitchFamily="2" charset="0"/>
              </a:rPr>
              <a:t>Need for additional spectrum: 83.5 MHz of spectrum will not suffice for # of deployed BT devices and envisioned applications</a:t>
            </a:r>
          </a:p>
          <a:p>
            <a:pPr marL="380990" indent="-380990">
              <a:buFont typeface="Arial" panose="020B0604020202020204" pitchFamily="34" charset="0"/>
              <a:buChar char="•"/>
            </a:pPr>
            <a:r>
              <a:rPr lang="en-US" sz="1733" b="0" dirty="0">
                <a:latin typeface="Helvetica" pitchFamily="2" charset="0"/>
              </a:rPr>
              <a:t>Work with other unlicensed technologies to optimize sharing</a:t>
            </a:r>
          </a:p>
          <a:p>
            <a:pPr marL="380990" indent="-380990">
              <a:buFont typeface="Arial" panose="020B0604020202020204" pitchFamily="34" charset="0"/>
              <a:buChar char="•"/>
            </a:pPr>
            <a:r>
              <a:rPr lang="en-US" sz="1733" b="0" dirty="0">
                <a:latin typeface="Helvetica" pitchFamily="2" charset="0"/>
              </a:rPr>
              <a:t>FCC 23-86: “[W]e believe that this may be a first step rather than the culmination of the rulemaking process regarding VLP use in the 6 GHz band.”</a:t>
            </a:r>
          </a:p>
          <a:p>
            <a:pPr marL="380990" indent="-380990">
              <a:buFont typeface="Arial" panose="020B0604020202020204" pitchFamily="34" charset="0"/>
              <a:buChar char="•"/>
            </a:pPr>
            <a:endParaRPr lang="en-US" sz="1733" b="0" dirty="0">
              <a:latin typeface="Helvetica" pitchFamily="2" charset="0"/>
            </a:endParaRPr>
          </a:p>
          <a:p>
            <a:pPr marL="0" indent="0"/>
            <a:r>
              <a:rPr lang="en-US" sz="1733" dirty="0">
                <a:latin typeface="Helvetica" pitchFamily="2" charset="0"/>
              </a:rPr>
              <a:t>Next Steps</a:t>
            </a:r>
          </a:p>
          <a:p>
            <a:pPr marL="380990" indent="-380990">
              <a:buFont typeface="Arial" panose="020B0604020202020204" pitchFamily="34" charset="0"/>
              <a:buChar char="•"/>
            </a:pPr>
            <a:r>
              <a:rPr lang="en-US" sz="1733" b="0" dirty="0">
                <a:latin typeface="Helvetica" pitchFamily="2" charset="0"/>
              </a:rPr>
              <a:t>Pursue ongoing regulation</a:t>
            </a:r>
          </a:p>
          <a:p>
            <a:pPr marL="781031" lvl="1" indent="-380990">
              <a:buFont typeface="Arial" panose="020B0604020202020204" pitchFamily="34" charset="0"/>
              <a:buChar char="•"/>
            </a:pPr>
            <a:r>
              <a:rPr lang="en-US" sz="1333" dirty="0">
                <a:latin typeface="Helvetica" pitchFamily="2" charset="0"/>
                <a:cs typeface="+mn-cs"/>
              </a:rPr>
              <a:t>FCC FNPRM follow-on VLP NPRMs</a:t>
            </a:r>
          </a:p>
          <a:p>
            <a:pPr marL="781031" lvl="1" indent="-380990">
              <a:buFont typeface="Arial" panose="020B0604020202020204" pitchFamily="34" charset="0"/>
              <a:buChar char="•"/>
            </a:pPr>
            <a:r>
              <a:rPr lang="en-US" sz="1333" dirty="0">
                <a:latin typeface="Helvetica" pitchFamily="2" charset="0"/>
                <a:cs typeface="+mn-cs"/>
              </a:rPr>
              <a:t>Globally, e.g.: China, Japan</a:t>
            </a:r>
          </a:p>
          <a:p>
            <a:pPr marL="380990" indent="-380990">
              <a:buFont typeface="Arial" panose="020B0604020202020204" pitchFamily="34" charset="0"/>
              <a:buChar char="•"/>
            </a:pPr>
            <a:r>
              <a:rPr lang="en-US" sz="1733" b="0" dirty="0">
                <a:latin typeface="Helvetica" pitchFamily="2" charset="0"/>
              </a:rPr>
              <a:t>Contribute to narrowband channel access mechanisms in 6 GHz in ETSI BRAN – planned for #123 February 2024</a:t>
            </a:r>
          </a:p>
        </p:txBody>
      </p:sp>
      <p:sp>
        <p:nvSpPr>
          <p:cNvPr id="7" name="Footer Placeholder 6">
            <a:extLst>
              <a:ext uri="{FF2B5EF4-FFF2-40B4-BE49-F238E27FC236}">
                <a16:creationId xmlns:a16="http://schemas.microsoft.com/office/drawing/2014/main" id="{0503E6C7-3D96-5BB0-646C-3F55600CB0E8}"/>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8E95C609-C2A9-9976-A082-94BA80104910}"/>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9" name="Date Placeholder 8">
            <a:extLst>
              <a:ext uri="{FF2B5EF4-FFF2-40B4-BE49-F238E27FC236}">
                <a16:creationId xmlns:a16="http://schemas.microsoft.com/office/drawing/2014/main" id="{77347F27-8235-2079-1504-02852B007577}"/>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009619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A44A9-ABA1-90BC-833B-D4E0349CDA6B}"/>
              </a:ext>
            </a:extLst>
          </p:cNvPr>
          <p:cNvSpPr>
            <a:spLocks noGrp="1"/>
          </p:cNvSpPr>
          <p:nvPr>
            <p:ph type="title"/>
          </p:nvPr>
        </p:nvSpPr>
        <p:spPr/>
        <p:txBody>
          <a:bodyPr/>
          <a:lstStyle/>
          <a:p>
            <a:r>
              <a:rPr lang="en-US" dirty="0"/>
              <a:t>Attendance Data</a:t>
            </a:r>
          </a:p>
        </p:txBody>
      </p:sp>
      <p:sp>
        <p:nvSpPr>
          <p:cNvPr id="3" name="Text Placeholder 2">
            <a:extLst>
              <a:ext uri="{FF2B5EF4-FFF2-40B4-BE49-F238E27FC236}">
                <a16:creationId xmlns:a16="http://schemas.microsoft.com/office/drawing/2014/main" id="{B48ED66E-C331-1784-17E7-429B78C5EA71}"/>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63ACB736-9F97-6A21-A5F1-D94179E38CEF}"/>
              </a:ext>
            </a:extLst>
          </p:cNvPr>
          <p:cNvSpPr>
            <a:spLocks noGrp="1"/>
          </p:cNvSpPr>
          <p:nvPr>
            <p:ph type="dt" idx="10"/>
          </p:nvPr>
        </p:nvSpPr>
        <p:spPr/>
        <p:txBody>
          <a:bodyPr/>
          <a:lstStyle/>
          <a:p>
            <a:r>
              <a:rPr lang="en-US"/>
              <a:t>November 2023</a:t>
            </a:r>
            <a:endParaRPr lang="en-GB"/>
          </a:p>
        </p:txBody>
      </p:sp>
      <p:sp>
        <p:nvSpPr>
          <p:cNvPr id="5" name="Footer Placeholder 4">
            <a:extLst>
              <a:ext uri="{FF2B5EF4-FFF2-40B4-BE49-F238E27FC236}">
                <a16:creationId xmlns:a16="http://schemas.microsoft.com/office/drawing/2014/main" id="{E1F0586B-D85E-C616-0E3B-6A9CA8972C76}"/>
              </a:ext>
            </a:extLst>
          </p:cNvPr>
          <p:cNvSpPr>
            <a:spLocks noGrp="1"/>
          </p:cNvSpPr>
          <p:nvPr>
            <p:ph type="ftr" idx="11"/>
          </p:nvPr>
        </p:nvSpPr>
        <p:spPr/>
        <p:txBody>
          <a:bodyPr/>
          <a:lstStyle/>
          <a:p>
            <a:r>
              <a:rPr lang="en-GB"/>
              <a:t>Robert Stacey (Intel)</a:t>
            </a:r>
          </a:p>
        </p:txBody>
      </p:sp>
      <p:sp>
        <p:nvSpPr>
          <p:cNvPr id="6" name="Slide Number Placeholder 5">
            <a:extLst>
              <a:ext uri="{FF2B5EF4-FFF2-40B4-BE49-F238E27FC236}">
                <a16:creationId xmlns:a16="http://schemas.microsoft.com/office/drawing/2014/main" id="{FCF38979-5546-0139-F073-D035364524C4}"/>
              </a:ext>
            </a:extLst>
          </p:cNvPr>
          <p:cNvSpPr>
            <a:spLocks noGrp="1"/>
          </p:cNvSpPr>
          <p:nvPr>
            <p:ph type="sldNum" idx="12"/>
          </p:nvPr>
        </p:nvSpPr>
        <p:spPr/>
        <p:txBody>
          <a:bodyPr/>
          <a:lstStyle/>
          <a:p>
            <a:r>
              <a:rPr lang="en-GB"/>
              <a:t>Slide </a:t>
            </a:r>
            <a:fld id="{3ABCC52B-A3F7-440B-BBF2-55191E6E7773}" type="slidenum">
              <a:rPr lang="en-GB" smtClean="0"/>
              <a:pPr/>
              <a:t>3</a:t>
            </a:fld>
            <a:endParaRPr lang="en-GB"/>
          </a:p>
        </p:txBody>
      </p:sp>
    </p:spTree>
    <p:extLst>
      <p:ext uri="{BB962C8B-B14F-4D97-AF65-F5344CB8AC3E}">
        <p14:creationId xmlns:p14="http://schemas.microsoft.com/office/powerpoint/2010/main" val="942393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34495-0642-467A-30E8-3C38C924E203}"/>
              </a:ext>
            </a:extLst>
          </p:cNvPr>
          <p:cNvSpPr>
            <a:spLocks noGrp="1"/>
          </p:cNvSpPr>
          <p:nvPr>
            <p:ph type="title"/>
          </p:nvPr>
        </p:nvSpPr>
        <p:spPr/>
        <p:txBody>
          <a:bodyPr/>
          <a:lstStyle/>
          <a:p>
            <a:r>
              <a:rPr lang="en-US" dirty="0"/>
              <a:t>Technical Submissions (1/2)</a:t>
            </a:r>
          </a:p>
        </p:txBody>
      </p:sp>
      <p:sp>
        <p:nvSpPr>
          <p:cNvPr id="3" name="Content Placeholder 2">
            <a:extLst>
              <a:ext uri="{FF2B5EF4-FFF2-40B4-BE49-F238E27FC236}">
                <a16:creationId xmlns:a16="http://schemas.microsoft.com/office/drawing/2014/main" id="{64D9F142-409A-99BA-C197-C41D80816A20}"/>
              </a:ext>
            </a:extLst>
          </p:cNvPr>
          <p:cNvSpPr>
            <a:spLocks noGrp="1"/>
          </p:cNvSpPr>
          <p:nvPr>
            <p:ph idx="1"/>
          </p:nvPr>
        </p:nvSpPr>
        <p:spPr/>
        <p:txBody>
          <a:bodyPr/>
          <a:lstStyle/>
          <a:p>
            <a:r>
              <a:rPr lang="en-US" dirty="0"/>
              <a:t>11-23/1259: Effect of no-LBT NB on 802.11 devices</a:t>
            </a:r>
          </a:p>
          <a:p>
            <a:pPr marL="380990" indent="-380990">
              <a:buFont typeface="Arial" panose="020B0604020202020204" pitchFamily="34" charset="0"/>
              <a:buChar char="•"/>
            </a:pPr>
            <a:r>
              <a:rPr lang="en-US" b="0" dirty="0"/>
              <a:t>Experimental and simulative evaluation of the effects of NB interference on 802.11 at the MAC level</a:t>
            </a:r>
          </a:p>
          <a:p>
            <a:pPr marL="380990" indent="-380990">
              <a:buFont typeface="Arial" panose="020B0604020202020204" pitchFamily="34" charset="0"/>
              <a:buChar char="•"/>
            </a:pPr>
            <a:r>
              <a:rPr lang="en-US" b="0" dirty="0"/>
              <a:t>Looking at effects of LBT, NB duty cycles for non-LBT NB solutions</a:t>
            </a:r>
          </a:p>
          <a:p>
            <a:pPr marL="380990" indent="-380990">
              <a:buFont typeface="Arial" panose="020B0604020202020204" pitchFamily="34" charset="0"/>
              <a:buChar char="•"/>
            </a:pPr>
            <a:r>
              <a:rPr lang="en-US" b="0" dirty="0"/>
              <a:t>Discussed recommendation of submission, asking for</a:t>
            </a:r>
          </a:p>
          <a:p>
            <a:pPr marL="781031" lvl="1" indent="-380990">
              <a:buFont typeface="Arial" panose="020B0604020202020204" pitchFamily="34" charset="0"/>
              <a:buChar char="•"/>
            </a:pPr>
            <a:r>
              <a:rPr lang="en-US" b="0" dirty="0"/>
              <a:t>Mandatory coexistence mechanism to ensure adequate performance for both 802.11 and NB.</a:t>
            </a:r>
          </a:p>
          <a:p>
            <a:pPr marL="781031" lvl="1" indent="-380990">
              <a:buFont typeface="Arial" panose="020B0604020202020204" pitchFamily="34" charset="0"/>
              <a:buChar char="•"/>
            </a:pPr>
            <a:r>
              <a:rPr lang="en-US" dirty="0"/>
              <a:t>LBT one possibility – but leaving open if other are suitable as well</a:t>
            </a:r>
            <a:endParaRPr lang="en-US" b="0" dirty="0"/>
          </a:p>
        </p:txBody>
      </p:sp>
      <p:sp>
        <p:nvSpPr>
          <p:cNvPr id="7" name="Footer Placeholder 6">
            <a:extLst>
              <a:ext uri="{FF2B5EF4-FFF2-40B4-BE49-F238E27FC236}">
                <a16:creationId xmlns:a16="http://schemas.microsoft.com/office/drawing/2014/main" id="{D4DCD182-DA3B-420A-51D7-912DFFFD00ED}"/>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486B6F7E-2DFF-F3BE-2451-BE05586BB17E}"/>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9" name="Date Placeholder 8">
            <a:extLst>
              <a:ext uri="{FF2B5EF4-FFF2-40B4-BE49-F238E27FC236}">
                <a16:creationId xmlns:a16="http://schemas.microsoft.com/office/drawing/2014/main" id="{7698927E-599A-5737-72AC-226111688B21}"/>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541306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754DF-BF5C-1E29-F43A-416AE33BF9EA}"/>
              </a:ext>
            </a:extLst>
          </p:cNvPr>
          <p:cNvSpPr>
            <a:spLocks noGrp="1"/>
          </p:cNvSpPr>
          <p:nvPr>
            <p:ph type="title"/>
          </p:nvPr>
        </p:nvSpPr>
        <p:spPr/>
        <p:txBody>
          <a:bodyPr/>
          <a:lstStyle/>
          <a:p>
            <a:r>
              <a:rPr lang="en-US" dirty="0"/>
              <a:t>Technical Submissions (2/2)</a:t>
            </a:r>
          </a:p>
        </p:txBody>
      </p:sp>
      <p:sp>
        <p:nvSpPr>
          <p:cNvPr id="3" name="Content Placeholder 2">
            <a:extLst>
              <a:ext uri="{FF2B5EF4-FFF2-40B4-BE49-F238E27FC236}">
                <a16:creationId xmlns:a16="http://schemas.microsoft.com/office/drawing/2014/main" id="{8A299B82-CBCD-5892-CB7F-36D406C03205}"/>
              </a:ext>
            </a:extLst>
          </p:cNvPr>
          <p:cNvSpPr>
            <a:spLocks noGrp="1"/>
          </p:cNvSpPr>
          <p:nvPr>
            <p:ph idx="1"/>
          </p:nvPr>
        </p:nvSpPr>
        <p:spPr/>
        <p:txBody>
          <a:bodyPr/>
          <a:lstStyle/>
          <a:p>
            <a:r>
              <a:rPr lang="en-US" dirty="0"/>
              <a:t>11-23/1999: </a:t>
            </a:r>
            <a:r>
              <a:rPr lang="en-GB" dirty="0"/>
              <a:t>IEEE 802.11 Beacons and Bluetooth Coexistence Simulations</a:t>
            </a:r>
            <a:endParaRPr lang="en-US" dirty="0"/>
          </a:p>
          <a:p>
            <a:pPr marL="380990" indent="-380990">
              <a:buFont typeface="Arial" panose="020B0604020202020204" pitchFamily="34" charset="0"/>
              <a:buChar char="•"/>
            </a:pPr>
            <a:r>
              <a:rPr lang="en-US" b="0" dirty="0"/>
              <a:t>Impact of Narrow-Band Frequency Hopping (NBFH) interference on Wi-Fi’s Beacon reception</a:t>
            </a:r>
          </a:p>
          <a:p>
            <a:pPr marL="380990" indent="-380990">
              <a:buFont typeface="Arial" panose="020B0604020202020204" pitchFamily="34" charset="0"/>
              <a:buChar char="•"/>
            </a:pPr>
            <a:r>
              <a:rPr lang="en-US" b="0" dirty="0"/>
              <a:t>Follow-up to 11-23/1622r0 to confirm and complements the former’s findings</a:t>
            </a:r>
            <a:endParaRPr lang="en-US" b="0" dirty="0">
              <a:highlight>
                <a:srgbClr val="FFFF00"/>
              </a:highlight>
            </a:endParaRPr>
          </a:p>
          <a:p>
            <a:pPr marL="380990" indent="-380990">
              <a:buFont typeface="Arial" panose="020B0604020202020204" pitchFamily="34" charset="0"/>
              <a:buChar char="•"/>
            </a:pPr>
            <a:endParaRPr lang="en-US" b="0" dirty="0"/>
          </a:p>
          <a:p>
            <a:pPr marL="0" indent="0"/>
            <a:r>
              <a:rPr lang="en-US" dirty="0"/>
              <a:t>11-23/2081: </a:t>
            </a:r>
            <a:r>
              <a:rPr lang="en-US" dirty="0">
                <a:latin typeface="Times New Roman" panose="02020603050405020304" pitchFamily="18" charset="0"/>
                <a:cs typeface="Times New Roman" panose="02020603050405020304" pitchFamily="18" charset="0"/>
              </a:rPr>
              <a:t>BLE interference to XR/VR Wi-Fi</a:t>
            </a:r>
          </a:p>
          <a:p>
            <a:pPr marL="380990" indent="-380990">
              <a:buFont typeface="Arial" panose="020B0604020202020204" pitchFamily="34" charset="0"/>
              <a:buChar char="•"/>
            </a:pPr>
            <a:r>
              <a:rPr lang="en-US" b="0" dirty="0"/>
              <a:t>impact of NB signals, e.g. Bluetooth Low Energy (BLE), on low latency Wi-Fi applications like XR/VR and on Beacon Rx</a:t>
            </a:r>
          </a:p>
          <a:p>
            <a:pPr marL="380990" indent="-380990">
              <a:buFont typeface="Arial" panose="020B0604020202020204" pitchFamily="34" charset="0"/>
              <a:buChar char="•"/>
            </a:pPr>
            <a:r>
              <a:rPr lang="en-US" b="0" dirty="0"/>
              <a:t>An </a:t>
            </a:r>
            <a:r>
              <a:rPr lang="en-US" dirty="0"/>
              <a:t>NB signal like BLE has significant impact on Wi-Fi latency</a:t>
            </a:r>
            <a:endParaRPr lang="en-US" b="0" dirty="0"/>
          </a:p>
          <a:p>
            <a:pPr marL="380990" indent="-380990">
              <a:buFont typeface="Arial" panose="020B0604020202020204" pitchFamily="34" charset="0"/>
              <a:buChar char="•"/>
            </a:pPr>
            <a:r>
              <a:rPr lang="en-US" dirty="0"/>
              <a:t>LBT to BLE provides significant improvement</a:t>
            </a:r>
          </a:p>
          <a:p>
            <a:pPr marL="380990" indent="-380990">
              <a:buFont typeface="Arial" panose="020B0604020202020204" pitchFamily="34" charset="0"/>
              <a:buChar char="•"/>
            </a:pPr>
            <a:endParaRPr lang="en-US" b="0" dirty="0"/>
          </a:p>
        </p:txBody>
      </p:sp>
      <p:sp>
        <p:nvSpPr>
          <p:cNvPr id="7" name="Footer Placeholder 6">
            <a:extLst>
              <a:ext uri="{FF2B5EF4-FFF2-40B4-BE49-F238E27FC236}">
                <a16:creationId xmlns:a16="http://schemas.microsoft.com/office/drawing/2014/main" id="{B79FD103-853F-D68B-9C75-044C684C7B96}"/>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11A26B95-C0BD-74BE-4742-7DCA41CD1E23}"/>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9" name="Date Placeholder 8">
            <a:extLst>
              <a:ext uri="{FF2B5EF4-FFF2-40B4-BE49-F238E27FC236}">
                <a16:creationId xmlns:a16="http://schemas.microsoft.com/office/drawing/2014/main" id="{EE6DA7FB-B2D7-6CFC-4DB4-E1B7D0FA78F7}"/>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967141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D243-3AA6-87D8-6191-370CAF77D1E4}"/>
              </a:ext>
            </a:extLst>
          </p:cNvPr>
          <p:cNvSpPr>
            <a:spLocks noGrp="1"/>
          </p:cNvSpPr>
          <p:nvPr>
            <p:ph type="title"/>
          </p:nvPr>
        </p:nvSpPr>
        <p:spPr/>
        <p:txBody>
          <a:bodyPr/>
          <a:lstStyle/>
          <a:p>
            <a:r>
              <a:rPr lang="en-US" dirty="0"/>
              <a:t>Plans for January</a:t>
            </a:r>
          </a:p>
        </p:txBody>
      </p:sp>
      <p:sp>
        <p:nvSpPr>
          <p:cNvPr id="3" name="Content Placeholder 2">
            <a:extLst>
              <a:ext uri="{FF2B5EF4-FFF2-40B4-BE49-F238E27FC236}">
                <a16:creationId xmlns:a16="http://schemas.microsoft.com/office/drawing/2014/main" id="{A67A459E-2387-4221-74BE-AFF3B6A1FED5}"/>
              </a:ext>
            </a:extLst>
          </p:cNvPr>
          <p:cNvSpPr>
            <a:spLocks noGrp="1"/>
          </p:cNvSpPr>
          <p:nvPr>
            <p:ph idx="1"/>
          </p:nvPr>
        </p:nvSpPr>
        <p:spPr>
          <a:xfrm>
            <a:off x="914294" y="1372394"/>
            <a:ext cx="10361084" cy="4113213"/>
          </a:xfrm>
        </p:spPr>
        <p:txBody>
          <a:bodyPr/>
          <a:lstStyle/>
          <a:p>
            <a:pPr marL="0" indent="0"/>
            <a:r>
              <a:rPr lang="en-US" sz="1867" dirty="0"/>
              <a:t>Two </a:t>
            </a:r>
            <a:r>
              <a:rPr lang="en-US" sz="1867" dirty="0" err="1"/>
              <a:t>Coex</a:t>
            </a:r>
            <a:r>
              <a:rPr lang="en-US" sz="1867" dirty="0"/>
              <a:t> slots:</a:t>
            </a:r>
          </a:p>
          <a:p>
            <a:pPr marL="380990" indent="-380990">
              <a:buFont typeface="Arial" panose="020B0604020202020204" pitchFamily="34" charset="0"/>
              <a:buChar char="•"/>
            </a:pPr>
            <a:r>
              <a:rPr lang="en-US" sz="1867" dirty="0"/>
              <a:t>One joint 802.11 </a:t>
            </a:r>
            <a:r>
              <a:rPr lang="en-US" sz="1867" dirty="0" err="1"/>
              <a:t>Coex</a:t>
            </a:r>
            <a:r>
              <a:rPr lang="en-US" sz="1867" dirty="0"/>
              <a:t> SC – 802.15.4ab (tbc)</a:t>
            </a:r>
          </a:p>
          <a:p>
            <a:pPr marL="380990" indent="-380990">
              <a:buFont typeface="Arial" panose="020B0604020202020204" pitchFamily="34" charset="0"/>
              <a:buChar char="•"/>
            </a:pPr>
            <a:r>
              <a:rPr lang="en-US" sz="1867" dirty="0"/>
              <a:t>One dot11 </a:t>
            </a:r>
            <a:r>
              <a:rPr lang="en-US" sz="1867" dirty="0" err="1"/>
              <a:t>Coex</a:t>
            </a:r>
            <a:r>
              <a:rPr lang="en-US" sz="1867" dirty="0"/>
              <a:t> (only) slot</a:t>
            </a:r>
          </a:p>
          <a:p>
            <a:pPr marL="0" indent="0"/>
            <a:endParaRPr lang="en-US" sz="1867" dirty="0"/>
          </a:p>
          <a:p>
            <a:pPr marL="0" indent="0"/>
            <a:r>
              <a:rPr lang="en-US" sz="1867" dirty="0"/>
              <a:t>Joint dot11 dot15.4ab slot:</a:t>
            </a:r>
          </a:p>
          <a:p>
            <a:pPr marL="380990" indent="-380990">
              <a:buFont typeface="Arial" panose="020B0604020202020204" pitchFamily="34" charset="0"/>
              <a:buChar char="•"/>
            </a:pPr>
            <a:r>
              <a:rPr lang="en-US" sz="1867" dirty="0"/>
              <a:t>Agenda </a:t>
            </a:r>
            <a:r>
              <a:rPr lang="en-US" sz="1867" dirty="0" err="1"/>
              <a:t>tbd</a:t>
            </a:r>
            <a:r>
              <a:rPr lang="en-US" sz="1867" dirty="0"/>
              <a:t>.</a:t>
            </a:r>
          </a:p>
          <a:p>
            <a:pPr marL="380990" indent="-380990">
              <a:buFont typeface="Arial" panose="020B0604020202020204" pitchFamily="34" charset="0"/>
              <a:buChar char="•"/>
            </a:pPr>
            <a:r>
              <a:rPr lang="en-US" sz="1867" dirty="0"/>
              <a:t>Review of 802.15.4ab Coexistence Assessment document (in lieu of .15.4ab going to LB)</a:t>
            </a:r>
          </a:p>
          <a:p>
            <a:pPr marL="0" indent="0"/>
            <a:endParaRPr lang="en-US" sz="1867" dirty="0"/>
          </a:p>
          <a:p>
            <a:pPr marL="0" indent="0"/>
            <a:r>
              <a:rPr lang="en-US" sz="1867" dirty="0"/>
              <a:t>Dot11 </a:t>
            </a:r>
            <a:r>
              <a:rPr lang="en-US" sz="1867" dirty="0" err="1"/>
              <a:t>Coex</a:t>
            </a:r>
            <a:r>
              <a:rPr lang="en-US" sz="1867" dirty="0"/>
              <a:t> (only):</a:t>
            </a:r>
          </a:p>
          <a:p>
            <a:pPr marL="380990" indent="-380990">
              <a:buFont typeface="Arial" panose="020B0604020202020204" pitchFamily="34" charset="0"/>
              <a:buChar char="•"/>
            </a:pPr>
            <a:r>
              <a:rPr lang="en-US" sz="1867" dirty="0"/>
              <a:t>Update on ETSI BRAN</a:t>
            </a:r>
          </a:p>
          <a:p>
            <a:pPr marL="380990" indent="-380990">
              <a:buFont typeface="Arial" panose="020B0604020202020204" pitchFamily="34" charset="0"/>
              <a:buChar char="•"/>
            </a:pPr>
            <a:r>
              <a:rPr lang="en-US" sz="1867" dirty="0"/>
              <a:t>Update on Bluetooth SIG</a:t>
            </a:r>
          </a:p>
          <a:p>
            <a:pPr marL="380990" indent="-380990">
              <a:buFont typeface="Arial" panose="020B0604020202020204" pitchFamily="34" charset="0"/>
              <a:buChar char="•"/>
            </a:pPr>
            <a:r>
              <a:rPr lang="en-US" sz="1867" dirty="0"/>
              <a:t>Technical submissions (tba)</a:t>
            </a:r>
          </a:p>
          <a:p>
            <a:pPr marL="0" indent="0"/>
            <a:r>
              <a:rPr lang="en-US" sz="1867" dirty="0"/>
              <a:t>Note: coexistence-related topics are welcome. Please contact the </a:t>
            </a:r>
            <a:r>
              <a:rPr lang="en-US" sz="1867" dirty="0" err="1"/>
              <a:t>Coex</a:t>
            </a:r>
            <a:r>
              <a:rPr lang="en-US" sz="1867" dirty="0"/>
              <a:t> Chair or respond to the call for submissions</a:t>
            </a:r>
          </a:p>
        </p:txBody>
      </p:sp>
      <p:sp>
        <p:nvSpPr>
          <p:cNvPr id="7" name="Footer Placeholder 6">
            <a:extLst>
              <a:ext uri="{FF2B5EF4-FFF2-40B4-BE49-F238E27FC236}">
                <a16:creationId xmlns:a16="http://schemas.microsoft.com/office/drawing/2014/main" id="{D19F082C-0D3B-265B-8623-E8CD46C67764}"/>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597A31E5-C8A1-5203-D0D4-707B54C77204}"/>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9" name="Date Placeholder 8">
            <a:extLst>
              <a:ext uri="{FF2B5EF4-FFF2-40B4-BE49-F238E27FC236}">
                <a16:creationId xmlns:a16="http://schemas.microsoft.com/office/drawing/2014/main" id="{B4CA7CF3-9793-1EA6-8BF5-FA12ECD654F8}"/>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9538035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D37C7-86CE-8D8E-8A8B-F6760BECE872}"/>
              </a:ext>
            </a:extLst>
          </p:cNvPr>
          <p:cNvSpPr>
            <a:spLocks noGrp="1"/>
          </p:cNvSpPr>
          <p:nvPr>
            <p:ph type="title"/>
          </p:nvPr>
        </p:nvSpPr>
        <p:spPr/>
        <p:txBody>
          <a:bodyPr/>
          <a:lstStyle/>
          <a:p>
            <a:r>
              <a:rPr lang="en-US" dirty="0"/>
              <a:t>Telcos</a:t>
            </a:r>
          </a:p>
        </p:txBody>
      </p:sp>
      <p:sp>
        <p:nvSpPr>
          <p:cNvPr id="3" name="Content Placeholder 2">
            <a:extLst>
              <a:ext uri="{FF2B5EF4-FFF2-40B4-BE49-F238E27FC236}">
                <a16:creationId xmlns:a16="http://schemas.microsoft.com/office/drawing/2014/main" id="{24AD3F1B-B9F4-63CB-5805-C0A4E3EB2624}"/>
              </a:ext>
            </a:extLst>
          </p:cNvPr>
          <p:cNvSpPr>
            <a:spLocks noGrp="1"/>
          </p:cNvSpPr>
          <p:nvPr>
            <p:ph idx="1"/>
          </p:nvPr>
        </p:nvSpPr>
        <p:spPr/>
        <p:txBody>
          <a:bodyPr/>
          <a:lstStyle/>
          <a:p>
            <a:r>
              <a:rPr lang="en-US" dirty="0"/>
              <a:t>Telco planned to prepare the dot11 – dot15 joint slot.</a:t>
            </a:r>
          </a:p>
          <a:p>
            <a:endParaRPr lang="en-US" dirty="0"/>
          </a:p>
          <a:p>
            <a:r>
              <a:rPr lang="en-US" dirty="0"/>
              <a:t>Date to be announced 10 days in advance via the 802.11 WG reflector</a:t>
            </a:r>
          </a:p>
          <a:p>
            <a:endParaRPr lang="en-US" dirty="0"/>
          </a:p>
          <a:p>
            <a:r>
              <a:rPr lang="en-US" dirty="0"/>
              <a:t>Potential time slots:</a:t>
            </a:r>
          </a:p>
          <a:p>
            <a:pPr marL="380990" indent="-380990">
              <a:buFont typeface="Arial" panose="020B0604020202020204" pitchFamily="34" charset="0"/>
              <a:buChar char="•"/>
            </a:pPr>
            <a:r>
              <a:rPr lang="en-US" dirty="0"/>
              <a:t>Thursday, 15:00h ET (if .18 is not using / cancelling the slot); or</a:t>
            </a:r>
          </a:p>
          <a:p>
            <a:pPr marL="380990" indent="-380990">
              <a:buFont typeface="Arial" panose="020B0604020202020204" pitchFamily="34" charset="0"/>
              <a:buChar char="•"/>
            </a:pPr>
            <a:r>
              <a:rPr lang="en-US" dirty="0"/>
              <a:t>Tuesday, 16:00h ET</a:t>
            </a:r>
          </a:p>
        </p:txBody>
      </p:sp>
      <p:sp>
        <p:nvSpPr>
          <p:cNvPr id="7" name="Footer Placeholder 6">
            <a:extLst>
              <a:ext uri="{FF2B5EF4-FFF2-40B4-BE49-F238E27FC236}">
                <a16:creationId xmlns:a16="http://schemas.microsoft.com/office/drawing/2014/main" id="{1CC24E2A-1FCE-3905-28F2-70333265D6B7}"/>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15AF4627-6B4D-6185-BF27-2EE6F723C99B}"/>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9" name="Date Placeholder 8">
            <a:extLst>
              <a:ext uri="{FF2B5EF4-FFF2-40B4-BE49-F238E27FC236}">
                <a16:creationId xmlns:a16="http://schemas.microsoft.com/office/drawing/2014/main" id="{965143E9-035A-A860-D50C-00BC2234789F}"/>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920160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a:t>References for this week</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11-23/1728</a:t>
            </a:r>
          </a:p>
          <a:p>
            <a:r>
              <a:rPr lang="en-US" dirty="0"/>
              <a:t>Snapshot Slide:						11-23/1729</a:t>
            </a:r>
          </a:p>
          <a:p>
            <a:r>
              <a:rPr lang="en-US" dirty="0"/>
              <a:t>Meeting / Chair’s Slide Deck:		11-23/1730</a:t>
            </a:r>
          </a:p>
          <a:p>
            <a:r>
              <a:rPr lang="en-US" dirty="0"/>
              <a:t>Closing report:						11-23/1731</a:t>
            </a:r>
          </a:p>
          <a:p>
            <a:r>
              <a:rPr lang="en-US" dirty="0"/>
              <a:t>Meeting minutes:					11-23/2112</a:t>
            </a:r>
          </a:p>
        </p:txBody>
      </p:sp>
      <p:sp>
        <p:nvSpPr>
          <p:cNvPr id="2" name="Footer Placeholder 1">
            <a:extLst>
              <a:ext uri="{FF2B5EF4-FFF2-40B4-BE49-F238E27FC236}">
                <a16:creationId xmlns:a16="http://schemas.microsoft.com/office/drawing/2014/main" id="{FD374C77-3C81-5AD3-AEE7-823074F8E050}"/>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83F1CE30-B607-E9AC-BAC0-5ACA6436D14E}"/>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7" name="Date Placeholder 6">
            <a:extLst>
              <a:ext uri="{FF2B5EF4-FFF2-40B4-BE49-F238E27FC236}">
                <a16:creationId xmlns:a16="http://schemas.microsoft.com/office/drawing/2014/main" id="{2FD322DC-1FFB-324D-8D00-295A54CE866B}"/>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6469344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723C62-F503-4B28-A6CE-0E72B92714AF}"/>
              </a:ext>
            </a:extLst>
          </p:cNvPr>
          <p:cNvSpPr>
            <a:spLocks noGrp="1"/>
          </p:cNvSpPr>
          <p:nvPr>
            <p:ph type="title"/>
          </p:nvPr>
        </p:nvSpPr>
        <p:spPr>
          <a:xfrm>
            <a:off x="914402" y="685803"/>
            <a:ext cx="10361084" cy="726973"/>
          </a:xfrm>
        </p:spPr>
        <p:txBody>
          <a:bodyPr/>
          <a:lstStyle/>
          <a:p>
            <a:r>
              <a:rPr lang="en-US" sz="2400" dirty="0"/>
              <a:t>PAR Review SC </a:t>
            </a:r>
            <a:br>
              <a:rPr lang="en-US" sz="2400" dirty="0"/>
            </a:br>
            <a:r>
              <a:rPr lang="en-US" sz="2400" dirty="0"/>
              <a:t>Jon Rosdahl, Chair</a:t>
            </a:r>
          </a:p>
        </p:txBody>
      </p:sp>
      <p:sp>
        <p:nvSpPr>
          <p:cNvPr id="8" name="Content Placeholder 7">
            <a:extLst>
              <a:ext uri="{FF2B5EF4-FFF2-40B4-BE49-F238E27FC236}">
                <a16:creationId xmlns:a16="http://schemas.microsoft.com/office/drawing/2014/main" id="{CB46589D-B045-4F67-96F9-108FD0B249A7}"/>
              </a:ext>
            </a:extLst>
          </p:cNvPr>
          <p:cNvSpPr>
            <a:spLocks noGrp="1"/>
          </p:cNvSpPr>
          <p:nvPr>
            <p:ph idx="1"/>
          </p:nvPr>
        </p:nvSpPr>
        <p:spPr>
          <a:xfrm>
            <a:off x="914402" y="1628801"/>
            <a:ext cx="10361084" cy="4465614"/>
          </a:xfrm>
        </p:spPr>
        <p:txBody>
          <a:bodyPr/>
          <a:lstStyle/>
          <a:p>
            <a:pPr marL="285750" indent="-285750"/>
            <a:r>
              <a:rPr lang="en-US" sz="2000" dirty="0"/>
              <a:t>5 PARs were considered on 13 November </a:t>
            </a:r>
            <a:r>
              <a:rPr lang="en-US" altLang="en-US" sz="2000" dirty="0"/>
              <a:t>13:30-15:30 </a:t>
            </a:r>
            <a:r>
              <a:rPr lang="en-US" sz="2000" dirty="0"/>
              <a:t>and 14 November 9-10am HST</a:t>
            </a:r>
            <a:endParaRPr lang="en-US" altLang="en-US" sz="2000" dirty="0"/>
          </a:p>
          <a:p>
            <a:pPr marL="685800" lvl="1"/>
            <a:r>
              <a:rPr lang="en-US" altLang="en-US" dirty="0"/>
              <a:t>See the list here: </a:t>
            </a:r>
            <a:r>
              <a:rPr lang="en-US" altLang="en-US" dirty="0">
                <a:hlinkClick r:id="rId3"/>
              </a:rPr>
              <a:t>https://ieee802.org/PARs.shtml</a:t>
            </a:r>
            <a:r>
              <a:rPr lang="en-US" altLang="en-US" dirty="0"/>
              <a:t> </a:t>
            </a:r>
          </a:p>
          <a:p>
            <a:pPr marL="685800" lvl="1"/>
            <a:r>
              <a:rPr lang="en-US" altLang="en-US" dirty="0"/>
              <a:t>Comments were posted to the EC reflector – 14 November 2023</a:t>
            </a:r>
          </a:p>
          <a:p>
            <a:pPr marL="685800" lvl="1"/>
            <a:endParaRPr lang="en-US" altLang="en-US" dirty="0"/>
          </a:p>
          <a:p>
            <a:pPr marL="285750" indent="-285750"/>
            <a:r>
              <a:rPr lang="en-US" altLang="en-US" dirty="0"/>
              <a:t>Feedback from WG was due Wednesday 15 November 2023</a:t>
            </a:r>
          </a:p>
          <a:p>
            <a:pPr marL="285750" indent="-285750"/>
            <a:endParaRPr lang="en-US" altLang="en-US" dirty="0"/>
          </a:p>
          <a:p>
            <a:pPr marL="285750" indent="-285750"/>
            <a:r>
              <a:rPr lang="en-US" altLang="en-US" dirty="0"/>
              <a:t>Feedback was reviewed on Thursda</a:t>
            </a:r>
            <a:r>
              <a:rPr lang="en-US" dirty="0"/>
              <a:t>y 16 November 2023 </a:t>
            </a:r>
            <a:r>
              <a:rPr lang="en-US" altLang="en-US" dirty="0"/>
              <a:t>10:30-12:30 ET</a:t>
            </a:r>
          </a:p>
          <a:p>
            <a:pPr marL="285750" indent="-285750"/>
            <a:endParaRPr lang="en-US" dirty="0"/>
          </a:p>
          <a:p>
            <a:pPr marL="285750" indent="-285750"/>
            <a:r>
              <a:rPr lang="en-US" dirty="0"/>
              <a:t>A Final report was sent out prior to the Closing 802 EC Plenary Meeting.</a:t>
            </a:r>
          </a:p>
          <a:p>
            <a:pPr marL="285750" indent="-285750"/>
            <a:endParaRPr lang="en-US" dirty="0"/>
          </a:p>
        </p:txBody>
      </p:sp>
      <p:sp>
        <p:nvSpPr>
          <p:cNvPr id="4" name="Date Placeholder 3">
            <a:extLst>
              <a:ext uri="{FF2B5EF4-FFF2-40B4-BE49-F238E27FC236}">
                <a16:creationId xmlns:a16="http://schemas.microsoft.com/office/drawing/2014/main" id="{CFA74791-02E4-4161-A74F-E2C580C09359}"/>
              </a:ext>
            </a:extLst>
          </p:cNvPr>
          <p:cNvSpPr>
            <a:spLocks noGrp="1"/>
          </p:cNvSpPr>
          <p:nvPr>
            <p:ph type="dt" idx="10"/>
          </p:nvPr>
        </p:nvSpPr>
        <p:spPr bwMode="auto">
          <a:xfrm>
            <a:off x="914402" y="304014"/>
            <a:ext cx="1710397" cy="30320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defRPr/>
            </a:pPr>
            <a:r>
              <a:rPr lang="en-US"/>
              <a:t>November 2023</a:t>
            </a:r>
            <a:endParaRPr lang="en-US" dirty="0">
              <a:solidFill>
                <a:srgbClr val="000000"/>
              </a:solidFill>
            </a:endParaRPr>
          </a:p>
        </p:txBody>
      </p:sp>
      <p:sp>
        <p:nvSpPr>
          <p:cNvPr id="5" name="Footer Placeholder 4">
            <a:extLst>
              <a:ext uri="{FF2B5EF4-FFF2-40B4-BE49-F238E27FC236}">
                <a16:creationId xmlns:a16="http://schemas.microsoft.com/office/drawing/2014/main" id="{9E179B68-B8DD-4D01-A19B-C60183D73755}"/>
              </a:ext>
            </a:extLst>
          </p:cNvPr>
          <p:cNvSpPr>
            <a:spLocks noGrp="1"/>
          </p:cNvSpPr>
          <p:nvPr>
            <p:ph type="ftr" idx="11"/>
          </p:nvPr>
        </p:nvSpPr>
        <p:spPr bwMode="auto">
          <a:xfrm>
            <a:off x="8760296" y="6475416"/>
            <a:ext cx="2701498" cy="27699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800" kern="1200">
                <a:solidFill>
                  <a:srgbClr val="000000"/>
                </a:solidFill>
                <a:latin typeface="Times New Roman" pitchFamily="16" charset="0"/>
                <a:ea typeface="Arial Unicode MS" pitchFamily="34" charset="-128"/>
                <a:cs typeface="Arial Unicode MS" pitchFamily="34" charset="-128"/>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defRPr/>
            </a:pPr>
            <a:r>
              <a:rPr lang="en-GB"/>
              <a:t>Jon Rosdahl (Qualcomm)</a:t>
            </a:r>
            <a:endParaRPr lang="en-US">
              <a:solidFill>
                <a:srgbClr val="000000"/>
              </a:solidFill>
            </a:endParaRPr>
          </a:p>
        </p:txBody>
      </p:sp>
      <p:sp>
        <p:nvSpPr>
          <p:cNvPr id="6" name="Slide Number Placeholder 5">
            <a:extLst>
              <a:ext uri="{FF2B5EF4-FFF2-40B4-BE49-F238E27FC236}">
                <a16:creationId xmlns:a16="http://schemas.microsoft.com/office/drawing/2014/main" id="{91BACB44-535E-4B7C-96CE-D105B3096CD7}"/>
              </a:ext>
            </a:extLst>
          </p:cNvPr>
          <p:cNvSpPr>
            <a:spLocks noGrp="1"/>
          </p:cNvSpPr>
          <p:nvPr>
            <p:ph type="sldNum" idx="12"/>
          </p:nvPr>
        </p:nvSpPr>
        <p:spPr/>
        <p:txBody>
          <a:bodyPr/>
          <a:lstStyle/>
          <a:p>
            <a:pPr>
              <a:defRPr/>
            </a:pPr>
            <a:r>
              <a:rPr lang="en-US" altLang="en-US">
                <a:solidFill>
                  <a:srgbClr val="000000"/>
                </a:solidFill>
              </a:rPr>
              <a:t>Slide </a:t>
            </a:r>
            <a:fld id="{3A4934C6-33C0-44EA-8053-B7FE352B788A}" type="slidenum">
              <a:rPr lang="en-US" altLang="en-US" smtClean="0">
                <a:solidFill>
                  <a:srgbClr val="000000"/>
                </a:solidFill>
              </a:rPr>
              <a:pPr>
                <a:defRPr/>
              </a:pPr>
              <a:t>35</a:t>
            </a:fld>
            <a:endParaRPr lang="en-US" altLang="en-US">
              <a:solidFill>
                <a:srgbClr val="000000"/>
              </a:solidFill>
            </a:endParaRPr>
          </a:p>
        </p:txBody>
      </p:sp>
    </p:spTree>
    <p:extLst>
      <p:ext uri="{BB962C8B-B14F-4D97-AF65-F5344CB8AC3E}">
        <p14:creationId xmlns:p14="http://schemas.microsoft.com/office/powerpoint/2010/main" val="2493126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2023-11-17</a:t>
            </a:r>
          </a:p>
        </p:txBody>
      </p:sp>
      <p:graphicFrame>
        <p:nvGraphicFramePr>
          <p:cNvPr id="13319" name="Object 5"/>
          <p:cNvGraphicFramePr>
            <a:graphicFrameLocks noChangeAspect="1"/>
          </p:cNvGraphicFramePr>
          <p:nvPr>
            <p:extLst>
              <p:ext uri="{D42A27DB-BD31-4B8C-83A1-F6EECF244321}">
                <p14:modId xmlns:p14="http://schemas.microsoft.com/office/powerpoint/2010/main" val="612265656"/>
              </p:ext>
            </p:extLst>
          </p:nvPr>
        </p:nvGraphicFramePr>
        <p:xfrm>
          <a:off x="2214563" y="2535238"/>
          <a:ext cx="9271000" cy="2373312"/>
        </p:xfrm>
        <a:graphic>
          <a:graphicData uri="http://schemas.openxmlformats.org/presentationml/2006/ole">
            <mc:AlternateContent xmlns:mc="http://schemas.openxmlformats.org/markup-compatibility/2006">
              <mc:Choice xmlns:v="urn:schemas-microsoft-com:vml" Requires="v">
                <p:oleObj name="Document" r:id="rId3" imgW="9048966" imgH="2309547" progId="Word.Document.8">
                  <p:embed/>
                </p:oleObj>
              </mc:Choice>
              <mc:Fallback>
                <p:oleObj name="Document" r:id="rId3" imgW="9048966" imgH="2309547" progId="Word.Document.8">
                  <p:embed/>
                  <p:pic>
                    <p:nvPicPr>
                      <p:cNvPr id="13319" name="Object 5"/>
                      <p:cNvPicPr>
                        <a:picLocks noChangeAspect="1" noChangeArrowheads="1"/>
                      </p:cNvPicPr>
                      <p:nvPr/>
                    </p:nvPicPr>
                    <p:blipFill>
                      <a:blip r:embed="rId4"/>
                      <a:srcRect/>
                      <a:stretch>
                        <a:fillRect/>
                      </a:stretch>
                    </p:blipFill>
                    <p:spPr bwMode="auto">
                      <a:xfrm>
                        <a:off x="2214563" y="2535238"/>
                        <a:ext cx="9271000" cy="237331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807B99F4-58CA-A5BB-8686-2C234F810646}"/>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800D8B56-0019-50E3-158E-F4A19D5D1A39}"/>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4" name="Date Placeholder 3">
            <a:extLst>
              <a:ext uri="{FF2B5EF4-FFF2-40B4-BE49-F238E27FC236}">
                <a16:creationId xmlns:a16="http://schemas.microsoft.com/office/drawing/2014/main" id="{94FDF695-0BC6-520B-75BE-37AFB55BCD0C}"/>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0291100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2099555" y="1746738"/>
            <a:ext cx="7992888" cy="4114800"/>
          </a:xfrm>
          <a:noFill/>
        </p:spPr>
        <p:txBody>
          <a:bodyPr/>
          <a:lstStyle/>
          <a:p>
            <a:pPr algn="ctr">
              <a:buFontTx/>
              <a:buNone/>
            </a:pPr>
            <a:r>
              <a:rPr lang="en-GB" altLang="en-US" sz="3200" dirty="0"/>
              <a:t> Closing report for WNG SC for </a:t>
            </a:r>
            <a:r>
              <a:rPr lang="en-US" altLang="en-US" sz="3200" dirty="0"/>
              <a:t>November</a:t>
            </a:r>
            <a:r>
              <a:rPr lang="en-GB" altLang="en-US" sz="3200" dirty="0"/>
              <a:t> 2023 mixed-mode plenary meeting</a:t>
            </a:r>
          </a:p>
        </p:txBody>
      </p:sp>
      <p:sp>
        <p:nvSpPr>
          <p:cNvPr id="2" name="Footer Placeholder 1">
            <a:extLst>
              <a:ext uri="{FF2B5EF4-FFF2-40B4-BE49-F238E27FC236}">
                <a16:creationId xmlns:a16="http://schemas.microsoft.com/office/drawing/2014/main" id="{7A6B9ECA-4D90-EDBC-7FF4-EFDBCDCC99F9}"/>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1BD8CEF7-B5CA-3C40-6103-0F94D478B944}"/>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4" name="Date Placeholder 3">
            <a:extLst>
              <a:ext uri="{FF2B5EF4-FFF2-40B4-BE49-F238E27FC236}">
                <a16:creationId xmlns:a16="http://schemas.microsoft.com/office/drawing/2014/main" id="{D310D6D2-1585-7603-FDC2-9BE7B6766949}"/>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4582869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551384" y="764704"/>
            <a:ext cx="11449272" cy="5184576"/>
          </a:xfrm>
        </p:spPr>
        <p:txBody>
          <a:bodyPr/>
          <a:lstStyle/>
          <a:p>
            <a:pPr marL="0" indent="0" algn="ctr" eaLnBrk="1" hangingPunct="1">
              <a:spcBef>
                <a:spcPts val="0"/>
              </a:spcBef>
              <a:buNone/>
            </a:pPr>
            <a:r>
              <a:rPr lang="en-US" altLang="en-US" sz="3600" dirty="0"/>
              <a:t>Summary</a:t>
            </a:r>
          </a:p>
          <a:p>
            <a:pPr eaLnBrk="1" hangingPunct="1">
              <a:spcBef>
                <a:spcPts val="0"/>
              </a:spcBef>
            </a:pPr>
            <a:r>
              <a:rPr lang="en-US" altLang="en-US" dirty="0"/>
              <a:t>Final Agenda</a:t>
            </a:r>
          </a:p>
          <a:p>
            <a:pPr marL="857250" lvl="1" indent="-457200">
              <a:spcBef>
                <a:spcPct val="0"/>
              </a:spcBef>
              <a:defRPr/>
            </a:pPr>
            <a:r>
              <a:rPr lang="en-US" altLang="en-US" dirty="0">
                <a:solidFill>
                  <a:schemeClr val="accent2"/>
                </a:solidFill>
              </a:rPr>
              <a:t> </a:t>
            </a:r>
            <a:r>
              <a:rPr lang="en-US" altLang="en-US" dirty="0">
                <a:solidFill>
                  <a:schemeClr val="accent2"/>
                </a:solidFill>
                <a:hlinkClick r:id="rId3"/>
              </a:rPr>
              <a:t>https://mentor.ieee.org/802.11/dcn/23/11-23-1699-00-0wng-agenda-for-wng-sc-2023-november.pptx</a:t>
            </a:r>
            <a:r>
              <a:rPr lang="en-US" altLang="en-US" dirty="0">
                <a:solidFill>
                  <a:schemeClr val="accent2"/>
                </a:solidFill>
              </a:rPr>
              <a:t>  </a:t>
            </a:r>
          </a:p>
          <a:p>
            <a:pPr marL="457200" indent="-457200">
              <a:spcBef>
                <a:spcPct val="0"/>
              </a:spcBef>
              <a:defRPr/>
            </a:pPr>
            <a:r>
              <a:rPr lang="en-US" altLang="en-US" dirty="0"/>
              <a:t>Presentations at November 2023 meeting</a:t>
            </a:r>
            <a:endParaRPr lang="en-GB" altLang="en-US" dirty="0"/>
          </a:p>
          <a:p>
            <a:pPr marL="857250" lvl="1" indent="-457200">
              <a:lnSpc>
                <a:spcPct val="120000"/>
              </a:lnSpc>
              <a:spcBef>
                <a:spcPts val="0"/>
              </a:spcBef>
              <a:defRPr/>
            </a:pPr>
            <a:r>
              <a:rPr lang="en-US" dirty="0"/>
              <a:t>“Multi-AP coordination over </a:t>
            </a:r>
            <a:r>
              <a:rPr lang="en-US" dirty="0" err="1"/>
              <a:t>Fibre</a:t>
            </a:r>
            <a:r>
              <a:rPr lang="en-US" dirty="0"/>
              <a:t>,” Tony Zeng (Huawei)</a:t>
            </a:r>
          </a:p>
          <a:p>
            <a:pPr marL="1200150" lvl="2" indent="-457200">
              <a:lnSpc>
                <a:spcPct val="120000"/>
              </a:lnSpc>
              <a:spcBef>
                <a:spcPts val="0"/>
              </a:spcBef>
              <a:defRPr/>
            </a:pPr>
            <a:r>
              <a:rPr lang="en-US" dirty="0">
                <a:hlinkClick r:id="rId4"/>
              </a:rPr>
              <a:t>https://mentor.ieee.org/802.11/dcn/23/11-23-1186-01-0wng-multi-ap-coordination-over-fibre.pptx</a:t>
            </a:r>
            <a:r>
              <a:rPr lang="en-US" dirty="0"/>
              <a:t> </a:t>
            </a:r>
          </a:p>
          <a:p>
            <a:pPr marL="857250" lvl="1" indent="-457200">
              <a:lnSpc>
                <a:spcPct val="120000"/>
              </a:lnSpc>
              <a:spcBef>
                <a:spcPts val="0"/>
              </a:spcBef>
              <a:defRPr/>
            </a:pPr>
            <a:r>
              <a:rPr lang="en-US" dirty="0"/>
              <a:t>“L4S (Low Latency, Low Loss, and Scalable Throughput),” Greg White (Cable Labs)</a:t>
            </a:r>
          </a:p>
          <a:p>
            <a:pPr marL="1200150" lvl="2" indent="-457200">
              <a:lnSpc>
                <a:spcPct val="120000"/>
              </a:lnSpc>
              <a:spcBef>
                <a:spcPts val="0"/>
              </a:spcBef>
              <a:defRPr/>
            </a:pPr>
            <a:r>
              <a:rPr lang="en-US" dirty="0">
                <a:hlinkClick r:id="rId5"/>
              </a:rPr>
              <a:t>https://mentor.ieee.org/802.11/dcn/23/11-23-2065-00-0wng-l4s-and-implications-for-wi-fi.pptx</a:t>
            </a:r>
            <a:r>
              <a:rPr lang="en-US" dirty="0"/>
              <a:t> </a:t>
            </a:r>
          </a:p>
          <a:p>
            <a:pPr marL="457200" indent="-457200">
              <a:spcBef>
                <a:spcPts val="0"/>
              </a:spcBef>
            </a:pPr>
            <a:r>
              <a:rPr lang="en-GB" altLang="en-US" dirty="0"/>
              <a:t>Minutes</a:t>
            </a:r>
          </a:p>
          <a:p>
            <a:pPr lvl="1">
              <a:spcBef>
                <a:spcPts val="0"/>
              </a:spcBef>
            </a:pPr>
            <a:r>
              <a:rPr lang="en-GB" altLang="en-US" dirty="0">
                <a:solidFill>
                  <a:schemeClr val="accent2"/>
                </a:solidFill>
              </a:rPr>
              <a:t> 11-23/2086r0</a:t>
            </a:r>
            <a:endParaRPr lang="en-GB" altLang="en-US" b="1" dirty="0">
              <a:solidFill>
                <a:schemeClr val="accent2"/>
              </a:solidFill>
            </a:endParaRPr>
          </a:p>
          <a:p>
            <a:pPr>
              <a:spcBef>
                <a:spcPts val="0"/>
              </a:spcBef>
            </a:pPr>
            <a:r>
              <a:rPr lang="en-GB" altLang="ko-KR" dirty="0">
                <a:ea typeface="Gulim" pitchFamily="34" charset="-127"/>
              </a:rPr>
              <a:t>Plans for January 2024</a:t>
            </a:r>
            <a:endParaRPr lang="en-US" altLang="en-US" dirty="0"/>
          </a:p>
          <a:p>
            <a:pPr lvl="1" eaLnBrk="1" hangingPunct="1">
              <a:spcBef>
                <a:spcPts val="0"/>
              </a:spcBef>
              <a:defRPr/>
            </a:pPr>
            <a:r>
              <a:rPr lang="en-US" altLang="en-US" dirty="0"/>
              <a:t>TBD: call for presentations will be sent out in December</a:t>
            </a:r>
          </a:p>
          <a:p>
            <a:pPr eaLnBrk="1" hangingPunct="1">
              <a:spcBef>
                <a:spcPts val="0"/>
              </a:spcBef>
              <a:defRPr/>
            </a:pPr>
            <a:r>
              <a:rPr lang="en-US" altLang="en-US" dirty="0"/>
              <a:t>No motions in the SG, no straw polls</a:t>
            </a:r>
            <a:endParaRPr lang="en-GB" altLang="en-US" dirty="0"/>
          </a:p>
          <a:p>
            <a:pPr eaLnBrk="1" hangingPunct="1">
              <a:spcBef>
                <a:spcPts val="0"/>
              </a:spcBef>
              <a:defRPr/>
            </a:pPr>
            <a:endParaRPr lang="en-US" altLang="en-US" sz="3200" dirty="0"/>
          </a:p>
        </p:txBody>
      </p:sp>
      <p:sp>
        <p:nvSpPr>
          <p:cNvPr id="2" name="Footer Placeholder 1">
            <a:extLst>
              <a:ext uri="{FF2B5EF4-FFF2-40B4-BE49-F238E27FC236}">
                <a16:creationId xmlns:a16="http://schemas.microsoft.com/office/drawing/2014/main" id="{B1B27C83-26AB-E230-AC1F-F2C1A44A1750}"/>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AFE2B2F9-C2EA-6EA8-2122-446D8A17F5EB}"/>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4" name="Date Placeholder 3">
            <a:extLst>
              <a:ext uri="{FF2B5EF4-FFF2-40B4-BE49-F238E27FC236}">
                <a16:creationId xmlns:a16="http://schemas.microsoft.com/office/drawing/2014/main" id="{C4A94834-9396-E0A3-9029-A88A45ECB646}"/>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8423663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November 2023 (mixed-mode)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2023-11-17</a:t>
            </a:r>
          </a:p>
        </p:txBody>
      </p:sp>
      <p:graphicFrame>
        <p:nvGraphicFramePr>
          <p:cNvPr id="3075" name="Object 3"/>
          <p:cNvGraphicFramePr>
            <a:graphicFrameLocks noChangeAspect="1"/>
          </p:cNvGraphicFramePr>
          <p:nvPr>
            <p:extLst>
              <p:ext uri="{D42A27DB-BD31-4B8C-83A1-F6EECF244321}">
                <p14:modId xmlns:p14="http://schemas.microsoft.com/office/powerpoint/2010/main" val="2522401612"/>
              </p:ext>
            </p:extLst>
          </p:nvPr>
        </p:nvGraphicFramePr>
        <p:xfrm>
          <a:off x="1487488" y="3302517"/>
          <a:ext cx="10263463" cy="2066925"/>
        </p:xfrm>
        <a:graphic>
          <a:graphicData uri="http://schemas.openxmlformats.org/presentationml/2006/ole">
            <mc:AlternateContent xmlns:mc="http://schemas.openxmlformats.org/markup-compatibility/2006">
              <mc:Choice xmlns:v="urn:schemas-microsoft-com:vml" Requires="v">
                <p:oleObj name="Document" r:id="rId3" imgW="10439400" imgH="2159000" progId="Word.Document.8">
                  <p:embed/>
                </p:oleObj>
              </mc:Choice>
              <mc:Fallback>
                <p:oleObj name="Document" r:id="rId3" imgW="10439400" imgH="2159000" progId="Word.Document.8">
                  <p:embed/>
                  <p:pic>
                    <p:nvPicPr>
                      <p:cNvPr id="3075" name="Object 3"/>
                      <p:cNvPicPr>
                        <a:picLocks noChangeAspect="1" noChangeArrowheads="1"/>
                      </p:cNvPicPr>
                      <p:nvPr/>
                    </p:nvPicPr>
                    <p:blipFill>
                      <a:blip r:embed="rId4"/>
                      <a:srcRect/>
                      <a:stretch>
                        <a:fillRect/>
                      </a:stretch>
                    </p:blipFill>
                    <p:spPr bwMode="auto">
                      <a:xfrm>
                        <a:off x="1487488" y="3302517"/>
                        <a:ext cx="10263463" cy="2066925"/>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a:t>
            </a:r>
          </a:p>
        </p:txBody>
      </p:sp>
      <p:sp>
        <p:nvSpPr>
          <p:cNvPr id="2" name="Footer Placeholder 1">
            <a:extLst>
              <a:ext uri="{FF2B5EF4-FFF2-40B4-BE49-F238E27FC236}">
                <a16:creationId xmlns:a16="http://schemas.microsoft.com/office/drawing/2014/main" id="{88B2214C-98F7-618A-5574-678BC89F0A7D}"/>
              </a:ext>
            </a:extLst>
          </p:cNvPr>
          <p:cNvSpPr>
            <a:spLocks noGrp="1"/>
          </p:cNvSpPr>
          <p:nvPr>
            <p:ph type="ftr" idx="11"/>
          </p:nvPr>
        </p:nvSpPr>
        <p:spPr/>
        <p:txBody>
          <a:bodyPr/>
          <a:lstStyle/>
          <a:p>
            <a:r>
              <a:rPr lang="en-GB"/>
              <a:t>Peter Yee, AKAYLA</a:t>
            </a:r>
          </a:p>
        </p:txBody>
      </p:sp>
      <p:sp>
        <p:nvSpPr>
          <p:cNvPr id="3" name="Slide Number Placeholder 2">
            <a:extLst>
              <a:ext uri="{FF2B5EF4-FFF2-40B4-BE49-F238E27FC236}">
                <a16:creationId xmlns:a16="http://schemas.microsoft.com/office/drawing/2014/main" id="{9162EE07-1C7F-1B37-0C29-803D9852D91C}"/>
              </a:ext>
            </a:extLst>
          </p:cNvPr>
          <p:cNvSpPr>
            <a:spLocks noGrp="1"/>
          </p:cNvSpPr>
          <p:nvPr>
            <p:ph type="sldNum" idx="12"/>
          </p:nvPr>
        </p:nvSpPr>
        <p:spPr/>
        <p:txBody>
          <a:bodyPr/>
          <a:lstStyle/>
          <a:p>
            <a:r>
              <a:rPr lang="en-GB"/>
              <a:t>Slide </a:t>
            </a:r>
            <a:fld id="{DE40C9FC-4879-4F20-9ECA-A574A90476B7}" type="slidenum">
              <a:rPr lang="en-GB" smtClean="0"/>
              <a:pPr/>
              <a:t>39</a:t>
            </a:fld>
            <a:endParaRPr lang="en-GB"/>
          </a:p>
        </p:txBody>
      </p:sp>
      <p:sp>
        <p:nvSpPr>
          <p:cNvPr id="4" name="Date Placeholder 3">
            <a:extLst>
              <a:ext uri="{FF2B5EF4-FFF2-40B4-BE49-F238E27FC236}">
                <a16:creationId xmlns:a16="http://schemas.microsoft.com/office/drawing/2014/main" id="{B8F56C78-1447-55B0-1BE3-C566CCF30C80}"/>
              </a:ext>
            </a:extLst>
          </p:cNvPr>
          <p:cNvSpPr>
            <a:spLocks noGrp="1"/>
          </p:cNvSpPr>
          <p:nvPr>
            <p:ph type="dt" idx="10"/>
          </p:nvPr>
        </p:nvSpPr>
        <p:spPr/>
        <p:txBody>
          <a:bodyPr/>
          <a:lstStyle/>
          <a:p>
            <a:r>
              <a:rPr lang="en-US"/>
              <a:t>November 2023</a:t>
            </a:r>
            <a:endParaRPr lang="en-GB"/>
          </a:p>
        </p:txBody>
      </p:sp>
    </p:spTree>
    <p:extLst>
      <p:ext uri="{BB962C8B-B14F-4D97-AF65-F5344CB8AC3E}">
        <p14:creationId xmlns:p14="http://schemas.microsoft.com/office/powerpoint/2010/main" val="3915625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2023</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6" name="Picture 5">
            <a:extLst>
              <a:ext uri="{FF2B5EF4-FFF2-40B4-BE49-F238E27FC236}">
                <a16:creationId xmlns:a16="http://schemas.microsoft.com/office/drawing/2014/main" id="{E10423F5-2477-A2BA-FBCC-6A15913094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674750"/>
            <a:ext cx="10615157" cy="5800663"/>
          </a:xfrm>
          <a:prstGeom prst="rect">
            <a:avLst/>
          </a:prstGeom>
        </p:spPr>
      </p:pic>
    </p:spTree>
    <p:extLst>
      <p:ext uri="{BB962C8B-B14F-4D97-AF65-F5344CB8AC3E}">
        <p14:creationId xmlns:p14="http://schemas.microsoft.com/office/powerpoint/2010/main" val="1391895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PSDO process status, including IPR issues holding up </a:t>
            </a:r>
            <a:r>
              <a:rPr kumimoji="0" lang="en-AU" sz="3200" b="1" i="0" u="none" strike="noStrike" cap="none" normalizeH="0" baseline="0" dirty="0">
                <a:ln>
                  <a:noFill/>
                </a:ln>
                <a:solidFill>
                  <a:schemeClr val="tx1"/>
                </a:solidFill>
                <a:effectLst/>
                <a:latin typeface="Times New Roman" pitchFamily="16" charset="0"/>
                <a:ea typeface="MS Gothic" charset="-128"/>
              </a:rPr>
              <a:t>802.11ax/ay/</a:t>
            </a:r>
            <a:r>
              <a:rPr kumimoji="0" lang="en-AU" sz="3200" b="1" i="0" u="none" strike="noStrike" cap="none" normalizeH="0" baseline="0" dirty="0" err="1">
                <a:ln>
                  <a:noFill/>
                </a:ln>
                <a:solidFill>
                  <a:schemeClr val="tx1"/>
                </a:solidFill>
                <a:effectLst/>
                <a:latin typeface="Times New Roman" pitchFamily="16" charset="0"/>
                <a:ea typeface="MS Gothic" charset="-128"/>
              </a:rPr>
              <a:t>ba</a:t>
            </a:r>
            <a:r>
              <a:rPr kumimoji="0" lang="en-AU" sz="3200" b="1" i="0" u="none" strike="noStrike" cap="none" normalizeH="0" baseline="0" dirty="0">
                <a:ln>
                  <a:noFill/>
                </a:ln>
                <a:solidFill>
                  <a:schemeClr val="tx1"/>
                </a:solidFill>
                <a:effectLst/>
                <a:latin typeface="Times New Roman" pitchFamily="16" charset="0"/>
                <a:ea typeface="MS Gothic" charset="-128"/>
              </a:rPr>
              <a:t>/</a:t>
            </a:r>
            <a:r>
              <a:rPr kumimoji="0" lang="en-AU" sz="3200" b="1" i="0" u="none" strike="noStrike" cap="none" normalizeH="0" baseline="0" dirty="0" err="1">
                <a:ln>
                  <a:noFill/>
                </a:ln>
                <a:solidFill>
                  <a:schemeClr val="tx1"/>
                </a:solidFill>
                <a:effectLst/>
                <a:latin typeface="Times New Roman" pitchFamily="16" charset="0"/>
                <a:ea typeface="MS Gothic" charset="-128"/>
              </a:rPr>
              <a:t>az</a:t>
            </a:r>
            <a:endParaRPr lang="en-AU" dirty="0">
              <a:solidFill>
                <a:schemeClr val="tx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3"/>
              </a:rPr>
              <a:t>11-23/1725</a:t>
            </a:r>
            <a:r>
              <a:rPr lang="en-AU" dirty="0">
                <a:solidFill>
                  <a:schemeClr val="tx1"/>
                </a:solidFill>
              </a:rPr>
              <a:t>; Minutes – 11-23/2113</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AU" sz="2000" b="1" i="0" u="none" strike="noStrike" cap="none" normalizeH="0" baseline="0" dirty="0">
                <a:ln>
                  <a:noFill/>
                </a:ln>
                <a:solidFill>
                  <a:schemeClr val="tx1"/>
                </a:solidFill>
                <a:effectLst/>
                <a:latin typeface="Times New Roman" pitchFamily="16" charset="0"/>
                <a:ea typeface="MS Gothic" charset="-128"/>
              </a:rPr>
              <a:t>802.11ax/ay/</a:t>
            </a:r>
            <a:r>
              <a:rPr kumimoji="0" lang="en-AU" sz="2000" b="1" i="0" u="none" strike="noStrike" cap="none" normalizeH="0" baseline="0" dirty="0" err="1">
                <a:ln>
                  <a:noFill/>
                </a:ln>
                <a:solidFill>
                  <a:schemeClr val="tx1"/>
                </a:solidFill>
                <a:effectLst/>
                <a:latin typeface="Times New Roman" pitchFamily="16" charset="0"/>
                <a:ea typeface="MS Gothic" charset="-128"/>
              </a:rPr>
              <a:t>ba</a:t>
            </a:r>
            <a:r>
              <a:rPr kumimoji="0" lang="en-AU" sz="2000" b="1" i="0" u="none" strike="noStrike" cap="none" normalizeH="0" baseline="0" dirty="0">
                <a:ln>
                  <a:noFill/>
                </a:ln>
                <a:solidFill>
                  <a:schemeClr val="tx1"/>
                </a:solidFill>
                <a:effectLst/>
                <a:latin typeface="Times New Roman" pitchFamily="16" charset="0"/>
                <a:ea typeface="MS Gothic" charset="-128"/>
              </a:rPr>
              <a:t>/</a:t>
            </a:r>
            <a:r>
              <a:rPr kumimoji="0" lang="en-AU" sz="2000" b="1" i="0" u="none" strike="noStrike" cap="none" normalizeH="0" baseline="0" dirty="0" err="1">
                <a:ln>
                  <a:noFill/>
                </a:ln>
                <a:solidFill>
                  <a:schemeClr val="tx1"/>
                </a:solidFill>
                <a:effectLst/>
                <a:latin typeface="Times New Roman" pitchFamily="16" charset="0"/>
                <a:ea typeface="MS Gothic" charset="-128"/>
              </a:rPr>
              <a:t>az</a:t>
            </a:r>
            <a:r>
              <a:rPr kumimoji="0" lang="en-AU" sz="2000" b="1" i="0" u="none" strike="noStrike" cap="none" normalizeH="0" baseline="0" dirty="0">
                <a:ln>
                  <a:noFill/>
                </a:ln>
                <a:solidFill>
                  <a:schemeClr val="tx1"/>
                </a:solidFill>
                <a:effectLst/>
                <a:latin typeface="Times New Roman" pitchFamily="16" charset="0"/>
                <a:ea typeface="MS Gothic" charset="-128"/>
              </a:rPr>
              <a:t> IPR issue</a:t>
            </a:r>
          </a:p>
          <a:p>
            <a:pPr marL="182563" indent="-182563">
              <a:spcBef>
                <a:spcPts val="800"/>
              </a:spcBef>
              <a:buFont typeface="Arial" panose="020B0604020202020204" pitchFamily="34" charset="0"/>
              <a:buChar char="•"/>
            </a:pPr>
            <a:r>
              <a:rPr lang="en-AU" sz="1800" b="1" dirty="0">
                <a:solidFill>
                  <a:schemeClr val="tx1"/>
                </a:solidFill>
              </a:rPr>
              <a:t>Situation: IPR holding up PSDO process</a:t>
            </a:r>
          </a:p>
          <a:p>
            <a:pPr marL="357188" lvl="1" indent="-174625">
              <a:spcBef>
                <a:spcPts val="800"/>
              </a:spcBef>
              <a:buFont typeface="Arial" panose="020B0604020202020204" pitchFamily="34" charset="0"/>
              <a:buChar char="•"/>
            </a:pPr>
            <a:r>
              <a:rPr lang="en-AU" sz="1600" dirty="0">
                <a:solidFill>
                  <a:schemeClr val="tx1"/>
                </a:solidFill>
              </a:rPr>
              <a:t>Multiple 802.11 submissions into PSDO process are “on hold” due to negative </a:t>
            </a:r>
            <a:r>
              <a:rPr lang="en-AU" sz="1600" dirty="0" err="1">
                <a:solidFill>
                  <a:schemeClr val="tx1"/>
                </a:solidFill>
              </a:rPr>
              <a:t>LoAs</a:t>
            </a:r>
            <a:r>
              <a:rPr lang="en-AU" sz="1600" dirty="0">
                <a:solidFill>
                  <a:schemeClr val="tx1"/>
                </a:solidFill>
              </a:rPr>
              <a:t> (in IEEE)</a:t>
            </a:r>
          </a:p>
          <a:p>
            <a:pPr marL="357188" lvl="1" indent="-174625">
              <a:spcBef>
                <a:spcPts val="800"/>
              </a:spcBef>
              <a:buFont typeface="Arial" panose="020B0604020202020204" pitchFamily="34" charset="0"/>
              <a:buChar char="•"/>
            </a:pPr>
            <a:r>
              <a:rPr lang="en-AU" sz="1600" dirty="0">
                <a:solidFill>
                  <a:schemeClr val="tx1"/>
                </a:solidFill>
              </a:rPr>
              <a:t>802.3 is “on hold”.</a:t>
            </a:r>
          </a:p>
          <a:p>
            <a:pPr marL="182563" indent="-182563">
              <a:spcBef>
                <a:spcPts val="800"/>
              </a:spcBef>
              <a:buFont typeface="Arial" panose="020B0604020202020204" pitchFamily="34" charset="0"/>
              <a:buChar char="•"/>
            </a:pPr>
            <a:r>
              <a:rPr kumimoji="0" lang="en-AU" sz="1800" b="1" u="none" strike="noStrike" cap="none" normalizeH="0" baseline="0" dirty="0">
                <a:ln>
                  <a:noFill/>
                </a:ln>
                <a:solidFill>
                  <a:schemeClr val="tx1"/>
                </a:solidFill>
                <a:effectLst/>
              </a:rPr>
              <a:t>Next ste</a:t>
            </a:r>
            <a:r>
              <a:rPr lang="en-AU" sz="1800" b="1" dirty="0">
                <a:solidFill>
                  <a:schemeClr val="tx1"/>
                </a:solidFill>
              </a:rPr>
              <a:t>ps: keep waiting!</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Resolution possible but progress is unclear</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This really is an issue for ISO to sort out</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853337170"/>
              </p:ext>
            </p:extLst>
          </p:nvPr>
        </p:nvGraphicFramePr>
        <p:xfrm>
          <a:off x="914401" y="2503946"/>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50</a:t>
                      </a:r>
                    </a:p>
                  </a:txBody>
                  <a:tcPr/>
                </a:tc>
                <a:tc>
                  <a:txBody>
                    <a:bodyPr/>
                    <a:lstStyle/>
                    <a:p>
                      <a:pPr algn="ctr"/>
                      <a:r>
                        <a:rPr lang="en-US" dirty="0"/>
                        <a:t>13</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29</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14</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102</a:t>
                      </a:r>
                    </a:p>
                  </a:txBody>
                  <a:tcPr>
                    <a:lnT w="12700" cap="flat" cmpd="sng" algn="ctr">
                      <a:solidFill>
                        <a:schemeClr val="tx1"/>
                      </a:solidFill>
                      <a:prstDash val="solid"/>
                      <a:round/>
                      <a:headEnd type="none" w="med" len="med"/>
                      <a:tailEnd type="none" w="med" len="med"/>
                    </a:lnT>
                  </a:tcPr>
                </a:tc>
                <a:tc>
                  <a:txBody>
                    <a:bodyPr/>
                    <a:lstStyle/>
                    <a:p>
                      <a:pPr algn="ctr"/>
                      <a:r>
                        <a:rPr lang="en-US" b="1" dirty="0"/>
                        <a:t>49</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B82341AD-24C0-3B33-741D-D09BC98F164C}"/>
              </a:ext>
            </a:extLst>
          </p:cNvPr>
          <p:cNvSpPr>
            <a:spLocks noGrp="1"/>
          </p:cNvSpPr>
          <p:nvPr>
            <p:ph type="ftr" idx="14"/>
          </p:nvPr>
        </p:nvSpPr>
        <p:spPr/>
        <p:txBody>
          <a:bodyPr/>
          <a:lstStyle/>
          <a:p>
            <a:r>
              <a:rPr lang="en-GB"/>
              <a:t>Peter Yee, AKAYLA</a:t>
            </a:r>
            <a:endParaRPr lang="en-GB" dirty="0"/>
          </a:p>
        </p:txBody>
      </p:sp>
      <p:sp>
        <p:nvSpPr>
          <p:cNvPr id="9" name="Slide Number Placeholder 8">
            <a:extLst>
              <a:ext uri="{FF2B5EF4-FFF2-40B4-BE49-F238E27FC236}">
                <a16:creationId xmlns:a16="http://schemas.microsoft.com/office/drawing/2014/main" id="{8661B4BF-DD5D-305E-7E19-1DB85ECAA04A}"/>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11" name="Date Placeholder 10">
            <a:extLst>
              <a:ext uri="{FF2B5EF4-FFF2-40B4-BE49-F238E27FC236}">
                <a16:creationId xmlns:a16="http://schemas.microsoft.com/office/drawing/2014/main" id="{7D301C68-E6CD-6060-38D0-FDA7208FCAF5}"/>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57755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800099"/>
            <a:ext cx="10361084" cy="1065213"/>
          </a:xfrm>
        </p:spPr>
        <p:txBody>
          <a:bodyPr/>
          <a:lstStyle/>
          <a:p>
            <a:r>
              <a:rPr lang="en-AU" dirty="0"/>
              <a:t>The IEEE 802 JTC1 SC will undertake its usual work</a:t>
            </a:r>
            <a:br>
              <a:rPr lang="en-AU" dirty="0"/>
            </a:br>
            <a:r>
              <a:rPr lang="en-AU" dirty="0"/>
              <a:t>at its mixed-mode meeting in Panama City in January 2024</a:t>
            </a:r>
          </a:p>
        </p:txBody>
      </p:sp>
      <p:sp>
        <p:nvSpPr>
          <p:cNvPr id="3" name="Content Placeholder 2"/>
          <p:cNvSpPr>
            <a:spLocks noGrp="1"/>
          </p:cNvSpPr>
          <p:nvPr>
            <p:ph idx="1"/>
          </p:nvPr>
        </p:nvSpPr>
        <p:spPr>
          <a:xfrm>
            <a:off x="914401" y="2204864"/>
            <a:ext cx="10361084" cy="4113213"/>
          </a:xfrm>
        </p:spPr>
        <p:txBody>
          <a:bodyPr/>
          <a:lstStyle/>
          <a:p>
            <a:r>
              <a:rPr lang="en-AU" dirty="0"/>
              <a:t>IEEE 802 JTC1 SC plans for January 2024 … </a:t>
            </a:r>
          </a:p>
          <a:p>
            <a:pPr lvl="1"/>
            <a:r>
              <a:rPr lang="en-AU" dirty="0"/>
              <a:t>Execute PSDO process, to the extent possible</a:t>
            </a:r>
          </a:p>
          <a:p>
            <a:pPr lvl="2"/>
            <a:r>
              <a:rPr lang="en-AU" dirty="0"/>
              <a:t>There are no current ballots open, but some IEEE 802.1 amendments have been submitted for adoption</a:t>
            </a:r>
          </a:p>
          <a:p>
            <a:pPr lvl="2"/>
            <a:r>
              <a:rPr lang="en-AU" dirty="0"/>
              <a:t>But this doesn’t include IEEE 802.11 or IEEE 802.3 </a:t>
            </a:r>
            <a:r>
              <a:rPr lang="en-AU" dirty="0">
                <a:sym typeface="Wingdings" pitchFamily="2" charset="2"/>
              </a:rPr>
              <a:t></a:t>
            </a:r>
            <a:endParaRPr lang="en-AU" dirty="0"/>
          </a:p>
          <a:p>
            <a:pPr lvl="1"/>
            <a:r>
              <a:rPr lang="en-AU" dirty="0"/>
              <a:t>Monitor ISO/IEC JTC 1/SC 6 activities</a:t>
            </a:r>
          </a:p>
          <a:p>
            <a:pPr lvl="2"/>
            <a:r>
              <a:rPr lang="en-AU" dirty="0"/>
              <a:t>Fingers crossed the ISO/CS and IEEE have a breakthrough on the IPR issues</a:t>
            </a:r>
          </a:p>
        </p:txBody>
      </p:sp>
      <p:sp>
        <p:nvSpPr>
          <p:cNvPr id="7" name="Footer Placeholder 6">
            <a:extLst>
              <a:ext uri="{FF2B5EF4-FFF2-40B4-BE49-F238E27FC236}">
                <a16:creationId xmlns:a16="http://schemas.microsoft.com/office/drawing/2014/main" id="{6B79F4BE-8188-D0EB-66B4-74F2536B3D27}"/>
              </a:ext>
            </a:extLst>
          </p:cNvPr>
          <p:cNvSpPr>
            <a:spLocks noGrp="1"/>
          </p:cNvSpPr>
          <p:nvPr>
            <p:ph type="ftr" idx="14"/>
          </p:nvPr>
        </p:nvSpPr>
        <p:spPr/>
        <p:txBody>
          <a:bodyPr/>
          <a:lstStyle/>
          <a:p>
            <a:r>
              <a:rPr lang="en-GB"/>
              <a:t>Peter Yee, AKAYLA</a:t>
            </a:r>
            <a:endParaRPr lang="en-GB" dirty="0"/>
          </a:p>
        </p:txBody>
      </p:sp>
      <p:sp>
        <p:nvSpPr>
          <p:cNvPr id="8" name="Slide Number Placeholder 7">
            <a:extLst>
              <a:ext uri="{FF2B5EF4-FFF2-40B4-BE49-F238E27FC236}">
                <a16:creationId xmlns:a16="http://schemas.microsoft.com/office/drawing/2014/main" id="{16CB14DD-B691-DF78-7804-16AA12756362}"/>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9" name="Date Placeholder 8">
            <a:extLst>
              <a:ext uri="{FF2B5EF4-FFF2-40B4-BE49-F238E27FC236}">
                <a16:creationId xmlns:a16="http://schemas.microsoft.com/office/drawing/2014/main" id="{5E294431-F84D-58C5-9CA7-9E69059AE8C8}"/>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4188123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err="1"/>
              <a:t>REVme</a:t>
            </a:r>
            <a:r>
              <a:rPr lang="en-US" dirty="0"/>
              <a:t> Closing Report – November 2023</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2023-11-16</a:t>
            </a:r>
          </a:p>
        </p:txBody>
      </p:sp>
      <p:graphicFrame>
        <p:nvGraphicFramePr>
          <p:cNvPr id="1026" name="Object 11"/>
          <p:cNvGraphicFramePr>
            <a:graphicFrameLocks noChangeAspect="1"/>
          </p:cNvGraphicFramePr>
          <p:nvPr>
            <p:extLst>
              <p:ext uri="{D42A27DB-BD31-4B8C-83A1-F6EECF244321}">
                <p14:modId xmlns:p14="http://schemas.microsoft.com/office/powerpoint/2010/main" val="1736937220"/>
              </p:ext>
            </p:extLst>
          </p:nvPr>
        </p:nvGraphicFramePr>
        <p:xfrm>
          <a:off x="2078038" y="2406650"/>
          <a:ext cx="9288462" cy="1285875"/>
        </p:xfrm>
        <a:graphic>
          <a:graphicData uri="http://schemas.openxmlformats.org/presentationml/2006/ole">
            <mc:AlternateContent xmlns:mc="http://schemas.openxmlformats.org/markup-compatibility/2006">
              <mc:Choice xmlns:v="urn:schemas-microsoft-com:vml" Requires="v">
                <p:oleObj name="Document" r:id="rId3" imgW="8515439" imgH="1184650" progId="Word.Document.8">
                  <p:embed/>
                </p:oleObj>
              </mc:Choice>
              <mc:Fallback>
                <p:oleObj name="Document" r:id="rId3" imgW="8515439" imgH="1184650" progId="Word.Document.8">
                  <p:embed/>
                  <p:pic>
                    <p:nvPicPr>
                      <p:cNvPr id="1026" name="Object 11"/>
                      <p:cNvPicPr>
                        <a:picLocks noChangeAspect="1" noChangeArrowheads="1"/>
                      </p:cNvPicPr>
                      <p:nvPr/>
                    </p:nvPicPr>
                    <p:blipFill>
                      <a:blip r:embed="rId4"/>
                      <a:srcRect/>
                      <a:stretch>
                        <a:fillRect/>
                      </a:stretch>
                    </p:blipFill>
                    <p:spPr bwMode="auto">
                      <a:xfrm>
                        <a:off x="2078038" y="2406650"/>
                        <a:ext cx="9288462" cy="1285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3" name="Footer Placeholder 2">
            <a:extLst>
              <a:ext uri="{FF2B5EF4-FFF2-40B4-BE49-F238E27FC236}">
                <a16:creationId xmlns:a16="http://schemas.microsoft.com/office/drawing/2014/main" id="{C5B51921-A293-3DE3-73E8-DDFEBBED8780}"/>
              </a:ext>
            </a:extLst>
          </p:cNvPr>
          <p:cNvSpPr>
            <a:spLocks noGrp="1"/>
          </p:cNvSpPr>
          <p:nvPr>
            <p:ph type="ftr" idx="14"/>
          </p:nvPr>
        </p:nvSpPr>
        <p:spPr/>
        <p:txBody>
          <a:bodyPr/>
          <a:lstStyle/>
          <a:p>
            <a:r>
              <a:rPr lang="en-GB"/>
              <a:t>Mike Montemurro, Huawei</a:t>
            </a:r>
            <a:endParaRPr lang="en-GB" dirty="0"/>
          </a:p>
        </p:txBody>
      </p:sp>
      <p:sp>
        <p:nvSpPr>
          <p:cNvPr id="4" name="Slide Number Placeholder 3">
            <a:extLst>
              <a:ext uri="{FF2B5EF4-FFF2-40B4-BE49-F238E27FC236}">
                <a16:creationId xmlns:a16="http://schemas.microsoft.com/office/drawing/2014/main" id="{31542807-3306-8E3F-C396-31661F30344D}"/>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5" name="Date Placeholder 4">
            <a:extLst>
              <a:ext uri="{FF2B5EF4-FFF2-40B4-BE49-F238E27FC236}">
                <a16:creationId xmlns:a16="http://schemas.microsoft.com/office/drawing/2014/main" id="{ADBFC16E-6D3B-822C-DCD0-5CBEA0810585}"/>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8003256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sz="2800" dirty="0"/>
              <a:t>Continued with comment resolution to comments received in the initial SA ballot on D4.0</a:t>
            </a:r>
          </a:p>
          <a:p>
            <a:pPr>
              <a:lnSpc>
                <a:spcPct val="90000"/>
              </a:lnSpc>
            </a:pPr>
            <a:r>
              <a:rPr lang="en-US" sz="2800" dirty="0"/>
              <a:t>Note: D4.1 has been posted with P802.11az-2023 rolled in.</a:t>
            </a: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16B0A199-992B-688E-315D-F62D10DAA4F2}"/>
              </a:ext>
            </a:extLst>
          </p:cNvPr>
          <p:cNvSpPr>
            <a:spLocks noGrp="1"/>
          </p:cNvSpPr>
          <p:nvPr>
            <p:ph type="ftr" sz="quarter" idx="11"/>
          </p:nvPr>
        </p:nvSpPr>
        <p:spPr/>
        <p:txBody>
          <a:bodyPr/>
          <a:lstStyle/>
          <a:p>
            <a:pPr>
              <a:defRPr/>
            </a:pPr>
            <a:r>
              <a:rPr lang="en-US"/>
              <a:t>Mike Montemurro, Huawei</a:t>
            </a:r>
          </a:p>
        </p:txBody>
      </p:sp>
      <p:sp>
        <p:nvSpPr>
          <p:cNvPr id="4" name="Slide Number Placeholder 3">
            <a:extLst>
              <a:ext uri="{FF2B5EF4-FFF2-40B4-BE49-F238E27FC236}">
                <a16:creationId xmlns:a16="http://schemas.microsoft.com/office/drawing/2014/main" id="{AB1FEC11-B15D-6ACC-D784-0C7C86F61A17}"/>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43</a:t>
            </a:fld>
            <a:endParaRPr lang="en-US"/>
          </a:p>
        </p:txBody>
      </p:sp>
      <p:sp>
        <p:nvSpPr>
          <p:cNvPr id="5" name="Date Placeholder 4">
            <a:extLst>
              <a:ext uri="{FF2B5EF4-FFF2-40B4-BE49-F238E27FC236}">
                <a16:creationId xmlns:a16="http://schemas.microsoft.com/office/drawing/2014/main" id="{443C4C47-F019-5491-356C-6AEB34C39AAA}"/>
              </a:ext>
            </a:extLst>
          </p:cNvPr>
          <p:cNvSpPr>
            <a:spLocks noGrp="1"/>
          </p:cNvSpPr>
          <p:nvPr>
            <p:ph type="dt" sz="half" idx="10"/>
          </p:nvPr>
        </p:nvSpPr>
        <p:spPr>
          <a:xfrm>
            <a:off x="929216" y="332601"/>
            <a:ext cx="1661583" cy="276999"/>
          </a:xfrm>
        </p:spPr>
        <p:txBody>
          <a:bodyPr/>
          <a:lstStyle/>
          <a:p>
            <a:pPr>
              <a:defRPr/>
            </a:pPr>
            <a:r>
              <a:rPr lang="en-US" dirty="0"/>
              <a:t>November 2023</a:t>
            </a:r>
          </a:p>
        </p:txBody>
      </p:sp>
    </p:spTree>
    <p:extLst>
      <p:ext uri="{BB962C8B-B14F-4D97-AF65-F5344CB8AC3E}">
        <p14:creationId xmlns:p14="http://schemas.microsoft.com/office/powerpoint/2010/main" val="7089817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726150" y="1558443"/>
            <a:ext cx="10363200" cy="4114800"/>
          </a:xfrm>
        </p:spPr>
        <p:txBody>
          <a:bodyPr/>
          <a:lstStyle/>
          <a:p>
            <a:pPr>
              <a:lnSpc>
                <a:spcPct val="90000"/>
              </a:lnSpc>
            </a:pPr>
            <a:r>
              <a:rPr lang="en-US" dirty="0"/>
              <a:t>Teleconferences scheduled</a:t>
            </a:r>
          </a:p>
          <a:p>
            <a:pPr lvl="1">
              <a:lnSpc>
                <a:spcPct val="90000"/>
              </a:lnSpc>
            </a:pPr>
            <a:r>
              <a:rPr lang="en-US" dirty="0"/>
              <a:t> Monday Nov 20 (announced in Sept), Friday Dec 1, 15, Jan 5, Monday Jan 8 </a:t>
            </a:r>
          </a:p>
          <a:p>
            <a:pPr marL="457200" lvl="1" indent="0">
              <a:lnSpc>
                <a:spcPct val="90000"/>
              </a:lnSpc>
              <a:buNone/>
            </a:pPr>
            <a:r>
              <a:rPr lang="en-US" dirty="0"/>
              <a:t>	@ 10am ET for 2 </a:t>
            </a:r>
          </a:p>
          <a:p>
            <a:pPr>
              <a:lnSpc>
                <a:spcPct val="90000"/>
              </a:lnSpc>
            </a:pPr>
            <a:r>
              <a:rPr lang="en-US" dirty="0" err="1"/>
              <a:t>Adhoc</a:t>
            </a:r>
            <a:r>
              <a:rPr lang="en-US" dirty="0"/>
              <a:t> meeting on Dec 7-8 at IEEE SA headquarters in Piscataway, NJ</a:t>
            </a:r>
          </a:p>
          <a:p>
            <a:pPr>
              <a:lnSpc>
                <a:spcPct val="90000"/>
              </a:lnSpc>
            </a:pPr>
            <a:r>
              <a:rPr lang="en-US" dirty="0"/>
              <a:t>Complete comment resolution on initial SA ballot in the January interim.</a:t>
            </a:r>
          </a:p>
          <a:p>
            <a:pPr>
              <a:lnSpc>
                <a:spcPct val="90000"/>
              </a:lnSpc>
            </a:pPr>
            <a:r>
              <a:rPr lang="en-US" dirty="0"/>
              <a:t>Amendment roll-in (target completion by end of Dec):</a:t>
            </a:r>
          </a:p>
          <a:p>
            <a:pPr lvl="1">
              <a:lnSpc>
                <a:spcPct val="90000"/>
              </a:lnSpc>
            </a:pPr>
            <a:r>
              <a:rPr lang="en-US" dirty="0"/>
              <a:t>P802.11az-2023 – in D4.1</a:t>
            </a:r>
          </a:p>
          <a:p>
            <a:pPr lvl="1">
              <a:lnSpc>
                <a:spcPct val="90000"/>
              </a:lnSpc>
            </a:pPr>
            <a:r>
              <a:rPr lang="en-US" dirty="0"/>
              <a:t>P802.11bd-2023 – in progress</a:t>
            </a:r>
          </a:p>
          <a:p>
            <a:pPr lvl="1">
              <a:lnSpc>
                <a:spcPct val="90000"/>
              </a:lnSpc>
            </a:pPr>
            <a:r>
              <a:rPr lang="en-US" dirty="0"/>
              <a:t>P802.11bb-2023 – in progress</a:t>
            </a:r>
          </a:p>
          <a:p>
            <a:pPr lvl="1">
              <a:lnSpc>
                <a:spcPct val="90000"/>
              </a:lnSpc>
            </a:pPr>
            <a:r>
              <a:rPr lang="en-US" dirty="0"/>
              <a:t>P802.11bc-2023 – in progress </a:t>
            </a:r>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a:xfrm>
            <a:off x="894383" y="651357"/>
            <a:ext cx="10363200" cy="1066800"/>
          </a:xfrm>
        </p:spPr>
        <p:txBody>
          <a:bodyPr/>
          <a:lstStyle/>
          <a:p>
            <a:r>
              <a:rPr lang="en-US" dirty="0"/>
              <a:t>Plans for January</a:t>
            </a:r>
          </a:p>
        </p:txBody>
      </p:sp>
      <p:sp>
        <p:nvSpPr>
          <p:cNvPr id="3" name="Footer Placeholder 2">
            <a:extLst>
              <a:ext uri="{FF2B5EF4-FFF2-40B4-BE49-F238E27FC236}">
                <a16:creationId xmlns:a16="http://schemas.microsoft.com/office/drawing/2014/main" id="{E3AC1768-944A-7931-2D48-95F45EE44CC9}"/>
              </a:ext>
            </a:extLst>
          </p:cNvPr>
          <p:cNvSpPr>
            <a:spLocks noGrp="1"/>
          </p:cNvSpPr>
          <p:nvPr>
            <p:ph type="ftr" sz="quarter" idx="11"/>
          </p:nvPr>
        </p:nvSpPr>
        <p:spPr/>
        <p:txBody>
          <a:bodyPr/>
          <a:lstStyle/>
          <a:p>
            <a:pPr>
              <a:defRPr/>
            </a:pPr>
            <a:r>
              <a:rPr lang="en-US"/>
              <a:t>Mike Montemurro, Huawei</a:t>
            </a:r>
          </a:p>
        </p:txBody>
      </p:sp>
      <p:sp>
        <p:nvSpPr>
          <p:cNvPr id="4" name="Slide Number Placeholder 3">
            <a:extLst>
              <a:ext uri="{FF2B5EF4-FFF2-40B4-BE49-F238E27FC236}">
                <a16:creationId xmlns:a16="http://schemas.microsoft.com/office/drawing/2014/main" id="{F784E498-1330-F7B9-EEEF-8FAEE43C6BCC}"/>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44</a:t>
            </a:fld>
            <a:endParaRPr lang="en-US"/>
          </a:p>
        </p:txBody>
      </p:sp>
      <p:sp>
        <p:nvSpPr>
          <p:cNvPr id="5" name="Date Placeholder 4">
            <a:extLst>
              <a:ext uri="{FF2B5EF4-FFF2-40B4-BE49-F238E27FC236}">
                <a16:creationId xmlns:a16="http://schemas.microsoft.com/office/drawing/2014/main" id="{6140B95C-2312-0EE4-1E25-91E64410538D}"/>
              </a:ext>
            </a:extLst>
          </p:cNvPr>
          <p:cNvSpPr>
            <a:spLocks noGrp="1"/>
          </p:cNvSpPr>
          <p:nvPr>
            <p:ph type="dt" sz="half" idx="10"/>
          </p:nvPr>
        </p:nvSpPr>
        <p:spPr>
          <a:xfrm>
            <a:off x="929216" y="332601"/>
            <a:ext cx="1890184" cy="276999"/>
          </a:xfrm>
        </p:spPr>
        <p:txBody>
          <a:bodyPr/>
          <a:lstStyle/>
          <a:p>
            <a:pPr>
              <a:defRPr/>
            </a:pPr>
            <a:r>
              <a:rPr lang="en-US" dirty="0"/>
              <a:t>November 2023</a:t>
            </a:r>
          </a:p>
        </p:txBody>
      </p:sp>
    </p:spTree>
    <p:extLst>
      <p:ext uri="{BB962C8B-B14F-4D97-AF65-F5344CB8AC3E}">
        <p14:creationId xmlns:p14="http://schemas.microsoft.com/office/powerpoint/2010/main" val="18069561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345F46-AFF6-18FA-4D1E-837DFE5D44B7}"/>
              </a:ext>
            </a:extLst>
          </p:cNvPr>
          <p:cNvSpPr>
            <a:spLocks noGrp="1"/>
          </p:cNvSpPr>
          <p:nvPr>
            <p:ph idx="1"/>
          </p:nvPr>
        </p:nvSpPr>
        <p:spPr/>
        <p:txBody>
          <a:bodyPr/>
          <a:lstStyle/>
          <a:p>
            <a:pPr>
              <a:lnSpc>
                <a:spcPct val="80000"/>
              </a:lnSpc>
            </a:pPr>
            <a:r>
              <a:rPr lang="en-US" altLang="en-US" sz="1800" dirty="0">
                <a:solidFill>
                  <a:srgbClr val="00B050"/>
                </a:solidFill>
              </a:rPr>
              <a:t>Feb 2021 – PAR Approval</a:t>
            </a:r>
          </a:p>
          <a:p>
            <a:pPr>
              <a:lnSpc>
                <a:spcPct val="80000"/>
              </a:lnSpc>
            </a:pPr>
            <a:r>
              <a:rPr lang="en-US" altLang="en-US" sz="1800" dirty="0">
                <a:solidFill>
                  <a:srgbClr val="00B050"/>
                </a:solidFill>
              </a:rPr>
              <a:t>March 2021– Initial meeting, issue comment collection on IEEE Std 802.11-2020 (if published)</a:t>
            </a:r>
          </a:p>
          <a:p>
            <a:pPr>
              <a:lnSpc>
                <a:spcPct val="80000"/>
              </a:lnSpc>
            </a:pPr>
            <a:r>
              <a:rPr lang="en-US" altLang="en-US" sz="1800" dirty="0">
                <a:solidFill>
                  <a:srgbClr val="00B050"/>
                </a:solidFill>
              </a:rPr>
              <a:t>March 2021 – Draft 0.00 available</a:t>
            </a:r>
          </a:p>
          <a:p>
            <a:pPr>
              <a:lnSpc>
                <a:spcPct val="80000"/>
              </a:lnSpc>
            </a:pPr>
            <a:r>
              <a:rPr lang="en-US" altLang="en-US" sz="1800" dirty="0">
                <a:solidFill>
                  <a:srgbClr val="00B050"/>
                </a:solidFill>
              </a:rPr>
              <a:t>May 2021 – Process CC input, 11ax, 11ay, 11ba integration begins</a:t>
            </a:r>
          </a:p>
          <a:p>
            <a:pPr>
              <a:lnSpc>
                <a:spcPct val="80000"/>
              </a:lnSpc>
            </a:pPr>
            <a:r>
              <a:rPr lang="en-US" altLang="en-US" sz="1800" dirty="0">
                <a:solidFill>
                  <a:srgbClr val="00B050"/>
                </a:solidFill>
              </a:rPr>
              <a:t>Nov 2021 – Initial D1.0 WG Letter ballot </a:t>
            </a:r>
          </a:p>
          <a:p>
            <a:pPr>
              <a:lnSpc>
                <a:spcPct val="80000"/>
              </a:lnSpc>
            </a:pPr>
            <a:r>
              <a:rPr lang="en-US" altLang="en-US" sz="1800" dirty="0">
                <a:solidFill>
                  <a:srgbClr val="00B050"/>
                </a:solidFill>
              </a:rPr>
              <a:t>Sep 2022 – D2.0 Recirculation LB </a:t>
            </a:r>
          </a:p>
          <a:p>
            <a:pPr>
              <a:lnSpc>
                <a:spcPct val="80000"/>
              </a:lnSpc>
            </a:pPr>
            <a:r>
              <a:rPr lang="en-US" altLang="en-US" sz="1800" dirty="0">
                <a:solidFill>
                  <a:srgbClr val="00B050"/>
                </a:solidFill>
              </a:rPr>
              <a:t>Mar 2023 – D3.0 Recirculation LB </a:t>
            </a:r>
            <a:endParaRPr lang="en-US" altLang="en-US" sz="1800" dirty="0">
              <a:solidFill>
                <a:srgbClr val="00B0F0"/>
              </a:solidFill>
            </a:endParaRPr>
          </a:p>
          <a:p>
            <a:pPr>
              <a:lnSpc>
                <a:spcPct val="80000"/>
              </a:lnSpc>
            </a:pPr>
            <a:r>
              <a:rPr lang="en-US" altLang="en-US" sz="1800" dirty="0">
                <a:solidFill>
                  <a:srgbClr val="00B050"/>
                </a:solidFill>
              </a:rPr>
              <a:t>July 2023 – D4.0 Recirculation </a:t>
            </a:r>
          </a:p>
          <a:p>
            <a:pPr>
              <a:lnSpc>
                <a:spcPct val="80000"/>
              </a:lnSpc>
            </a:pPr>
            <a:r>
              <a:rPr lang="en-US" altLang="en-US" sz="1800" dirty="0">
                <a:solidFill>
                  <a:srgbClr val="00B050"/>
                </a:solidFill>
              </a:rPr>
              <a:t>Sep 2023 – D5.0 Initial SA Ballot </a:t>
            </a:r>
          </a:p>
          <a:p>
            <a:pPr>
              <a:lnSpc>
                <a:spcPct val="80000"/>
              </a:lnSpc>
            </a:pPr>
            <a:r>
              <a:rPr lang="en-US" altLang="en-US" sz="1800" dirty="0">
                <a:solidFill>
                  <a:srgbClr val="00B0F0"/>
                </a:solidFill>
              </a:rPr>
              <a:t>Feb 2024 – D6.0 Recirculation SA Ballot (roll-in of published amendment 11az, 11bd, 11bc, 11bb)</a:t>
            </a:r>
          </a:p>
          <a:p>
            <a:pPr>
              <a:lnSpc>
                <a:spcPct val="80000"/>
              </a:lnSpc>
            </a:pPr>
            <a:r>
              <a:rPr lang="en-US" altLang="en-US" sz="1800" dirty="0">
                <a:solidFill>
                  <a:srgbClr val="00B0F0"/>
                </a:solidFill>
              </a:rPr>
              <a:t>May 2024 – D7.0 Recirculation SA Ballot</a:t>
            </a:r>
          </a:p>
          <a:p>
            <a:pPr>
              <a:lnSpc>
                <a:spcPct val="80000"/>
              </a:lnSpc>
            </a:pPr>
            <a:r>
              <a:rPr lang="en-US" altLang="en-US" sz="1800" dirty="0">
                <a:solidFill>
                  <a:srgbClr val="00B0F0"/>
                </a:solidFill>
              </a:rPr>
              <a:t>Jul 2024 – D8.0 Recirculation SA Ballot (clean recirculation)</a:t>
            </a:r>
          </a:p>
          <a:p>
            <a:pPr>
              <a:lnSpc>
                <a:spcPct val="80000"/>
              </a:lnSpc>
            </a:pPr>
            <a:r>
              <a:rPr lang="en-US" altLang="en-US" sz="1800" dirty="0">
                <a:solidFill>
                  <a:srgbClr val="00B0F0"/>
                </a:solidFill>
              </a:rPr>
              <a:t>Sep 2024 – </a:t>
            </a:r>
            <a:r>
              <a:rPr lang="en-US" altLang="en-US" sz="1800" dirty="0" err="1">
                <a:solidFill>
                  <a:srgbClr val="00B0F0"/>
                </a:solidFill>
              </a:rPr>
              <a:t>RevCom</a:t>
            </a:r>
            <a:r>
              <a:rPr lang="en-US" altLang="en-US" sz="1800" dirty="0">
                <a:solidFill>
                  <a:srgbClr val="00B0F0"/>
                </a:solidFill>
              </a:rPr>
              <a:t>/SASB Approval</a:t>
            </a:r>
          </a:p>
        </p:txBody>
      </p:sp>
      <p:sp>
        <p:nvSpPr>
          <p:cNvPr id="3" name="Title 2">
            <a:extLst>
              <a:ext uri="{FF2B5EF4-FFF2-40B4-BE49-F238E27FC236}">
                <a16:creationId xmlns:a16="http://schemas.microsoft.com/office/drawing/2014/main" id="{C15AE0E6-06E4-00FD-8348-9A2CF3BA10EA}"/>
              </a:ext>
            </a:extLst>
          </p:cNvPr>
          <p:cNvSpPr>
            <a:spLocks noGrp="1"/>
          </p:cNvSpPr>
          <p:nvPr>
            <p:ph type="title"/>
          </p:nvPr>
        </p:nvSpPr>
        <p:spPr/>
        <p:txBody>
          <a:bodyPr/>
          <a:lstStyle/>
          <a:p>
            <a:r>
              <a:rPr lang="en-CA" dirty="0" err="1"/>
              <a:t>TGme</a:t>
            </a:r>
            <a:r>
              <a:rPr lang="en-CA" dirty="0"/>
              <a:t> Timeline (</a:t>
            </a:r>
            <a:r>
              <a:rPr lang="en-CA"/>
              <a:t>No changes)</a:t>
            </a:r>
            <a:endParaRPr lang="en-CA" dirty="0"/>
          </a:p>
        </p:txBody>
      </p:sp>
      <p:sp>
        <p:nvSpPr>
          <p:cNvPr id="6" name="Footer Placeholder 5">
            <a:extLst>
              <a:ext uri="{FF2B5EF4-FFF2-40B4-BE49-F238E27FC236}">
                <a16:creationId xmlns:a16="http://schemas.microsoft.com/office/drawing/2014/main" id="{9D389579-7171-64B6-5AA6-BE7A1568B91D}"/>
              </a:ext>
            </a:extLst>
          </p:cNvPr>
          <p:cNvSpPr>
            <a:spLocks noGrp="1"/>
          </p:cNvSpPr>
          <p:nvPr>
            <p:ph type="ftr" sz="quarter" idx="11"/>
          </p:nvPr>
        </p:nvSpPr>
        <p:spPr/>
        <p:txBody>
          <a:bodyPr/>
          <a:lstStyle/>
          <a:p>
            <a:pPr>
              <a:defRPr/>
            </a:pPr>
            <a:r>
              <a:rPr lang="en-US"/>
              <a:t>Mike Montemurro, Huawei</a:t>
            </a:r>
          </a:p>
        </p:txBody>
      </p:sp>
      <p:sp>
        <p:nvSpPr>
          <p:cNvPr id="7" name="Slide Number Placeholder 6">
            <a:extLst>
              <a:ext uri="{FF2B5EF4-FFF2-40B4-BE49-F238E27FC236}">
                <a16:creationId xmlns:a16="http://schemas.microsoft.com/office/drawing/2014/main" id="{2825963F-8012-046C-7D6A-4A122F222787}"/>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45</a:t>
            </a:fld>
            <a:endParaRPr lang="en-US"/>
          </a:p>
        </p:txBody>
      </p:sp>
      <p:sp>
        <p:nvSpPr>
          <p:cNvPr id="8" name="Date Placeholder 7">
            <a:extLst>
              <a:ext uri="{FF2B5EF4-FFF2-40B4-BE49-F238E27FC236}">
                <a16:creationId xmlns:a16="http://schemas.microsoft.com/office/drawing/2014/main" id="{595EBA62-70F7-9D04-9A68-F17E0D93DD1F}"/>
              </a:ext>
            </a:extLst>
          </p:cNvPr>
          <p:cNvSpPr>
            <a:spLocks noGrp="1"/>
          </p:cNvSpPr>
          <p:nvPr>
            <p:ph type="dt" sz="half" idx="10"/>
          </p:nvPr>
        </p:nvSpPr>
        <p:spPr>
          <a:xfrm>
            <a:off x="929216" y="332601"/>
            <a:ext cx="1890183" cy="276999"/>
          </a:xfrm>
        </p:spPr>
        <p:txBody>
          <a:bodyPr/>
          <a:lstStyle/>
          <a:p>
            <a:pPr>
              <a:defRPr/>
            </a:pPr>
            <a:r>
              <a:rPr lang="en-US" dirty="0"/>
              <a:t>November 2023</a:t>
            </a:r>
          </a:p>
        </p:txBody>
      </p:sp>
    </p:spTree>
    <p:extLst>
      <p:ext uri="{BB962C8B-B14F-4D97-AF65-F5344CB8AC3E}">
        <p14:creationId xmlns:p14="http://schemas.microsoft.com/office/powerpoint/2010/main" val="34446199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TGbe </a:t>
            </a:r>
            <a:r>
              <a:rPr lang="en-US" dirty="0"/>
              <a:t>November </a:t>
            </a:r>
            <a:r>
              <a:rPr lang="en-US" altLang="en-US" dirty="0">
                <a:solidFill>
                  <a:schemeClr val="tx1"/>
                </a:solidFill>
              </a:rPr>
              <a:t>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2023-11-16</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927593758"/>
              </p:ext>
            </p:extLst>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name="Document" r:id="rId2" imgW="8552553" imgH="2514074" progId="Word.Document.8">
                  <p:embed/>
                </p:oleObj>
              </mc:Choice>
              <mc:Fallback>
                <p:oleObj name="Document" r:id="rId2"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3"/>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47D060CD-F316-86B8-07F1-C03875C41931}"/>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D4B15CD9-03ED-FD6A-DA9D-50BE5E0E308C}"/>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8" name="Date Placeholder 7">
            <a:extLst>
              <a:ext uri="{FF2B5EF4-FFF2-40B4-BE49-F238E27FC236}">
                <a16:creationId xmlns:a16="http://schemas.microsoft.com/office/drawing/2014/main" id="{5606A1A3-5035-1925-D839-FE14F2D8F0DE}"/>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9667111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7E67E7B-F106-112C-A54C-DD3409CAE601}"/>
              </a:ext>
            </a:extLst>
          </p:cNvPr>
          <p:cNvPicPr>
            <a:picLocks noChangeAspect="1"/>
          </p:cNvPicPr>
          <p:nvPr/>
        </p:nvPicPr>
        <p:blipFill>
          <a:blip r:embed="rId3"/>
          <a:stretch>
            <a:fillRect/>
          </a:stretch>
        </p:blipFill>
        <p:spPr>
          <a:xfrm>
            <a:off x="7833060" y="1590984"/>
            <a:ext cx="4295313" cy="3221485"/>
          </a:xfrm>
          <a:prstGeom prst="rect">
            <a:avLst/>
          </a:prstGeom>
        </p:spPr>
      </p:pic>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p:txBody>
          <a:bodyPr/>
          <a:lstStyle/>
          <a:p>
            <a:r>
              <a:rPr lang="en-US" dirty="0">
                <a:solidFill>
                  <a:schemeClr val="tx1"/>
                </a:solidFill>
              </a:rPr>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981201"/>
            <a:ext cx="7049148" cy="4494213"/>
          </a:xfrm>
        </p:spPr>
        <p:txBody>
          <a:bodyPr/>
          <a:lstStyle/>
          <a:p>
            <a:pPr>
              <a:buFont typeface="Arial" panose="020B0604020202020204" pitchFamily="34" charset="0"/>
              <a:buChar char="•"/>
            </a:pPr>
            <a:r>
              <a:rPr lang="en-US" sz="1800" dirty="0"/>
              <a:t>TGbe had scheduled 9 meeting slots during the November plenary</a:t>
            </a:r>
          </a:p>
          <a:p>
            <a:pPr lvl="1">
              <a:buFont typeface="Arial" panose="020B0604020202020204" pitchFamily="34" charset="0"/>
              <a:buChar char="•"/>
            </a:pPr>
            <a:r>
              <a:rPr lang="en-US" sz="1600" dirty="0"/>
              <a:t>Four Joint sessions, two MAC/PHY and three MAC ad-hoc sessions </a:t>
            </a:r>
          </a:p>
          <a:p>
            <a:pPr marL="1200150" lvl="2" indent="-285750">
              <a:buFont typeface="Arial" panose="020B0604020202020204" pitchFamily="34" charset="0"/>
              <a:buChar char="•"/>
            </a:pPr>
            <a:r>
              <a:rPr lang="en-US" sz="1400" dirty="0"/>
              <a:t>Discussed comment resolution documents (all comments resolved)</a:t>
            </a:r>
          </a:p>
          <a:p>
            <a:pPr lvl="1">
              <a:buFont typeface="Arial" panose="020B0604020202020204" pitchFamily="34" charset="0"/>
              <a:buChar char="•"/>
            </a:pPr>
            <a:r>
              <a:rPr lang="en-US" sz="1600" dirty="0"/>
              <a:t>Instructed the editor to generate IEEE802.11 TGbe D5.0</a:t>
            </a:r>
          </a:p>
          <a:p>
            <a:pPr marL="1200150" lvl="2" indent="-285750">
              <a:buFont typeface="Arial" panose="020B0604020202020204" pitchFamily="34" charset="0"/>
              <a:buChar char="•"/>
            </a:pPr>
            <a:r>
              <a:rPr lang="en-US" sz="1400" dirty="0"/>
              <a:t>TGbe D5.0 is expected to be available by end of November 2023</a:t>
            </a:r>
          </a:p>
          <a:p>
            <a:pPr marL="1200150" lvl="2">
              <a:buFont typeface="Arial" panose="020B0604020202020204" pitchFamily="34" charset="0"/>
              <a:buChar char="•"/>
            </a:pPr>
            <a:r>
              <a:rPr lang="en-US" sz="1400" dirty="0"/>
              <a:t>Approved a 15-day WG recirculation LB on TGbe D5.0</a:t>
            </a:r>
          </a:p>
          <a:p>
            <a:pPr marL="800100" lvl="1">
              <a:buFont typeface="Arial" panose="020B0604020202020204" pitchFamily="34" charset="0"/>
              <a:buChar char="•"/>
            </a:pPr>
            <a:r>
              <a:rPr lang="en-US" sz="1600" dirty="0"/>
              <a:t>Approved IEEE802.11be MDR report (</a:t>
            </a:r>
            <a:r>
              <a:rPr lang="en-US" sz="1600" dirty="0">
                <a:hlinkClick r:id="rId4"/>
              </a:rPr>
              <a:t>11-23/1371r14</a:t>
            </a:r>
            <a:r>
              <a:rPr lang="en-US" sz="1600" dirty="0"/>
              <a:t>)</a:t>
            </a:r>
          </a:p>
          <a:p>
            <a:pPr marL="800100" lvl="1">
              <a:buFont typeface="Arial" panose="020B0604020202020204" pitchFamily="34" charset="0"/>
              <a:buChar char="•"/>
            </a:pPr>
            <a:r>
              <a:rPr lang="en-US" sz="1600" dirty="0"/>
              <a:t>Approved report to EC on cond. approval for SA ballot (</a:t>
            </a:r>
            <a:r>
              <a:rPr lang="en-US" sz="1600" dirty="0">
                <a:hlinkClick r:id="rId5"/>
              </a:rPr>
              <a:t>11-23/2053r2</a:t>
            </a:r>
            <a:r>
              <a:rPr lang="en-US" sz="1600" dirty="0"/>
              <a:t>)</a:t>
            </a:r>
          </a:p>
          <a:p>
            <a:pPr marL="1200150" lvl="2">
              <a:buFont typeface="Arial" panose="020B0604020202020204" pitchFamily="34" charset="0"/>
              <a:buChar char="•"/>
            </a:pPr>
            <a:r>
              <a:rPr lang="en-US" sz="1400" dirty="0"/>
              <a:t>And approved to request the IEEE 802 EC to conditionally approve forwarding PIEEE802.11be to SA ballot</a:t>
            </a:r>
          </a:p>
          <a:p>
            <a:pPr>
              <a:buFont typeface="Arial" panose="020B0604020202020204" pitchFamily="34" charset="0"/>
              <a:buChar char="•"/>
            </a:pPr>
            <a:r>
              <a:rPr lang="en-US" sz="1800" dirty="0"/>
              <a:t>Agenda is available in </a:t>
            </a:r>
            <a:r>
              <a:rPr lang="en-US" sz="1800" dirty="0">
                <a:hlinkClick r:id="rId6"/>
              </a:rPr>
              <a:t>11-23/1711r10</a:t>
            </a:r>
            <a:endParaRPr lang="en-US" sz="1800" dirty="0"/>
          </a:p>
          <a:p>
            <a:pPr>
              <a:buFont typeface="Arial" panose="020B0604020202020204" pitchFamily="34" charset="0"/>
              <a:buChar char="•"/>
            </a:pPr>
            <a:r>
              <a:rPr lang="en-US" sz="1800" dirty="0"/>
              <a:t>Motions List is available in </a:t>
            </a:r>
            <a:r>
              <a:rPr lang="en-US" sz="1800" dirty="0">
                <a:hlinkClick r:id="rId7"/>
              </a:rPr>
              <a:t>11-23/442r34</a:t>
            </a:r>
            <a:endParaRPr lang="en-US" sz="1800" dirty="0"/>
          </a:p>
          <a:p>
            <a:pPr>
              <a:buFont typeface="Arial" panose="020B0604020202020204" pitchFamily="34" charset="0"/>
              <a:buChar char="•"/>
            </a:pPr>
            <a:r>
              <a:rPr lang="en-US" sz="1800" dirty="0"/>
              <a:t>Goals for January 2024: </a:t>
            </a:r>
          </a:p>
          <a:p>
            <a:pPr lvl="1">
              <a:buFont typeface="Arial" panose="020B0604020202020204" pitchFamily="34" charset="0"/>
              <a:buChar char="•"/>
            </a:pPr>
            <a:r>
              <a:rPr lang="en-US" sz="1600" dirty="0"/>
              <a:t>Review SA ballot results &amp; eventually start resolving SA ballot comments </a:t>
            </a:r>
          </a:p>
        </p:txBody>
      </p:sp>
      <p:grpSp>
        <p:nvGrpSpPr>
          <p:cNvPr id="7" name="Group 6">
            <a:extLst>
              <a:ext uri="{FF2B5EF4-FFF2-40B4-BE49-F238E27FC236}">
                <a16:creationId xmlns:a16="http://schemas.microsoft.com/office/drawing/2014/main" id="{BC5DA40A-89DC-2B40-CF97-44413736D7C3}"/>
              </a:ext>
            </a:extLst>
          </p:cNvPr>
          <p:cNvGrpSpPr/>
          <p:nvPr/>
        </p:nvGrpSpPr>
        <p:grpSpPr>
          <a:xfrm>
            <a:off x="8458200" y="5162553"/>
            <a:ext cx="3225631" cy="1043858"/>
            <a:chOff x="8534400" y="5181755"/>
            <a:chExt cx="3225631" cy="1043858"/>
          </a:xfrm>
        </p:grpSpPr>
        <p:grpSp>
          <p:nvGrpSpPr>
            <p:cNvPr id="8" name="Group 7">
              <a:extLst>
                <a:ext uri="{FF2B5EF4-FFF2-40B4-BE49-F238E27FC236}">
                  <a16:creationId xmlns:a16="http://schemas.microsoft.com/office/drawing/2014/main" id="{E3C75CAC-0C45-B447-D547-CC82B33B0535}"/>
                </a:ext>
              </a:extLst>
            </p:cNvPr>
            <p:cNvGrpSpPr/>
            <p:nvPr/>
          </p:nvGrpSpPr>
          <p:grpSpPr>
            <a:xfrm>
              <a:off x="8552276" y="5181755"/>
              <a:ext cx="3207755" cy="1043858"/>
              <a:chOff x="9314474" y="5383231"/>
              <a:chExt cx="2650378" cy="1006577"/>
            </a:xfrm>
          </p:grpSpPr>
          <p:sp>
            <p:nvSpPr>
              <p:cNvPr id="23" name="Rectangle 22">
                <a:extLst>
                  <a:ext uri="{FF2B5EF4-FFF2-40B4-BE49-F238E27FC236}">
                    <a16:creationId xmlns:a16="http://schemas.microsoft.com/office/drawing/2014/main" id="{3657A49C-3415-040D-D856-BEBAFF1FADCD}"/>
                  </a:ext>
                </a:extLst>
              </p:cNvPr>
              <p:cNvSpPr/>
              <p:nvPr/>
            </p:nvSpPr>
            <p:spPr bwMode="auto">
              <a:xfrm>
                <a:off x="9372599" y="5578368"/>
                <a:ext cx="2514601" cy="4968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7" name="TextBox 26">
                <a:extLst>
                  <a:ext uri="{FF2B5EF4-FFF2-40B4-BE49-F238E27FC236}">
                    <a16:creationId xmlns:a16="http://schemas.microsoft.com/office/drawing/2014/main" id="{7255BE68-3C99-A392-C24C-2E4A384F263B}"/>
                  </a:ext>
                </a:extLst>
              </p:cNvPr>
              <p:cNvSpPr txBox="1"/>
              <p:nvPr/>
            </p:nvSpPr>
            <p:spPr>
              <a:xfrm>
                <a:off x="9663399" y="6093023"/>
                <a:ext cx="1705966" cy="296785"/>
              </a:xfrm>
              <a:prstGeom prst="rect">
                <a:avLst/>
              </a:prstGeom>
              <a:noFill/>
            </p:spPr>
            <p:txBody>
              <a:bodyPr wrap="none" rtlCol="0">
                <a:spAutoFit/>
              </a:bodyPr>
              <a:lstStyle/>
              <a:p>
                <a:r>
                  <a:rPr lang="en-US" sz="1400" dirty="0">
                    <a:solidFill>
                      <a:schemeClr val="tx1"/>
                    </a:solidFill>
                  </a:rPr>
                  <a:t> CID Distribution (~1130)</a:t>
                </a:r>
              </a:p>
            </p:txBody>
          </p:sp>
          <p:sp>
            <p:nvSpPr>
              <p:cNvPr id="28" name="Rectangle 27">
                <a:extLst>
                  <a:ext uri="{FF2B5EF4-FFF2-40B4-BE49-F238E27FC236}">
                    <a16:creationId xmlns:a16="http://schemas.microsoft.com/office/drawing/2014/main" id="{DE168080-9E42-EACC-751D-7363F0E48074}"/>
                  </a:ext>
                </a:extLst>
              </p:cNvPr>
              <p:cNvSpPr/>
              <p:nvPr/>
            </p:nvSpPr>
            <p:spPr bwMode="auto">
              <a:xfrm>
                <a:off x="9370964" y="5578368"/>
                <a:ext cx="327666" cy="496886"/>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9" name="Rectangle 28">
                <a:extLst>
                  <a:ext uri="{FF2B5EF4-FFF2-40B4-BE49-F238E27FC236}">
                    <a16:creationId xmlns:a16="http://schemas.microsoft.com/office/drawing/2014/main" id="{37DB5367-4F36-FF41-F19F-DFB44C94F0C8}"/>
                  </a:ext>
                </a:extLst>
              </p:cNvPr>
              <p:cNvSpPr/>
              <p:nvPr/>
            </p:nvSpPr>
            <p:spPr bwMode="auto">
              <a:xfrm>
                <a:off x="9698630" y="5578368"/>
                <a:ext cx="1993533" cy="49688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0" name="Rectangle 29">
                <a:extLst>
                  <a:ext uri="{FF2B5EF4-FFF2-40B4-BE49-F238E27FC236}">
                    <a16:creationId xmlns:a16="http://schemas.microsoft.com/office/drawing/2014/main" id="{6A20D34C-992B-D184-BAC1-85C92465ED8B}"/>
                  </a:ext>
                </a:extLst>
              </p:cNvPr>
              <p:cNvSpPr/>
              <p:nvPr/>
            </p:nvSpPr>
            <p:spPr bwMode="auto">
              <a:xfrm>
                <a:off x="11692166" y="5578368"/>
                <a:ext cx="195031" cy="496886"/>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1" name="TextBox 30">
                <a:extLst>
                  <a:ext uri="{FF2B5EF4-FFF2-40B4-BE49-F238E27FC236}">
                    <a16:creationId xmlns:a16="http://schemas.microsoft.com/office/drawing/2014/main" id="{45FB973C-F2DE-F65C-E37E-DE7F2ED8C1F1}"/>
                  </a:ext>
                </a:extLst>
              </p:cNvPr>
              <p:cNvSpPr txBox="1"/>
              <p:nvPr/>
            </p:nvSpPr>
            <p:spPr>
              <a:xfrm>
                <a:off x="11604332" y="5388506"/>
                <a:ext cx="360520" cy="244847"/>
              </a:xfrm>
              <a:prstGeom prst="rect">
                <a:avLst/>
              </a:prstGeom>
              <a:noFill/>
            </p:spPr>
            <p:txBody>
              <a:bodyPr wrap="none" rtlCol="0">
                <a:spAutoFit/>
              </a:bodyPr>
              <a:lstStyle/>
              <a:p>
                <a:r>
                  <a:rPr lang="en-US" sz="1050" dirty="0">
                    <a:solidFill>
                      <a:schemeClr val="tx1"/>
                    </a:solidFill>
                  </a:rPr>
                  <a:t>~5%</a:t>
                </a:r>
              </a:p>
            </p:txBody>
          </p:sp>
          <p:sp>
            <p:nvSpPr>
              <p:cNvPr id="32" name="TextBox 31">
                <a:extLst>
                  <a:ext uri="{FF2B5EF4-FFF2-40B4-BE49-F238E27FC236}">
                    <a16:creationId xmlns:a16="http://schemas.microsoft.com/office/drawing/2014/main" id="{0155F0F6-EA54-C562-C75A-CA3A1127255E}"/>
                  </a:ext>
                </a:extLst>
              </p:cNvPr>
              <p:cNvSpPr txBox="1"/>
              <p:nvPr/>
            </p:nvSpPr>
            <p:spPr>
              <a:xfrm>
                <a:off x="10421491" y="5388507"/>
                <a:ext cx="416148" cy="244847"/>
              </a:xfrm>
              <a:prstGeom prst="rect">
                <a:avLst/>
              </a:prstGeom>
              <a:noFill/>
            </p:spPr>
            <p:txBody>
              <a:bodyPr wrap="none" rtlCol="0">
                <a:spAutoFit/>
              </a:bodyPr>
              <a:lstStyle/>
              <a:p>
                <a:r>
                  <a:rPr lang="en-US" sz="1050" dirty="0">
                    <a:solidFill>
                      <a:schemeClr val="tx1"/>
                    </a:solidFill>
                  </a:rPr>
                  <a:t>~85%</a:t>
                </a:r>
              </a:p>
            </p:txBody>
          </p:sp>
          <p:sp>
            <p:nvSpPr>
              <p:cNvPr id="33" name="TextBox 32">
                <a:extLst>
                  <a:ext uri="{FF2B5EF4-FFF2-40B4-BE49-F238E27FC236}">
                    <a16:creationId xmlns:a16="http://schemas.microsoft.com/office/drawing/2014/main" id="{8FEDBE77-2DEC-28B7-4F24-C782ACB7FDD7}"/>
                  </a:ext>
                </a:extLst>
              </p:cNvPr>
              <p:cNvSpPr txBox="1"/>
              <p:nvPr/>
            </p:nvSpPr>
            <p:spPr>
              <a:xfrm>
                <a:off x="9314474" y="5383231"/>
                <a:ext cx="416148" cy="244847"/>
              </a:xfrm>
              <a:prstGeom prst="rect">
                <a:avLst/>
              </a:prstGeom>
              <a:noFill/>
            </p:spPr>
            <p:txBody>
              <a:bodyPr wrap="none" rtlCol="0">
                <a:spAutoFit/>
              </a:bodyPr>
              <a:lstStyle/>
              <a:p>
                <a:r>
                  <a:rPr lang="en-US" sz="1050" dirty="0">
                    <a:solidFill>
                      <a:schemeClr val="tx1"/>
                    </a:solidFill>
                  </a:rPr>
                  <a:t>~10%</a:t>
                </a:r>
              </a:p>
            </p:txBody>
          </p:sp>
        </p:grpSp>
        <p:sp>
          <p:nvSpPr>
            <p:cNvPr id="10" name="TextBox 9">
              <a:extLst>
                <a:ext uri="{FF2B5EF4-FFF2-40B4-BE49-F238E27FC236}">
                  <a16:creationId xmlns:a16="http://schemas.microsoft.com/office/drawing/2014/main" id="{78199831-D933-D014-B26B-94A021B45605}"/>
                </a:ext>
              </a:extLst>
            </p:cNvPr>
            <p:cNvSpPr txBox="1"/>
            <p:nvPr/>
          </p:nvSpPr>
          <p:spPr>
            <a:xfrm>
              <a:off x="8534400" y="5501759"/>
              <a:ext cx="482824" cy="261610"/>
            </a:xfrm>
            <a:prstGeom prst="rect">
              <a:avLst/>
            </a:prstGeom>
            <a:noFill/>
          </p:spPr>
          <p:txBody>
            <a:bodyPr wrap="none" rtlCol="0">
              <a:spAutoFit/>
            </a:bodyPr>
            <a:lstStyle/>
            <a:p>
              <a:r>
                <a:rPr lang="en-US" sz="1100" b="1" dirty="0">
                  <a:solidFill>
                    <a:schemeClr val="tx1"/>
                  </a:solidFill>
                </a:rPr>
                <a:t>PHY</a:t>
              </a:r>
            </a:p>
          </p:txBody>
        </p:sp>
        <p:sp>
          <p:nvSpPr>
            <p:cNvPr id="11" name="TextBox 10">
              <a:extLst>
                <a:ext uri="{FF2B5EF4-FFF2-40B4-BE49-F238E27FC236}">
                  <a16:creationId xmlns:a16="http://schemas.microsoft.com/office/drawing/2014/main" id="{9056369F-587F-FB56-909F-DC57AEE01A94}"/>
                </a:ext>
              </a:extLst>
            </p:cNvPr>
            <p:cNvSpPr txBox="1"/>
            <p:nvPr/>
          </p:nvSpPr>
          <p:spPr>
            <a:xfrm>
              <a:off x="9859715" y="5510553"/>
              <a:ext cx="652456" cy="261610"/>
            </a:xfrm>
            <a:prstGeom prst="rect">
              <a:avLst/>
            </a:prstGeom>
            <a:noFill/>
          </p:spPr>
          <p:txBody>
            <a:bodyPr wrap="square">
              <a:spAutoFit/>
            </a:bodyPr>
            <a:lstStyle/>
            <a:p>
              <a:r>
                <a:rPr lang="en-US" sz="1100" b="1" dirty="0">
                  <a:solidFill>
                    <a:schemeClr val="tx1"/>
                  </a:solidFill>
                </a:rPr>
                <a:t>MAC</a:t>
              </a:r>
            </a:p>
          </p:txBody>
        </p:sp>
        <p:sp>
          <p:nvSpPr>
            <p:cNvPr id="12" name="TextBox 11">
              <a:extLst>
                <a:ext uri="{FF2B5EF4-FFF2-40B4-BE49-F238E27FC236}">
                  <a16:creationId xmlns:a16="http://schemas.microsoft.com/office/drawing/2014/main" id="{E60C1411-0046-DBD3-6DFC-272BD67CF8EB}"/>
                </a:ext>
              </a:extLst>
            </p:cNvPr>
            <p:cNvSpPr txBox="1"/>
            <p:nvPr/>
          </p:nvSpPr>
          <p:spPr>
            <a:xfrm rot="16200000">
              <a:off x="11224210" y="5501759"/>
              <a:ext cx="652456" cy="261610"/>
            </a:xfrm>
            <a:prstGeom prst="rect">
              <a:avLst/>
            </a:prstGeom>
            <a:noFill/>
          </p:spPr>
          <p:txBody>
            <a:bodyPr wrap="square">
              <a:spAutoFit/>
            </a:bodyPr>
            <a:lstStyle/>
            <a:p>
              <a:r>
                <a:rPr lang="en-US" sz="1100" b="1" dirty="0">
                  <a:solidFill>
                    <a:schemeClr val="tx1"/>
                  </a:solidFill>
                </a:rPr>
                <a:t>JOINT</a:t>
              </a:r>
            </a:p>
          </p:txBody>
        </p:sp>
      </p:grpSp>
      <p:grpSp>
        <p:nvGrpSpPr>
          <p:cNvPr id="34" name="Group 33">
            <a:extLst>
              <a:ext uri="{FF2B5EF4-FFF2-40B4-BE49-F238E27FC236}">
                <a16:creationId xmlns:a16="http://schemas.microsoft.com/office/drawing/2014/main" id="{350F6B46-8D6A-9B45-0B27-00D3F319EB8C}"/>
              </a:ext>
            </a:extLst>
          </p:cNvPr>
          <p:cNvGrpSpPr/>
          <p:nvPr/>
        </p:nvGrpSpPr>
        <p:grpSpPr>
          <a:xfrm>
            <a:off x="8476076" y="1827391"/>
            <a:ext cx="3157646" cy="2634995"/>
            <a:chOff x="5171653" y="1793180"/>
            <a:chExt cx="3157646" cy="2634995"/>
          </a:xfrm>
        </p:grpSpPr>
        <p:sp>
          <p:nvSpPr>
            <p:cNvPr id="36" name="Rectangle 35">
              <a:extLst>
                <a:ext uri="{FF2B5EF4-FFF2-40B4-BE49-F238E27FC236}">
                  <a16:creationId xmlns:a16="http://schemas.microsoft.com/office/drawing/2014/main" id="{51C237BC-5F39-ADCC-D522-DF98165AE075}"/>
                </a:ext>
              </a:extLst>
            </p:cNvPr>
            <p:cNvSpPr/>
            <p:nvPr/>
          </p:nvSpPr>
          <p:spPr bwMode="auto">
            <a:xfrm>
              <a:off x="5171653" y="1794587"/>
              <a:ext cx="676179" cy="2633588"/>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7" name="Rectangle 36">
              <a:extLst>
                <a:ext uri="{FF2B5EF4-FFF2-40B4-BE49-F238E27FC236}">
                  <a16:creationId xmlns:a16="http://schemas.microsoft.com/office/drawing/2014/main" id="{51711EEE-4650-1F5E-6070-D735C82D8C2D}"/>
                </a:ext>
              </a:extLst>
            </p:cNvPr>
            <p:cNvSpPr/>
            <p:nvPr/>
          </p:nvSpPr>
          <p:spPr bwMode="auto">
            <a:xfrm>
              <a:off x="5990096" y="1794587"/>
              <a:ext cx="686198" cy="2625014"/>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8" name="Rectangle 37">
              <a:extLst>
                <a:ext uri="{FF2B5EF4-FFF2-40B4-BE49-F238E27FC236}">
                  <a16:creationId xmlns:a16="http://schemas.microsoft.com/office/drawing/2014/main" id="{5F714936-DA97-08B7-3AD6-7F5EDC0CC887}"/>
                </a:ext>
              </a:extLst>
            </p:cNvPr>
            <p:cNvSpPr/>
            <p:nvPr/>
          </p:nvSpPr>
          <p:spPr bwMode="auto">
            <a:xfrm>
              <a:off x="6842984" y="1794587"/>
              <a:ext cx="650133" cy="2626423"/>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9" name="Rectangle 38">
              <a:extLst>
                <a:ext uri="{FF2B5EF4-FFF2-40B4-BE49-F238E27FC236}">
                  <a16:creationId xmlns:a16="http://schemas.microsoft.com/office/drawing/2014/main" id="{7445DE55-CD84-CF4A-AF39-9FE41F6FCB19}"/>
                </a:ext>
              </a:extLst>
            </p:cNvPr>
            <p:cNvSpPr/>
            <p:nvPr/>
          </p:nvSpPr>
          <p:spPr bwMode="auto">
            <a:xfrm>
              <a:off x="7658689" y="1793180"/>
              <a:ext cx="670610" cy="2626422"/>
            </a:xfrm>
            <a:prstGeom prst="rect">
              <a:avLst/>
            </a:prstGeom>
            <a:solidFill>
              <a:schemeClr val="tx1"/>
            </a:solidFill>
            <a:ln w="9525" cap="flat" cmpd="sng" algn="ctr">
              <a:no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grpSp>
      <p:sp>
        <p:nvSpPr>
          <p:cNvPr id="9" name="Footer Placeholder 8">
            <a:extLst>
              <a:ext uri="{FF2B5EF4-FFF2-40B4-BE49-F238E27FC236}">
                <a16:creationId xmlns:a16="http://schemas.microsoft.com/office/drawing/2014/main" id="{27314BC4-29B5-F11A-F832-A8AD18697A40}"/>
              </a:ext>
            </a:extLst>
          </p:cNvPr>
          <p:cNvSpPr>
            <a:spLocks noGrp="1"/>
          </p:cNvSpPr>
          <p:nvPr>
            <p:ph type="ftr" idx="14"/>
          </p:nvPr>
        </p:nvSpPr>
        <p:spPr/>
        <p:txBody>
          <a:bodyPr/>
          <a:lstStyle/>
          <a:p>
            <a:r>
              <a:rPr lang="en-GB"/>
              <a:t>Alfred Asterjadhi, Qualcomm</a:t>
            </a:r>
            <a:endParaRPr lang="en-GB" dirty="0"/>
          </a:p>
        </p:txBody>
      </p:sp>
      <p:sp>
        <p:nvSpPr>
          <p:cNvPr id="14" name="Slide Number Placeholder 13">
            <a:extLst>
              <a:ext uri="{FF2B5EF4-FFF2-40B4-BE49-F238E27FC236}">
                <a16:creationId xmlns:a16="http://schemas.microsoft.com/office/drawing/2014/main" id="{2D6FF3E2-5DD5-41FF-45CC-B6A739E665FE}"/>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15" name="Date Placeholder 14">
            <a:extLst>
              <a:ext uri="{FF2B5EF4-FFF2-40B4-BE49-F238E27FC236}">
                <a16:creationId xmlns:a16="http://schemas.microsoft.com/office/drawing/2014/main" id="{9DB9F741-125D-BCC0-6104-A18D4A67BF49}"/>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6931617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a:xfrm>
            <a:off x="914401" y="685801"/>
            <a:ext cx="10361084" cy="1065213"/>
          </a:xfrm>
        </p:spPr>
        <p:txBody>
          <a:bodyPr/>
          <a:lstStyle/>
          <a:p>
            <a:r>
              <a:rPr lang="en-US" dirty="0"/>
              <a:t>Teleconference Plan</a:t>
            </a:r>
          </a:p>
        </p:txBody>
      </p:sp>
      <p:sp>
        <p:nvSpPr>
          <p:cNvPr id="11" name="Content Placeholder 10">
            <a:extLst>
              <a:ext uri="{FF2B5EF4-FFF2-40B4-BE49-F238E27FC236}">
                <a16:creationId xmlns:a16="http://schemas.microsoft.com/office/drawing/2014/main" id="{D8BCEFC5-5883-C26D-62C2-5A60F364132F}"/>
              </a:ext>
            </a:extLst>
          </p:cNvPr>
          <p:cNvSpPr>
            <a:spLocks noGrp="1"/>
          </p:cNvSpPr>
          <p:nvPr>
            <p:ph idx="1"/>
          </p:nvPr>
        </p:nvSpPr>
        <p:spPr>
          <a:xfrm>
            <a:off x="914401" y="1981201"/>
            <a:ext cx="10361084" cy="4113213"/>
          </a:xfrm>
        </p:spPr>
        <p:txBody>
          <a:bodyPr/>
          <a:lstStyle/>
          <a:p>
            <a:pPr>
              <a:buFont typeface="Arial" panose="020B0604020202020204" pitchFamily="34" charset="0"/>
              <a:buChar char="•"/>
            </a:pPr>
            <a:r>
              <a:rPr lang="en-US" dirty="0"/>
              <a:t>Estimate 2-3 Joint conf calls (with 10-day advanced notification)</a:t>
            </a:r>
          </a:p>
          <a:p>
            <a:pPr>
              <a:buFont typeface="Arial" panose="020B0604020202020204" pitchFamily="34" charset="0"/>
              <a:buChar char="•"/>
            </a:pPr>
            <a:endParaRPr lang="en-US" dirty="0"/>
          </a:p>
        </p:txBody>
      </p:sp>
      <p:sp>
        <p:nvSpPr>
          <p:cNvPr id="3" name="Footer Placeholder 2">
            <a:extLst>
              <a:ext uri="{FF2B5EF4-FFF2-40B4-BE49-F238E27FC236}">
                <a16:creationId xmlns:a16="http://schemas.microsoft.com/office/drawing/2014/main" id="{702A299F-F409-FDD8-7067-AC1715C5C5B3}"/>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221418A9-C7F9-F0FE-344C-23E9A6A4AA7C}"/>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8" name="Date Placeholder 7">
            <a:extLst>
              <a:ext uri="{FF2B5EF4-FFF2-40B4-BE49-F238E27FC236}">
                <a16:creationId xmlns:a16="http://schemas.microsoft.com/office/drawing/2014/main" id="{6B2F67F5-2900-C190-6037-1BDBA03FE270}"/>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4552902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solidFill>
                  <a:schemeClr val="tx1"/>
                </a:solidFill>
              </a:rPr>
              <a:t>Updated TGbe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altLang="en-US" sz="2000" dirty="0">
                <a:solidFill>
                  <a:schemeClr val="tx1"/>
                </a:solidFill>
                <a:highlight>
                  <a:srgbClr val="00FF00"/>
                </a:highlight>
              </a:rPr>
              <a:t>PAR approved											Mar 2019</a:t>
            </a:r>
          </a:p>
          <a:p>
            <a:pPr>
              <a:buFont typeface="Arial" panose="020B0604020202020204" pitchFamily="34" charset="0"/>
              <a:buChar char="•"/>
            </a:pPr>
            <a:r>
              <a:rPr lang="en-US" altLang="en-US" sz="2000" dirty="0">
                <a:solidFill>
                  <a:schemeClr val="tx1"/>
                </a:solidFill>
                <a:highlight>
                  <a:srgbClr val="00FF00"/>
                </a:highlight>
              </a:rPr>
              <a:t>First TG meeting											May 2019</a:t>
            </a:r>
          </a:p>
          <a:p>
            <a:pPr>
              <a:buFont typeface="Arial" panose="020B0604020202020204" pitchFamily="34" charset="0"/>
              <a:buChar char="•"/>
            </a:pPr>
            <a:r>
              <a:rPr lang="en-US" altLang="en-US" sz="2000" dirty="0">
                <a:solidFill>
                  <a:schemeClr val="tx1"/>
                </a:solidFill>
                <a:highlight>
                  <a:srgbClr val="00FF00"/>
                </a:highlight>
              </a:rPr>
              <a:t>D0.1 													Sept 2020</a:t>
            </a:r>
          </a:p>
          <a:p>
            <a:pPr>
              <a:buFont typeface="Arial" panose="020B0604020202020204" pitchFamily="34" charset="0"/>
              <a:buChar char="•"/>
            </a:pPr>
            <a:r>
              <a:rPr lang="en-US" altLang="en-US" sz="2000" dirty="0">
                <a:highlight>
                  <a:srgbClr val="00FF00"/>
                </a:highlight>
              </a:rPr>
              <a:t>D1.0 WG Comment Collection							May 2021</a:t>
            </a:r>
          </a:p>
          <a:p>
            <a:pPr>
              <a:buFont typeface="Arial" panose="020B0604020202020204" pitchFamily="34" charset="0"/>
              <a:buChar char="•"/>
            </a:pPr>
            <a:r>
              <a:rPr lang="en-US" altLang="en-US" sz="2000" dirty="0">
                <a:highlight>
                  <a:srgbClr val="00FF00"/>
                </a:highlight>
              </a:rPr>
              <a:t>D2.0 WG </a:t>
            </a:r>
            <a:r>
              <a:rPr lang="en-US" altLang="en-US" sz="2000" dirty="0">
                <a:solidFill>
                  <a:schemeClr val="tx1"/>
                </a:solidFill>
                <a:highlight>
                  <a:srgbClr val="00FF00"/>
                </a:highlight>
              </a:rPr>
              <a:t>Letter Ballot</a:t>
            </a:r>
            <a:r>
              <a:rPr lang="en-US" altLang="en-US" sz="2000" dirty="0">
                <a:highlight>
                  <a:srgbClr val="00FF00"/>
                </a:highlight>
              </a:rPr>
              <a:t>									</a:t>
            </a:r>
            <a:r>
              <a:rPr lang="en-US" altLang="en-US" sz="2000" dirty="0">
                <a:solidFill>
                  <a:schemeClr val="tx1"/>
                </a:solidFill>
                <a:highlight>
                  <a:srgbClr val="00FF00"/>
                </a:highlight>
              </a:rPr>
              <a:t>May 2022</a:t>
            </a:r>
          </a:p>
          <a:p>
            <a:pPr>
              <a:buFont typeface="Arial" panose="020B0604020202020204" pitchFamily="34" charset="0"/>
              <a:buChar char="•"/>
            </a:pPr>
            <a:r>
              <a:rPr lang="en-US" altLang="en-US" sz="2000" dirty="0">
                <a:highlight>
                  <a:srgbClr val="00FF00"/>
                </a:highlight>
              </a:rPr>
              <a:t>D3.0 LB 													</a:t>
            </a:r>
            <a:r>
              <a:rPr lang="en-US" altLang="en-US" sz="2000" dirty="0">
                <a:solidFill>
                  <a:schemeClr val="tx1"/>
                </a:solidFill>
                <a:highlight>
                  <a:srgbClr val="00FF00"/>
                </a:highlight>
              </a:rPr>
              <a:t>Jan 2023</a:t>
            </a:r>
          </a:p>
          <a:p>
            <a:pPr>
              <a:buFont typeface="Arial" panose="020B0604020202020204" pitchFamily="34" charset="0"/>
              <a:buChar char="•"/>
            </a:pPr>
            <a:r>
              <a:rPr lang="en-US" altLang="en-US" sz="2000" dirty="0">
                <a:highlight>
                  <a:srgbClr val="00FF00"/>
                </a:highlight>
              </a:rPr>
              <a:t>D4.0 LB 													</a:t>
            </a:r>
            <a:r>
              <a:rPr lang="en-US" altLang="en-US" sz="2000" dirty="0">
                <a:solidFill>
                  <a:schemeClr val="tx1"/>
                </a:solidFill>
                <a:highlight>
                  <a:srgbClr val="00FF00"/>
                </a:highlight>
              </a:rPr>
              <a:t>July 2023</a:t>
            </a:r>
          </a:p>
          <a:p>
            <a:pPr>
              <a:buFont typeface="Arial" panose="020B0604020202020204" pitchFamily="34" charset="0"/>
              <a:buChar char="•"/>
            </a:pPr>
            <a:r>
              <a:rPr lang="en-US" altLang="en-US" sz="2000" dirty="0">
                <a:highlight>
                  <a:srgbClr val="00FF00"/>
                </a:highlight>
              </a:rPr>
              <a:t>D5.0 Recirculation LB 									</a:t>
            </a:r>
            <a:r>
              <a:rPr lang="en-US" altLang="en-US" sz="2000" dirty="0">
                <a:solidFill>
                  <a:schemeClr val="tx1"/>
                </a:solidFill>
                <a:highlight>
                  <a:srgbClr val="00FF00"/>
                </a:highlight>
              </a:rPr>
              <a:t>Nov 2023</a:t>
            </a:r>
          </a:p>
          <a:p>
            <a:pPr>
              <a:buFont typeface="Arial" panose="020B0604020202020204" pitchFamily="34" charset="0"/>
              <a:buChar char="•"/>
            </a:pPr>
            <a:r>
              <a:rPr lang="en-US" altLang="en-US" sz="2000" dirty="0">
                <a:highlight>
                  <a:srgbClr val="FFFF00"/>
                </a:highlight>
              </a:rPr>
              <a:t>Initial </a:t>
            </a:r>
            <a:r>
              <a:rPr lang="en-US" altLang="en-US" sz="2000" dirty="0">
                <a:solidFill>
                  <a:schemeClr val="tx1"/>
                </a:solidFill>
                <a:highlight>
                  <a:srgbClr val="FFFF00"/>
                </a:highlight>
              </a:rPr>
              <a:t>SA </a:t>
            </a:r>
            <a:r>
              <a:rPr lang="en-US" altLang="en-US" sz="2000" dirty="0">
                <a:highlight>
                  <a:srgbClr val="FFFF00"/>
                </a:highlight>
              </a:rPr>
              <a:t>Ballot 											</a:t>
            </a:r>
            <a:r>
              <a:rPr lang="en-US" altLang="en-US" sz="2000" u="sng" dirty="0">
                <a:solidFill>
                  <a:srgbClr val="FF0000"/>
                </a:solidFill>
                <a:highlight>
                  <a:srgbClr val="FFFF00"/>
                </a:highlight>
              </a:rPr>
              <a:t>Jan 2024</a:t>
            </a:r>
            <a:r>
              <a:rPr lang="en-US" altLang="en-US" sz="2000" dirty="0">
                <a:highlight>
                  <a:srgbClr val="FFFF00"/>
                </a:highlight>
              </a:rPr>
              <a:t> </a:t>
            </a:r>
            <a:r>
              <a:rPr lang="en-US" altLang="en-US" sz="2000" strike="sngStrike" dirty="0">
                <a:solidFill>
                  <a:srgbClr val="FF0000"/>
                </a:solidFill>
                <a:highlight>
                  <a:srgbClr val="FFFF00"/>
                </a:highlight>
              </a:rPr>
              <a:t>Nov 2023</a:t>
            </a:r>
          </a:p>
          <a:p>
            <a:pPr>
              <a:buFont typeface="Arial" panose="020B0604020202020204" pitchFamily="34" charset="0"/>
              <a:buChar char="•"/>
            </a:pPr>
            <a:r>
              <a:rPr lang="en-US" altLang="en-US" sz="2000" dirty="0">
                <a:solidFill>
                  <a:schemeClr val="tx1"/>
                </a:solidFill>
              </a:rPr>
              <a:t>Final 802.11 WG approval								Sept 2024</a:t>
            </a:r>
          </a:p>
          <a:p>
            <a:pPr>
              <a:buFont typeface="Arial" panose="020B0604020202020204" pitchFamily="34" charset="0"/>
              <a:buChar char="•"/>
            </a:pPr>
            <a:r>
              <a:rPr lang="en-US" altLang="en-US" sz="2000" dirty="0">
                <a:solidFill>
                  <a:schemeClr val="tx1"/>
                </a:solidFill>
              </a:rPr>
              <a:t>802 EC approval											Sept 2024</a:t>
            </a:r>
          </a:p>
          <a:p>
            <a:pPr>
              <a:buFont typeface="Arial" panose="020B0604020202020204" pitchFamily="34" charset="0"/>
              <a:buChar char="•"/>
            </a:pPr>
            <a:r>
              <a:rPr lang="en-US" altLang="en-US" sz="2000" dirty="0">
                <a:solidFill>
                  <a:schemeClr val="tx1"/>
                </a:solidFill>
              </a:rPr>
              <a:t>RevCom and SASB approval								Dec 2</a:t>
            </a:r>
            <a:r>
              <a:rPr lang="en-US" altLang="en-US" sz="2000" dirty="0"/>
              <a:t>024</a:t>
            </a:r>
          </a:p>
        </p:txBody>
      </p:sp>
      <p:sp>
        <p:nvSpPr>
          <p:cNvPr id="7" name="Footer Placeholder 6">
            <a:extLst>
              <a:ext uri="{FF2B5EF4-FFF2-40B4-BE49-F238E27FC236}">
                <a16:creationId xmlns:a16="http://schemas.microsoft.com/office/drawing/2014/main" id="{F97ED706-57B2-55BF-AC55-C8C89C3C7F23}"/>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F8AA919E-8C52-E7BF-36CD-2080DBD5FB4C}"/>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9" name="Date Placeholder 8">
            <a:extLst>
              <a:ext uri="{FF2B5EF4-FFF2-40B4-BE49-F238E27FC236}">
                <a16:creationId xmlns:a16="http://schemas.microsoft.com/office/drawing/2014/main" id="{0AA517C9-46E3-8CB1-8685-6F60D5B094D2}"/>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511628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886797-8C70-4EB1-8875-218F36C8C49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2023</a:t>
            </a:r>
          </a:p>
        </p:txBody>
      </p:sp>
      <p:sp>
        <p:nvSpPr>
          <p:cNvPr id="5" name="Footer Placeholder 4">
            <a:extLst>
              <a:ext uri="{FF2B5EF4-FFF2-40B4-BE49-F238E27FC236}">
                <a16:creationId xmlns:a16="http://schemas.microsoft.com/office/drawing/2014/main" id="{B9D96BD3-8C66-476D-BEED-D489DD0A32AD}"/>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9" name="Picture 8">
            <a:extLst>
              <a:ext uri="{FF2B5EF4-FFF2-40B4-BE49-F238E27FC236}">
                <a16:creationId xmlns:a16="http://schemas.microsoft.com/office/drawing/2014/main" id="{1F91024C-AF87-251D-918D-0509E037D0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674751"/>
            <a:ext cx="10615155" cy="5800662"/>
          </a:xfrm>
          <a:prstGeom prst="rect">
            <a:avLst/>
          </a:prstGeom>
        </p:spPr>
      </p:pic>
    </p:spTree>
    <p:extLst>
      <p:ext uri="{BB962C8B-B14F-4D97-AF65-F5344CB8AC3E}">
        <p14:creationId xmlns:p14="http://schemas.microsoft.com/office/powerpoint/2010/main" val="2805985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209800" y="914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1" i="0" u="none" strike="noStrike" kern="0" cap="none" spc="0" normalizeH="0" baseline="0" noProof="0" dirty="0">
                <a:ln>
                  <a:noFill/>
                </a:ln>
                <a:solidFill>
                  <a:srgbClr val="000000"/>
                </a:solidFill>
                <a:effectLst/>
                <a:uLnTx/>
                <a:uFillTx/>
                <a:latin typeface="Times New Roman"/>
                <a:ea typeface="+mj-ea"/>
                <a:cs typeface="+mj-cs"/>
              </a:rPr>
              <a:t>Task Group BF</a:t>
            </a:r>
            <a:b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br>
            <a:r>
              <a:rPr kumimoji="0" lang="en-US" altLang="zh-CN" sz="2800" b="1" i="0" u="none" strike="noStrike" kern="0" cap="none" spc="0" normalizeH="0" baseline="0" noProof="0" dirty="0">
                <a:ln>
                  <a:noFill/>
                </a:ln>
                <a:solidFill>
                  <a:srgbClr val="0000FF"/>
                </a:solidFill>
                <a:effectLst/>
                <a:uLnTx/>
                <a:uFillTx/>
                <a:latin typeface="Times New Roman"/>
                <a:ea typeface="+mj-ea"/>
                <a:cs typeface="+mj-cs"/>
              </a:rPr>
              <a:t>November </a:t>
            </a:r>
            <a: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t>2023 Closing Report</a:t>
            </a:r>
            <a:endParaRPr kumimoji="0" lang="en-US" sz="2800" b="1" i="0" u="none" strike="sngStrike" kern="0" cap="none" spc="0" normalizeH="0" baseline="0" noProof="0" dirty="0">
              <a:ln>
                <a:noFill/>
              </a:ln>
              <a:solidFill>
                <a:srgbClr val="FF0000"/>
              </a:solidFill>
              <a:effectLst/>
              <a:uLnTx/>
              <a:uFillTx/>
              <a:latin typeface="Times New Roman"/>
              <a:ea typeface="+mj-ea"/>
              <a:cs typeface="+mj-cs"/>
            </a:endParaRPr>
          </a:p>
        </p:txBody>
      </p:sp>
      <p:sp>
        <p:nvSpPr>
          <p:cNvPr id="16" name="Rectangle 6"/>
          <p:cNvSpPr txBox="1">
            <a:spLocks noChangeArrowheads="1"/>
          </p:cNvSpPr>
          <p:nvPr/>
        </p:nvSpPr>
        <p:spPr bwMode="auto">
          <a:xfrm>
            <a:off x="2209800" y="2515232"/>
            <a:ext cx="7772400" cy="5327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Times New Roman"/>
                <a:ea typeface="+mn-ea"/>
                <a:cs typeface="+mn-cs"/>
              </a:rPr>
              <a:t>Date:</a:t>
            </a:r>
            <a:r>
              <a:rPr kumimoji="0" lang="en-US" sz="2000" b="0" i="0" u="none" strike="noStrike" kern="0" cap="none" spc="0" normalizeH="0" baseline="0" noProof="0" dirty="0">
                <a:ln>
                  <a:noFill/>
                </a:ln>
                <a:solidFill>
                  <a:srgbClr val="000000"/>
                </a:solidFill>
                <a:effectLst/>
                <a:uLnTx/>
                <a:uFillTx/>
                <a:latin typeface="Times New Roman"/>
                <a:ea typeface="+mn-ea"/>
                <a:cs typeface="+mn-cs"/>
              </a:rPr>
              <a:t> 2023-11-16</a:t>
            </a:r>
          </a:p>
        </p:txBody>
      </p:sp>
      <p:sp>
        <p:nvSpPr>
          <p:cNvPr id="17"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defTabSz="914400">
              <a:spcBef>
                <a:spcPct val="20000"/>
              </a:spcBef>
              <a:buClrTx/>
              <a:buSzTx/>
              <a:buFontTx/>
              <a:buNone/>
            </a:pPr>
            <a:r>
              <a:rPr lang="en-US" sz="2000" b="1" dirty="0">
                <a:solidFill>
                  <a:srgbClr val="000000"/>
                </a:solidFill>
                <a:latin typeface="Times New Roman" pitchFamily="18" charset="0"/>
                <a:ea typeface="+mn-ea"/>
              </a:rPr>
              <a:t>Authors:</a:t>
            </a:r>
            <a:endParaRPr lang="en-US" sz="2000" dirty="0">
              <a:solidFill>
                <a:srgbClr val="000000"/>
              </a:solidFill>
              <a:latin typeface="Times New Roman" pitchFamily="18" charset="0"/>
              <a:ea typeface="+mn-ea"/>
            </a:endParaRPr>
          </a:p>
        </p:txBody>
      </p:sp>
      <p:graphicFrame>
        <p:nvGraphicFramePr>
          <p:cNvPr id="18" name="Table 8"/>
          <p:cNvGraphicFramePr>
            <a:graphicFrameLocks noGrp="1"/>
          </p:cNvGraphicFramePr>
          <p:nvPr>
            <p:extLst>
              <p:ext uri="{D42A27DB-BD31-4B8C-83A1-F6EECF244321}">
                <p14:modId xmlns:p14="http://schemas.microsoft.com/office/powerpoint/2010/main" val="2707295076"/>
              </p:ext>
            </p:extLst>
          </p:nvPr>
        </p:nvGraphicFramePr>
        <p:xfrm>
          <a:off x="2362200" y="3443108"/>
          <a:ext cx="7620000" cy="824092"/>
        </p:xfrm>
        <a:graphic>
          <a:graphicData uri="http://schemas.openxmlformats.org/drawingml/2006/table">
            <a:tbl>
              <a:tblPr firstRow="1" bandRow="1"/>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7545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53881232-97A8-6E19-2704-C039FCF71349}"/>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9BE0A3AD-4193-6EBD-3FAA-73F5C2DD6DE8}"/>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4" name="Date Placeholder 3">
            <a:extLst>
              <a:ext uri="{FF2B5EF4-FFF2-40B4-BE49-F238E27FC236}">
                <a16:creationId xmlns:a16="http://schemas.microsoft.com/office/drawing/2014/main" id="{1ED0A8F2-19F6-22E4-17AA-C81A1069892D}"/>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4527150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14401" y="685801"/>
            <a:ext cx="10363200" cy="457200"/>
          </a:xfrm>
        </p:spPr>
        <p:txBody>
          <a:bodyPr/>
          <a:lstStyle/>
          <a:p>
            <a:r>
              <a:rPr lang="en-US" sz="2800" dirty="0"/>
              <a:t>Abstract</a:t>
            </a:r>
          </a:p>
        </p:txBody>
      </p:sp>
      <p:sp>
        <p:nvSpPr>
          <p:cNvPr id="9" name="Content Placeholder 2"/>
          <p:cNvSpPr txBox="1">
            <a:spLocks noChangeArrowheads="1"/>
          </p:cNvSpPr>
          <p:nvPr/>
        </p:nvSpPr>
        <p:spPr bwMode="auto">
          <a:xfrm>
            <a:off x="914400" y="1325058"/>
            <a:ext cx="10363200"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342900" algn="just">
              <a:spcBef>
                <a:spcPct val="20000"/>
              </a:spcBef>
            </a:pPr>
            <a:r>
              <a:rPr lang="en-US" altLang="en-US" sz="2400" b="1" kern="0" dirty="0">
                <a:solidFill>
                  <a:srgbClr val="000000"/>
                </a:solidFill>
                <a:latin typeface="Times New Roman"/>
                <a:ea typeface="MS PGothic" pitchFamily="34" charset="-128"/>
              </a:rPr>
              <a:t>This document is the closing report for </a:t>
            </a:r>
            <a:r>
              <a:rPr lang="en-US" altLang="zh-CN" sz="2400" b="1" kern="0" dirty="0">
                <a:solidFill>
                  <a:srgbClr val="000000"/>
                </a:solidFill>
                <a:latin typeface="Times New Roman"/>
                <a:ea typeface="MS PGothic" pitchFamily="34" charset="-128"/>
              </a:rPr>
              <a:t>Task Group BF </a:t>
            </a:r>
            <a:r>
              <a:rPr lang="en-US" altLang="en-US" sz="2400" b="1" kern="0" dirty="0">
                <a:solidFill>
                  <a:srgbClr val="000000"/>
                </a:solidFill>
                <a:latin typeface="Times New Roman"/>
                <a:ea typeface="MS PGothic" pitchFamily="34" charset="-128"/>
              </a:rPr>
              <a:t>for the </a:t>
            </a:r>
            <a:r>
              <a:rPr lang="en-US" altLang="zh-CN" b="1" kern="0" dirty="0">
                <a:solidFill>
                  <a:srgbClr val="0000FF"/>
                </a:solidFill>
                <a:latin typeface="Times New Roman"/>
              </a:rPr>
              <a:t>November </a:t>
            </a:r>
            <a:r>
              <a:rPr lang="en-US" altLang="zh-CN" sz="2400" b="1" kern="0" dirty="0">
                <a:solidFill>
                  <a:srgbClr val="0000FF"/>
                </a:solidFill>
                <a:latin typeface="Times New Roman"/>
                <a:ea typeface="MS PGothic" pitchFamily="34" charset="-128"/>
              </a:rPr>
              <a:t>2023 </a:t>
            </a:r>
            <a:r>
              <a:rPr lang="en-US" altLang="en-US" sz="2400" b="1" kern="0" dirty="0">
                <a:solidFill>
                  <a:srgbClr val="000000"/>
                </a:solidFill>
                <a:latin typeface="Times New Roman"/>
                <a:ea typeface="MS PGothic" pitchFamily="34" charset="-128"/>
              </a:rPr>
              <a:t>session.</a:t>
            </a:r>
          </a:p>
        </p:txBody>
      </p:sp>
      <p:sp>
        <p:nvSpPr>
          <p:cNvPr id="2" name="Footer Placeholder 1">
            <a:extLst>
              <a:ext uri="{FF2B5EF4-FFF2-40B4-BE49-F238E27FC236}">
                <a16:creationId xmlns:a16="http://schemas.microsoft.com/office/drawing/2014/main" id="{84A38459-2830-16C5-8E2E-3F4CB28028EC}"/>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6FDA4E42-9768-D1C6-2DA3-2F7B4B1F1A8C}"/>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4" name="Date Placeholder 3">
            <a:extLst>
              <a:ext uri="{FF2B5EF4-FFF2-40B4-BE49-F238E27FC236}">
                <a16:creationId xmlns:a16="http://schemas.microsoft.com/office/drawing/2014/main" id="{7EBCDC7C-949F-F642-75E3-08A4D4721CE9}"/>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8560396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685799"/>
          </a:xfrm>
        </p:spPr>
        <p:txBody>
          <a:bodyPr/>
          <a:lstStyle/>
          <a:p>
            <a:r>
              <a:rPr lang="en-US" altLang="zh-CN" dirty="0" err="1"/>
              <a:t>TGbf</a:t>
            </a:r>
            <a:r>
              <a:rPr lang="en-US" altLang="zh-CN" dirty="0"/>
              <a:t> (WLAN Sensing)</a:t>
            </a:r>
            <a:r>
              <a:rPr lang="en-US" dirty="0"/>
              <a:t>–</a:t>
            </a:r>
            <a:r>
              <a:rPr lang="en-US" altLang="zh-CN" dirty="0"/>
              <a:t> </a:t>
            </a:r>
            <a:r>
              <a:rPr lang="en-US" altLang="zh-CN" dirty="0">
                <a:solidFill>
                  <a:srgbClr val="0000FF"/>
                </a:solidFill>
              </a:rPr>
              <a:t>November </a:t>
            </a:r>
            <a:r>
              <a:rPr lang="en-US" dirty="0"/>
              <a:t>2023</a:t>
            </a:r>
            <a:endParaRPr lang="en-GB" dirty="0"/>
          </a:p>
        </p:txBody>
      </p:sp>
      <p:sp>
        <p:nvSpPr>
          <p:cNvPr id="9218" name="Rectangle 2"/>
          <p:cNvSpPr>
            <a:spLocks noGrp="1" noChangeArrowheads="1"/>
          </p:cNvSpPr>
          <p:nvPr>
            <p:ph idx="1"/>
          </p:nvPr>
        </p:nvSpPr>
        <p:spPr>
          <a:xfrm>
            <a:off x="533401" y="1600200"/>
            <a:ext cx="6400799" cy="4724400"/>
          </a:xfrm>
          <a:ln/>
        </p:spPr>
        <p:txBody>
          <a:bodyPr/>
          <a:lstStyle/>
          <a:p>
            <a:pPr algn="just">
              <a:spcBef>
                <a:spcPts val="0"/>
              </a:spcBef>
              <a:spcAft>
                <a:spcPts val="600"/>
              </a:spcAft>
              <a:buFont typeface="Arial" panose="020B0604020202020204" pitchFamily="34" charset="0"/>
              <a:buChar char="•"/>
            </a:pPr>
            <a:r>
              <a:rPr lang="en-US" altLang="zh-CN" sz="2000" dirty="0"/>
              <a:t>Progress during </a:t>
            </a:r>
            <a:r>
              <a:rPr lang="en-US" altLang="zh-CN" sz="2000" dirty="0">
                <a:solidFill>
                  <a:srgbClr val="0000FF"/>
                </a:solidFill>
              </a:rPr>
              <a:t>November </a:t>
            </a:r>
            <a:r>
              <a:rPr lang="en-US" altLang="zh-CN" sz="2000" dirty="0"/>
              <a:t>2023 session</a:t>
            </a:r>
          </a:p>
          <a:p>
            <a:pPr marL="720725" lvl="1" indent="-342900" algn="just">
              <a:spcBef>
                <a:spcPts val="0"/>
              </a:spcBef>
              <a:spcAft>
                <a:spcPts val="600"/>
              </a:spcAft>
              <a:buFont typeface="Times New Roman" panose="02020603050405020304" pitchFamily="18" charset="0"/>
              <a:buChar char="−"/>
            </a:pPr>
            <a:r>
              <a:rPr lang="en-US" altLang="zh-CN" sz="1800" b="1" dirty="0">
                <a:solidFill>
                  <a:srgbClr val="0000FF"/>
                </a:solidFill>
                <a:cs typeface="+mn-cs"/>
              </a:rPr>
              <a:t>7</a:t>
            </a:r>
            <a:r>
              <a:rPr lang="en-US" altLang="zh-CN" sz="1800" b="1" dirty="0">
                <a:cs typeface="+mn-cs"/>
              </a:rPr>
              <a:t> </a:t>
            </a:r>
            <a:r>
              <a:rPr lang="en-US" altLang="zh-CN" sz="1800" dirty="0">
                <a:cs typeface="+mn-cs"/>
              </a:rPr>
              <a:t>slots</a:t>
            </a:r>
            <a:r>
              <a:rPr lang="en-US" altLang="zh-CN" sz="1800" b="1" dirty="0">
                <a:cs typeface="+mn-cs"/>
              </a:rPr>
              <a:t> </a:t>
            </a:r>
            <a:r>
              <a:rPr lang="en-US" altLang="zh-CN" sz="1800" dirty="0"/>
              <a:t>scheduled for </a:t>
            </a:r>
            <a:r>
              <a:rPr lang="en-US" altLang="zh-CN" sz="1800" dirty="0" err="1"/>
              <a:t>TGbf</a:t>
            </a:r>
            <a:endParaRPr lang="en-US" altLang="zh-CN" sz="1800" dirty="0"/>
          </a:p>
          <a:p>
            <a:pPr marL="720725" lvl="1" indent="-342900" algn="just">
              <a:spcBef>
                <a:spcPts val="0"/>
              </a:spcBef>
              <a:spcAft>
                <a:spcPts val="300"/>
              </a:spcAft>
              <a:buFont typeface="Times New Roman" panose="02020603050405020304" pitchFamily="18" charset="0"/>
              <a:buChar char="−"/>
            </a:pPr>
            <a:r>
              <a:rPr lang="en-US" altLang="zh-CN" dirty="0">
                <a:solidFill>
                  <a:srgbClr val="0000FF"/>
                </a:solidFill>
              </a:rPr>
              <a:t>Comment resolution </a:t>
            </a:r>
            <a:r>
              <a:rPr lang="en-US" altLang="zh-CN" dirty="0"/>
              <a:t>for D2.0 (LB276)</a:t>
            </a:r>
          </a:p>
          <a:p>
            <a:pPr marL="1120775" lvl="2" indent="-342900" algn="just">
              <a:spcBef>
                <a:spcPts val="0"/>
              </a:spcBef>
              <a:spcAft>
                <a:spcPts val="300"/>
              </a:spcAft>
              <a:buSzPct val="50000"/>
              <a:buFont typeface="Wingdings" panose="05000000000000000000" pitchFamily="2" charset="2"/>
              <a:buChar char="n"/>
            </a:pPr>
            <a:r>
              <a:rPr lang="en-US" altLang="zh-CN" dirty="0"/>
              <a:t>the Comment resolution for </a:t>
            </a:r>
            <a:r>
              <a:rPr lang="en-US" altLang="zh-CN" dirty="0">
                <a:solidFill>
                  <a:srgbClr val="FF0000"/>
                </a:solidFill>
              </a:rPr>
              <a:t>127 </a:t>
            </a:r>
            <a:r>
              <a:rPr lang="en-US" altLang="zh-CN" dirty="0"/>
              <a:t>CID are </a:t>
            </a:r>
            <a:r>
              <a:rPr lang="en-US" altLang="zh-CN" dirty="0">
                <a:solidFill>
                  <a:srgbClr val="0000FF"/>
                </a:solidFill>
              </a:rPr>
              <a:t>newly</a:t>
            </a:r>
            <a:r>
              <a:rPr lang="en-US" altLang="zh-CN" dirty="0"/>
              <a:t> approved </a:t>
            </a:r>
            <a:r>
              <a:rPr lang="en-US" altLang="zh-CN" dirty="0">
                <a:solidFill>
                  <a:schemeClr val="tx1"/>
                </a:solidFill>
              </a:rPr>
              <a:t>or </a:t>
            </a:r>
            <a:r>
              <a:rPr lang="en-US" altLang="zh-CN" dirty="0">
                <a:solidFill>
                  <a:srgbClr val="0000FF"/>
                </a:solidFill>
              </a:rPr>
              <a:t>marked</a:t>
            </a:r>
            <a:r>
              <a:rPr lang="en-US" altLang="zh-CN" dirty="0">
                <a:solidFill>
                  <a:schemeClr val="tx1"/>
                </a:solidFill>
              </a:rPr>
              <a:t> as “ready for motion” </a:t>
            </a:r>
            <a:endParaRPr lang="en-US" altLang="zh-CN" dirty="0"/>
          </a:p>
          <a:p>
            <a:pPr marL="1120775" lvl="2" indent="-342900" algn="just">
              <a:spcBef>
                <a:spcPts val="0"/>
              </a:spcBef>
              <a:spcAft>
                <a:spcPts val="300"/>
              </a:spcAft>
              <a:buSzPct val="50000"/>
              <a:buFont typeface="Wingdings" panose="05000000000000000000" pitchFamily="2" charset="2"/>
              <a:buChar char="n"/>
            </a:pPr>
            <a:r>
              <a:rPr lang="en-US" altLang="zh-CN" b="1" dirty="0">
                <a:solidFill>
                  <a:srgbClr val="FF0000"/>
                </a:solidFill>
              </a:rPr>
              <a:t>100</a:t>
            </a:r>
            <a:r>
              <a:rPr lang="en-US" altLang="zh-CN" dirty="0">
                <a:solidFill>
                  <a:schemeClr val="tx1"/>
                </a:solidFill>
              </a:rPr>
              <a:t>% of all LB272 comments are now resolved or marked as “ready for motion” </a:t>
            </a:r>
          </a:p>
          <a:p>
            <a:pPr marL="1120775" lvl="2" indent="-342900" algn="just">
              <a:spcBef>
                <a:spcPts val="0"/>
              </a:spcBef>
              <a:spcAft>
                <a:spcPts val="300"/>
              </a:spcAft>
              <a:buSzPct val="50000"/>
              <a:buFont typeface="Wingdings" panose="05000000000000000000" pitchFamily="2" charset="2"/>
              <a:buChar char="n"/>
            </a:pPr>
            <a:r>
              <a:rPr lang="en-US" altLang="zh-CN" dirty="0">
                <a:solidFill>
                  <a:schemeClr val="tx1"/>
                </a:solidFill>
              </a:rPr>
              <a:t>(</a:t>
            </a:r>
            <a:r>
              <a:rPr lang="en-US" altLang="zh-CN" dirty="0">
                <a:solidFill>
                  <a:srgbClr val="FF0000"/>
                </a:solidFill>
              </a:rPr>
              <a:t>545 </a:t>
            </a:r>
            <a:r>
              <a:rPr lang="en-US" altLang="zh-CN" dirty="0">
                <a:solidFill>
                  <a:schemeClr val="tx1"/>
                </a:solidFill>
              </a:rPr>
              <a:t>/545, Please refer to the figure)</a:t>
            </a:r>
          </a:p>
          <a:p>
            <a:pPr marL="1657350" lvl="3" indent="-342900" algn="just">
              <a:spcBef>
                <a:spcPts val="0"/>
              </a:spcBef>
              <a:spcAft>
                <a:spcPts val="600"/>
              </a:spcAft>
              <a:buFont typeface="Arial" panose="020B0604020202020204" pitchFamily="34" charset="0"/>
              <a:buChar char="•"/>
            </a:pPr>
            <a:endParaRPr lang="en-US" sz="1100" dirty="0"/>
          </a:p>
          <a:p>
            <a:pPr algn="just">
              <a:spcBef>
                <a:spcPts val="0"/>
              </a:spcBef>
              <a:spcAft>
                <a:spcPts val="600"/>
              </a:spcAft>
              <a:buFont typeface="Arial" panose="020B0604020202020204" pitchFamily="34" charset="0"/>
              <a:buChar char="•"/>
            </a:pPr>
            <a:r>
              <a:rPr lang="en-US" altLang="zh-CN" sz="2000" dirty="0"/>
              <a:t>Goals for the next two months</a:t>
            </a:r>
          </a:p>
          <a:p>
            <a:pPr marL="720725" lvl="1" indent="-342900" algn="just">
              <a:spcBef>
                <a:spcPts val="0"/>
              </a:spcBef>
              <a:spcAft>
                <a:spcPts val="300"/>
              </a:spcAft>
              <a:buFont typeface="Times New Roman" panose="02020603050405020304" pitchFamily="18" charset="0"/>
              <a:buChar char="−"/>
            </a:pPr>
            <a:r>
              <a:rPr lang="en-US" altLang="zh-CN" sz="1800" dirty="0"/>
              <a:t>Release the </a:t>
            </a:r>
            <a:r>
              <a:rPr lang="en-US" altLang="zh-CN" sz="1800" dirty="0">
                <a:solidFill>
                  <a:srgbClr val="0000FF"/>
                </a:solidFill>
              </a:rPr>
              <a:t>Draft 3.0</a:t>
            </a:r>
            <a:r>
              <a:rPr lang="en-US" altLang="zh-CN" sz="1800" dirty="0"/>
              <a:t> </a:t>
            </a:r>
          </a:p>
          <a:p>
            <a:pPr marL="720725" lvl="1" indent="-342900" algn="just">
              <a:spcBef>
                <a:spcPts val="0"/>
              </a:spcBef>
              <a:spcAft>
                <a:spcPts val="300"/>
              </a:spcAft>
              <a:buFont typeface="Times New Roman" panose="02020603050405020304" pitchFamily="18" charset="0"/>
              <a:buChar char="−"/>
            </a:pPr>
            <a:r>
              <a:rPr lang="en-US" altLang="zh-CN" sz="1800" dirty="0" err="1"/>
              <a:t>TGbf</a:t>
            </a:r>
            <a:r>
              <a:rPr lang="en-US" altLang="zh-CN" sz="1800" dirty="0"/>
              <a:t> Recirculation LB (D3.0), and assign the comments</a:t>
            </a:r>
          </a:p>
          <a:p>
            <a:pPr marL="720725" lvl="1" indent="-342900" algn="just">
              <a:spcBef>
                <a:spcPts val="0"/>
              </a:spcBef>
              <a:spcAft>
                <a:spcPts val="0"/>
              </a:spcAft>
              <a:buFont typeface="Times New Roman" panose="02020603050405020304" pitchFamily="18" charset="0"/>
              <a:buChar char="−"/>
            </a:pPr>
            <a:r>
              <a:rPr lang="en-US" altLang="zh-CN" sz="1800" dirty="0"/>
              <a:t>Requested </a:t>
            </a:r>
            <a:r>
              <a:rPr lang="en-US" altLang="zh-CN" sz="1800" dirty="0">
                <a:solidFill>
                  <a:srgbClr val="0000FF"/>
                </a:solidFill>
              </a:rPr>
              <a:t>1</a:t>
            </a:r>
            <a:r>
              <a:rPr lang="en-US" altLang="zh-CN" sz="1800" dirty="0"/>
              <a:t> calls per week</a:t>
            </a:r>
          </a:p>
        </p:txBody>
      </p:sp>
      <p:graphicFrame>
        <p:nvGraphicFramePr>
          <p:cNvPr id="8" name="Chart 6">
            <a:extLst>
              <a:ext uri="{FF2B5EF4-FFF2-40B4-BE49-F238E27FC236}">
                <a16:creationId xmlns:a16="http://schemas.microsoft.com/office/drawing/2014/main" id="{0A2E10AD-7C44-4846-B998-C13D225E8593}"/>
              </a:ext>
            </a:extLst>
          </p:cNvPr>
          <p:cNvGraphicFramePr/>
          <p:nvPr>
            <p:extLst>
              <p:ext uri="{D42A27DB-BD31-4B8C-83A1-F6EECF244321}">
                <p14:modId xmlns:p14="http://schemas.microsoft.com/office/powerpoint/2010/main" val="2189978106"/>
              </p:ext>
            </p:extLst>
          </p:nvPr>
        </p:nvGraphicFramePr>
        <p:xfrm>
          <a:off x="7696200" y="2286000"/>
          <a:ext cx="3962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A56DDDF2-7CE8-68B1-A1EF-C0AEE4BAE4A2}"/>
              </a:ext>
            </a:extLst>
          </p:cNvPr>
          <p:cNvSpPr>
            <a:spLocks noGrp="1"/>
          </p:cNvSpPr>
          <p:nvPr>
            <p:ph type="ftr" idx="14"/>
          </p:nvPr>
        </p:nvSpPr>
        <p:spPr/>
        <p:txBody>
          <a:bodyPr/>
          <a:lstStyle/>
          <a:p>
            <a:r>
              <a:rPr lang="en-GB"/>
              <a:t>Tony Xiao Han, Huawei</a:t>
            </a:r>
            <a:endParaRPr lang="en-GB" dirty="0"/>
          </a:p>
        </p:txBody>
      </p:sp>
      <p:sp>
        <p:nvSpPr>
          <p:cNvPr id="4" name="Slide Number Placeholder 3">
            <a:extLst>
              <a:ext uri="{FF2B5EF4-FFF2-40B4-BE49-F238E27FC236}">
                <a16:creationId xmlns:a16="http://schemas.microsoft.com/office/drawing/2014/main" id="{CCABF83C-A0AB-C5FD-74F8-149D536A5637}"/>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7" name="Date Placeholder 6">
            <a:extLst>
              <a:ext uri="{FF2B5EF4-FFF2-40B4-BE49-F238E27FC236}">
                <a16:creationId xmlns:a16="http://schemas.microsoft.com/office/drawing/2014/main" id="{E169349C-667C-7877-89AC-65111FDB35A0}"/>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7801250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60218" y="853201"/>
            <a:ext cx="6044564" cy="457199"/>
          </a:xfrm>
        </p:spPr>
        <p:txBody>
          <a:bodyPr/>
          <a:lstStyle/>
          <a:p>
            <a:r>
              <a:rPr lang="en-US" altLang="zh-CN" sz="2400" dirty="0" err="1">
                <a:solidFill>
                  <a:schemeClr val="tx1"/>
                </a:solidFill>
              </a:rPr>
              <a:t>TGbf</a:t>
            </a:r>
            <a:r>
              <a:rPr lang="en-US" altLang="zh-CN" sz="2400" dirty="0">
                <a:solidFill>
                  <a:schemeClr val="tx1"/>
                </a:solidFill>
              </a:rPr>
              <a:t> Timeline (To be discuss and Updated)</a:t>
            </a:r>
          </a:p>
        </p:txBody>
      </p:sp>
      <p:sp>
        <p:nvSpPr>
          <p:cNvPr id="12" name="Rectangle 3"/>
          <p:cNvSpPr txBox="1">
            <a:spLocks noChangeArrowheads="1"/>
          </p:cNvSpPr>
          <p:nvPr/>
        </p:nvSpPr>
        <p:spPr bwMode="auto">
          <a:xfrm>
            <a:off x="457201" y="1485900"/>
            <a:ext cx="6047581"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600" kern="0" dirty="0">
                <a:solidFill>
                  <a:srgbClr val="00B050"/>
                </a:solidFill>
              </a:rPr>
              <a:t>PAR approved		Sep 2020</a:t>
            </a:r>
          </a:p>
          <a:p>
            <a:pPr marL="161925" lvl="1" indent="-233363" algn="just" defTabSz="685800" eaLnBrk="1" fontAlgn="auto" hangingPunct="1">
              <a:spcBef>
                <a:spcPts val="200"/>
              </a:spcBef>
              <a:spcAft>
                <a:spcPts val="600"/>
              </a:spcAft>
              <a:defRPr/>
            </a:pPr>
            <a:r>
              <a:rPr lang="en-US" altLang="zh-CN" sz="1600" kern="0" dirty="0">
                <a:solidFill>
                  <a:srgbClr val="00B050"/>
                </a:solidFill>
              </a:rPr>
              <a:t>First TG meeting		Oct 2020</a:t>
            </a:r>
          </a:p>
          <a:p>
            <a:pPr marL="161925" lvl="1" indent="-233363" algn="just" defTabSz="685800" eaLnBrk="1" fontAlgn="auto" hangingPunct="1">
              <a:spcBef>
                <a:spcPts val="200"/>
              </a:spcBef>
              <a:spcAft>
                <a:spcPts val="600"/>
              </a:spcAft>
              <a:defRPr/>
            </a:pPr>
            <a:r>
              <a:rPr lang="en-US" altLang="zh-CN" sz="1600" kern="0" dirty="0">
                <a:solidFill>
                  <a:srgbClr val="00B050"/>
                </a:solidFill>
              </a:rPr>
              <a:t>Comment Collection (D0.1)	</a:t>
            </a:r>
            <a:r>
              <a:rPr lang="en-US" altLang="zh-CN" sz="1600" i="1" strike="sngStrike" kern="0" dirty="0">
                <a:solidFill>
                  <a:schemeClr val="bg1">
                    <a:lumMod val="50000"/>
                  </a:schemeClr>
                </a:solidFill>
              </a:rPr>
              <a:t>Jan 2022</a:t>
            </a:r>
            <a:r>
              <a:rPr lang="en-US" altLang="zh-CN" sz="1600" i="1" strike="sngStrike" kern="0" dirty="0">
                <a:solidFill>
                  <a:schemeClr val="bg1">
                    <a:lumMod val="50000"/>
                  </a:schemeClr>
                </a:solidFill>
                <a:sym typeface="Wingdings" panose="05000000000000000000" pitchFamily="2" charset="2"/>
              </a:rPr>
              <a:t>Mar 2022</a:t>
            </a:r>
            <a:r>
              <a:rPr lang="en-US" altLang="zh-CN" sz="1600" i="1"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600" i="1" kern="0" dirty="0">
                <a:solidFill>
                  <a:schemeClr val="bg1">
                    <a:lumMod val="50000"/>
                  </a:schemeClr>
                </a:solidFill>
                <a:sym typeface="Wingdings" panose="05000000000000000000" pitchFamily="2" charset="2"/>
              </a:rPr>
              <a:t>				</a:t>
            </a:r>
            <a:r>
              <a:rPr lang="en-US" altLang="zh-CN" sz="1600" i="1" kern="0" dirty="0">
                <a:solidFill>
                  <a:srgbClr val="00B050"/>
                </a:solidFill>
                <a:sym typeface="Wingdings" panose="05000000000000000000" pitchFamily="2" charset="2"/>
              </a:rPr>
              <a:t> April 2022</a:t>
            </a:r>
            <a:endParaRPr lang="en-US" altLang="zh-CN" sz="1600" i="1" kern="0" dirty="0">
              <a:solidFill>
                <a:srgbClr val="00B050"/>
              </a:solidFill>
            </a:endParaRPr>
          </a:p>
          <a:p>
            <a:pPr marL="268288" lvl="1" indent="-268288" algn="just" defTabSz="685800" eaLnBrk="1" fontAlgn="auto" hangingPunct="1">
              <a:spcBef>
                <a:spcPts val="200"/>
              </a:spcBef>
              <a:spcAft>
                <a:spcPts val="600"/>
              </a:spcAft>
              <a:buFont typeface="Times New Roman" panose="02020603050405020304" pitchFamily="18" charset="0"/>
              <a:buChar char="–"/>
              <a:defRPr/>
            </a:pPr>
            <a:r>
              <a:rPr lang="en-US" altLang="zh-CN" sz="1600" kern="0" dirty="0">
                <a:solidFill>
                  <a:srgbClr val="00B050"/>
                </a:solidFill>
              </a:rPr>
              <a:t>Initial Letter Ballot (D1.0)</a:t>
            </a:r>
            <a:r>
              <a:rPr lang="en-US" altLang="zh-CN" sz="1600" kern="0" dirty="0">
                <a:solidFill>
                  <a:srgbClr val="FF0000"/>
                </a:solidFill>
              </a:rPr>
              <a:t>	</a:t>
            </a:r>
            <a:r>
              <a:rPr lang="en-US" altLang="zh-CN" sz="1600" i="1" strike="sngStrike" kern="0" dirty="0">
                <a:solidFill>
                  <a:schemeClr val="bg1">
                    <a:lumMod val="50000"/>
                  </a:schemeClr>
                </a:solidFill>
              </a:rPr>
              <a:t>Jul 2022</a:t>
            </a:r>
            <a:r>
              <a:rPr lang="en-US" altLang="zh-CN" sz="1600" i="1" strike="sngStrike" kern="0" dirty="0">
                <a:solidFill>
                  <a:schemeClr val="bg1">
                    <a:lumMod val="50000"/>
                  </a:schemeClr>
                </a:solidFill>
                <a:sym typeface="Wingdings" panose="05000000000000000000" pitchFamily="2" charset="2"/>
              </a:rPr>
              <a:t> Sep</a:t>
            </a:r>
            <a:r>
              <a:rPr lang="en-US" altLang="zh-CN" sz="1600" i="1" strike="sngStrike" kern="0" dirty="0">
                <a:solidFill>
                  <a:schemeClr val="bg1">
                    <a:lumMod val="50000"/>
                  </a:schemeClr>
                </a:solidFill>
              </a:rPr>
              <a:t> 2022</a:t>
            </a:r>
            <a:r>
              <a:rPr lang="en-US" altLang="zh-CN" sz="1600" i="1" strike="sngStrike" kern="0" dirty="0">
                <a:solidFill>
                  <a:schemeClr val="bg1">
                    <a:lumMod val="50000"/>
                  </a:schemeClr>
                </a:solidFill>
                <a:sym typeface="Wingdings" panose="05000000000000000000" pitchFamily="2" charset="2"/>
              </a:rPr>
              <a:t> Nov</a:t>
            </a:r>
            <a:r>
              <a:rPr lang="en-US" altLang="zh-CN" sz="1600" i="1" strike="sngStrike" kern="0" dirty="0">
                <a:solidFill>
                  <a:schemeClr val="bg1">
                    <a:lumMod val="50000"/>
                  </a:schemeClr>
                </a:solidFill>
              </a:rPr>
              <a:t> 2022</a:t>
            </a:r>
            <a:r>
              <a:rPr lang="en-US" altLang="zh-CN" sz="1600" i="1" kern="0" dirty="0">
                <a:solidFill>
                  <a:srgbClr val="FF0000"/>
                </a:solidFill>
              </a:rPr>
              <a:t>	</a:t>
            </a:r>
          </a:p>
          <a:p>
            <a:pPr marL="0" lvl="1" indent="0" algn="just" defTabSz="685800" eaLnBrk="1" fontAlgn="auto" hangingPunct="1">
              <a:spcBef>
                <a:spcPts val="200"/>
              </a:spcBef>
              <a:spcAft>
                <a:spcPts val="600"/>
              </a:spcAft>
              <a:buNone/>
              <a:defRPr/>
            </a:pPr>
            <a:r>
              <a:rPr lang="en-US" altLang="zh-CN" sz="1600" i="1" kern="0" dirty="0">
                <a:solidFill>
                  <a:srgbClr val="FF0000"/>
                </a:solidFill>
                <a:sym typeface="Wingdings" panose="05000000000000000000" pitchFamily="2" charset="2"/>
              </a:rPr>
              <a:t>				</a:t>
            </a:r>
            <a:r>
              <a:rPr lang="en-US" altLang="zh-CN" sz="1600" i="1" kern="0" dirty="0">
                <a:solidFill>
                  <a:srgbClr val="00B050"/>
                </a:solidFill>
                <a:sym typeface="Wingdings" panose="05000000000000000000" pitchFamily="2" charset="2"/>
              </a:rPr>
              <a:t> Jan </a:t>
            </a:r>
            <a:r>
              <a:rPr lang="en-US" altLang="zh-CN" sz="1600" i="1" kern="0" dirty="0">
                <a:solidFill>
                  <a:srgbClr val="00B050"/>
                </a:solidFill>
              </a:rPr>
              <a:t>2023</a:t>
            </a:r>
          </a:p>
          <a:p>
            <a:pPr marL="268288" lvl="1" indent="-268288" algn="just" defTabSz="685800" eaLnBrk="1" fontAlgn="auto" hangingPunct="1">
              <a:spcBef>
                <a:spcPts val="200"/>
              </a:spcBef>
              <a:spcAft>
                <a:spcPts val="600"/>
              </a:spcAft>
              <a:buFont typeface="Times New Roman" panose="02020603050405020304" pitchFamily="18" charset="0"/>
              <a:buChar char="–"/>
              <a:defRPr/>
            </a:pPr>
            <a:r>
              <a:rPr lang="en-US" altLang="zh-CN" sz="1600" kern="0" dirty="0">
                <a:solidFill>
                  <a:srgbClr val="00B050"/>
                </a:solidFill>
              </a:rPr>
              <a:t>Recirculation LB (D2.0)	</a:t>
            </a:r>
            <a:r>
              <a:rPr lang="en-US" altLang="zh-CN" sz="1600" i="1" strike="sngStrike" kern="0" dirty="0">
                <a:solidFill>
                  <a:schemeClr val="bg1">
                    <a:lumMod val="50000"/>
                  </a:schemeClr>
                </a:solidFill>
              </a:rPr>
              <a:t>Jan 2023</a:t>
            </a:r>
            <a:r>
              <a:rPr lang="en-US" altLang="zh-CN" sz="1600" i="1" strike="sngStrike" kern="0" dirty="0">
                <a:solidFill>
                  <a:schemeClr val="bg1">
                    <a:lumMod val="50000"/>
                  </a:schemeClr>
                </a:solidFill>
                <a:sym typeface="Wingdings" panose="05000000000000000000" pitchFamily="2" charset="2"/>
              </a:rPr>
              <a:t>  Mar 2023</a:t>
            </a:r>
            <a:r>
              <a:rPr lang="en-US" altLang="zh-CN" sz="1600" i="1" kern="0" dirty="0">
                <a:solidFill>
                  <a:srgbClr val="00B050"/>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600" i="1" kern="0" dirty="0">
                <a:solidFill>
                  <a:srgbClr val="00B050"/>
                </a:solidFill>
                <a:sym typeface="Wingdings" panose="05000000000000000000" pitchFamily="2" charset="2"/>
              </a:rPr>
              <a:t>				</a:t>
            </a:r>
            <a:r>
              <a:rPr lang="en-US" altLang="zh-CN" sz="1600" kern="0" dirty="0">
                <a:solidFill>
                  <a:srgbClr val="00B050"/>
                </a:solidFill>
              </a:rPr>
              <a:t> July 2023</a:t>
            </a:r>
          </a:p>
          <a:p>
            <a:pPr marL="212725" lvl="1" indent="-212725" algn="just" defTabSz="685800" eaLnBrk="1" fontAlgn="auto" hangingPunct="1">
              <a:spcBef>
                <a:spcPts val="200"/>
              </a:spcBef>
              <a:spcAft>
                <a:spcPts val="600"/>
              </a:spcAft>
              <a:buFont typeface="Wingdings" panose="05000000000000000000" pitchFamily="2" charset="2"/>
              <a:buChar char="Ø"/>
              <a:defRPr/>
            </a:pPr>
            <a:r>
              <a:rPr lang="en-US" altLang="zh-CN" sz="1600" kern="0" dirty="0">
                <a:solidFill>
                  <a:srgbClr val="FF0000"/>
                </a:solidFill>
              </a:rPr>
              <a:t>Recirculation LB (D3.0)	</a:t>
            </a:r>
            <a:r>
              <a:rPr lang="en-US" altLang="zh-CN" sz="1600" i="1" strike="sngStrike" kern="0" dirty="0">
                <a:solidFill>
                  <a:schemeClr val="bg1">
                    <a:lumMod val="50000"/>
                  </a:schemeClr>
                </a:solidFill>
              </a:rPr>
              <a:t>May 2023</a:t>
            </a:r>
            <a:r>
              <a:rPr lang="en-US" altLang="zh-CN" sz="1600" i="1" strike="sngStrike" kern="0" dirty="0">
                <a:solidFill>
                  <a:schemeClr val="bg1">
                    <a:lumMod val="50000"/>
                  </a:schemeClr>
                </a:solidFill>
                <a:sym typeface="Wingdings" panose="05000000000000000000" pitchFamily="2" charset="2"/>
              </a:rPr>
              <a:t> </a:t>
            </a:r>
            <a:r>
              <a:rPr lang="en-US" altLang="zh-CN" sz="1600" kern="0" dirty="0">
                <a:solidFill>
                  <a:srgbClr val="FF0000"/>
                </a:solidFill>
              </a:rPr>
              <a:t> Nov 2023</a:t>
            </a:r>
          </a:p>
          <a:p>
            <a:pPr marL="161925" lvl="1" indent="-233363" algn="just" defTabSz="685800" eaLnBrk="1" fontAlgn="auto" hangingPunct="1">
              <a:spcBef>
                <a:spcPts val="200"/>
              </a:spcBef>
              <a:spcAft>
                <a:spcPts val="600"/>
              </a:spcAft>
              <a:defRPr/>
            </a:pPr>
            <a:r>
              <a:rPr lang="en-US" altLang="zh-CN" sz="1600" kern="0" dirty="0"/>
              <a:t>Recirculation LB (D4.0)	</a:t>
            </a:r>
            <a:r>
              <a:rPr lang="en-US" altLang="zh-CN" sz="1600" i="1" strike="sngStrike" dirty="0">
                <a:solidFill>
                  <a:srgbClr val="7F7F7F"/>
                </a:solidFill>
                <a:ea typeface="宋体" panose="02010600030101010101" pitchFamily="2" charset="-122"/>
              </a:rPr>
              <a:t>July 2023 </a:t>
            </a:r>
            <a:r>
              <a:rPr lang="en-US" altLang="zh-CN" sz="1600" i="1" dirty="0">
                <a:latin typeface="Wingdings" panose="05000000000000000000" pitchFamily="2" charset="2"/>
                <a:ea typeface="宋体" panose="02010600030101010101" pitchFamily="2" charset="-122"/>
                <a:cs typeface="Calibri" panose="020F0502020204030204" pitchFamily="34" charset="0"/>
              </a:rPr>
              <a:t>à</a:t>
            </a:r>
            <a:r>
              <a:rPr lang="en-US" altLang="zh-CN" sz="1600" i="1" dirty="0">
                <a:ea typeface="宋体" panose="02010600030101010101" pitchFamily="2" charset="-122"/>
              </a:rPr>
              <a:t> Jan 2024</a:t>
            </a:r>
            <a:r>
              <a:rPr lang="en-US" altLang="zh-CN" sz="16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600" i="1" dirty="0">
                <a:solidFill>
                  <a:srgbClr val="00B0F0"/>
                </a:solidFill>
                <a:ea typeface="宋体" panose="02010600030101010101" pitchFamily="2" charset="-122"/>
              </a:rPr>
              <a:t> Mar 2024</a:t>
            </a:r>
            <a:endParaRPr lang="en-US" altLang="zh-CN" sz="1600" i="1" kern="0" dirty="0"/>
          </a:p>
          <a:p>
            <a:pPr marL="161925" lvl="1" indent="-233363" algn="just" defTabSz="685800" eaLnBrk="1" fontAlgn="auto" hangingPunct="1">
              <a:spcBef>
                <a:spcPts val="200"/>
              </a:spcBef>
              <a:spcAft>
                <a:spcPts val="600"/>
              </a:spcAft>
              <a:defRPr/>
            </a:pPr>
            <a:r>
              <a:rPr lang="en-US" altLang="zh-CN" sz="1600" kern="0" dirty="0"/>
              <a:t>Initial SA Ballot (D4.0)	</a:t>
            </a:r>
            <a:r>
              <a:rPr lang="en-US" altLang="zh-CN" sz="1600" i="1" strike="sngStrike" dirty="0">
                <a:solidFill>
                  <a:srgbClr val="7F7F7F"/>
                </a:solidFill>
                <a:ea typeface="宋体" panose="02010600030101010101" pitchFamily="2" charset="-122"/>
              </a:rPr>
              <a:t>Sep 2023 </a:t>
            </a:r>
            <a:r>
              <a:rPr lang="en-US" altLang="zh-CN" sz="1600" i="1" dirty="0">
                <a:latin typeface="Wingdings" panose="05000000000000000000" pitchFamily="2" charset="2"/>
                <a:ea typeface="宋体" panose="02010600030101010101" pitchFamily="2" charset="-122"/>
                <a:cs typeface="Calibri" panose="020F0502020204030204" pitchFamily="34" charset="0"/>
              </a:rPr>
              <a:t>à</a:t>
            </a:r>
            <a:r>
              <a:rPr lang="en-US" altLang="zh-CN" sz="1600" i="1" dirty="0">
                <a:ea typeface="宋体" panose="02010600030101010101" pitchFamily="2" charset="-122"/>
              </a:rPr>
              <a:t> Mar 2024</a:t>
            </a:r>
            <a:r>
              <a:rPr lang="en-US" altLang="zh-CN" sz="16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600" i="1" dirty="0">
                <a:solidFill>
                  <a:srgbClr val="00B0F0"/>
                </a:solidFill>
                <a:ea typeface="宋体" panose="02010600030101010101" pitchFamily="2" charset="-122"/>
              </a:rPr>
              <a:t> May 2024</a:t>
            </a:r>
            <a:endParaRPr lang="en-US" altLang="zh-CN" sz="1600" kern="0" dirty="0"/>
          </a:p>
          <a:p>
            <a:pPr marL="161925" lvl="1" indent="-233363" algn="just" defTabSz="685800" eaLnBrk="1" fontAlgn="auto" hangingPunct="1">
              <a:spcBef>
                <a:spcPts val="200"/>
              </a:spcBef>
              <a:spcAft>
                <a:spcPts val="600"/>
              </a:spcAft>
              <a:defRPr/>
            </a:pPr>
            <a:r>
              <a:rPr lang="en-US" altLang="zh-CN" sz="1600" kern="0" dirty="0"/>
              <a:t>Final 802.11 WG approval	</a:t>
            </a:r>
            <a:r>
              <a:rPr lang="en-US" altLang="zh-CN" sz="1600" i="1" strike="sngStrike" dirty="0">
                <a:solidFill>
                  <a:srgbClr val="7F7F7F"/>
                </a:solidFill>
                <a:ea typeface="宋体" panose="02010600030101010101" pitchFamily="2" charset="-122"/>
              </a:rPr>
              <a:t>July 2024</a:t>
            </a:r>
            <a:r>
              <a:rPr lang="en-US" altLang="zh-CN" sz="1600" i="1" dirty="0">
                <a:latin typeface="Wingdings" panose="05000000000000000000" pitchFamily="2" charset="2"/>
                <a:ea typeface="宋体" panose="02010600030101010101" pitchFamily="2" charset="-122"/>
                <a:cs typeface="Calibri" panose="020F0502020204030204" pitchFamily="34" charset="0"/>
              </a:rPr>
              <a:t>à</a:t>
            </a:r>
            <a:r>
              <a:rPr lang="en-US" altLang="zh-CN" sz="1600" i="1" dirty="0">
                <a:ea typeface="宋体" panose="02010600030101010101" pitchFamily="2" charset="-122"/>
              </a:rPr>
              <a:t> Jan 2025</a:t>
            </a:r>
            <a:r>
              <a:rPr lang="en-US" altLang="zh-CN" sz="16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600" i="1" dirty="0">
                <a:solidFill>
                  <a:srgbClr val="00B0F0"/>
                </a:solidFill>
                <a:ea typeface="宋体" panose="02010600030101010101" pitchFamily="2" charset="-122"/>
              </a:rPr>
              <a:t> Mar 2025</a:t>
            </a:r>
            <a:endParaRPr lang="en-US" altLang="zh-CN" sz="1600" i="1" kern="0" dirty="0"/>
          </a:p>
          <a:p>
            <a:pPr marL="161925" lvl="1" indent="-233363" algn="just" defTabSz="685800" eaLnBrk="1" fontAlgn="auto" hangingPunct="1">
              <a:spcBef>
                <a:spcPts val="200"/>
              </a:spcBef>
              <a:spcAft>
                <a:spcPts val="600"/>
              </a:spcAft>
              <a:defRPr/>
            </a:pPr>
            <a:r>
              <a:rPr lang="en-US" altLang="zh-CN" sz="1600" kern="0" dirty="0"/>
              <a:t>802 EC approval		</a:t>
            </a:r>
            <a:r>
              <a:rPr lang="en-US" altLang="zh-CN" sz="1600" i="1" strike="sngStrike" dirty="0">
                <a:solidFill>
                  <a:srgbClr val="7F7F7F"/>
                </a:solidFill>
                <a:ea typeface="宋体" panose="02010600030101010101" pitchFamily="2" charset="-122"/>
              </a:rPr>
              <a:t>July 2024</a:t>
            </a:r>
            <a:r>
              <a:rPr lang="en-US" altLang="zh-CN" sz="1600" i="1" dirty="0">
                <a:latin typeface="Wingdings" panose="05000000000000000000" pitchFamily="2" charset="2"/>
                <a:ea typeface="宋体" panose="02010600030101010101" pitchFamily="2" charset="-122"/>
                <a:cs typeface="Calibri" panose="020F0502020204030204" pitchFamily="34" charset="0"/>
              </a:rPr>
              <a:t>à</a:t>
            </a:r>
            <a:r>
              <a:rPr lang="en-US" altLang="zh-CN" sz="1600" i="1" dirty="0">
                <a:ea typeface="宋体" panose="02010600030101010101" pitchFamily="2" charset="-122"/>
              </a:rPr>
              <a:t> Jan 2025</a:t>
            </a:r>
            <a:r>
              <a:rPr lang="en-US" altLang="zh-CN" sz="16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600" i="1" dirty="0">
                <a:solidFill>
                  <a:srgbClr val="00B0F0"/>
                </a:solidFill>
                <a:ea typeface="宋体" panose="02010600030101010101" pitchFamily="2" charset="-122"/>
              </a:rPr>
              <a:t> Mar 2025</a:t>
            </a:r>
            <a:endParaRPr lang="en-US" altLang="zh-CN" sz="1600" i="1" kern="0" dirty="0"/>
          </a:p>
          <a:p>
            <a:pPr marL="161925" lvl="1" indent="-233363" algn="just" defTabSz="685800" eaLnBrk="1" fontAlgn="auto" hangingPunct="1">
              <a:spcBef>
                <a:spcPts val="200"/>
              </a:spcBef>
              <a:spcAft>
                <a:spcPts val="600"/>
              </a:spcAft>
              <a:defRPr/>
            </a:pPr>
            <a:r>
              <a:rPr lang="en-US" altLang="zh-CN" sz="1600" kern="0" dirty="0" err="1"/>
              <a:t>RevCom</a:t>
            </a:r>
            <a:r>
              <a:rPr lang="en-US" altLang="zh-CN" sz="1600" kern="0" dirty="0"/>
              <a:t> and SASB approval	</a:t>
            </a:r>
            <a:r>
              <a:rPr lang="en-US" altLang="zh-CN" sz="1600" i="1" strike="sngStrike" dirty="0">
                <a:solidFill>
                  <a:srgbClr val="7F7F7F"/>
                </a:solidFill>
                <a:ea typeface="宋体" panose="02010600030101010101" pitchFamily="2" charset="-122"/>
              </a:rPr>
              <a:t>Sep 2024</a:t>
            </a:r>
            <a:r>
              <a:rPr lang="en-US" altLang="zh-CN" sz="1600" i="1" dirty="0">
                <a:latin typeface="Wingdings" panose="05000000000000000000" pitchFamily="2" charset="2"/>
                <a:ea typeface="宋体" panose="02010600030101010101" pitchFamily="2" charset="-122"/>
                <a:cs typeface="Calibri" panose="020F0502020204030204" pitchFamily="34" charset="0"/>
              </a:rPr>
              <a:t>à</a:t>
            </a:r>
            <a:r>
              <a:rPr lang="en-US" altLang="zh-CN" sz="1600" i="1" dirty="0">
                <a:ea typeface="宋体" panose="02010600030101010101" pitchFamily="2" charset="-122"/>
              </a:rPr>
              <a:t> Mar 2025</a:t>
            </a:r>
            <a:r>
              <a:rPr lang="en-US" altLang="zh-CN" sz="16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600" i="1" dirty="0">
                <a:solidFill>
                  <a:srgbClr val="00B0F0"/>
                </a:solidFill>
                <a:ea typeface="宋体" panose="02010600030101010101" pitchFamily="2" charset="-122"/>
              </a:rPr>
              <a:t> May 2025</a:t>
            </a:r>
            <a:endParaRPr lang="en-US" altLang="zh-CN" sz="1600" kern="0" dirty="0"/>
          </a:p>
        </p:txBody>
      </p:sp>
      <p:sp>
        <p:nvSpPr>
          <p:cNvPr id="13"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resolution for D2.0)</a:t>
            </a:r>
          </a:p>
        </p:txBody>
      </p:sp>
      <p:sp>
        <p:nvSpPr>
          <p:cNvPr id="14" name="Rectangle 3"/>
          <p:cNvSpPr txBox="1">
            <a:spLocks noChangeArrowheads="1"/>
          </p:cNvSpPr>
          <p:nvPr/>
        </p:nvSpPr>
        <p:spPr bwMode="auto">
          <a:xfrm>
            <a:off x="7003256" y="1600200"/>
            <a:ext cx="4960144"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lgn="just">
              <a:buFont typeface="Times New Roman" pitchFamily="16" charset="0"/>
              <a:buChar char="•"/>
            </a:pPr>
            <a:r>
              <a:rPr lang="en-US" altLang="zh-CN" sz="1600" kern="0" dirty="0">
                <a:solidFill>
                  <a:schemeClr val="bg1">
                    <a:lumMod val="50000"/>
                  </a:schemeClr>
                </a:solidFill>
                <a:latin typeface="Times New Roman"/>
              </a:rPr>
              <a:t>July 14, 2023</a:t>
            </a:r>
          </a:p>
          <a:p>
            <a:pPr lvl="1" algn="just">
              <a:buFont typeface="微软雅黑" panose="020B0503020204020204" pitchFamily="34" charset="-122"/>
              <a:buChar char="–"/>
            </a:pPr>
            <a:r>
              <a:rPr lang="en-US" altLang="zh-CN" sz="1400" kern="0" dirty="0">
                <a:solidFill>
                  <a:schemeClr val="bg1">
                    <a:lumMod val="50000"/>
                  </a:schemeClr>
                </a:solidFill>
                <a:latin typeface="Times New Roman"/>
              </a:rPr>
              <a:t>802.11 Working group Motion passes</a:t>
            </a:r>
            <a:r>
              <a:rPr lang="zh-CN" altLang="en-US" sz="1400" kern="0" dirty="0">
                <a:solidFill>
                  <a:schemeClr val="bg1">
                    <a:lumMod val="50000"/>
                  </a:schemeClr>
                </a:solidFill>
                <a:latin typeface="Times New Roman"/>
              </a:rPr>
              <a:t>：</a:t>
            </a:r>
            <a:r>
              <a:rPr lang="en-US" altLang="zh-CN" sz="1400" kern="0" dirty="0">
                <a:solidFill>
                  <a:schemeClr val="bg1">
                    <a:lumMod val="50000"/>
                  </a:schemeClr>
                </a:solidFill>
                <a:latin typeface="Times New Roman"/>
              </a:rPr>
              <a:t>802.11bf (WLAN Sensing) Draft 2.0 and Re-circulation Letter Ballot</a:t>
            </a:r>
          </a:p>
          <a:p>
            <a:pPr algn="just">
              <a:buFont typeface="Times New Roman" pitchFamily="16" charset="0"/>
              <a:buChar char="•"/>
            </a:pPr>
            <a:endParaRPr lang="en-US" altLang="zh-CN" sz="1600" kern="0" dirty="0">
              <a:solidFill>
                <a:schemeClr val="bg1">
                  <a:lumMod val="50000"/>
                </a:schemeClr>
              </a:solidFill>
              <a:latin typeface="Times New Roman"/>
            </a:endParaRPr>
          </a:p>
          <a:p>
            <a:pPr algn="just">
              <a:buFont typeface="Times New Roman" pitchFamily="16" charset="0"/>
              <a:buChar char="•"/>
            </a:pPr>
            <a:r>
              <a:rPr lang="en-US" altLang="zh-CN" sz="1600" kern="0" dirty="0">
                <a:solidFill>
                  <a:schemeClr val="bg1">
                    <a:lumMod val="50000"/>
                  </a:schemeClr>
                </a:solidFill>
                <a:latin typeface="Times New Roman"/>
              </a:rPr>
              <a:t>Wed July 26, 2023 at 23:59 Eastern Time USA (11:59 PM)</a:t>
            </a:r>
          </a:p>
          <a:p>
            <a:pPr lvl="1" algn="just">
              <a:buFont typeface="微软雅黑" panose="020B0503020204020204" pitchFamily="34" charset="-122"/>
              <a:buChar char="–"/>
            </a:pPr>
            <a:r>
              <a:rPr lang="en-US" altLang="zh-CN" sz="1400" kern="0" dirty="0">
                <a:solidFill>
                  <a:schemeClr val="bg1">
                    <a:lumMod val="50000"/>
                  </a:schemeClr>
                </a:solidFill>
                <a:latin typeface="Times New Roman"/>
              </a:rPr>
              <a:t>Initial LB start for D2.0</a:t>
            </a:r>
          </a:p>
          <a:p>
            <a:pPr lvl="1" algn="just">
              <a:buFont typeface="Times New Roman" pitchFamily="16" charset="0"/>
              <a:buChar char="•"/>
            </a:pPr>
            <a:endParaRPr lang="en-US" altLang="zh-CN" sz="1200" kern="0" dirty="0">
              <a:solidFill>
                <a:schemeClr val="bg1">
                  <a:lumMod val="50000"/>
                </a:schemeClr>
              </a:solidFill>
              <a:latin typeface="Times New Roman"/>
            </a:endParaRPr>
          </a:p>
          <a:p>
            <a:pPr algn="just">
              <a:buFont typeface="Times New Roman" pitchFamily="16" charset="0"/>
              <a:buChar char="•"/>
            </a:pPr>
            <a:r>
              <a:rPr lang="en-US" altLang="zh-CN" sz="1600" kern="0" dirty="0">
                <a:solidFill>
                  <a:schemeClr val="bg1">
                    <a:lumMod val="50000"/>
                  </a:schemeClr>
                </a:solidFill>
                <a:latin typeface="Times New Roman"/>
              </a:rPr>
              <a:t>Sun August 20, 2023 at 23:59 Eastern Time USA (11:59 PM)</a:t>
            </a:r>
          </a:p>
          <a:p>
            <a:pPr lvl="1" algn="just">
              <a:buFont typeface="微软雅黑" panose="020B0503020204020204" pitchFamily="34" charset="-122"/>
              <a:buChar char="–"/>
            </a:pPr>
            <a:r>
              <a:rPr lang="en-US" altLang="zh-CN" sz="1400" kern="0" dirty="0">
                <a:solidFill>
                  <a:schemeClr val="bg1">
                    <a:lumMod val="50000"/>
                  </a:schemeClr>
                </a:solidFill>
                <a:latin typeface="Times New Roman"/>
              </a:rPr>
              <a:t>Initial LB end for D2.0</a:t>
            </a:r>
          </a:p>
          <a:p>
            <a:pPr lvl="1" algn="just">
              <a:buFont typeface="微软雅黑" panose="020B0503020204020204" pitchFamily="34" charset="-122"/>
              <a:buChar char="–"/>
            </a:pPr>
            <a:r>
              <a:rPr lang="en-US" altLang="zh-CN" sz="1400" kern="0" dirty="0">
                <a:solidFill>
                  <a:schemeClr val="bg1">
                    <a:lumMod val="50000"/>
                  </a:schemeClr>
                </a:solidFill>
                <a:latin typeface="Times New Roman"/>
              </a:rPr>
              <a:t>Assign the comments</a:t>
            </a:r>
          </a:p>
          <a:p>
            <a:pPr lvl="0" algn="just">
              <a:buFont typeface="Times New Roman" pitchFamily="16" charset="0"/>
              <a:buChar char="•"/>
            </a:pPr>
            <a:endParaRPr lang="en-US" altLang="zh-CN" sz="1600" kern="0" dirty="0">
              <a:solidFill>
                <a:srgbClr val="000000"/>
              </a:solidFill>
              <a:latin typeface="Times New Roman"/>
            </a:endParaRPr>
          </a:p>
          <a:p>
            <a:pPr lvl="0" algn="just">
              <a:buFont typeface="Times New Roman" pitchFamily="16" charset="0"/>
              <a:buChar char="•"/>
            </a:pPr>
            <a:endParaRPr lang="en-US" altLang="zh-CN" sz="1600" kern="0" dirty="0">
              <a:solidFill>
                <a:srgbClr val="000000"/>
              </a:solidFill>
              <a:latin typeface="Times New Roman"/>
            </a:endParaRPr>
          </a:p>
          <a:p>
            <a:pPr lvl="0" algn="just">
              <a:buFont typeface="Times New Roman" pitchFamily="16" charset="0"/>
              <a:buChar char="•"/>
            </a:pPr>
            <a:endParaRPr lang="en-US" altLang="zh-CN" sz="1600" kern="0" dirty="0">
              <a:solidFill>
                <a:srgbClr val="000000"/>
              </a:solidFill>
              <a:latin typeface="Times New Roman"/>
            </a:endParaRPr>
          </a:p>
          <a:p>
            <a:pPr lvl="0" algn="just">
              <a:buFont typeface="Times New Roman" pitchFamily="16" charset="0"/>
              <a:buChar char="•"/>
            </a:pPr>
            <a:r>
              <a:rPr lang="en-US" altLang="zh-CN" sz="1600" kern="0" dirty="0">
                <a:solidFill>
                  <a:srgbClr val="000000"/>
                </a:solidFill>
                <a:latin typeface="Times New Roman"/>
              </a:rPr>
              <a:t>Target for </a:t>
            </a:r>
            <a:r>
              <a:rPr lang="en-US" altLang="zh-CN" sz="1600" kern="0" dirty="0">
                <a:solidFill>
                  <a:srgbClr val="FF0000"/>
                </a:solidFill>
              </a:rPr>
              <a:t>Recirculation LB (D3.0) </a:t>
            </a:r>
            <a:r>
              <a:rPr lang="en-US" altLang="zh-CN" sz="1600" kern="0" dirty="0"/>
              <a:t>in</a:t>
            </a:r>
            <a:r>
              <a:rPr lang="en-US" altLang="zh-CN" sz="1600" kern="0" dirty="0">
                <a:solidFill>
                  <a:srgbClr val="FF0000"/>
                </a:solidFill>
              </a:rPr>
              <a:t> </a:t>
            </a:r>
            <a:r>
              <a:rPr lang="en-US" altLang="zh-CN" sz="1600" kern="0" dirty="0">
                <a:solidFill>
                  <a:srgbClr val="FF0000"/>
                </a:solidFill>
                <a:latin typeface="Times New Roman"/>
              </a:rPr>
              <a:t>November</a:t>
            </a:r>
            <a:r>
              <a:rPr lang="en-US" altLang="zh-CN" sz="1600" kern="0" dirty="0">
                <a:solidFill>
                  <a:srgbClr val="000000"/>
                </a:solidFill>
                <a:latin typeface="Times New Roman"/>
              </a:rPr>
              <a:t> Plenary</a:t>
            </a:r>
            <a:endParaRPr lang="en-US" altLang="zh-CN" sz="1600" b="1" kern="0" dirty="0">
              <a:solidFill>
                <a:srgbClr val="000000"/>
              </a:solidFill>
              <a:latin typeface="Times New Roman"/>
            </a:endParaRPr>
          </a:p>
        </p:txBody>
      </p:sp>
      <p:sp>
        <p:nvSpPr>
          <p:cNvPr id="15" name="左大括号 14"/>
          <p:cNvSpPr/>
          <p:nvPr/>
        </p:nvSpPr>
        <p:spPr bwMode="auto">
          <a:xfrm>
            <a:off x="6650038" y="1600200"/>
            <a:ext cx="207962" cy="4572000"/>
          </a:xfrm>
          <a:prstGeom prst="leftBrace">
            <a:avLst>
              <a:gd name="adj1" fmla="val 8333"/>
              <a:gd name="adj2" fmla="val 61563"/>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
        <p:nvSpPr>
          <p:cNvPr id="2" name="Footer Placeholder 1">
            <a:extLst>
              <a:ext uri="{FF2B5EF4-FFF2-40B4-BE49-F238E27FC236}">
                <a16:creationId xmlns:a16="http://schemas.microsoft.com/office/drawing/2014/main" id="{73028E69-27B8-7EA4-1319-87CB8A11224C}"/>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ECAC5030-D265-21A5-09B4-6CE762693A64}"/>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4" name="Date Placeholder 3">
            <a:extLst>
              <a:ext uri="{FF2B5EF4-FFF2-40B4-BE49-F238E27FC236}">
                <a16:creationId xmlns:a16="http://schemas.microsoft.com/office/drawing/2014/main" id="{D611599F-B972-062B-5B40-6794C97BA893}"/>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7044273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70679D2C-02EB-48DE-B4EC-5CA9D2BBBFBA}"/>
              </a:ext>
            </a:extLst>
          </p:cNvPr>
          <p:cNvSpPr txBox="1">
            <a:spLocks noChangeArrowheads="1"/>
          </p:cNvSpPr>
          <p:nvPr/>
        </p:nvSpPr>
        <p:spPr bwMode="auto">
          <a:xfrm>
            <a:off x="0" y="533400"/>
            <a:ext cx="1219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3200" b="1"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Teleconference Times </a:t>
            </a:r>
            <a:r>
              <a:rPr kumimoji="0" lang="en-US" altLang="zh-CN" sz="24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(plan after November Plenary)</a:t>
            </a:r>
            <a:endPar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p:txBody>
      </p:sp>
      <p:sp>
        <p:nvSpPr>
          <p:cNvPr id="10" name="Rectangle 3">
            <a:extLst>
              <a:ext uri="{FF2B5EF4-FFF2-40B4-BE49-F238E27FC236}">
                <a16:creationId xmlns:a16="http://schemas.microsoft.com/office/drawing/2014/main" id="{2E924D0C-9CA3-46B4-8391-F9CA93ED606F}"/>
              </a:ext>
            </a:extLst>
          </p:cNvPr>
          <p:cNvSpPr txBox="1">
            <a:spLocks noChangeArrowheads="1"/>
          </p:cNvSpPr>
          <p:nvPr/>
        </p:nvSpPr>
        <p:spPr bwMode="auto">
          <a:xfrm>
            <a:off x="157348" y="1143000"/>
            <a:ext cx="7005452" cy="526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300"/>
              </a:spcAft>
              <a:buSzTx/>
              <a:buFont typeface="Arial" panose="020B0604020202020204" pitchFamily="34" charset="0"/>
              <a:buChar char="•"/>
              <a:defRPr/>
            </a:pPr>
            <a:r>
              <a:rPr lang="en-US" altLang="zh-CN" b="1" dirty="0">
                <a:solidFill>
                  <a:srgbClr val="FF0000"/>
                </a:solidFill>
                <a:cs typeface="Times New Roman" panose="02020603050405020304" pitchFamily="18" charset="0"/>
              </a:rPr>
              <a:t>Confirmed:</a:t>
            </a:r>
          </a:p>
          <a:p>
            <a:pPr marL="685800" lvl="2" indent="-285750" algn="just">
              <a:spcBef>
                <a:spcPct val="0"/>
              </a:spcBef>
              <a:spcAft>
                <a:spcPts val="300"/>
              </a:spcAft>
              <a:buSzTx/>
              <a:buFont typeface="Times New Roman" panose="02020603050405020304" pitchFamily="18" charset="0"/>
              <a:buChar char="―"/>
              <a:defRPr/>
            </a:pPr>
            <a:r>
              <a:rPr lang="en-US" altLang="zh-CN" sz="1800" b="1" dirty="0">
                <a:solidFill>
                  <a:srgbClr val="000000"/>
                </a:solidFill>
                <a:cs typeface="Times New Roman" panose="02020603050405020304" pitchFamily="18" charset="0"/>
              </a:rPr>
              <a:t>Dec 	12	(Tuesday)	9</a:t>
            </a:r>
            <a:r>
              <a:rPr lang="zh-CN" altLang="en-US" sz="1800" b="1" dirty="0">
                <a:solidFill>
                  <a:srgbClr val="000000"/>
                </a:solidFill>
                <a:cs typeface="Times New Roman" panose="02020603050405020304" pitchFamily="18" charset="0"/>
              </a:rPr>
              <a:t>：</a:t>
            </a:r>
            <a:r>
              <a:rPr lang="en-US" altLang="zh-CN" sz="1800" b="1" dirty="0">
                <a:solidFill>
                  <a:srgbClr val="000000"/>
                </a:solidFill>
                <a:cs typeface="Times New Roman" panose="02020603050405020304" pitchFamily="18" charset="0"/>
              </a:rPr>
              <a:t>00 - 11:00 ET </a:t>
            </a:r>
          </a:p>
          <a:p>
            <a:pPr marL="685800" lvl="2" indent="-285750" algn="just">
              <a:spcBef>
                <a:spcPct val="0"/>
              </a:spcBef>
              <a:spcAft>
                <a:spcPts val="300"/>
              </a:spcAft>
              <a:buSzTx/>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SzTx/>
              <a:buFont typeface="Times New Roman" panose="02020603050405020304" pitchFamily="18" charset="0"/>
              <a:buChar char="―"/>
              <a:defRPr/>
            </a:pPr>
            <a:r>
              <a:rPr lang="en-US" altLang="zh-CN" sz="1800" b="1" dirty="0">
                <a:solidFill>
                  <a:srgbClr val="00B0F0"/>
                </a:solidFill>
                <a:cs typeface="Times New Roman" panose="02020603050405020304" pitchFamily="18" charset="0"/>
              </a:rPr>
              <a:t>Dec 	21	(Thursday)	22</a:t>
            </a:r>
            <a:r>
              <a:rPr lang="zh-CN" altLang="en-US" sz="1800" b="1" dirty="0">
                <a:solidFill>
                  <a:srgbClr val="00B0F0"/>
                </a:solidFill>
                <a:cs typeface="Times New Roman" panose="02020603050405020304" pitchFamily="18" charset="0"/>
              </a:rPr>
              <a:t>：</a:t>
            </a:r>
            <a:r>
              <a:rPr lang="en-US" altLang="zh-CN" sz="1800" b="1" dirty="0">
                <a:solidFill>
                  <a:srgbClr val="00B0F0"/>
                </a:solidFill>
                <a:cs typeface="Times New Roman" panose="02020603050405020304" pitchFamily="18" charset="0"/>
              </a:rPr>
              <a:t>00 - 00:00 ET</a:t>
            </a:r>
          </a:p>
          <a:p>
            <a:pPr marL="685800" lvl="2" indent="-285750" algn="just">
              <a:spcBef>
                <a:spcPct val="0"/>
              </a:spcBef>
              <a:spcAft>
                <a:spcPts val="300"/>
              </a:spcAft>
              <a:buSzTx/>
              <a:buFont typeface="Times New Roman" panose="02020603050405020304" pitchFamily="18" charset="0"/>
              <a:buChar char="―"/>
              <a:defRPr/>
            </a:pPr>
            <a:endParaRPr lang="en-US" altLang="zh-CN" sz="1800" b="1" dirty="0">
              <a:solidFill>
                <a:srgbClr val="000000"/>
              </a:solidFill>
              <a:cs typeface="Times New Roman" panose="02020603050405020304" pitchFamily="18" charset="0"/>
            </a:endParaRPr>
          </a:p>
          <a:p>
            <a:pPr marL="685800" lvl="2" indent="-285750" algn="just">
              <a:spcBef>
                <a:spcPct val="0"/>
              </a:spcBef>
              <a:spcAft>
                <a:spcPts val="300"/>
              </a:spcAft>
              <a:buSzTx/>
              <a:buFont typeface="Times New Roman" panose="02020603050405020304" pitchFamily="18" charset="0"/>
              <a:buChar char="―"/>
              <a:defRPr/>
            </a:pPr>
            <a:r>
              <a:rPr lang="en-US" altLang="zh-CN" sz="1800" b="1" dirty="0">
                <a:solidFill>
                  <a:srgbClr val="00B0F0"/>
                </a:solidFill>
                <a:cs typeface="Times New Roman" panose="02020603050405020304" pitchFamily="18" charset="0"/>
              </a:rPr>
              <a:t>Jan 	  4	(Thursday)	22</a:t>
            </a:r>
            <a:r>
              <a:rPr lang="zh-CN" altLang="en-US" sz="1800" b="1" dirty="0">
                <a:solidFill>
                  <a:srgbClr val="00B0F0"/>
                </a:solidFill>
                <a:cs typeface="Times New Roman" panose="02020603050405020304" pitchFamily="18" charset="0"/>
              </a:rPr>
              <a:t>：</a:t>
            </a:r>
            <a:r>
              <a:rPr lang="en-US" altLang="zh-CN" sz="1800" b="1" dirty="0">
                <a:solidFill>
                  <a:srgbClr val="00B0F0"/>
                </a:solidFill>
                <a:cs typeface="Times New Roman" panose="02020603050405020304" pitchFamily="18" charset="0"/>
              </a:rPr>
              <a:t>00 - 00:00 ET</a:t>
            </a:r>
          </a:p>
          <a:p>
            <a:pPr marL="685800" lvl="2" indent="-285750" algn="just">
              <a:spcBef>
                <a:spcPct val="0"/>
              </a:spcBef>
              <a:spcAft>
                <a:spcPts val="300"/>
              </a:spcAft>
              <a:buSzTx/>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SzTx/>
              <a:buFont typeface="Times New Roman" panose="02020603050405020304" pitchFamily="18" charset="0"/>
              <a:buChar char="―"/>
              <a:defRPr/>
            </a:pPr>
            <a:r>
              <a:rPr lang="en-US" altLang="zh-CN" sz="1800" b="1" dirty="0">
                <a:solidFill>
                  <a:srgbClr val="000000"/>
                </a:solidFill>
                <a:cs typeface="Times New Roman" panose="02020603050405020304" pitchFamily="18" charset="0"/>
              </a:rPr>
              <a:t>Jan 	  8	(Monday)	9</a:t>
            </a:r>
            <a:r>
              <a:rPr lang="zh-CN" altLang="en-US" sz="1800" b="1" dirty="0">
                <a:solidFill>
                  <a:srgbClr val="000000"/>
                </a:solidFill>
                <a:cs typeface="Times New Roman" panose="02020603050405020304" pitchFamily="18" charset="0"/>
              </a:rPr>
              <a:t>：</a:t>
            </a:r>
            <a:r>
              <a:rPr lang="en-US" altLang="zh-CN" sz="1800" b="1" dirty="0">
                <a:solidFill>
                  <a:srgbClr val="000000"/>
                </a:solidFill>
                <a:cs typeface="Times New Roman" panose="02020603050405020304" pitchFamily="18" charset="0"/>
              </a:rPr>
              <a:t>00 - 11:00 ET </a:t>
            </a:r>
          </a:p>
          <a:p>
            <a:pPr marL="685800" lvl="2" indent="-285750" algn="just">
              <a:spcBef>
                <a:spcPct val="0"/>
              </a:spcBef>
              <a:spcAft>
                <a:spcPts val="300"/>
              </a:spcAft>
              <a:buSzTx/>
              <a:buFont typeface="Times New Roman" panose="02020603050405020304" pitchFamily="18" charset="0"/>
              <a:buChar char="―"/>
              <a:defRPr/>
            </a:pPr>
            <a:r>
              <a:rPr lang="en-US" altLang="zh-CN" sz="1800" b="1" dirty="0">
                <a:solidFill>
                  <a:srgbClr val="000000"/>
                </a:solidFill>
                <a:cs typeface="Times New Roman" panose="02020603050405020304" pitchFamily="18" charset="0"/>
              </a:rPr>
              <a:t>Jan 	  9	(Tuesday)	9</a:t>
            </a:r>
            <a:r>
              <a:rPr lang="zh-CN" altLang="en-US" sz="1800" b="1" dirty="0">
                <a:solidFill>
                  <a:srgbClr val="000000"/>
                </a:solidFill>
                <a:cs typeface="Times New Roman" panose="02020603050405020304" pitchFamily="18" charset="0"/>
              </a:rPr>
              <a:t>：</a:t>
            </a:r>
            <a:r>
              <a:rPr lang="en-US" altLang="zh-CN" sz="1800" b="1" dirty="0">
                <a:solidFill>
                  <a:srgbClr val="000000"/>
                </a:solidFill>
                <a:cs typeface="Times New Roman" panose="02020603050405020304" pitchFamily="18" charset="0"/>
              </a:rPr>
              <a:t>00 - 11:00 ET </a:t>
            </a:r>
          </a:p>
          <a:p>
            <a:pPr marL="685800" lvl="2" indent="-285750" algn="just">
              <a:spcBef>
                <a:spcPct val="0"/>
              </a:spcBef>
              <a:spcAft>
                <a:spcPts val="300"/>
              </a:spcAft>
              <a:buSzTx/>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SzTx/>
              <a:buFont typeface="Times New Roman" panose="02020603050405020304" pitchFamily="18" charset="0"/>
              <a:buChar char="―"/>
              <a:defRPr/>
            </a:pPr>
            <a:endParaRPr lang="en-US" altLang="zh-CN" sz="1800" b="1" dirty="0">
              <a:solidFill>
                <a:srgbClr val="000000"/>
              </a:solidFill>
              <a:cs typeface="Times New Roman" panose="02020603050405020304" pitchFamily="18" charset="0"/>
            </a:endParaRPr>
          </a:p>
        </p:txBody>
      </p:sp>
      <p:sp>
        <p:nvSpPr>
          <p:cNvPr id="2" name="Footer Placeholder 1">
            <a:extLst>
              <a:ext uri="{FF2B5EF4-FFF2-40B4-BE49-F238E27FC236}">
                <a16:creationId xmlns:a16="http://schemas.microsoft.com/office/drawing/2014/main" id="{B2AE7783-512E-2AC8-FF58-7F8C4895A9CC}"/>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C2FBE1AA-11A1-4AED-CF96-FC19E7A3C7EB}"/>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4" name="Date Placeholder 3">
            <a:extLst>
              <a:ext uri="{FF2B5EF4-FFF2-40B4-BE49-F238E27FC236}">
                <a16:creationId xmlns:a16="http://schemas.microsoft.com/office/drawing/2014/main" id="{840F6E14-68BA-5083-1CC9-02E7CAC5887E}"/>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0584283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err="1"/>
              <a:t>TGbh</a:t>
            </a:r>
            <a:r>
              <a:rPr lang="en-US" dirty="0"/>
              <a:t>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2023-11-16</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C8995F5C-7FE6-6A77-728F-0D7AA323C2AF}"/>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BECE0D85-12B9-7BE3-57D9-2F1D7A052DA5}"/>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4" name="Date Placeholder 3">
            <a:extLst>
              <a:ext uri="{FF2B5EF4-FFF2-40B4-BE49-F238E27FC236}">
                <a16:creationId xmlns:a16="http://schemas.microsoft.com/office/drawing/2014/main" id="{B4EA4BD7-BEB5-0020-22D5-ACE5E41ECAF1}"/>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1435740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t>
            </a:r>
            <a:r>
              <a:rPr lang="en-US" dirty="0" err="1"/>
              <a:t>TGbh</a:t>
            </a:r>
            <a:endParaRPr lang="en-US" dirty="0"/>
          </a:p>
          <a:p>
            <a:pPr algn="ctr" eaLnBrk="1" hangingPunct="1">
              <a:buFontTx/>
              <a:buNone/>
            </a:pPr>
            <a:r>
              <a:rPr lang="en-US" dirty="0"/>
              <a:t>“Randomized and Changing MAC addresses” (RCM)</a:t>
            </a:r>
          </a:p>
          <a:p>
            <a:pPr algn="ctr" eaLnBrk="1" hangingPunct="1">
              <a:buFontTx/>
              <a:buNone/>
            </a:pPr>
            <a:r>
              <a:rPr lang="en-US" dirty="0"/>
              <a:t>November 2023 Session (mixed-mode)</a:t>
            </a:r>
          </a:p>
        </p:txBody>
      </p:sp>
      <p:sp>
        <p:nvSpPr>
          <p:cNvPr id="2" name="Footer Placeholder 1">
            <a:extLst>
              <a:ext uri="{FF2B5EF4-FFF2-40B4-BE49-F238E27FC236}">
                <a16:creationId xmlns:a16="http://schemas.microsoft.com/office/drawing/2014/main" id="{179D650B-A264-A753-A429-4CF6B9EA6F14}"/>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9A53A015-2DB5-BA81-351C-DCAF46030A00}"/>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4" name="Date Placeholder 3">
            <a:extLst>
              <a:ext uri="{FF2B5EF4-FFF2-40B4-BE49-F238E27FC236}">
                <a16:creationId xmlns:a16="http://schemas.microsoft.com/office/drawing/2014/main" id="{F5F6A334-1F89-C710-63A9-519B7C01B4B7}"/>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1697687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2057400" y="1447800"/>
            <a:ext cx="8229600" cy="4953000"/>
          </a:xfrm>
        </p:spPr>
        <p:txBody>
          <a:bodyPr/>
          <a:lstStyle/>
          <a:p>
            <a:pPr>
              <a:spcBef>
                <a:spcPts val="0"/>
              </a:spcBef>
            </a:pPr>
            <a:r>
              <a:rPr lang="en-US" dirty="0"/>
              <a:t>Agenda is here: </a:t>
            </a:r>
            <a:r>
              <a:rPr lang="en-US" dirty="0">
                <a:hlinkClick r:id="rId3"/>
              </a:rPr>
              <a:t>11-23/1719r8</a:t>
            </a:r>
            <a:r>
              <a:rPr lang="en-US" dirty="0"/>
              <a:t> </a:t>
            </a:r>
          </a:p>
          <a:p>
            <a:pPr>
              <a:spcBef>
                <a:spcPts val="0"/>
              </a:spcBef>
            </a:pPr>
            <a:r>
              <a:rPr lang="en-US" dirty="0"/>
              <a:t>Comment resolution on D1.0 spreadsheet: </a:t>
            </a:r>
            <a:r>
              <a:rPr lang="en-US" dirty="0">
                <a:hlinkClick r:id="rId4"/>
              </a:rPr>
              <a:t>11-23/1152r30</a:t>
            </a:r>
            <a:r>
              <a:rPr lang="en-US" dirty="0"/>
              <a:t> </a:t>
            </a:r>
          </a:p>
          <a:p>
            <a:pPr>
              <a:spcBef>
                <a:spcPts val="0"/>
              </a:spcBef>
            </a:pPr>
            <a:r>
              <a:rPr lang="en-US" dirty="0"/>
              <a:t>Motions: </a:t>
            </a:r>
            <a:r>
              <a:rPr lang="en-US" dirty="0">
                <a:hlinkClick r:id="rId5"/>
              </a:rPr>
              <a:t>11-22/0651r31</a:t>
            </a:r>
            <a:r>
              <a:rPr lang="en-US" dirty="0"/>
              <a:t> </a:t>
            </a:r>
          </a:p>
          <a:p>
            <a:pPr>
              <a:spcBef>
                <a:spcPts val="0"/>
              </a:spcBef>
            </a:pPr>
            <a:endParaRPr lang="en-US" dirty="0"/>
          </a:p>
          <a:p>
            <a:pPr>
              <a:spcBef>
                <a:spcPts val="0"/>
              </a:spcBef>
            </a:pPr>
            <a:r>
              <a:rPr lang="en-US" i="1" u="sng" dirty="0"/>
              <a:t>Completed resolution of all comments on D1.0 LB!  </a:t>
            </a:r>
            <a:r>
              <a:rPr lang="en-US" dirty="0"/>
              <a:t>(Combination of spreadsheet and Motions 23, 24, 25, 26)</a:t>
            </a:r>
          </a:p>
          <a:p>
            <a:pPr marL="0" indent="0">
              <a:spcBef>
                <a:spcPts val="0"/>
              </a:spcBef>
            </a:pPr>
            <a:endParaRPr lang="en-US" dirty="0"/>
          </a:p>
          <a:p>
            <a:pPr>
              <a:spcBef>
                <a:spcPts val="0"/>
              </a:spcBef>
            </a:pPr>
            <a:r>
              <a:rPr lang="en-US" dirty="0"/>
              <a:t>Completed liaison response to WBA with more detailed response to their liaisons to us: </a:t>
            </a:r>
            <a:r>
              <a:rPr lang="en-US" u="sng" dirty="0">
                <a:hlinkClick r:id="rId6"/>
              </a:rPr>
              <a:t>11-21/0703r0</a:t>
            </a:r>
            <a:r>
              <a:rPr lang="en-US" dirty="0"/>
              <a:t>, </a:t>
            </a:r>
            <a:r>
              <a:rPr lang="en-US" dirty="0">
                <a:hlinkClick r:id="rId7"/>
              </a:rPr>
              <a:t>11-21/1141r0</a:t>
            </a:r>
            <a:r>
              <a:rPr lang="en-US" dirty="0"/>
              <a:t>, </a:t>
            </a:r>
            <a:r>
              <a:rPr lang="en-US" dirty="0">
                <a:hlinkClick r:id="rId8"/>
              </a:rPr>
              <a:t>11-22/0668r0</a:t>
            </a:r>
            <a:r>
              <a:rPr lang="en-US" dirty="0"/>
              <a:t>, </a:t>
            </a:r>
            <a:r>
              <a:rPr lang="en-US" dirty="0">
                <a:hlinkClick r:id="rId9"/>
              </a:rPr>
              <a:t>11-22/0653r0</a:t>
            </a:r>
            <a:r>
              <a:rPr lang="en-US" dirty="0"/>
              <a:t>.  Our response: </a:t>
            </a:r>
            <a:r>
              <a:rPr lang="en-US" dirty="0">
                <a:hlinkClick r:id="rId10"/>
              </a:rPr>
              <a:t>11-23/2116r2</a:t>
            </a:r>
            <a:r>
              <a:rPr lang="en-US" dirty="0"/>
              <a:t>. </a:t>
            </a:r>
          </a:p>
          <a:p>
            <a:pPr>
              <a:spcBef>
                <a:spcPts val="0"/>
              </a:spcBef>
            </a:pPr>
            <a:endParaRPr lang="en-US" b="0" dirty="0"/>
          </a:p>
          <a:p>
            <a:pPr>
              <a:spcBef>
                <a:spcPts val="0"/>
              </a:spcBef>
            </a:pPr>
            <a:r>
              <a:rPr lang="en-US" dirty="0"/>
              <a:t>Will bring motions later in today’s agenda for recirc LB, and liaison to WBA with 802.11bh D1.0 attached.</a:t>
            </a:r>
          </a:p>
          <a:p>
            <a:pPr>
              <a:spcBef>
                <a:spcPts val="0"/>
              </a:spcBef>
            </a:pPr>
            <a:endParaRPr lang="en-US" altLang="en-US" sz="1400" dirty="0"/>
          </a:p>
        </p:txBody>
      </p:sp>
      <p:sp>
        <p:nvSpPr>
          <p:cNvPr id="2" name="Footer Placeholder 1">
            <a:extLst>
              <a:ext uri="{FF2B5EF4-FFF2-40B4-BE49-F238E27FC236}">
                <a16:creationId xmlns:a16="http://schemas.microsoft.com/office/drawing/2014/main" id="{3983C7A9-29D6-C8F1-9325-7BCF5C2607D2}"/>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540F4CDF-7739-3E04-F676-00D8F43B3DB8}"/>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4" name="Date Placeholder 3">
            <a:extLst>
              <a:ext uri="{FF2B5EF4-FFF2-40B4-BE49-F238E27FC236}">
                <a16:creationId xmlns:a16="http://schemas.microsoft.com/office/drawing/2014/main" id="{3F0990E2-94FC-C1AA-64DB-C3F004BC938B}"/>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6963093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Timeline</a:t>
            </a:r>
          </a:p>
        </p:txBody>
      </p:sp>
      <p:sp>
        <p:nvSpPr>
          <p:cNvPr id="15366" name="Rectangle 3"/>
          <p:cNvSpPr>
            <a:spLocks noGrp="1" noChangeArrowheads="1"/>
          </p:cNvSpPr>
          <p:nvPr>
            <p:ph type="body" idx="1"/>
          </p:nvPr>
        </p:nvSpPr>
        <p:spPr>
          <a:xfrm>
            <a:off x="1905000" y="1295400"/>
            <a:ext cx="8382000" cy="4876800"/>
          </a:xfrm>
        </p:spPr>
        <p:txBody>
          <a:bodyPr/>
          <a:lstStyle/>
          <a:p>
            <a:pPr lvl="1" algn="just">
              <a:spcBef>
                <a:spcPts val="0"/>
              </a:spcBef>
              <a:defRPr/>
            </a:pPr>
            <a:r>
              <a:rPr lang="en-US" altLang="zh-CN" sz="2400" dirty="0">
                <a:latin typeface="Times New Roman"/>
                <a:ea typeface="MS Gothic"/>
              </a:rPr>
              <a:t>PAR approved				</a:t>
            </a:r>
            <a:r>
              <a:rPr lang="en-US" altLang="zh-CN" sz="2400" dirty="0">
                <a:highlight>
                  <a:srgbClr val="00FF00"/>
                </a:highlight>
                <a:latin typeface="Times New Roman"/>
                <a:ea typeface="MS Gothic"/>
              </a:rPr>
              <a:t>Feb 2021</a:t>
            </a:r>
          </a:p>
          <a:p>
            <a:pPr lvl="1" algn="just">
              <a:spcBef>
                <a:spcPts val="0"/>
              </a:spcBef>
              <a:defRPr/>
            </a:pPr>
            <a:r>
              <a:rPr lang="en-US" altLang="zh-CN" sz="2400" dirty="0">
                <a:latin typeface="Times New Roman"/>
                <a:ea typeface="MS Gothic"/>
              </a:rPr>
              <a:t>First TG meeting			</a:t>
            </a:r>
            <a:r>
              <a:rPr lang="en-US" altLang="zh-CN" sz="2400" dirty="0">
                <a:highlight>
                  <a:srgbClr val="00FF00"/>
                </a:highlight>
                <a:latin typeface="Times New Roman"/>
                <a:ea typeface="MS Gothic"/>
              </a:rPr>
              <a:t>Mar 2021</a:t>
            </a:r>
          </a:p>
          <a:p>
            <a:pPr lvl="1" algn="just">
              <a:spcBef>
                <a:spcPts val="0"/>
              </a:spcBef>
              <a:defRPr/>
            </a:pPr>
            <a:r>
              <a:rPr lang="en-US" altLang="zh-CN" sz="2400" dirty="0">
                <a:latin typeface="Times New Roman"/>
                <a:ea typeface="MS Gothic"/>
              </a:rPr>
              <a:t>D0.2 CC					</a:t>
            </a:r>
            <a:r>
              <a:rPr lang="en-US" altLang="zh-CN" sz="2400" dirty="0">
                <a:highlight>
                  <a:srgbClr val="00FF00"/>
                </a:highlight>
                <a:latin typeface="Times New Roman"/>
                <a:ea typeface="MS Gothic"/>
                <a:sym typeface="Wingdings" panose="05000000000000000000" pitchFamily="2" charset="2"/>
              </a:rPr>
              <a:t>May 2022</a:t>
            </a:r>
            <a:endParaRPr lang="en-US" altLang="zh-CN" sz="2400" dirty="0">
              <a:latin typeface="Times New Roman"/>
              <a:ea typeface="MS Gothic"/>
            </a:endParaRPr>
          </a:p>
          <a:p>
            <a:pPr lvl="1" algn="just">
              <a:spcBef>
                <a:spcPts val="0"/>
              </a:spcBef>
              <a:defRPr/>
            </a:pPr>
            <a:r>
              <a:rPr lang="en-US" altLang="zh-CN" sz="2400" dirty="0">
                <a:latin typeface="Times New Roman"/>
                <a:ea typeface="MS Gothic"/>
              </a:rPr>
              <a:t>Initial WG Letter Ballot (D1.0)		</a:t>
            </a:r>
            <a:r>
              <a:rPr lang="en-US" altLang="zh-CN" sz="2400" dirty="0">
                <a:highlight>
                  <a:srgbClr val="00FF00"/>
                </a:highlight>
                <a:latin typeface="Times New Roman"/>
                <a:ea typeface="MS Gothic"/>
              </a:rPr>
              <a:t>May 2023</a:t>
            </a:r>
          </a:p>
          <a:p>
            <a:pPr lvl="1" algn="just">
              <a:spcBef>
                <a:spcPts val="0"/>
              </a:spcBef>
              <a:defRPr/>
            </a:pPr>
            <a:r>
              <a:rPr lang="en-US" altLang="zh-CN" sz="2400" dirty="0">
                <a:latin typeface="Times New Roman"/>
                <a:ea typeface="MS Gothic"/>
              </a:rPr>
              <a:t>Recirculation LB (D2.0)		</a:t>
            </a:r>
            <a:r>
              <a:rPr lang="en-US" altLang="zh-CN" sz="2400" dirty="0">
                <a:highlight>
                  <a:srgbClr val="FFFF00"/>
                </a:highlight>
                <a:latin typeface="Times New Roman"/>
                <a:ea typeface="MS Gothic"/>
              </a:rPr>
              <a:t>Nov 2023</a:t>
            </a:r>
          </a:p>
          <a:p>
            <a:pPr lvl="1" algn="just">
              <a:spcBef>
                <a:spcPts val="0"/>
              </a:spcBef>
              <a:defRPr/>
            </a:pPr>
            <a:r>
              <a:rPr lang="en-US" altLang="zh-CN" sz="2400" dirty="0">
                <a:latin typeface="Times New Roman"/>
                <a:ea typeface="MS Gothic"/>
              </a:rPr>
              <a:t>Initial SA Ballot (D3.0)			Mar 2024</a:t>
            </a:r>
          </a:p>
          <a:p>
            <a:pPr lvl="1" algn="just">
              <a:spcBef>
                <a:spcPts val="0"/>
              </a:spcBef>
              <a:defRPr/>
            </a:pPr>
            <a:r>
              <a:rPr lang="en-US" altLang="zh-CN" sz="2400" dirty="0">
                <a:latin typeface="Times New Roman"/>
                <a:ea typeface="MS Gothic"/>
              </a:rPr>
              <a:t>Final 802.11 WG approval		Jul 2024</a:t>
            </a:r>
          </a:p>
          <a:p>
            <a:pPr lvl="1" algn="just">
              <a:spcBef>
                <a:spcPts val="0"/>
              </a:spcBef>
              <a:defRPr/>
            </a:pPr>
            <a:r>
              <a:rPr lang="en-US" altLang="zh-CN" sz="2400" dirty="0">
                <a:latin typeface="Times New Roman"/>
                <a:ea typeface="MS Gothic"/>
              </a:rPr>
              <a:t>802 EC approval			Jul 2024</a:t>
            </a:r>
          </a:p>
          <a:p>
            <a:pPr lvl="1">
              <a:spcBef>
                <a:spcPts val="0"/>
              </a:spcBef>
              <a:defRPr/>
            </a:pPr>
            <a:r>
              <a:rPr lang="en-US" altLang="zh-CN" sz="2400" dirty="0" err="1">
                <a:latin typeface="Times New Roman"/>
                <a:ea typeface="MS Gothic"/>
              </a:rPr>
              <a:t>RevCom</a:t>
            </a:r>
            <a:r>
              <a:rPr lang="en-US" altLang="zh-CN" sz="2400" dirty="0">
                <a:latin typeface="Times New Roman"/>
                <a:ea typeface="MS Gothic"/>
              </a:rPr>
              <a:t> and SASB approval		Sep 2024</a:t>
            </a:r>
          </a:p>
          <a:p>
            <a:pPr>
              <a:spcBef>
                <a:spcPts val="0"/>
              </a:spcBef>
            </a:pPr>
            <a:endParaRPr lang="en-US" dirty="0"/>
          </a:p>
          <a:p>
            <a:pPr lvl="1" algn="just">
              <a:spcBef>
                <a:spcPts val="0"/>
              </a:spcBef>
              <a:defRPr/>
            </a:pPr>
            <a:endParaRPr lang="en-US" sz="2400" b="1" dirty="0">
              <a:latin typeface="Times New Roman"/>
              <a:ea typeface="MS Gothic"/>
            </a:endParaRPr>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C0B0EBCB-260F-2193-E3AD-1DB215CA9A3B}"/>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1825397C-4D82-84EF-8266-35D4A70DA79E}"/>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4" name="Date Placeholder 3">
            <a:extLst>
              <a:ext uri="{FF2B5EF4-FFF2-40B4-BE49-F238E27FC236}">
                <a16:creationId xmlns:a16="http://schemas.microsoft.com/office/drawing/2014/main" id="{0DF3B310-D1B0-D463-82D0-D31FD926502D}"/>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3688838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25351" y="685800"/>
            <a:ext cx="7772400" cy="1066800"/>
          </a:xfrm>
        </p:spPr>
        <p:txBody>
          <a:bodyPr/>
          <a:lstStyle/>
          <a:p>
            <a:r>
              <a:rPr lang="en-US" sz="3600" dirty="0"/>
              <a:t>Teleconference</a:t>
            </a:r>
          </a:p>
        </p:txBody>
      </p:sp>
      <p:sp>
        <p:nvSpPr>
          <p:cNvPr id="17414" name="Rectangle 3"/>
          <p:cNvSpPr>
            <a:spLocks noGrp="1" noChangeArrowheads="1"/>
          </p:cNvSpPr>
          <p:nvPr>
            <p:ph type="body" idx="1"/>
          </p:nvPr>
        </p:nvSpPr>
        <p:spPr>
          <a:xfrm>
            <a:off x="2209800" y="1676400"/>
            <a:ext cx="7772400" cy="1981201"/>
          </a:xfrm>
          <a:ln>
            <a:solidFill>
              <a:schemeClr val="bg1"/>
            </a:solidFill>
          </a:ln>
        </p:spPr>
        <p:txBody>
          <a:bodyPr/>
          <a:lstStyle/>
          <a:p>
            <a:pPr>
              <a:spcBef>
                <a:spcPts val="0"/>
              </a:spcBef>
              <a:spcAft>
                <a:spcPts val="0"/>
              </a:spcAft>
              <a:buFont typeface="Calibri" panose="020F0502020204030204" pitchFamily="34" charset="0"/>
              <a:buChar char="-"/>
            </a:pPr>
            <a:r>
              <a:rPr lang="en-US" sz="2800" dirty="0"/>
              <a:t>Tuesday, January 9, 9:30am ET, 2 hours: </a:t>
            </a:r>
          </a:p>
          <a:p>
            <a:pPr>
              <a:spcBef>
                <a:spcPts val="0"/>
              </a:spcBef>
              <a:spcAft>
                <a:spcPts val="0"/>
              </a:spcAft>
              <a:buFont typeface="Calibri" panose="020F0502020204030204" pitchFamily="34" charset="0"/>
              <a:buChar char="-"/>
            </a:pPr>
            <a:endParaRPr lang="en-US" sz="2800" dirty="0"/>
          </a:p>
          <a:p>
            <a:pPr>
              <a:spcBef>
                <a:spcPts val="0"/>
              </a:spcBef>
              <a:spcAft>
                <a:spcPts val="0"/>
              </a:spcAft>
              <a:buFont typeface="Calibri" panose="020F0502020204030204" pitchFamily="34" charset="0"/>
              <a:buChar char="-"/>
            </a:pPr>
            <a:endParaRPr lang="en-US" sz="2000" dirty="0"/>
          </a:p>
          <a:p>
            <a:pPr>
              <a:spcBef>
                <a:spcPts val="0"/>
              </a:spcBef>
              <a:spcAft>
                <a:spcPts val="0"/>
              </a:spcAft>
              <a:buFont typeface="Calibri" panose="020F0502020204030204" pitchFamily="34" charset="0"/>
              <a:buChar char="-"/>
            </a:pPr>
            <a:endParaRPr lang="en-US" sz="2000" dirty="0">
              <a:latin typeface="Calibri" panose="020F0502020204030204" pitchFamily="34" charset="0"/>
              <a:ea typeface="Calibri" panose="020F0502020204030204" pitchFamily="34" charset="0"/>
            </a:endParaRPr>
          </a:p>
          <a:p>
            <a:pPr marL="0" indent="0"/>
            <a:endParaRPr lang="en-US" sz="2800" dirty="0"/>
          </a:p>
        </p:txBody>
      </p:sp>
      <p:sp>
        <p:nvSpPr>
          <p:cNvPr id="4" name="Rectangle 2">
            <a:extLst>
              <a:ext uri="{FF2B5EF4-FFF2-40B4-BE49-F238E27FC236}">
                <a16:creationId xmlns:a16="http://schemas.microsoft.com/office/drawing/2014/main" id="{1A56DEE3-4F27-40F2-868C-37E77A470834}"/>
              </a:ext>
            </a:extLst>
          </p:cNvPr>
          <p:cNvSpPr txBox="1">
            <a:spLocks noChangeArrowheads="1"/>
          </p:cNvSpPr>
          <p:nvPr/>
        </p:nvSpPr>
        <p:spPr bwMode="auto">
          <a:xfrm>
            <a:off x="2225351" y="35052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sz="3600" kern="0" dirty="0"/>
              <a:t>January plans</a:t>
            </a:r>
          </a:p>
        </p:txBody>
      </p:sp>
      <p:sp>
        <p:nvSpPr>
          <p:cNvPr id="5" name="Rectangle 3">
            <a:extLst>
              <a:ext uri="{FF2B5EF4-FFF2-40B4-BE49-F238E27FC236}">
                <a16:creationId xmlns:a16="http://schemas.microsoft.com/office/drawing/2014/main" id="{52F67E78-A60C-478A-A848-83B88C85AA35}"/>
              </a:ext>
            </a:extLst>
          </p:cNvPr>
          <p:cNvSpPr txBox="1">
            <a:spLocks noChangeArrowheads="1"/>
          </p:cNvSpPr>
          <p:nvPr/>
        </p:nvSpPr>
        <p:spPr bwMode="auto">
          <a:xfrm>
            <a:off x="2133600" y="4267201"/>
            <a:ext cx="7772400" cy="1676401"/>
          </a:xfrm>
          <a:prstGeom prst="rect">
            <a:avLst/>
          </a:prstGeom>
          <a:noFill/>
          <a:ln w="9525">
            <a:solidFill>
              <a:schemeClr val="bg1"/>
            </a:solid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spcBef>
                <a:spcPts val="0"/>
              </a:spcBef>
              <a:spcAft>
                <a:spcPts val="0"/>
              </a:spcAft>
              <a:buFont typeface="Calibri" panose="020F0502020204030204" pitchFamily="34" charset="0"/>
              <a:buChar char="-"/>
            </a:pPr>
            <a:r>
              <a:rPr lang="en-US" sz="2800" dirty="0"/>
              <a:t>5 slots</a:t>
            </a:r>
          </a:p>
          <a:p>
            <a:pPr>
              <a:spcBef>
                <a:spcPts val="0"/>
              </a:spcBef>
              <a:spcAft>
                <a:spcPts val="0"/>
              </a:spcAft>
              <a:buFont typeface="Calibri" panose="020F0502020204030204" pitchFamily="34" charset="0"/>
              <a:buChar char="-"/>
            </a:pPr>
            <a:r>
              <a:rPr lang="en-US" sz="2800" dirty="0"/>
              <a:t>Complete comment resolution on D2.0 Recirculation Letter Ballot</a:t>
            </a:r>
          </a:p>
          <a:p>
            <a:pPr>
              <a:spcBef>
                <a:spcPts val="0"/>
              </a:spcBef>
              <a:spcAft>
                <a:spcPts val="0"/>
              </a:spcAft>
              <a:buFont typeface="Calibri" panose="020F0502020204030204" pitchFamily="34" charset="0"/>
              <a:buChar char="-"/>
            </a:pPr>
            <a:r>
              <a:rPr lang="en-US" sz="2800" dirty="0"/>
              <a:t>Goal to go out with recirculation ballot of D3.0</a:t>
            </a:r>
          </a:p>
          <a:p>
            <a:pPr>
              <a:spcBef>
                <a:spcPts val="0"/>
              </a:spcBef>
              <a:spcAft>
                <a:spcPts val="0"/>
              </a:spcAft>
              <a:buFont typeface="Calibri" panose="020F0502020204030204" pitchFamily="34" charset="0"/>
              <a:buChar char="-"/>
            </a:pPr>
            <a:endParaRPr lang="en-US" sz="2800" kern="0" dirty="0"/>
          </a:p>
          <a:p>
            <a:pPr>
              <a:spcBef>
                <a:spcPts val="0"/>
              </a:spcBef>
              <a:spcAft>
                <a:spcPts val="0"/>
              </a:spcAft>
              <a:buFont typeface="Calibri" panose="020F0502020204030204" pitchFamily="34" charset="0"/>
              <a:buChar char="-"/>
            </a:pPr>
            <a:endParaRPr lang="en-US" sz="2800" kern="0" dirty="0"/>
          </a:p>
          <a:p>
            <a:pPr>
              <a:spcBef>
                <a:spcPts val="0"/>
              </a:spcBef>
              <a:spcAft>
                <a:spcPts val="0"/>
              </a:spcAft>
              <a:buFont typeface="Calibri" panose="020F0502020204030204" pitchFamily="34" charset="0"/>
              <a:buChar char="-"/>
            </a:pPr>
            <a:endParaRPr lang="en-US" sz="2000" kern="0" dirty="0">
              <a:latin typeface="Calibri" panose="020F0502020204030204" pitchFamily="34" charset="0"/>
              <a:ea typeface="Calibri" panose="020F0502020204030204" pitchFamily="34" charset="0"/>
            </a:endParaRPr>
          </a:p>
          <a:p>
            <a:pPr marL="0" indent="0">
              <a:buNone/>
            </a:pPr>
            <a:endParaRPr lang="en-US" sz="2800" kern="0" dirty="0"/>
          </a:p>
        </p:txBody>
      </p:sp>
      <p:sp>
        <p:nvSpPr>
          <p:cNvPr id="2" name="Footer Placeholder 1">
            <a:extLst>
              <a:ext uri="{FF2B5EF4-FFF2-40B4-BE49-F238E27FC236}">
                <a16:creationId xmlns:a16="http://schemas.microsoft.com/office/drawing/2014/main" id="{F57FBFD0-96A5-12F3-84F6-AAC62030FFC3}"/>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217D466E-D786-F32D-256B-86903D94C801}"/>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6" name="Date Placeholder 5">
            <a:extLst>
              <a:ext uri="{FF2B5EF4-FFF2-40B4-BE49-F238E27FC236}">
                <a16:creationId xmlns:a16="http://schemas.microsoft.com/office/drawing/2014/main" id="{82F36F26-B86E-9390-E3F3-2775B5AD074E}"/>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934028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September to November)</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2023</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9" name="Content Placeholder 8">
            <a:extLst>
              <a:ext uri="{FF2B5EF4-FFF2-40B4-BE49-F238E27FC236}">
                <a16:creationId xmlns:a16="http://schemas.microsoft.com/office/drawing/2014/main" id="{BA44D0A3-8AAB-B8BB-F77E-37F59FB8894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12644" y="1752601"/>
            <a:ext cx="8642700" cy="4722812"/>
          </a:xfrm>
        </p:spPr>
      </p:pic>
    </p:spTree>
    <p:extLst>
      <p:ext uri="{BB962C8B-B14F-4D97-AF65-F5344CB8AC3E}">
        <p14:creationId xmlns:p14="http://schemas.microsoft.com/office/powerpoint/2010/main" val="17843870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2023-11-16</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42BDD6F2-9683-0BB9-7B26-9F6CBD0BEE05}"/>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E6D9CDE3-4CE4-7453-4697-BE7AB57B47ED}"/>
              </a:ext>
            </a:extLst>
          </p:cNvPr>
          <p:cNvSpPr>
            <a:spLocks noGrp="1"/>
          </p:cNvSpPr>
          <p:nvPr>
            <p:ph type="sldNum" idx="12"/>
          </p:nvPr>
        </p:nvSpPr>
        <p:spPr/>
        <p:txBody>
          <a:bodyPr/>
          <a:lstStyle/>
          <a:p>
            <a:r>
              <a:rPr lang="en-GB"/>
              <a:t>Slide </a:t>
            </a:r>
            <a:fld id="{DE40C9FC-4879-4F20-9ECA-A574A90476B7}" type="slidenum">
              <a:rPr lang="en-GB" smtClean="0"/>
              <a:pPr/>
              <a:t>60</a:t>
            </a:fld>
            <a:endParaRPr lang="en-GB"/>
          </a:p>
        </p:txBody>
      </p:sp>
      <p:sp>
        <p:nvSpPr>
          <p:cNvPr id="5" name="Date Placeholder 4">
            <a:extLst>
              <a:ext uri="{FF2B5EF4-FFF2-40B4-BE49-F238E27FC236}">
                <a16:creationId xmlns:a16="http://schemas.microsoft.com/office/drawing/2014/main" id="{849B7096-5604-6180-4342-72CF87E4D630}"/>
              </a:ext>
            </a:extLst>
          </p:cNvPr>
          <p:cNvSpPr>
            <a:spLocks noGrp="1"/>
          </p:cNvSpPr>
          <p:nvPr>
            <p:ph type="dt" idx="10"/>
          </p:nvPr>
        </p:nvSpPr>
        <p:spPr/>
        <p:txBody>
          <a:bodyPr/>
          <a:lstStyle/>
          <a:p>
            <a:r>
              <a:rPr lang="en-US"/>
              <a:t>November 2023</a:t>
            </a:r>
            <a:endParaRPr lang="en-GB"/>
          </a:p>
        </p:txBody>
      </p:sp>
    </p:spTree>
    <p:extLst>
      <p:ext uri="{BB962C8B-B14F-4D97-AF65-F5344CB8AC3E}">
        <p14:creationId xmlns:p14="http://schemas.microsoft.com/office/powerpoint/2010/main" val="862748630"/>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a:buClr>
                <a:srgbClr val="000000"/>
              </a:buClr>
              <a:buSzPct val="100000"/>
              <a:buFont typeface="Arial"/>
              <a:buChar char="•"/>
            </a:pPr>
            <a:r>
              <a:rPr lang="en-US" dirty="0" err="1"/>
              <a:t>TGbi</a:t>
            </a:r>
            <a:r>
              <a:rPr lang="en-US" dirty="0"/>
              <a:t> met 4 times during this plenary session.</a:t>
            </a:r>
          </a:p>
          <a:p>
            <a:pPr marL="0" indent="0">
              <a:buClr>
                <a:srgbClr val="000000"/>
              </a:buClr>
              <a:buSzPct val="100000"/>
            </a:pPr>
            <a:endParaRPr lang="en-US" dirty="0"/>
          </a:p>
          <a:p>
            <a:pPr>
              <a:buClr>
                <a:srgbClr val="000000"/>
              </a:buClr>
              <a:buSzPct val="100000"/>
              <a:buFont typeface="Arial"/>
              <a:buChar char="•"/>
            </a:pPr>
            <a:r>
              <a:rPr lang="en-US" dirty="0"/>
              <a:t>We reviewed technical submissions and text submissions, identifying topics that need additional attention such as resolving AID management across MAC address change.</a:t>
            </a:r>
          </a:p>
          <a:p>
            <a:pPr>
              <a:buClr>
                <a:srgbClr val="000000"/>
              </a:buClr>
              <a:buSzPct val="100000"/>
              <a:buFont typeface="Arial"/>
              <a:buChar char="•"/>
            </a:pPr>
            <a:endParaRPr lang="en-US" dirty="0"/>
          </a:p>
          <a:p>
            <a:pPr>
              <a:buClr>
                <a:srgbClr val="000000"/>
              </a:buClr>
              <a:buSzPct val="100000"/>
              <a:buFont typeface="Arial"/>
              <a:buChar char="•"/>
            </a:pPr>
            <a:r>
              <a:rPr lang="en-US" dirty="0"/>
              <a:t>We call for submissions of text that address requirements.</a:t>
            </a:r>
          </a:p>
          <a:p>
            <a:pPr>
              <a:buClr>
                <a:srgbClr val="000000"/>
              </a:buClr>
              <a:buSzPct val="100000"/>
              <a:buFont typeface="Arial"/>
              <a:buChar char="•"/>
            </a:pPr>
            <a:endParaRPr lang="en-US" dirty="0"/>
          </a:p>
          <a:p>
            <a:pPr>
              <a:buClr>
                <a:srgbClr val="000000"/>
              </a:buClr>
              <a:buSzPct val="100000"/>
              <a:buFont typeface="Arial"/>
              <a:buChar char="•"/>
            </a:pPr>
            <a:r>
              <a:rPr lang="en-US" dirty="0"/>
              <a:t>We continue to plan an initial draft in January.</a:t>
            </a:r>
          </a:p>
          <a:p>
            <a:pPr marL="0" indent="0">
              <a:buClr>
                <a:srgbClr val="000000"/>
              </a:buClr>
              <a:buSzPct val="100000"/>
            </a:pPr>
            <a:endParaRPr lang="en-US" dirty="0"/>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B2BD4A39-9186-00C2-F4BD-41425147A3AF}"/>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5EB6813F-ED1F-E85D-DD6B-06B7B6578FCC}"/>
              </a:ext>
            </a:extLst>
          </p:cNvPr>
          <p:cNvSpPr>
            <a:spLocks noGrp="1"/>
          </p:cNvSpPr>
          <p:nvPr>
            <p:ph type="sldNum" idx="12"/>
          </p:nvPr>
        </p:nvSpPr>
        <p:spPr/>
        <p:txBody>
          <a:bodyPr/>
          <a:lstStyle/>
          <a:p>
            <a:r>
              <a:rPr lang="en-GB"/>
              <a:t>Slide </a:t>
            </a:r>
            <a:fld id="{F5D8E26B-7BCF-4D25-9C89-0168A6618F18}" type="slidenum">
              <a:rPr lang="en-GB" smtClean="0"/>
              <a:pPr/>
              <a:t>61</a:t>
            </a:fld>
            <a:endParaRPr lang="en-GB"/>
          </a:p>
        </p:txBody>
      </p:sp>
      <p:sp>
        <p:nvSpPr>
          <p:cNvPr id="4" name="Date Placeholder 3">
            <a:extLst>
              <a:ext uri="{FF2B5EF4-FFF2-40B4-BE49-F238E27FC236}">
                <a16:creationId xmlns:a16="http://schemas.microsoft.com/office/drawing/2014/main" id="{F74D1FF1-C98E-966A-2C01-AAE37248DC69}"/>
              </a:ext>
            </a:extLst>
          </p:cNvPr>
          <p:cNvSpPr>
            <a:spLocks noGrp="1"/>
          </p:cNvSpPr>
          <p:nvPr>
            <p:ph type="dt" idx="10"/>
          </p:nvPr>
        </p:nvSpPr>
        <p:spPr/>
        <p:txBody>
          <a:bodyPr/>
          <a:lstStyle/>
          <a:p>
            <a:r>
              <a:rPr lang="en-US"/>
              <a:t>November 2023</a:t>
            </a:r>
            <a:endParaRPr lang="en-GB"/>
          </a:p>
        </p:txBody>
      </p:sp>
    </p:spTree>
    <p:extLst>
      <p:ext uri="{BB962C8B-B14F-4D97-AF65-F5344CB8AC3E}">
        <p14:creationId xmlns:p14="http://schemas.microsoft.com/office/powerpoint/2010/main" val="8276391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2209800" y="1751762"/>
            <a:ext cx="7770814" cy="3870664"/>
          </a:xfrm>
        </p:spPr>
        <p:txBody>
          <a:bodyPr>
            <a:normAutofit fontScale="85000" lnSpcReduction="20000"/>
          </a:bodyPr>
          <a:lstStyle/>
          <a:p>
            <a:r>
              <a:rPr lang="en-US" dirty="0"/>
              <a:t>TG use case start:				March 2021</a:t>
            </a:r>
          </a:p>
          <a:p>
            <a:r>
              <a:rPr lang="en-US" dirty="0"/>
              <a:t>Use case completion:			February 2022</a:t>
            </a:r>
          </a:p>
          <a:p>
            <a:r>
              <a:rPr lang="en-US" dirty="0"/>
              <a:t>Features identified:				September 2022</a:t>
            </a:r>
          </a:p>
          <a:p>
            <a:r>
              <a:rPr lang="en-US" dirty="0"/>
              <a:t>Comment collection:				January 2024</a:t>
            </a:r>
          </a:p>
          <a:p>
            <a:r>
              <a:rPr lang="en-US" dirty="0"/>
              <a:t>LB initial:   						May 2024</a:t>
            </a:r>
            <a:endParaRPr lang="en-US" dirty="0">
              <a:solidFill>
                <a:srgbClr val="FF0000"/>
              </a:solidFill>
            </a:endParaRPr>
          </a:p>
          <a:p>
            <a:r>
              <a:rPr lang="en-US" dirty="0"/>
              <a:t>LB re-circ:  						December 2024 </a:t>
            </a:r>
          </a:p>
          <a:p>
            <a:r>
              <a:rPr lang="en-US" dirty="0"/>
              <a:t>Ballot Pool: 						January 2025</a:t>
            </a:r>
          </a:p>
          <a:p>
            <a:r>
              <a:rPr lang="en-US" dirty="0"/>
              <a:t>MDR: 							January 2025</a:t>
            </a:r>
          </a:p>
          <a:p>
            <a:r>
              <a:rPr lang="en-US" dirty="0"/>
              <a:t>SA ballot: 						May 2025</a:t>
            </a:r>
          </a:p>
          <a:p>
            <a:r>
              <a:rPr lang="en-US" dirty="0"/>
              <a:t>SA re-circ: 						July 2025 </a:t>
            </a:r>
          </a:p>
          <a:p>
            <a:r>
              <a:rPr lang="en-US" dirty="0"/>
              <a:t>802.11/EC approval: 			January 2026</a:t>
            </a:r>
          </a:p>
          <a:p>
            <a:r>
              <a:rPr lang="en-US" dirty="0" err="1"/>
              <a:t>RevCom</a:t>
            </a:r>
            <a:r>
              <a:rPr lang="en-US" dirty="0"/>
              <a:t>/SASB approval: 		March 2026</a:t>
            </a:r>
          </a:p>
          <a:p>
            <a:endParaRPr lang="en-US" dirty="0"/>
          </a:p>
        </p:txBody>
      </p:sp>
      <p:sp>
        <p:nvSpPr>
          <p:cNvPr id="2" name="Footer Placeholder 1">
            <a:extLst>
              <a:ext uri="{FF2B5EF4-FFF2-40B4-BE49-F238E27FC236}">
                <a16:creationId xmlns:a16="http://schemas.microsoft.com/office/drawing/2014/main" id="{A8188843-EA59-BBF5-C085-177CDB57B41C}"/>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A8C600D7-B11B-C077-4CDA-2919BCF33395}"/>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6" name="Date Placeholder 5">
            <a:extLst>
              <a:ext uri="{FF2B5EF4-FFF2-40B4-BE49-F238E27FC236}">
                <a16:creationId xmlns:a16="http://schemas.microsoft.com/office/drawing/2014/main" id="{4901ECC4-950B-B60E-8FED-CC94E12AE332}"/>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9910928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marL="0" indent="0">
              <a:buClr>
                <a:srgbClr val="000000"/>
              </a:buClr>
              <a:buSzPct val="100000"/>
            </a:pPr>
            <a:endParaRPr lang="en-US" dirty="0"/>
          </a:p>
          <a:p>
            <a:pPr>
              <a:buClr>
                <a:srgbClr val="000000"/>
              </a:buClr>
              <a:buSzPct val="100000"/>
              <a:buFont typeface="Arial"/>
              <a:buChar char="•"/>
            </a:pPr>
            <a:r>
              <a:rPr lang="en-US" dirty="0"/>
              <a:t>Upcoming teleconferences will be on Thursdays at 10amET.</a:t>
            </a:r>
          </a:p>
          <a:p>
            <a:pPr lvl="1">
              <a:buClr>
                <a:srgbClr val="000000"/>
              </a:buClr>
              <a:buSzPct val="100000"/>
              <a:buFont typeface="Arial"/>
              <a:buChar char="•"/>
            </a:pPr>
            <a:r>
              <a:rPr lang="en-US" spc="-1" dirty="0">
                <a:solidFill>
                  <a:schemeClr val="tx1"/>
                </a:solidFill>
                <a:latin typeface="Times New Roman"/>
                <a:cs typeface="Times New Roman"/>
              </a:rPr>
              <a:t> Nov. 30</a:t>
            </a:r>
            <a:endParaRPr lang="en-US" spc="-1" dirty="0">
              <a:solidFill>
                <a:schemeClr val="tx1"/>
              </a:solidFill>
              <a:latin typeface="Times New Roman"/>
              <a:cs typeface="Times New Roman"/>
              <a:sym typeface="Times New Roman"/>
            </a:endParaRPr>
          </a:p>
          <a:p>
            <a:pPr lvl="1">
              <a:buClr>
                <a:srgbClr val="000000"/>
              </a:buClr>
              <a:buSzPct val="100000"/>
              <a:buFont typeface="Arial"/>
              <a:buChar char="•"/>
            </a:pPr>
            <a:r>
              <a:rPr lang="en-US" spc="-1" dirty="0">
                <a:solidFill>
                  <a:schemeClr val="tx1"/>
                </a:solidFill>
                <a:latin typeface="Times New Roman"/>
                <a:cs typeface="Times New Roman"/>
                <a:sym typeface="Times New Roman"/>
              </a:rPr>
              <a:t> Dec. 7</a:t>
            </a:r>
          </a:p>
          <a:p>
            <a:pPr lvl="1">
              <a:buClr>
                <a:srgbClr val="000000"/>
              </a:buClr>
              <a:buSzPct val="100000"/>
              <a:buFont typeface="Arial"/>
              <a:buChar char="•"/>
            </a:pPr>
            <a:r>
              <a:rPr lang="en-US" spc="-1" dirty="0">
                <a:solidFill>
                  <a:schemeClr val="tx1"/>
                </a:solidFill>
                <a:latin typeface="Times New Roman"/>
                <a:cs typeface="Times New Roman"/>
              </a:rPr>
              <a:t> Dec. 14</a:t>
            </a:r>
          </a:p>
          <a:p>
            <a:pPr lvl="1">
              <a:buClr>
                <a:srgbClr val="000000"/>
              </a:buClr>
              <a:buSzPct val="100000"/>
              <a:buFont typeface="Arial"/>
              <a:buChar char="•"/>
            </a:pPr>
            <a:r>
              <a:rPr lang="en-US" spc="-1" dirty="0">
                <a:solidFill>
                  <a:schemeClr val="tx1"/>
                </a:solidFill>
                <a:latin typeface="Times New Roman"/>
                <a:cs typeface="Times New Roman"/>
              </a:rPr>
              <a:t> Jan. 4</a:t>
            </a:r>
          </a:p>
          <a:p>
            <a:pPr lvl="1">
              <a:buClr>
                <a:srgbClr val="000000"/>
              </a:buClr>
              <a:buSzPct val="100000"/>
              <a:buFont typeface="Arial"/>
              <a:buChar char="•"/>
            </a:pPr>
            <a:r>
              <a:rPr lang="en-US" spc="-1" dirty="0">
                <a:solidFill>
                  <a:schemeClr val="tx1"/>
                </a:solidFill>
                <a:latin typeface="Times New Roman"/>
                <a:cs typeface="Times New Roman"/>
              </a:rPr>
              <a:t> Jan. 11</a:t>
            </a:r>
          </a:p>
          <a:p>
            <a:pPr lvl="1">
              <a:buClr>
                <a:srgbClr val="000000"/>
              </a:buClr>
              <a:buSzPct val="100000"/>
              <a:buFont typeface="Arial"/>
              <a:buChar char="•"/>
            </a:pPr>
            <a:endParaRPr lang="en-US" dirty="0"/>
          </a:p>
          <a:p>
            <a:pPr lvl="1">
              <a:buClr>
                <a:srgbClr val="000000"/>
              </a:buClr>
              <a:buSzPct val="100000"/>
              <a:buFont typeface="Arial"/>
              <a:buChar char="•"/>
            </a:pPr>
            <a:endParaRPr lang="en-US" dirty="0"/>
          </a:p>
        </p:txBody>
      </p:sp>
      <p:sp>
        <p:nvSpPr>
          <p:cNvPr id="2" name="Footer Placeholder 1">
            <a:extLst>
              <a:ext uri="{FF2B5EF4-FFF2-40B4-BE49-F238E27FC236}">
                <a16:creationId xmlns:a16="http://schemas.microsoft.com/office/drawing/2014/main" id="{E4EEC445-BEFB-C701-501B-525DDB06A4E2}"/>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4C0D03AA-E28A-AB7B-0190-30EBF341E555}"/>
              </a:ext>
            </a:extLst>
          </p:cNvPr>
          <p:cNvSpPr>
            <a:spLocks noGrp="1"/>
          </p:cNvSpPr>
          <p:nvPr>
            <p:ph type="sldNum" idx="12"/>
          </p:nvPr>
        </p:nvSpPr>
        <p:spPr/>
        <p:txBody>
          <a:bodyPr/>
          <a:lstStyle/>
          <a:p>
            <a:r>
              <a:rPr lang="en-GB"/>
              <a:t>Slide </a:t>
            </a:r>
            <a:fld id="{F5D8E26B-7BCF-4D25-9C89-0168A6618F18}" type="slidenum">
              <a:rPr lang="en-GB" smtClean="0"/>
              <a:pPr/>
              <a:t>63</a:t>
            </a:fld>
            <a:endParaRPr lang="en-GB"/>
          </a:p>
        </p:txBody>
      </p:sp>
      <p:sp>
        <p:nvSpPr>
          <p:cNvPr id="4" name="Date Placeholder 3">
            <a:extLst>
              <a:ext uri="{FF2B5EF4-FFF2-40B4-BE49-F238E27FC236}">
                <a16:creationId xmlns:a16="http://schemas.microsoft.com/office/drawing/2014/main" id="{813D819F-A76D-ECDD-6AFE-0954AD1C8076}"/>
              </a:ext>
            </a:extLst>
          </p:cNvPr>
          <p:cNvSpPr>
            <a:spLocks noGrp="1"/>
          </p:cNvSpPr>
          <p:nvPr>
            <p:ph type="dt" idx="10"/>
          </p:nvPr>
        </p:nvSpPr>
        <p:spPr/>
        <p:txBody>
          <a:bodyPr/>
          <a:lstStyle/>
          <a:p>
            <a:r>
              <a:rPr lang="en-US"/>
              <a:t>November 2023</a:t>
            </a:r>
            <a:endParaRPr lang="en-GB"/>
          </a:p>
        </p:txBody>
      </p:sp>
    </p:spTree>
    <p:extLst>
      <p:ext uri="{BB962C8B-B14F-4D97-AF65-F5344CB8AC3E}">
        <p14:creationId xmlns:p14="http://schemas.microsoft.com/office/powerpoint/2010/main" val="28207497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TGbk</a:t>
            </a:r>
            <a:r>
              <a:rPr lang="en-US" altLang="en-US" dirty="0"/>
              <a:t> 320MHz Positioning</a:t>
            </a:r>
            <a:br>
              <a:rPr lang="en-US" altLang="en-US" dirty="0"/>
            </a:br>
            <a:r>
              <a:rPr lang="en-US" altLang="en-US" dirty="0"/>
              <a:t>Nov. Meeting Closing Report</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2023-11-16</a:t>
            </a:r>
          </a:p>
        </p:txBody>
      </p:sp>
      <p:graphicFrame>
        <p:nvGraphicFramePr>
          <p:cNvPr id="3075" name="Object 3"/>
          <p:cNvGraphicFramePr>
            <a:graphicFrameLocks noChangeAspect="1"/>
          </p:cNvGraphicFramePr>
          <p:nvPr>
            <p:extLst>
              <p:ext uri="{D42A27DB-BD31-4B8C-83A1-F6EECF244321}">
                <p14:modId xmlns:p14="http://schemas.microsoft.com/office/powerpoint/2010/main" val="3273712817"/>
              </p:ext>
            </p:extLst>
          </p:nvPr>
        </p:nvGraphicFramePr>
        <p:xfrm>
          <a:off x="1004888" y="2409825"/>
          <a:ext cx="10510837" cy="2487613"/>
        </p:xfrm>
        <a:graphic>
          <a:graphicData uri="http://schemas.openxmlformats.org/presentationml/2006/ole">
            <mc:AlternateContent xmlns:mc="http://schemas.openxmlformats.org/markup-compatibility/2006">
              <mc:Choice xmlns:v="urn:schemas-microsoft-com:vml" Requires="v">
                <p:oleObj name="Document" r:id="rId3" imgW="10773432" imgH="2553940" progId="Word.Document.8">
                  <p:embed/>
                </p:oleObj>
              </mc:Choice>
              <mc:Fallback>
                <p:oleObj name="Document" r:id="rId3" imgW="10773432" imgH="2553940" progId="Word.Document.8">
                  <p:embed/>
                  <p:pic>
                    <p:nvPicPr>
                      <p:cNvPr id="3075" name="Object 3"/>
                      <p:cNvPicPr>
                        <a:picLocks noChangeAspect="1" noChangeArrowheads="1"/>
                      </p:cNvPicPr>
                      <p:nvPr/>
                    </p:nvPicPr>
                    <p:blipFill>
                      <a:blip r:embed="rId4"/>
                      <a:srcRect/>
                      <a:stretch>
                        <a:fillRect/>
                      </a:stretch>
                    </p:blipFill>
                    <p:spPr bwMode="auto">
                      <a:xfrm>
                        <a:off x="1004888" y="2409825"/>
                        <a:ext cx="10510837" cy="2487613"/>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8D1D2218-5739-5EF2-82DB-E548ECDAFBF3}"/>
              </a:ext>
            </a:extLst>
          </p:cNvPr>
          <p:cNvSpPr>
            <a:spLocks noGrp="1"/>
          </p:cNvSpPr>
          <p:nvPr>
            <p:ph type="ftr" idx="11"/>
          </p:nvPr>
        </p:nvSpPr>
        <p:spPr/>
        <p:txBody>
          <a:bodyPr/>
          <a:lstStyle/>
          <a:p>
            <a:r>
              <a:rPr lang="en-GB"/>
              <a:t>Jonathan Segev, Intel</a:t>
            </a:r>
          </a:p>
        </p:txBody>
      </p:sp>
      <p:sp>
        <p:nvSpPr>
          <p:cNvPr id="3" name="Slide Number Placeholder 2">
            <a:extLst>
              <a:ext uri="{FF2B5EF4-FFF2-40B4-BE49-F238E27FC236}">
                <a16:creationId xmlns:a16="http://schemas.microsoft.com/office/drawing/2014/main" id="{DDDC0B1D-7057-BCC8-C05F-3BB350AB206F}"/>
              </a:ext>
            </a:extLst>
          </p:cNvPr>
          <p:cNvSpPr>
            <a:spLocks noGrp="1"/>
          </p:cNvSpPr>
          <p:nvPr>
            <p:ph type="sldNum" idx="12"/>
          </p:nvPr>
        </p:nvSpPr>
        <p:spPr/>
        <p:txBody>
          <a:bodyPr/>
          <a:lstStyle/>
          <a:p>
            <a:r>
              <a:rPr lang="en-GB"/>
              <a:t>Slide </a:t>
            </a:r>
            <a:fld id="{DE40C9FC-4879-4F20-9ECA-A574A90476B7}" type="slidenum">
              <a:rPr lang="en-GB" smtClean="0"/>
              <a:pPr/>
              <a:t>64</a:t>
            </a:fld>
            <a:endParaRPr lang="en-GB"/>
          </a:p>
        </p:txBody>
      </p:sp>
      <p:sp>
        <p:nvSpPr>
          <p:cNvPr id="4" name="Date Placeholder 3">
            <a:extLst>
              <a:ext uri="{FF2B5EF4-FFF2-40B4-BE49-F238E27FC236}">
                <a16:creationId xmlns:a16="http://schemas.microsoft.com/office/drawing/2014/main" id="{6F615BEB-AE7A-5CBC-BF75-F3497326D9A9}"/>
              </a:ext>
            </a:extLst>
          </p:cNvPr>
          <p:cNvSpPr>
            <a:spLocks noGrp="1"/>
          </p:cNvSpPr>
          <p:nvPr>
            <p:ph type="dt" idx="10"/>
          </p:nvPr>
        </p:nvSpPr>
        <p:spPr/>
        <p:txBody>
          <a:bodyPr/>
          <a:lstStyle/>
          <a:p>
            <a:r>
              <a:rPr lang="en-US"/>
              <a:t>November 2023</a:t>
            </a:r>
            <a:endParaRPr lang="en-GB"/>
          </a:p>
        </p:txBody>
      </p:sp>
    </p:spTree>
    <p:extLst>
      <p:ext uri="{BB962C8B-B14F-4D97-AF65-F5344CB8AC3E}">
        <p14:creationId xmlns:p14="http://schemas.microsoft.com/office/powerpoint/2010/main" val="10361203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a:t>This document is the </a:t>
            </a:r>
            <a:r>
              <a:rPr lang="en-US" dirty="0" err="1"/>
              <a:t>TGbk</a:t>
            </a:r>
            <a:r>
              <a:rPr lang="en-US" dirty="0"/>
              <a:t> 320MHz Positioning closing report for the IEEE 802.11 Nov. 2023 plenary session.</a:t>
            </a:r>
          </a:p>
          <a:p>
            <a:pPr indent="12700" algn="just">
              <a:spcBef>
                <a:spcPct val="20000"/>
              </a:spcBef>
            </a:pPr>
            <a:endParaRPr lang="en-US" dirty="0"/>
          </a:p>
          <a:p>
            <a:pPr indent="12700" algn="just">
              <a:spcBef>
                <a:spcPct val="20000"/>
              </a:spcBef>
            </a:pPr>
            <a:endParaRPr lang="en-US" altLang="en-US" dirty="0"/>
          </a:p>
        </p:txBody>
      </p:sp>
      <p:sp>
        <p:nvSpPr>
          <p:cNvPr id="2" name="Footer Placeholder 1">
            <a:extLst>
              <a:ext uri="{FF2B5EF4-FFF2-40B4-BE49-F238E27FC236}">
                <a16:creationId xmlns:a16="http://schemas.microsoft.com/office/drawing/2014/main" id="{5EF6800F-FAC1-11B6-758A-83A47BCF6145}"/>
              </a:ext>
            </a:extLst>
          </p:cNvPr>
          <p:cNvSpPr>
            <a:spLocks noGrp="1"/>
          </p:cNvSpPr>
          <p:nvPr>
            <p:ph type="ftr" idx="14"/>
          </p:nvPr>
        </p:nvSpPr>
        <p:spPr/>
        <p:txBody>
          <a:bodyPr/>
          <a:lstStyle/>
          <a:p>
            <a:r>
              <a:rPr lang="en-GB"/>
              <a:t>Jonathan Segev, Intel</a:t>
            </a:r>
            <a:endParaRPr lang="en-GB" dirty="0"/>
          </a:p>
        </p:txBody>
      </p:sp>
      <p:sp>
        <p:nvSpPr>
          <p:cNvPr id="3" name="Slide Number Placeholder 2">
            <a:extLst>
              <a:ext uri="{FF2B5EF4-FFF2-40B4-BE49-F238E27FC236}">
                <a16:creationId xmlns:a16="http://schemas.microsoft.com/office/drawing/2014/main" id="{76E45A50-0236-947F-471B-C3B2CE9BF947}"/>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7" name="Date Placeholder 6">
            <a:extLst>
              <a:ext uri="{FF2B5EF4-FFF2-40B4-BE49-F238E27FC236}">
                <a16:creationId xmlns:a16="http://schemas.microsoft.com/office/drawing/2014/main" id="{8DA270D8-7D8F-9F07-1AB7-E278C303BCEE}"/>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41004410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191344" y="685802"/>
            <a:ext cx="11809312" cy="678962"/>
          </a:xfrm>
        </p:spPr>
        <p:txBody>
          <a:bodyPr/>
          <a:lstStyle/>
          <a:p>
            <a:r>
              <a:rPr lang="en-US" dirty="0"/>
              <a:t>Nov. Meeting Progress and Targets Towards the Jan.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191344" y="1535145"/>
            <a:ext cx="11377264" cy="2469919"/>
          </a:xfrm>
        </p:spPr>
        <p:txBody>
          <a:bodyPr/>
          <a:lstStyle/>
          <a:p>
            <a:pPr>
              <a:buFont typeface="Arial" panose="020B0604020202020204" pitchFamily="34" charset="0"/>
              <a:buChar char="•"/>
            </a:pPr>
            <a:r>
              <a:rPr lang="en-US" b="0" dirty="0"/>
              <a:t>Work completed this week:</a:t>
            </a:r>
          </a:p>
          <a:p>
            <a:pPr lvl="1">
              <a:buFont typeface="Arial" panose="020B0604020202020204" pitchFamily="34" charset="0"/>
              <a:buChar char="•"/>
            </a:pPr>
            <a:r>
              <a:rPr lang="en-US" dirty="0"/>
              <a:t>Reviewed and approved draft text proposals on static puncturing options and its signaling, negotiation and session modification.</a:t>
            </a:r>
          </a:p>
          <a:p>
            <a:pPr lvl="1">
              <a:buFont typeface="Arial" panose="020B0604020202020204" pitchFamily="34" charset="0"/>
              <a:buChar char="•"/>
            </a:pPr>
            <a:r>
              <a:rPr lang="en-US" dirty="0"/>
              <a:t>TG approval followed by WG approval to go to Initial WG ballot.</a:t>
            </a:r>
          </a:p>
          <a:p>
            <a:pPr lvl="1">
              <a:buFont typeface="Arial" panose="020B0604020202020204" pitchFamily="34" charset="0"/>
              <a:buChar char="•"/>
            </a:pPr>
            <a:r>
              <a:rPr lang="en-US" dirty="0"/>
              <a:t>11bf/11bk switch order of publication to enable use of 11bk waveforms for sensing applications.</a:t>
            </a:r>
          </a:p>
          <a:p>
            <a:pPr>
              <a:buFont typeface="Arial" panose="020B0604020202020204" pitchFamily="34" charset="0"/>
              <a:buChar char="•"/>
            </a:pPr>
            <a:endParaRPr lang="en-US" b="0" dirty="0"/>
          </a:p>
          <a:p>
            <a:pPr>
              <a:buFont typeface="Arial" panose="020B0604020202020204" pitchFamily="34" charset="0"/>
              <a:buChar char="•"/>
            </a:pPr>
            <a:r>
              <a:rPr lang="en-US" b="0" dirty="0"/>
              <a:t>Work expected towards Jan. session:</a:t>
            </a:r>
          </a:p>
          <a:p>
            <a:pPr lvl="1">
              <a:buFont typeface="Arial" panose="020B0604020202020204" pitchFamily="34" charset="0"/>
              <a:buChar char="•"/>
            </a:pPr>
            <a:r>
              <a:rPr lang="en-US" dirty="0"/>
              <a:t>Generation of P802.11bk D1.0 </a:t>
            </a:r>
          </a:p>
          <a:p>
            <a:pPr lvl="1">
              <a:buFont typeface="Arial" panose="020B0604020202020204" pitchFamily="34" charset="0"/>
              <a:buChar char="•"/>
            </a:pPr>
            <a:r>
              <a:rPr lang="en-US" dirty="0"/>
              <a:t>Initial WG ballot execution.</a:t>
            </a:r>
          </a:p>
          <a:p>
            <a:pPr lvl="1">
              <a:buFont typeface="Arial" panose="020B0604020202020204" pitchFamily="34" charset="0"/>
              <a:buChar char="•"/>
            </a:pPr>
            <a:r>
              <a:rPr lang="en-US" dirty="0"/>
              <a:t>Review WG ballot result and Comment assignment. </a:t>
            </a:r>
          </a:p>
          <a:p>
            <a:pPr lvl="1">
              <a:buFont typeface="Arial" panose="020B0604020202020204" pitchFamily="34" charset="0"/>
              <a:buChar char="•"/>
            </a:pPr>
            <a:endParaRPr lang="en-US" dirty="0"/>
          </a:p>
        </p:txBody>
      </p:sp>
      <p:pic>
        <p:nvPicPr>
          <p:cNvPr id="8" name="Picture 7">
            <a:extLst>
              <a:ext uri="{FF2B5EF4-FFF2-40B4-BE49-F238E27FC236}">
                <a16:creationId xmlns:a16="http://schemas.microsoft.com/office/drawing/2014/main" id="{C15E63A2-0A64-3B38-AE70-0B6EA6A3A8A2}"/>
              </a:ext>
            </a:extLst>
          </p:cNvPr>
          <p:cNvPicPr>
            <a:picLocks noChangeAspect="1"/>
          </p:cNvPicPr>
          <p:nvPr/>
        </p:nvPicPr>
        <p:blipFill>
          <a:blip r:embed="rId2"/>
          <a:stretch>
            <a:fillRect/>
          </a:stretch>
        </p:blipFill>
        <p:spPr>
          <a:xfrm>
            <a:off x="4619142" y="4492981"/>
            <a:ext cx="7453522" cy="1888347"/>
          </a:xfrm>
          <a:prstGeom prst="rect">
            <a:avLst/>
          </a:prstGeom>
        </p:spPr>
      </p:pic>
      <p:sp>
        <p:nvSpPr>
          <p:cNvPr id="7" name="Footer Placeholder 6">
            <a:extLst>
              <a:ext uri="{FF2B5EF4-FFF2-40B4-BE49-F238E27FC236}">
                <a16:creationId xmlns:a16="http://schemas.microsoft.com/office/drawing/2014/main" id="{B5A7B84C-7CCC-195F-CC84-8C6FBC8BB6E0}"/>
              </a:ext>
            </a:extLst>
          </p:cNvPr>
          <p:cNvSpPr>
            <a:spLocks noGrp="1"/>
          </p:cNvSpPr>
          <p:nvPr>
            <p:ph type="ftr" idx="14"/>
          </p:nvPr>
        </p:nvSpPr>
        <p:spPr/>
        <p:txBody>
          <a:bodyPr/>
          <a:lstStyle/>
          <a:p>
            <a:r>
              <a:rPr lang="en-GB"/>
              <a:t>Jonathan Segev, Intel</a:t>
            </a:r>
            <a:endParaRPr lang="en-GB" dirty="0"/>
          </a:p>
        </p:txBody>
      </p:sp>
      <p:sp>
        <p:nvSpPr>
          <p:cNvPr id="10" name="Slide Number Placeholder 9">
            <a:extLst>
              <a:ext uri="{FF2B5EF4-FFF2-40B4-BE49-F238E27FC236}">
                <a16:creationId xmlns:a16="http://schemas.microsoft.com/office/drawing/2014/main" id="{CB4C0E54-6FC4-5E94-89B9-22D8E544C9FA}"/>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11" name="Date Placeholder 10">
            <a:extLst>
              <a:ext uri="{FF2B5EF4-FFF2-40B4-BE49-F238E27FC236}">
                <a16:creationId xmlns:a16="http://schemas.microsoft.com/office/drawing/2014/main" id="{4B746F17-6006-EF3C-68F5-CC94FDE3B8C5}"/>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9324342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191344" y="685802"/>
            <a:ext cx="11809312" cy="678962"/>
          </a:xfrm>
        </p:spPr>
        <p:txBody>
          <a:bodyPr/>
          <a:lstStyle/>
          <a:p>
            <a:r>
              <a:rPr lang="en-US" dirty="0" err="1"/>
              <a:t>TGbk</a:t>
            </a:r>
            <a:r>
              <a:rPr lang="en-US" dirty="0"/>
              <a:t> Projected Timelines</a:t>
            </a:r>
          </a:p>
        </p:txBody>
      </p:sp>
      <p:sp>
        <p:nvSpPr>
          <p:cNvPr id="13" name="Rectangle 12">
            <a:extLst>
              <a:ext uri="{FF2B5EF4-FFF2-40B4-BE49-F238E27FC236}">
                <a16:creationId xmlns:a16="http://schemas.microsoft.com/office/drawing/2014/main" id="{D988CF59-2929-D5E6-8204-A24D0741ECB6}"/>
              </a:ext>
            </a:extLst>
          </p:cNvPr>
          <p:cNvSpPr>
            <a:spLocks noChangeArrowheads="1"/>
          </p:cNvSpPr>
          <p:nvPr/>
        </p:nvSpPr>
        <p:spPr bwMode="auto">
          <a:xfrm>
            <a:off x="1009070" y="1830296"/>
            <a:ext cx="10285409" cy="4190064"/>
          </a:xfrm>
          <a:prstGeom prst="rect">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4" name="Rectangle 13">
            <a:extLst>
              <a:ext uri="{FF2B5EF4-FFF2-40B4-BE49-F238E27FC236}">
                <a16:creationId xmlns:a16="http://schemas.microsoft.com/office/drawing/2014/main" id="{053A40A1-55E6-1C34-190F-52B2D8D66360}"/>
              </a:ext>
            </a:extLst>
          </p:cNvPr>
          <p:cNvSpPr>
            <a:spLocks noChangeArrowheads="1"/>
          </p:cNvSpPr>
          <p:nvPr/>
        </p:nvSpPr>
        <p:spPr bwMode="auto">
          <a:xfrm>
            <a:off x="7430243" y="1830296"/>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2024</a:t>
            </a:r>
          </a:p>
        </p:txBody>
      </p:sp>
      <p:sp>
        <p:nvSpPr>
          <p:cNvPr id="15" name="Rectangle 14">
            <a:extLst>
              <a:ext uri="{FF2B5EF4-FFF2-40B4-BE49-F238E27FC236}">
                <a16:creationId xmlns:a16="http://schemas.microsoft.com/office/drawing/2014/main" id="{B0C9DE81-BBE6-638F-D9D4-C9B4093344C8}"/>
              </a:ext>
            </a:extLst>
          </p:cNvPr>
          <p:cNvSpPr>
            <a:spLocks noChangeArrowheads="1"/>
          </p:cNvSpPr>
          <p:nvPr/>
        </p:nvSpPr>
        <p:spPr bwMode="auto">
          <a:xfrm>
            <a:off x="6164749" y="1823629"/>
            <a:ext cx="1265494"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2024</a:t>
            </a:r>
          </a:p>
        </p:txBody>
      </p:sp>
      <p:sp>
        <p:nvSpPr>
          <p:cNvPr id="16" name="Rectangle 15">
            <a:extLst>
              <a:ext uri="{FF2B5EF4-FFF2-40B4-BE49-F238E27FC236}">
                <a16:creationId xmlns:a16="http://schemas.microsoft.com/office/drawing/2014/main" id="{3969376B-B093-EDE7-EE33-C5C47BB27A27}"/>
              </a:ext>
            </a:extLst>
          </p:cNvPr>
          <p:cNvSpPr>
            <a:spLocks noChangeArrowheads="1"/>
          </p:cNvSpPr>
          <p:nvPr/>
        </p:nvSpPr>
        <p:spPr bwMode="auto">
          <a:xfrm>
            <a:off x="3626642" y="1823629"/>
            <a:ext cx="1272613" cy="37899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2023</a:t>
            </a:r>
          </a:p>
        </p:txBody>
      </p:sp>
      <p:sp>
        <p:nvSpPr>
          <p:cNvPr id="17" name="Rectangle 16">
            <a:extLst>
              <a:ext uri="{FF2B5EF4-FFF2-40B4-BE49-F238E27FC236}">
                <a16:creationId xmlns:a16="http://schemas.microsoft.com/office/drawing/2014/main" id="{0E21C0A6-1377-0E32-D32B-5A83A1974B10}"/>
              </a:ext>
            </a:extLst>
          </p:cNvPr>
          <p:cNvSpPr>
            <a:spLocks noChangeArrowheads="1"/>
          </p:cNvSpPr>
          <p:nvPr/>
        </p:nvSpPr>
        <p:spPr bwMode="auto">
          <a:xfrm>
            <a:off x="2254075" y="1823628"/>
            <a:ext cx="1372566"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2023</a:t>
            </a:r>
          </a:p>
        </p:txBody>
      </p:sp>
      <p:sp>
        <p:nvSpPr>
          <p:cNvPr id="18" name="Rectangle 17">
            <a:extLst>
              <a:ext uri="{FF2B5EF4-FFF2-40B4-BE49-F238E27FC236}">
                <a16:creationId xmlns:a16="http://schemas.microsoft.com/office/drawing/2014/main" id="{4B66AEC9-0437-C5CF-2276-369D0EA98D82}"/>
              </a:ext>
            </a:extLst>
          </p:cNvPr>
          <p:cNvSpPr>
            <a:spLocks noChangeArrowheads="1"/>
          </p:cNvSpPr>
          <p:nvPr/>
        </p:nvSpPr>
        <p:spPr bwMode="auto">
          <a:xfrm>
            <a:off x="1038698" y="1823628"/>
            <a:ext cx="1215378"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2023</a:t>
            </a:r>
          </a:p>
        </p:txBody>
      </p:sp>
      <p:sp>
        <p:nvSpPr>
          <p:cNvPr id="19" name="Rectangle 18">
            <a:extLst>
              <a:ext uri="{FF2B5EF4-FFF2-40B4-BE49-F238E27FC236}">
                <a16:creationId xmlns:a16="http://schemas.microsoft.com/office/drawing/2014/main" id="{F411A178-466D-7464-B6CE-F95921E18158}"/>
              </a:ext>
            </a:extLst>
          </p:cNvPr>
          <p:cNvSpPr>
            <a:spLocks noChangeArrowheads="1"/>
          </p:cNvSpPr>
          <p:nvPr/>
        </p:nvSpPr>
        <p:spPr bwMode="auto">
          <a:xfrm>
            <a:off x="4890356" y="1823628"/>
            <a:ext cx="128863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2023</a:t>
            </a:r>
          </a:p>
        </p:txBody>
      </p:sp>
      <p:sp>
        <p:nvSpPr>
          <p:cNvPr id="20" name="Rectangle 19">
            <a:extLst>
              <a:ext uri="{FF2B5EF4-FFF2-40B4-BE49-F238E27FC236}">
                <a16:creationId xmlns:a16="http://schemas.microsoft.com/office/drawing/2014/main" id="{795E2F7A-5718-BDAF-EB00-F6D194208A32}"/>
              </a:ext>
            </a:extLst>
          </p:cNvPr>
          <p:cNvSpPr>
            <a:spLocks noChangeArrowheads="1"/>
          </p:cNvSpPr>
          <p:nvPr/>
        </p:nvSpPr>
        <p:spPr bwMode="auto">
          <a:xfrm>
            <a:off x="8723321" y="1830296"/>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2024</a:t>
            </a:r>
          </a:p>
        </p:txBody>
      </p:sp>
      <p:sp>
        <p:nvSpPr>
          <p:cNvPr id="21" name="Line 15">
            <a:extLst>
              <a:ext uri="{FF2B5EF4-FFF2-40B4-BE49-F238E27FC236}">
                <a16:creationId xmlns:a16="http://schemas.microsoft.com/office/drawing/2014/main" id="{D2E4EC0E-EAC1-6386-FB77-01E2AA75F582}"/>
              </a:ext>
            </a:extLst>
          </p:cNvPr>
          <p:cNvSpPr>
            <a:spLocks noChangeShapeType="1"/>
          </p:cNvSpPr>
          <p:nvPr/>
        </p:nvSpPr>
        <p:spPr bwMode="auto">
          <a:xfrm flipH="1">
            <a:off x="7521819" y="1857643"/>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2" name="Line 14">
            <a:extLst>
              <a:ext uri="{FF2B5EF4-FFF2-40B4-BE49-F238E27FC236}">
                <a16:creationId xmlns:a16="http://schemas.microsoft.com/office/drawing/2014/main" id="{7DC4A6F1-43DE-D442-F00A-383380B2DB21}"/>
              </a:ext>
            </a:extLst>
          </p:cNvPr>
          <p:cNvSpPr>
            <a:spLocks noChangeShapeType="1"/>
          </p:cNvSpPr>
          <p:nvPr/>
        </p:nvSpPr>
        <p:spPr bwMode="auto">
          <a:xfrm flipH="1">
            <a:off x="4931364" y="1857643"/>
            <a:ext cx="7937"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3" name="Line 10">
            <a:extLst>
              <a:ext uri="{FF2B5EF4-FFF2-40B4-BE49-F238E27FC236}">
                <a16:creationId xmlns:a16="http://schemas.microsoft.com/office/drawing/2014/main" id="{8878653D-A8E7-7586-AC02-18860233D767}"/>
              </a:ext>
            </a:extLst>
          </p:cNvPr>
          <p:cNvSpPr>
            <a:spLocks noChangeShapeType="1"/>
          </p:cNvSpPr>
          <p:nvPr/>
        </p:nvSpPr>
        <p:spPr bwMode="auto">
          <a:xfrm>
            <a:off x="2257997" y="1857643"/>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4" name="Line 11">
            <a:extLst>
              <a:ext uri="{FF2B5EF4-FFF2-40B4-BE49-F238E27FC236}">
                <a16:creationId xmlns:a16="http://schemas.microsoft.com/office/drawing/2014/main" id="{1CCAB25B-6873-7FF0-63CF-E5C0204284B1}"/>
              </a:ext>
            </a:extLst>
          </p:cNvPr>
          <p:cNvSpPr>
            <a:spLocks noChangeShapeType="1"/>
          </p:cNvSpPr>
          <p:nvPr/>
        </p:nvSpPr>
        <p:spPr bwMode="auto">
          <a:xfrm>
            <a:off x="3626311" y="1857643"/>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5" name="Line 15">
            <a:extLst>
              <a:ext uri="{FF2B5EF4-FFF2-40B4-BE49-F238E27FC236}">
                <a16:creationId xmlns:a16="http://schemas.microsoft.com/office/drawing/2014/main" id="{6A349A57-2795-ED4F-9864-F7AF3B7E42DD}"/>
              </a:ext>
            </a:extLst>
          </p:cNvPr>
          <p:cNvSpPr>
            <a:spLocks noChangeShapeType="1"/>
          </p:cNvSpPr>
          <p:nvPr/>
        </p:nvSpPr>
        <p:spPr bwMode="auto">
          <a:xfrm>
            <a:off x="6190102" y="1857643"/>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6" name="Line 15">
            <a:extLst>
              <a:ext uri="{FF2B5EF4-FFF2-40B4-BE49-F238E27FC236}">
                <a16:creationId xmlns:a16="http://schemas.microsoft.com/office/drawing/2014/main" id="{6E57A8C8-F6DE-6652-2556-5BF4BDCC88F0}"/>
              </a:ext>
            </a:extLst>
          </p:cNvPr>
          <p:cNvSpPr>
            <a:spLocks noChangeShapeType="1"/>
          </p:cNvSpPr>
          <p:nvPr/>
        </p:nvSpPr>
        <p:spPr bwMode="auto">
          <a:xfrm flipH="1">
            <a:off x="8757979" y="1823629"/>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7" name="Rectangle 26">
            <a:extLst>
              <a:ext uri="{FF2B5EF4-FFF2-40B4-BE49-F238E27FC236}">
                <a16:creationId xmlns:a16="http://schemas.microsoft.com/office/drawing/2014/main" id="{9D53ED8F-0EB5-D0AA-D82F-16FB1B2EC07E}"/>
              </a:ext>
            </a:extLst>
          </p:cNvPr>
          <p:cNvSpPr>
            <a:spLocks noChangeArrowheads="1"/>
          </p:cNvSpPr>
          <p:nvPr/>
        </p:nvSpPr>
        <p:spPr bwMode="auto">
          <a:xfrm>
            <a:off x="10019454" y="1813150"/>
            <a:ext cx="1304652" cy="38947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2024</a:t>
            </a:r>
          </a:p>
        </p:txBody>
      </p:sp>
      <p:sp>
        <p:nvSpPr>
          <p:cNvPr id="28" name="Line 15">
            <a:extLst>
              <a:ext uri="{FF2B5EF4-FFF2-40B4-BE49-F238E27FC236}">
                <a16:creationId xmlns:a16="http://schemas.microsoft.com/office/drawing/2014/main" id="{CD945D86-D8A0-AEE9-7B06-73CC41672D43}"/>
              </a:ext>
            </a:extLst>
          </p:cNvPr>
          <p:cNvSpPr>
            <a:spLocks noChangeShapeType="1"/>
          </p:cNvSpPr>
          <p:nvPr/>
        </p:nvSpPr>
        <p:spPr bwMode="auto">
          <a:xfrm flipH="1">
            <a:off x="10054112" y="1806483"/>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9" name="Text Box 26">
            <a:extLst>
              <a:ext uri="{FF2B5EF4-FFF2-40B4-BE49-F238E27FC236}">
                <a16:creationId xmlns:a16="http://schemas.microsoft.com/office/drawing/2014/main" id="{FF814730-B03F-D6E6-A113-0D216BCFE50A}"/>
              </a:ext>
            </a:extLst>
          </p:cNvPr>
          <p:cNvSpPr txBox="1">
            <a:spLocks noChangeArrowheads="1"/>
          </p:cNvSpPr>
          <p:nvPr/>
        </p:nvSpPr>
        <p:spPr bwMode="auto">
          <a:xfrm flipH="1">
            <a:off x="939000" y="2490649"/>
            <a:ext cx="865662"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Formation</a:t>
            </a:r>
          </a:p>
        </p:txBody>
      </p:sp>
      <p:sp>
        <p:nvSpPr>
          <p:cNvPr id="30" name="Isosceles Triangle 29">
            <a:extLst>
              <a:ext uri="{FF2B5EF4-FFF2-40B4-BE49-F238E27FC236}">
                <a16:creationId xmlns:a16="http://schemas.microsoft.com/office/drawing/2014/main" id="{2F21693F-E971-9964-CCB7-5D260819F321}"/>
              </a:ext>
            </a:extLst>
          </p:cNvPr>
          <p:cNvSpPr>
            <a:spLocks noChangeArrowheads="1"/>
          </p:cNvSpPr>
          <p:nvPr/>
        </p:nvSpPr>
        <p:spPr bwMode="auto">
          <a:xfrm flipH="1">
            <a:off x="1127369" y="2300170"/>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31" name="Rectangle 30">
            <a:extLst>
              <a:ext uri="{FF2B5EF4-FFF2-40B4-BE49-F238E27FC236}">
                <a16:creationId xmlns:a16="http://schemas.microsoft.com/office/drawing/2014/main" id="{A7D97700-1862-638D-FC39-79367AC30C3B}"/>
              </a:ext>
            </a:extLst>
          </p:cNvPr>
          <p:cNvSpPr/>
          <p:nvPr/>
        </p:nvSpPr>
        <p:spPr>
          <a:xfrm>
            <a:off x="1165725" y="2859635"/>
            <a:ext cx="1111020" cy="173402"/>
          </a:xfrm>
          <a:prstGeom prst="rect">
            <a:avLst/>
          </a:prstGeom>
          <a:gradFill flip="none" rotWithShape="1">
            <a:gsLst>
              <a:gs pos="0">
                <a:schemeClr val="accent1">
                  <a:lumMod val="5000"/>
                  <a:lumOff val="95000"/>
                </a:schemeClr>
              </a:gs>
              <a:gs pos="0">
                <a:schemeClr val="accent1"/>
              </a:gs>
              <a:gs pos="100000">
                <a:srgbClr val="FFFF00"/>
              </a:gs>
              <a:gs pos="99000">
                <a:schemeClr val="accent1"/>
              </a:gs>
              <a:gs pos="100000">
                <a:srgbClr val="FFFF00"/>
              </a:gs>
            </a:gsLst>
            <a:lin ang="0" scaled="1"/>
            <a:tileRect/>
          </a:gra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Framework</a:t>
            </a:r>
          </a:p>
        </p:txBody>
      </p:sp>
      <p:sp>
        <p:nvSpPr>
          <p:cNvPr id="32" name="Isosceles Triangle 31">
            <a:extLst>
              <a:ext uri="{FF2B5EF4-FFF2-40B4-BE49-F238E27FC236}">
                <a16:creationId xmlns:a16="http://schemas.microsoft.com/office/drawing/2014/main" id="{AA33CB30-607A-7F91-E1A8-7552A855B1D5}"/>
              </a:ext>
            </a:extLst>
          </p:cNvPr>
          <p:cNvSpPr>
            <a:spLocks noChangeArrowheads="1"/>
          </p:cNvSpPr>
          <p:nvPr/>
        </p:nvSpPr>
        <p:spPr bwMode="auto">
          <a:xfrm flipH="1">
            <a:off x="2153976" y="2327219"/>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33" name="Text Box 26">
            <a:extLst>
              <a:ext uri="{FF2B5EF4-FFF2-40B4-BE49-F238E27FC236}">
                <a16:creationId xmlns:a16="http://schemas.microsoft.com/office/drawing/2014/main" id="{D83BDDB1-5ABB-0521-B952-AA518AAE8074}"/>
              </a:ext>
            </a:extLst>
          </p:cNvPr>
          <p:cNvSpPr txBox="1">
            <a:spLocks noChangeArrowheads="1"/>
          </p:cNvSpPr>
          <p:nvPr/>
        </p:nvSpPr>
        <p:spPr bwMode="auto">
          <a:xfrm flipH="1">
            <a:off x="1736465" y="2490649"/>
            <a:ext cx="1256193" cy="544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Framework completion</a:t>
            </a:r>
          </a:p>
          <a:p>
            <a:pPr algn="ctr"/>
            <a:r>
              <a:rPr lang="en-US" altLang="en-US" sz="1000" dirty="0">
                <a:latin typeface="Arial" panose="020B0604020202020204" pitchFamily="34" charset="0"/>
                <a:cs typeface="Arial" panose="020B0604020202020204" pitchFamily="34" charset="0"/>
              </a:rPr>
              <a:t>05/23</a:t>
            </a:r>
          </a:p>
        </p:txBody>
      </p:sp>
      <p:sp>
        <p:nvSpPr>
          <p:cNvPr id="34" name="Rectangle 33">
            <a:extLst>
              <a:ext uri="{FF2B5EF4-FFF2-40B4-BE49-F238E27FC236}">
                <a16:creationId xmlns:a16="http://schemas.microsoft.com/office/drawing/2014/main" id="{87E4C2A1-916E-FC6D-CAC9-FC10D0710B2E}"/>
              </a:ext>
            </a:extLst>
          </p:cNvPr>
          <p:cNvSpPr/>
          <p:nvPr/>
        </p:nvSpPr>
        <p:spPr>
          <a:xfrm>
            <a:off x="2268269" y="3128580"/>
            <a:ext cx="9016686" cy="236742"/>
          </a:xfrm>
          <a:prstGeom prst="rect">
            <a:avLst/>
          </a:prstGeom>
          <a:gradFill flip="none" rotWithShape="1">
            <a:gsLst>
              <a:gs pos="0">
                <a:schemeClr val="accent1">
                  <a:lumMod val="5000"/>
                  <a:lumOff val="95000"/>
                </a:schemeClr>
              </a:gs>
              <a:gs pos="0">
                <a:schemeClr val="accent1"/>
              </a:gs>
              <a:gs pos="100000">
                <a:srgbClr val="FFFF00"/>
              </a:gs>
              <a:gs pos="40000">
                <a:schemeClr val="accent1"/>
              </a:gs>
              <a:gs pos="50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802.11bk amendment text development</a:t>
            </a:r>
          </a:p>
        </p:txBody>
      </p:sp>
      <p:cxnSp>
        <p:nvCxnSpPr>
          <p:cNvPr id="35" name="Straight Connector 34">
            <a:extLst>
              <a:ext uri="{FF2B5EF4-FFF2-40B4-BE49-F238E27FC236}">
                <a16:creationId xmlns:a16="http://schemas.microsoft.com/office/drawing/2014/main" id="{C49B0646-62D8-D5BC-F70E-C036FE43A77F}"/>
              </a:ext>
            </a:extLst>
          </p:cNvPr>
          <p:cNvCxnSpPr>
            <a:cxnSpLocks/>
          </p:cNvCxnSpPr>
          <p:nvPr/>
        </p:nvCxnSpPr>
        <p:spPr bwMode="auto">
          <a:xfrm flipV="1">
            <a:off x="1164582" y="3049517"/>
            <a:ext cx="109728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Isosceles Triangle 35">
            <a:extLst>
              <a:ext uri="{FF2B5EF4-FFF2-40B4-BE49-F238E27FC236}">
                <a16:creationId xmlns:a16="http://schemas.microsoft.com/office/drawing/2014/main" id="{ADAB7429-CD4D-B63B-CBA3-D505A955903B}"/>
              </a:ext>
            </a:extLst>
          </p:cNvPr>
          <p:cNvSpPr>
            <a:spLocks noChangeArrowheads="1"/>
          </p:cNvSpPr>
          <p:nvPr/>
        </p:nvSpPr>
        <p:spPr bwMode="auto">
          <a:xfrm>
            <a:off x="6070989" y="2310649"/>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37" name="Text Box 26">
            <a:extLst>
              <a:ext uri="{FF2B5EF4-FFF2-40B4-BE49-F238E27FC236}">
                <a16:creationId xmlns:a16="http://schemas.microsoft.com/office/drawing/2014/main" id="{CA17D49E-55E8-461D-71B3-C622DC03B094}"/>
              </a:ext>
            </a:extLst>
          </p:cNvPr>
          <p:cNvSpPr txBox="1">
            <a:spLocks noChangeArrowheads="1"/>
          </p:cNvSpPr>
          <p:nvPr/>
        </p:nvSpPr>
        <p:spPr bwMode="auto">
          <a:xfrm flipH="1">
            <a:off x="5817733" y="2490649"/>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Initial WG ballot</a:t>
            </a:r>
          </a:p>
        </p:txBody>
      </p:sp>
      <p:sp>
        <p:nvSpPr>
          <p:cNvPr id="38" name="Isosceles Triangle 37">
            <a:extLst>
              <a:ext uri="{FF2B5EF4-FFF2-40B4-BE49-F238E27FC236}">
                <a16:creationId xmlns:a16="http://schemas.microsoft.com/office/drawing/2014/main" id="{C9A23D68-FDEB-0CA5-4227-C5E873BFAFD7}"/>
              </a:ext>
            </a:extLst>
          </p:cNvPr>
          <p:cNvSpPr>
            <a:spLocks noChangeArrowheads="1"/>
          </p:cNvSpPr>
          <p:nvPr/>
        </p:nvSpPr>
        <p:spPr bwMode="auto">
          <a:xfrm flipH="1">
            <a:off x="7771061" y="2297560"/>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39" name="Text Box 26">
            <a:extLst>
              <a:ext uri="{FF2B5EF4-FFF2-40B4-BE49-F238E27FC236}">
                <a16:creationId xmlns:a16="http://schemas.microsoft.com/office/drawing/2014/main" id="{28C86E25-D7F7-9EA2-A8E4-A9BE5672593C}"/>
              </a:ext>
            </a:extLst>
          </p:cNvPr>
          <p:cNvSpPr txBox="1">
            <a:spLocks noChangeArrowheads="1"/>
          </p:cNvSpPr>
          <p:nvPr/>
        </p:nvSpPr>
        <p:spPr bwMode="auto">
          <a:xfrm flipH="1">
            <a:off x="7517805" y="2490649"/>
            <a:ext cx="846911" cy="544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WG</a:t>
            </a:r>
          </a:p>
          <a:p>
            <a:pPr algn="ctr"/>
            <a:r>
              <a:rPr lang="en-US" altLang="en-US" sz="1000" dirty="0">
                <a:latin typeface="Arial" panose="020B0604020202020204" pitchFamily="34" charset="0"/>
                <a:cs typeface="Arial" panose="020B0604020202020204" pitchFamily="34" charset="0"/>
              </a:rPr>
              <a:t>Recirc 05/23</a:t>
            </a:r>
          </a:p>
        </p:txBody>
      </p:sp>
      <p:sp>
        <p:nvSpPr>
          <p:cNvPr id="40" name="Isosceles Triangle 39">
            <a:extLst>
              <a:ext uri="{FF2B5EF4-FFF2-40B4-BE49-F238E27FC236}">
                <a16:creationId xmlns:a16="http://schemas.microsoft.com/office/drawing/2014/main" id="{0AC2C18B-70AA-DDAB-763E-B2298E04149B}"/>
              </a:ext>
            </a:extLst>
          </p:cNvPr>
          <p:cNvSpPr>
            <a:spLocks noChangeArrowheads="1"/>
          </p:cNvSpPr>
          <p:nvPr/>
        </p:nvSpPr>
        <p:spPr bwMode="auto">
          <a:xfrm flipH="1">
            <a:off x="8857209" y="2297560"/>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41" name="Text Box 26">
            <a:extLst>
              <a:ext uri="{FF2B5EF4-FFF2-40B4-BE49-F238E27FC236}">
                <a16:creationId xmlns:a16="http://schemas.microsoft.com/office/drawing/2014/main" id="{0FF6A832-DA4A-88A6-B8C4-05C627E237E0}"/>
              </a:ext>
            </a:extLst>
          </p:cNvPr>
          <p:cNvSpPr txBox="1">
            <a:spLocks noChangeArrowheads="1"/>
          </p:cNvSpPr>
          <p:nvPr/>
        </p:nvSpPr>
        <p:spPr bwMode="auto">
          <a:xfrm flipH="1">
            <a:off x="8603953" y="2490649"/>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Initial SA</a:t>
            </a:r>
          </a:p>
          <a:p>
            <a:pPr algn="ctr"/>
            <a:r>
              <a:rPr lang="en-US" altLang="en-US" sz="1000" dirty="0">
                <a:latin typeface="Arial" panose="020B0604020202020204" pitchFamily="34" charset="0"/>
                <a:cs typeface="Arial" panose="020B0604020202020204" pitchFamily="34" charset="0"/>
              </a:rPr>
              <a:t>07/23</a:t>
            </a:r>
          </a:p>
        </p:txBody>
      </p:sp>
      <p:cxnSp>
        <p:nvCxnSpPr>
          <p:cNvPr id="42" name="Straight Connector 41">
            <a:extLst>
              <a:ext uri="{FF2B5EF4-FFF2-40B4-BE49-F238E27FC236}">
                <a16:creationId xmlns:a16="http://schemas.microsoft.com/office/drawing/2014/main" id="{10F2A0E8-4B34-C815-527B-ABCF1010459F}"/>
              </a:ext>
            </a:extLst>
          </p:cNvPr>
          <p:cNvCxnSpPr>
            <a:cxnSpLocks/>
          </p:cNvCxnSpPr>
          <p:nvPr/>
        </p:nvCxnSpPr>
        <p:spPr bwMode="auto">
          <a:xfrm flipV="1">
            <a:off x="2276813" y="3402102"/>
            <a:ext cx="393192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Isosceles Triangle 42">
            <a:extLst>
              <a:ext uri="{FF2B5EF4-FFF2-40B4-BE49-F238E27FC236}">
                <a16:creationId xmlns:a16="http://schemas.microsoft.com/office/drawing/2014/main" id="{8124550B-C3DB-69B9-4E6F-154B56373B2E}"/>
              </a:ext>
            </a:extLst>
          </p:cNvPr>
          <p:cNvSpPr>
            <a:spLocks noChangeArrowheads="1"/>
          </p:cNvSpPr>
          <p:nvPr/>
        </p:nvSpPr>
        <p:spPr bwMode="auto">
          <a:xfrm flipH="1">
            <a:off x="10602586" y="2297560"/>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44" name="Text Box 26">
            <a:extLst>
              <a:ext uri="{FF2B5EF4-FFF2-40B4-BE49-F238E27FC236}">
                <a16:creationId xmlns:a16="http://schemas.microsoft.com/office/drawing/2014/main" id="{A8541942-E94B-D48A-AA11-52A6D415B828}"/>
              </a:ext>
            </a:extLst>
          </p:cNvPr>
          <p:cNvSpPr txBox="1">
            <a:spLocks noChangeArrowheads="1"/>
          </p:cNvSpPr>
          <p:nvPr/>
        </p:nvSpPr>
        <p:spPr bwMode="auto">
          <a:xfrm flipH="1">
            <a:off x="10349330" y="2490649"/>
            <a:ext cx="846911"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Final SA</a:t>
            </a:r>
          </a:p>
        </p:txBody>
      </p:sp>
      <p:sp>
        <p:nvSpPr>
          <p:cNvPr id="3" name="Footer Placeholder 2">
            <a:extLst>
              <a:ext uri="{FF2B5EF4-FFF2-40B4-BE49-F238E27FC236}">
                <a16:creationId xmlns:a16="http://schemas.microsoft.com/office/drawing/2014/main" id="{F28495E8-AA96-B008-D3B9-758EFFE00A10}"/>
              </a:ext>
            </a:extLst>
          </p:cNvPr>
          <p:cNvSpPr>
            <a:spLocks noGrp="1"/>
          </p:cNvSpPr>
          <p:nvPr>
            <p:ph type="ftr" idx="14"/>
          </p:nvPr>
        </p:nvSpPr>
        <p:spPr/>
        <p:txBody>
          <a:bodyPr/>
          <a:lstStyle/>
          <a:p>
            <a:r>
              <a:rPr lang="en-GB"/>
              <a:t>Jonathan Segev, Intel</a:t>
            </a:r>
            <a:endParaRPr lang="en-GB" dirty="0"/>
          </a:p>
        </p:txBody>
      </p:sp>
      <p:sp>
        <p:nvSpPr>
          <p:cNvPr id="7" name="Slide Number Placeholder 6">
            <a:extLst>
              <a:ext uri="{FF2B5EF4-FFF2-40B4-BE49-F238E27FC236}">
                <a16:creationId xmlns:a16="http://schemas.microsoft.com/office/drawing/2014/main" id="{B1096CB1-DBE6-7119-53AB-90125A609D9A}"/>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8" name="Date Placeholder 7">
            <a:extLst>
              <a:ext uri="{FF2B5EF4-FFF2-40B4-BE49-F238E27FC236}">
                <a16:creationId xmlns:a16="http://schemas.microsoft.com/office/drawing/2014/main" id="{B35CF476-DA93-7E9F-4731-537D375FFE29}"/>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7340947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AA7D-AF08-4879-953B-4B7FF0391C1D}"/>
              </a:ext>
            </a:extLst>
          </p:cNvPr>
          <p:cNvSpPr>
            <a:spLocks noGrp="1"/>
          </p:cNvSpPr>
          <p:nvPr>
            <p:ph type="title"/>
          </p:nvPr>
        </p:nvSpPr>
        <p:spPr>
          <a:xfrm>
            <a:off x="914401" y="685801"/>
            <a:ext cx="10361084" cy="726975"/>
          </a:xfrm>
        </p:spPr>
        <p:txBody>
          <a:bodyPr/>
          <a:lstStyle/>
          <a:p>
            <a:r>
              <a:rPr lang="en-US" dirty="0"/>
              <a:t>Scheduled </a:t>
            </a:r>
            <a:r>
              <a:rPr lang="en-US" dirty="0" err="1"/>
              <a:t>TGbk</a:t>
            </a:r>
            <a:r>
              <a:rPr lang="en-US" dirty="0"/>
              <a:t> telecons</a:t>
            </a:r>
          </a:p>
        </p:txBody>
      </p:sp>
      <p:sp>
        <p:nvSpPr>
          <p:cNvPr id="8" name="Content Placeholder 2">
            <a:extLst>
              <a:ext uri="{FF2B5EF4-FFF2-40B4-BE49-F238E27FC236}">
                <a16:creationId xmlns:a16="http://schemas.microsoft.com/office/drawing/2014/main" id="{CC5B7EB9-3DEF-4981-89A9-614127FF9327}"/>
              </a:ext>
            </a:extLst>
          </p:cNvPr>
          <p:cNvSpPr txBox="1">
            <a:spLocks/>
          </p:cNvSpPr>
          <p:nvPr/>
        </p:nvSpPr>
        <p:spPr bwMode="auto">
          <a:xfrm>
            <a:off x="869621" y="1865108"/>
            <a:ext cx="10190067" cy="196601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lvl="1">
              <a:buFont typeface="Arial" panose="020B0604020202020204" pitchFamily="34" charset="0"/>
              <a:buChar char="•"/>
            </a:pPr>
            <a:r>
              <a:rPr lang="en-US" altLang="en-US" kern="0" dirty="0"/>
              <a:t>Tue. Dec. 5</a:t>
            </a:r>
            <a:r>
              <a:rPr lang="en-US" altLang="en-US" kern="0" baseline="30000" dirty="0"/>
              <a:t>th</a:t>
            </a:r>
            <a:r>
              <a:rPr lang="en-US" altLang="en-US" kern="0" dirty="0"/>
              <a:t> 	10:00am PT / 13:00 ET</a:t>
            </a:r>
          </a:p>
          <a:p>
            <a:pPr lvl="1">
              <a:buFont typeface="Arial" panose="020B0604020202020204" pitchFamily="34" charset="0"/>
              <a:buChar char="•"/>
            </a:pPr>
            <a:r>
              <a:rPr lang="en-US" altLang="en-US" kern="0" dirty="0"/>
              <a:t>Tue. Jan. 9</a:t>
            </a:r>
            <a:r>
              <a:rPr lang="en-US" altLang="en-US" kern="0" baseline="30000" dirty="0"/>
              <a:t>th</a:t>
            </a:r>
            <a:r>
              <a:rPr lang="en-US" altLang="en-US" kern="0" dirty="0"/>
              <a:t> 	10:00am PT / 13:00 ET</a:t>
            </a:r>
          </a:p>
          <a:p>
            <a:pPr marL="457200" lvl="1" indent="0"/>
            <a:endParaRPr lang="en-US" altLang="en-US" kern="0" dirty="0"/>
          </a:p>
          <a:p>
            <a:pPr lvl="1">
              <a:buFont typeface="Arial" panose="020B0604020202020204" pitchFamily="34" charset="0"/>
              <a:buChar char="•"/>
            </a:pPr>
            <a:endParaRPr lang="en-US" altLang="en-US" kern="0" baseline="30000" dirty="0"/>
          </a:p>
          <a:p>
            <a:pPr marL="0" indent="0"/>
            <a:endParaRPr lang="en-US" altLang="en-US" sz="2000" b="0" kern="0" dirty="0"/>
          </a:p>
          <a:p>
            <a:pPr marL="0" indent="0"/>
            <a:endParaRPr lang="en-US" altLang="en-US" sz="2000" b="0" kern="0" dirty="0"/>
          </a:p>
        </p:txBody>
      </p:sp>
      <p:sp>
        <p:nvSpPr>
          <p:cNvPr id="3" name="Footer Placeholder 2">
            <a:extLst>
              <a:ext uri="{FF2B5EF4-FFF2-40B4-BE49-F238E27FC236}">
                <a16:creationId xmlns:a16="http://schemas.microsoft.com/office/drawing/2014/main" id="{6D449650-A35D-3475-5D38-1C51010C07ED}"/>
              </a:ext>
            </a:extLst>
          </p:cNvPr>
          <p:cNvSpPr>
            <a:spLocks noGrp="1"/>
          </p:cNvSpPr>
          <p:nvPr>
            <p:ph type="ftr" idx="14"/>
          </p:nvPr>
        </p:nvSpPr>
        <p:spPr/>
        <p:txBody>
          <a:bodyPr/>
          <a:lstStyle/>
          <a:p>
            <a:r>
              <a:rPr lang="en-GB"/>
              <a:t>Jonathan Segev, Intel</a:t>
            </a:r>
            <a:endParaRPr lang="en-GB" dirty="0"/>
          </a:p>
        </p:txBody>
      </p:sp>
      <p:sp>
        <p:nvSpPr>
          <p:cNvPr id="7" name="Slide Number Placeholder 6">
            <a:extLst>
              <a:ext uri="{FF2B5EF4-FFF2-40B4-BE49-F238E27FC236}">
                <a16:creationId xmlns:a16="http://schemas.microsoft.com/office/drawing/2014/main" id="{FCA876C9-6892-17BD-0F7E-62DCE256B6DF}"/>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10" name="Date Placeholder 9">
            <a:extLst>
              <a:ext uri="{FF2B5EF4-FFF2-40B4-BE49-F238E27FC236}">
                <a16:creationId xmlns:a16="http://schemas.microsoft.com/office/drawing/2014/main" id="{42F079D1-3219-E48B-C022-1F29FD22735E}"/>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5524185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err="1">
                <a:solidFill>
                  <a:schemeClr val="tx1"/>
                </a:solidFill>
              </a:rPr>
              <a:t>TGbn</a:t>
            </a:r>
            <a:r>
              <a:rPr lang="en-US" altLang="en-US" dirty="0">
                <a:solidFill>
                  <a:schemeClr val="tx1"/>
                </a:solidFill>
              </a:rPr>
              <a:t> </a:t>
            </a:r>
            <a:r>
              <a:rPr lang="en-US" dirty="0"/>
              <a:t>November </a:t>
            </a:r>
            <a:r>
              <a:rPr lang="en-US" altLang="en-US" dirty="0">
                <a:solidFill>
                  <a:schemeClr val="tx1"/>
                </a:solidFill>
              </a:rPr>
              <a:t>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2023-11-16</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927593758"/>
              </p:ext>
            </p:extLst>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name="Document" r:id="rId2" imgW="8552553" imgH="2514074" progId="Word.Document.8">
                  <p:embed/>
                </p:oleObj>
              </mc:Choice>
              <mc:Fallback>
                <p:oleObj name="Document" r:id="rId2"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3"/>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47035EF4-B635-1124-C1E8-76AC13930F02}"/>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C6A71DAB-16DA-1426-A30C-684AE402F41C}"/>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8" name="Date Placeholder 7">
            <a:extLst>
              <a:ext uri="{FF2B5EF4-FFF2-40B4-BE49-F238E27FC236}">
                <a16:creationId xmlns:a16="http://schemas.microsoft.com/office/drawing/2014/main" id="{AC87F2E6-9F35-99C3-B1FE-197581FC2BCF}"/>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406100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(September to November)</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2023</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pic>
        <p:nvPicPr>
          <p:cNvPr id="8" name="Content Placeholder 7">
            <a:extLst>
              <a:ext uri="{FF2B5EF4-FFF2-40B4-BE49-F238E27FC236}">
                <a16:creationId xmlns:a16="http://schemas.microsoft.com/office/drawing/2014/main" id="{92B309A0-E38C-7923-4A66-7CC1877440E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7800" y="1456947"/>
            <a:ext cx="9220200" cy="5038387"/>
          </a:xfrm>
        </p:spPr>
      </p:pic>
    </p:spTree>
    <p:extLst>
      <p:ext uri="{BB962C8B-B14F-4D97-AF65-F5344CB8AC3E}">
        <p14:creationId xmlns:p14="http://schemas.microsoft.com/office/powerpoint/2010/main" val="15154372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a:xfrm>
            <a:off x="914401" y="685801"/>
            <a:ext cx="10361084" cy="1065213"/>
          </a:xfrm>
        </p:spPr>
        <p:txBody>
          <a:bodyPr/>
          <a:lstStyle/>
          <a:p>
            <a:r>
              <a:rPr lang="en-US" dirty="0" err="1"/>
              <a:t>TGbn</a:t>
            </a:r>
            <a:r>
              <a:rPr lang="en-US" dirty="0"/>
              <a:t> (Ultra High Reliability)</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981201"/>
            <a:ext cx="10361084" cy="4113213"/>
          </a:xfrm>
        </p:spPr>
        <p:txBody>
          <a:bodyPr/>
          <a:lstStyle/>
          <a:p>
            <a:pPr>
              <a:buFont typeface="Arial" panose="020B0604020202020204" pitchFamily="34" charset="0"/>
              <a:buChar char="•"/>
            </a:pPr>
            <a:r>
              <a:rPr lang="en-US" dirty="0"/>
              <a:t>TGbn had 5 meetings during the November plenary</a:t>
            </a:r>
          </a:p>
          <a:p>
            <a:pPr marL="800100" lvl="1" indent="-342900">
              <a:buFont typeface="Arial" panose="020B0604020202020204" pitchFamily="34" charset="0"/>
              <a:buChar char="•"/>
            </a:pPr>
            <a:r>
              <a:rPr lang="en-US" dirty="0"/>
              <a:t>Approved several task group documents</a:t>
            </a:r>
          </a:p>
          <a:p>
            <a:pPr marL="1200150" lvl="2" indent="-285750">
              <a:buFont typeface="Arial" panose="020B0604020202020204" pitchFamily="34" charset="0"/>
              <a:buChar char="•"/>
            </a:pPr>
            <a:r>
              <a:rPr lang="en-US" dirty="0"/>
              <a:t>TGbn selection procedure, TGbn timeline, TGbn functional requirements</a:t>
            </a:r>
          </a:p>
          <a:p>
            <a:pPr marL="800100" lvl="1" indent="-342900">
              <a:buFont typeface="Arial" panose="020B0604020202020204" pitchFamily="34" charset="0"/>
              <a:buChar char="•"/>
            </a:pPr>
            <a:r>
              <a:rPr lang="en-US" dirty="0"/>
              <a:t>Elected/Appointed Task Group Officers</a:t>
            </a:r>
          </a:p>
          <a:p>
            <a:pPr marL="1200150" lvl="2" indent="-285750">
              <a:buFont typeface="Arial" panose="020B0604020202020204" pitchFamily="34" charset="0"/>
              <a:buChar char="•"/>
            </a:pPr>
            <a:r>
              <a:rPr lang="en-US" dirty="0"/>
              <a:t>3 Vice Chairs, Secretary and Technical Editor</a:t>
            </a:r>
          </a:p>
          <a:p>
            <a:pPr marL="1200150" lvl="2" indent="-285750">
              <a:buFont typeface="Arial" panose="020B0604020202020204" pitchFamily="34" charset="0"/>
              <a:buChar char="•"/>
            </a:pPr>
            <a:r>
              <a:rPr lang="en-US" dirty="0"/>
              <a:t>Approved the creation of 2 ad-</a:t>
            </a:r>
            <a:r>
              <a:rPr lang="en-US" dirty="0" err="1"/>
              <a:t>hocs</a:t>
            </a:r>
            <a:r>
              <a:rPr lang="en-US" dirty="0"/>
              <a:t> (PHY and MAC), each with 3 ad-hoc chairs</a:t>
            </a:r>
          </a:p>
          <a:p>
            <a:pPr marL="800100" lvl="1" indent="-342900">
              <a:buFont typeface="Arial" panose="020B0604020202020204" pitchFamily="34" charset="0"/>
              <a:buChar char="•"/>
            </a:pPr>
            <a:r>
              <a:rPr lang="en-US" dirty="0"/>
              <a:t>Discussed 15 technical submissions</a:t>
            </a:r>
          </a:p>
          <a:p>
            <a:pPr>
              <a:buFont typeface="Arial" panose="020B0604020202020204" pitchFamily="34" charset="0"/>
              <a:buChar char="•"/>
            </a:pPr>
            <a:r>
              <a:rPr lang="en-US" dirty="0"/>
              <a:t>Agenda is available in </a:t>
            </a:r>
            <a:r>
              <a:rPr lang="en-US" dirty="0">
                <a:hlinkClick r:id="rId3"/>
              </a:rPr>
              <a:t>11-23/1713r14</a:t>
            </a:r>
            <a:endParaRPr lang="en-US" dirty="0"/>
          </a:p>
          <a:p>
            <a:pPr>
              <a:buFont typeface="Arial" panose="020B0604020202020204" pitchFamily="34" charset="0"/>
              <a:buChar char="•"/>
            </a:pPr>
            <a:r>
              <a:rPr lang="en-US" dirty="0"/>
              <a:t>Goals for January 2024: </a:t>
            </a:r>
          </a:p>
          <a:p>
            <a:pPr marL="800100" lvl="1" indent="-342900">
              <a:buFont typeface="Arial" panose="020B0604020202020204" pitchFamily="34" charset="0"/>
              <a:buChar char="•"/>
            </a:pPr>
            <a:r>
              <a:rPr lang="en-US" dirty="0"/>
              <a:t>Discuss any technical submissions</a:t>
            </a:r>
          </a:p>
          <a:p>
            <a:pPr marL="800100" lvl="1" indent="-342900">
              <a:buFont typeface="Arial" panose="020B0604020202020204" pitchFamily="34" charset="0"/>
              <a:buChar char="•"/>
            </a:pPr>
            <a:r>
              <a:rPr lang="en-US" dirty="0"/>
              <a:t>Elect chairs for MAC and PHY ad-hoc groups</a:t>
            </a:r>
          </a:p>
        </p:txBody>
      </p:sp>
      <p:sp>
        <p:nvSpPr>
          <p:cNvPr id="7" name="Footer Placeholder 6">
            <a:extLst>
              <a:ext uri="{FF2B5EF4-FFF2-40B4-BE49-F238E27FC236}">
                <a16:creationId xmlns:a16="http://schemas.microsoft.com/office/drawing/2014/main" id="{97AC00C6-CBBB-61BC-45B7-8097157C1E5F}"/>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5FD31856-191D-1226-558E-128110F5596B}"/>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9" name="Date Placeholder 8">
            <a:extLst>
              <a:ext uri="{FF2B5EF4-FFF2-40B4-BE49-F238E27FC236}">
                <a16:creationId xmlns:a16="http://schemas.microsoft.com/office/drawing/2014/main" id="{F41F389C-C7E0-8205-067A-BC6F7EE36DD9}"/>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8874406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a:xfrm>
            <a:off x="914401" y="685801"/>
            <a:ext cx="10361084" cy="1065213"/>
          </a:xfrm>
        </p:spPr>
        <p:txBody>
          <a:bodyPr/>
          <a:lstStyle/>
          <a:p>
            <a:r>
              <a:rPr lang="en-US" dirty="0"/>
              <a:t>Teleconference Plan</a:t>
            </a:r>
          </a:p>
        </p:txBody>
      </p:sp>
      <p:sp>
        <p:nvSpPr>
          <p:cNvPr id="11" name="Content Placeholder 10">
            <a:extLst>
              <a:ext uri="{FF2B5EF4-FFF2-40B4-BE49-F238E27FC236}">
                <a16:creationId xmlns:a16="http://schemas.microsoft.com/office/drawing/2014/main" id="{C945E25D-E1EE-4DE9-246C-B083D8BE58B6}"/>
              </a:ext>
            </a:extLst>
          </p:cNvPr>
          <p:cNvSpPr>
            <a:spLocks noGrp="1"/>
          </p:cNvSpPr>
          <p:nvPr>
            <p:ph idx="1"/>
          </p:nvPr>
        </p:nvSpPr>
        <p:spPr>
          <a:xfrm>
            <a:off x="914401" y="1981201"/>
            <a:ext cx="10361084" cy="4113213"/>
          </a:xfrm>
        </p:spPr>
        <p:txBody>
          <a:bodyPr/>
          <a:lstStyle/>
          <a:p>
            <a:pPr>
              <a:buFont typeface="Arial" panose="020B0604020202020204" pitchFamily="34" charset="0"/>
              <a:buChar char="•"/>
            </a:pPr>
            <a:r>
              <a:rPr lang="en-US" dirty="0"/>
              <a:t>Mondays 19:00 to 21:00 ET </a:t>
            </a:r>
          </a:p>
          <a:p>
            <a:pPr lvl="1">
              <a:buFont typeface="Arial" panose="020B0604020202020204" pitchFamily="34" charset="0"/>
              <a:buChar char="•"/>
            </a:pPr>
            <a:r>
              <a:rPr lang="en-US" dirty="0"/>
              <a:t>Starting from 27th of November until December 18th 2023 (4 conf calls).</a:t>
            </a:r>
          </a:p>
          <a:p>
            <a:pPr>
              <a:buFont typeface="Arial" panose="020B0604020202020204" pitchFamily="34" charset="0"/>
              <a:buChar char="•"/>
            </a:pPr>
            <a:r>
              <a:rPr lang="en-US" dirty="0"/>
              <a:t>Thursdays 10:00 to 12:00 ET</a:t>
            </a:r>
          </a:p>
          <a:p>
            <a:pPr lvl="1">
              <a:buFont typeface="Arial" panose="020B0604020202020204" pitchFamily="34" charset="0"/>
              <a:buChar char="•"/>
            </a:pPr>
            <a:r>
              <a:rPr lang="en-US" dirty="0"/>
              <a:t>Starting from 30th of November until 14th of December 2023 (3 conf calls).</a:t>
            </a:r>
          </a:p>
          <a:p>
            <a:pPr>
              <a:buFont typeface="Arial" panose="020B0604020202020204" pitchFamily="34" charset="0"/>
              <a:buChar char="•"/>
            </a:pPr>
            <a:endParaRPr lang="en-US" dirty="0"/>
          </a:p>
        </p:txBody>
      </p:sp>
      <p:sp>
        <p:nvSpPr>
          <p:cNvPr id="3" name="Footer Placeholder 2">
            <a:extLst>
              <a:ext uri="{FF2B5EF4-FFF2-40B4-BE49-F238E27FC236}">
                <a16:creationId xmlns:a16="http://schemas.microsoft.com/office/drawing/2014/main" id="{9B9D69E6-6BD3-5097-E766-83F974042D2D}"/>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E57E78CB-6EF5-81B1-01F0-258D119CFCC0}"/>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8" name="Date Placeholder 7">
            <a:extLst>
              <a:ext uri="{FF2B5EF4-FFF2-40B4-BE49-F238E27FC236}">
                <a16:creationId xmlns:a16="http://schemas.microsoft.com/office/drawing/2014/main" id="{15E3A1CA-6FC1-4C66-19BB-42327BC01D19}"/>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7746300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a:xfrm>
            <a:off x="914401" y="685801"/>
            <a:ext cx="10361084" cy="1065213"/>
          </a:xfrm>
        </p:spPr>
        <p:txBody>
          <a:bodyPr/>
          <a:lstStyle/>
          <a:p>
            <a:r>
              <a:rPr lang="en-US" dirty="0"/>
              <a:t>TGbn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113213"/>
          </a:xfrm>
        </p:spPr>
        <p:txBody>
          <a:bodyPr/>
          <a:lstStyle/>
          <a:p>
            <a:pPr marL="800100" lvl="1" indent="-342900">
              <a:buFont typeface="Arial" panose="020B0604020202020204" pitchFamily="34" charset="0"/>
              <a:buChar char="•"/>
            </a:pPr>
            <a:r>
              <a:rPr lang="en-US" altLang="en-US" b="1" dirty="0">
                <a:highlight>
                  <a:srgbClr val="00FF00"/>
                </a:highlight>
              </a:rPr>
              <a:t>PAR approved						July 2023</a:t>
            </a:r>
          </a:p>
          <a:p>
            <a:pPr marL="800100" lvl="1" indent="-342900">
              <a:buFont typeface="Arial" panose="020B0604020202020204" pitchFamily="34" charset="0"/>
              <a:buChar char="•"/>
            </a:pPr>
            <a:r>
              <a:rPr lang="en-US" altLang="en-US" b="1" dirty="0">
                <a:highlight>
                  <a:srgbClr val="00FF00"/>
                </a:highlight>
              </a:rPr>
              <a:t>First TG meeting						Nov 2023</a:t>
            </a:r>
          </a:p>
          <a:p>
            <a:pPr marL="800100" lvl="1" indent="-342900">
              <a:buFont typeface="Arial" panose="020B0604020202020204" pitchFamily="34" charset="0"/>
              <a:buChar char="•"/>
            </a:pPr>
            <a:r>
              <a:rPr lang="en-US" altLang="en-US" b="1" dirty="0"/>
              <a:t>D0.1 								Jan 2025</a:t>
            </a:r>
          </a:p>
          <a:p>
            <a:pPr marL="800100" lvl="1" indent="-342900">
              <a:buFont typeface="Arial" panose="020B0604020202020204" pitchFamily="34" charset="0"/>
              <a:buChar char="•"/>
            </a:pPr>
            <a:r>
              <a:rPr lang="en-US" altLang="en-US" b="1" dirty="0"/>
              <a:t>D1.0 Letter Ballot					May 2025</a:t>
            </a:r>
          </a:p>
          <a:p>
            <a:pPr marL="800100" lvl="1" indent="-342900">
              <a:buFont typeface="Arial" panose="020B0604020202020204" pitchFamily="34" charset="0"/>
              <a:buChar char="•"/>
            </a:pPr>
            <a:r>
              <a:rPr lang="en-US" altLang="en-US" b="1" dirty="0"/>
              <a:t>D2.0 LB 								May 2026</a:t>
            </a:r>
          </a:p>
          <a:p>
            <a:pPr marL="800100" lvl="1" indent="-342900">
              <a:buFont typeface="Arial" panose="020B0604020202020204" pitchFamily="34" charset="0"/>
              <a:buChar char="•"/>
            </a:pPr>
            <a:r>
              <a:rPr lang="en-US" altLang="en-US" b="1" dirty="0"/>
              <a:t>D3.0 LB 								Jan 2027</a:t>
            </a:r>
          </a:p>
          <a:p>
            <a:pPr marL="800100" lvl="1" indent="-342900">
              <a:buFont typeface="Arial" panose="020B0604020202020204" pitchFamily="34" charset="0"/>
              <a:buChar char="•"/>
            </a:pPr>
            <a:r>
              <a:rPr lang="en-US" altLang="en-US" b="1" dirty="0"/>
              <a:t>Initial SA ballot (D4.0)				May 2027</a:t>
            </a:r>
          </a:p>
          <a:p>
            <a:pPr marL="800100" lvl="1" indent="-342900">
              <a:buFont typeface="Arial" panose="020B0604020202020204" pitchFamily="34" charset="0"/>
              <a:buChar char="•"/>
            </a:pPr>
            <a:r>
              <a:rPr lang="en-US" altLang="en-US" b="1" dirty="0"/>
              <a:t>Final 802.11 WG approval			Mar 2028</a:t>
            </a:r>
          </a:p>
          <a:p>
            <a:pPr marL="800100" lvl="1" indent="-342900">
              <a:buFont typeface="Arial" panose="020B0604020202020204" pitchFamily="34" charset="0"/>
              <a:buChar char="•"/>
            </a:pPr>
            <a:r>
              <a:rPr lang="en-US" altLang="en-US" b="1" dirty="0"/>
              <a:t>802 EC approval						Mar 2028</a:t>
            </a:r>
          </a:p>
          <a:p>
            <a:pPr marL="800100" lvl="1" indent="-342900">
              <a:buFont typeface="Arial" panose="020B0604020202020204" pitchFamily="34" charset="0"/>
              <a:buChar char="•"/>
            </a:pPr>
            <a:r>
              <a:rPr lang="en-US" altLang="en-US" b="1" dirty="0"/>
              <a:t>RevCom and SASB approval			May 2028</a:t>
            </a:r>
            <a:r>
              <a:rPr lang="en-US" altLang="en-US" dirty="0"/>
              <a:t>	</a:t>
            </a:r>
            <a:endParaRPr lang="en-US" dirty="0"/>
          </a:p>
          <a:p>
            <a:pPr>
              <a:buFont typeface="Arial" panose="020B0604020202020204" pitchFamily="34" charset="0"/>
              <a:buChar char="•"/>
            </a:pPr>
            <a:endParaRPr lang="en-US" altLang="en-US" dirty="0"/>
          </a:p>
        </p:txBody>
      </p:sp>
      <p:sp>
        <p:nvSpPr>
          <p:cNvPr id="7" name="Footer Placeholder 6">
            <a:extLst>
              <a:ext uri="{FF2B5EF4-FFF2-40B4-BE49-F238E27FC236}">
                <a16:creationId xmlns:a16="http://schemas.microsoft.com/office/drawing/2014/main" id="{EA6E1C87-B16C-7A02-E41E-5439B043DF99}"/>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B6C4035D-FAC7-6057-36AE-3454061DA9EF}"/>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9" name="Date Placeholder 8">
            <a:extLst>
              <a:ext uri="{FF2B5EF4-FFF2-40B4-BE49-F238E27FC236}">
                <a16:creationId xmlns:a16="http://schemas.microsoft.com/office/drawing/2014/main" id="{5AE8D859-CC86-848D-045D-7296597A4BD9}"/>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835800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Nov 2023 </a:t>
            </a:r>
            <a:r>
              <a:rPr lang="en-US" altLang="zh-CN" dirty="0">
                <a:solidFill>
                  <a:srgbClr val="0000FF"/>
                </a:solidFill>
                <a:latin typeface="Arial Black" panose="020B0A04020102020204" pitchFamily="34" charset="0"/>
              </a:rPr>
              <a:t>Plenary</a:t>
            </a:r>
            <a:br>
              <a:rPr lang="en-US" altLang="zh-CN" sz="3200" dirty="0">
                <a:solidFill>
                  <a:srgbClr val="0000FF"/>
                </a:solidFill>
                <a:latin typeface="Arial Black" panose="020B0A04020102020204" pitchFamily="34" charset="0"/>
              </a:rPr>
            </a:br>
            <a:r>
              <a:rPr lang="en-US" altLang="en-US" sz="3200" dirty="0">
                <a:solidFill>
                  <a:srgbClr val="0000FF"/>
                </a:solidFill>
                <a:latin typeface="Arial Black" panose="020B0A04020102020204" pitchFamily="34" charset="0"/>
              </a:rPr>
              <a:t>AMP SG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Sanechips</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lang="en-US" altLang="en-US" sz="2000" kern="0" dirty="0">
                <a:latin typeface="Arial" panose="020B0604020202020204" pitchFamily="34" charset="0"/>
              </a:rPr>
              <a:t>			Vice Chair:	Steve </a:t>
            </a:r>
            <a:r>
              <a:rPr lang="en-US" altLang="en-US" sz="2000" kern="0" dirty="0" err="1">
                <a:latin typeface="Arial" panose="020B0604020202020204" pitchFamily="34" charset="0"/>
              </a:rPr>
              <a:t>Shellhammer</a:t>
            </a:r>
            <a:r>
              <a:rPr lang="en-US" altLang="en-US" sz="2000" kern="0" dirty="0">
                <a:latin typeface="Arial" panose="020B0604020202020204" pitchFamily="34" charset="0"/>
              </a:rPr>
              <a:t> (Qualcomm)</a:t>
            </a: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	</a:t>
            </a:r>
            <a:r>
              <a:rPr lang="en-US" altLang="zh-CN" sz="2000" kern="0" dirty="0" err="1">
                <a:latin typeface="Arial" panose="020B0604020202020204" pitchFamily="34" charset="0"/>
              </a:rPr>
              <a:t>Hao</a:t>
            </a:r>
            <a:r>
              <a:rPr lang="en-US" altLang="zh-CN" sz="2000" kern="0" dirty="0">
                <a:latin typeface="Arial" panose="020B0604020202020204" pitchFamily="34" charset="0"/>
              </a:rPr>
              <a:t> Wang (</a:t>
            </a:r>
            <a:r>
              <a:rPr lang="en-US" altLang="zh-CN" sz="2000" kern="0" dirty="0" err="1">
                <a:latin typeface="Arial" panose="020B0604020202020204" pitchFamily="34" charset="0"/>
              </a:rPr>
              <a:t>Tencent</a:t>
            </a:r>
            <a:r>
              <a:rPr lang="en-US" altLang="zh-CN" sz="2000" kern="0" dirty="0">
                <a:latin typeface="Arial" panose="020B0604020202020204" pitchFamily="34" charset="0"/>
              </a:rPr>
              <a:t>)</a:t>
            </a:r>
            <a:endPar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 name="Footer Placeholder 1">
            <a:extLst>
              <a:ext uri="{FF2B5EF4-FFF2-40B4-BE49-F238E27FC236}">
                <a16:creationId xmlns:a16="http://schemas.microsoft.com/office/drawing/2014/main" id="{753082F8-F203-3891-6F2D-B85A8697F486}"/>
              </a:ext>
            </a:extLst>
          </p:cNvPr>
          <p:cNvSpPr>
            <a:spLocks noGrp="1"/>
          </p:cNvSpPr>
          <p:nvPr>
            <p:ph type="ftr" idx="11"/>
          </p:nvPr>
        </p:nvSpPr>
        <p:spPr/>
        <p:txBody>
          <a:bodyPr/>
          <a:lstStyle/>
          <a:p>
            <a:r>
              <a:rPr lang="en-GB"/>
              <a:t>Bo Sun, Sanechips</a:t>
            </a:r>
          </a:p>
        </p:txBody>
      </p:sp>
      <p:sp>
        <p:nvSpPr>
          <p:cNvPr id="3" name="Slide Number Placeholder 2">
            <a:extLst>
              <a:ext uri="{FF2B5EF4-FFF2-40B4-BE49-F238E27FC236}">
                <a16:creationId xmlns:a16="http://schemas.microsoft.com/office/drawing/2014/main" id="{D5BC57AD-7DF4-2D15-D965-5A65004B26CA}"/>
              </a:ext>
            </a:extLst>
          </p:cNvPr>
          <p:cNvSpPr>
            <a:spLocks noGrp="1"/>
          </p:cNvSpPr>
          <p:nvPr>
            <p:ph type="sldNum" idx="12"/>
          </p:nvPr>
        </p:nvSpPr>
        <p:spPr/>
        <p:txBody>
          <a:bodyPr/>
          <a:lstStyle/>
          <a:p>
            <a:r>
              <a:rPr lang="en-GB"/>
              <a:t>Slide </a:t>
            </a:r>
            <a:fld id="{06B781AF-4CCF-49B0-A572-DE54FBE5D942}" type="slidenum">
              <a:rPr lang="en-GB" smtClean="0"/>
              <a:pPr/>
              <a:t>73</a:t>
            </a:fld>
            <a:endParaRPr lang="en-GB"/>
          </a:p>
        </p:txBody>
      </p:sp>
      <p:sp>
        <p:nvSpPr>
          <p:cNvPr id="4" name="Date Placeholder 3">
            <a:extLst>
              <a:ext uri="{FF2B5EF4-FFF2-40B4-BE49-F238E27FC236}">
                <a16:creationId xmlns:a16="http://schemas.microsoft.com/office/drawing/2014/main" id="{FEEA7B07-1D5C-4B7F-F8D7-D26A6B00AC1B}"/>
              </a:ext>
            </a:extLst>
          </p:cNvPr>
          <p:cNvSpPr>
            <a:spLocks noGrp="1"/>
          </p:cNvSpPr>
          <p:nvPr>
            <p:ph type="dt" idx="10"/>
          </p:nvPr>
        </p:nvSpPr>
        <p:spPr/>
        <p:txBody>
          <a:bodyPr/>
          <a:lstStyle/>
          <a:p>
            <a:r>
              <a:rPr lang="en-US"/>
              <a:t>November 2023</a:t>
            </a:r>
            <a:endParaRPr lang="en-GB"/>
          </a:p>
        </p:txBody>
      </p:sp>
    </p:spTree>
    <p:extLst>
      <p:ext uri="{BB962C8B-B14F-4D97-AF65-F5344CB8AC3E}">
        <p14:creationId xmlns:p14="http://schemas.microsoft.com/office/powerpoint/2010/main" val="17540303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90000" lnSpcReduction="10000"/>
          </a:bodyPr>
          <a:lstStyle/>
          <a:p>
            <a:pPr>
              <a:buFont typeface="Arial" panose="020B0604020202020204" pitchFamily="34" charset="0"/>
              <a:buChar char="•"/>
            </a:pPr>
            <a:r>
              <a:rPr lang="en-GB" altLang="en-US" dirty="0"/>
              <a:t>4 AMP SG meetings were planned but AMP SG adjourned after 3</a:t>
            </a:r>
            <a:r>
              <a:rPr lang="en-GB" altLang="en-US" baseline="30000" dirty="0"/>
              <a:t>rd</a:t>
            </a:r>
            <a:r>
              <a:rPr lang="en-GB" altLang="en-US" dirty="0"/>
              <a:t> meeting since all work was done for the week.</a:t>
            </a:r>
          </a:p>
          <a:p>
            <a:pPr lvl="0">
              <a:buFont typeface="Arial" panose="020B0604020202020204" pitchFamily="34" charset="0"/>
              <a:buChar char="•"/>
            </a:pPr>
            <a:r>
              <a:rPr lang="en-GB" altLang="en-US" dirty="0"/>
              <a:t>3 technical submissions were presented and discussed to assist PAR/CSD document development.</a:t>
            </a:r>
          </a:p>
          <a:p>
            <a:pPr lvl="0">
              <a:buFont typeface="Arial" panose="020B0604020202020204" pitchFamily="34" charset="0"/>
              <a:buChar char="•"/>
            </a:pPr>
            <a:r>
              <a:rPr lang="en-GB" altLang="en-US" dirty="0"/>
              <a:t>AMP PAR/CSD documents were updated based on discussion consensus.</a:t>
            </a:r>
          </a:p>
          <a:p>
            <a:pPr lvl="0">
              <a:buFont typeface="Arial" panose="020B0604020202020204" pitchFamily="34" charset="0"/>
              <a:buChar char="•"/>
            </a:pPr>
            <a:r>
              <a:rPr lang="en-GB" altLang="en-US" dirty="0"/>
              <a:t>The AMP SG approved an AMP PAR doc (11-23/1006r4) and an AMP CSD draft (11-23/1212r2) for WG motion to be submitted to 802 EC for pre-view.</a:t>
            </a:r>
          </a:p>
          <a:p>
            <a:pPr>
              <a:buFont typeface="Arial" panose="020B0604020202020204" pitchFamily="34" charset="0"/>
              <a:buChar char="•"/>
            </a:pPr>
            <a:r>
              <a:rPr lang="en-GB" altLang="en-US" dirty="0"/>
              <a:t>AMP SG agenda for this week is as below:</a:t>
            </a:r>
          </a:p>
          <a:p>
            <a:pPr lvl="1">
              <a:buFont typeface="Arial" panose="020B0604020202020204" pitchFamily="34" charset="0"/>
              <a:buChar char="•"/>
            </a:pPr>
            <a:r>
              <a:rPr lang="en-GB" altLang="en-US" dirty="0">
                <a:hlinkClick r:id="rId2"/>
              </a:rPr>
              <a:t>https://mentor.ieee.org/802.11/dcn/23/11-23-1723-04-0amp-amp-sg-meeting-agenda-for-nov-plenary-2023.pptx</a:t>
            </a:r>
            <a:endParaRPr lang="en-GB" altLang="en-US" dirty="0"/>
          </a:p>
          <a:p>
            <a:pPr lvl="1">
              <a:buFont typeface="Arial" panose="020B0604020202020204" pitchFamily="34" charset="0"/>
              <a:buChar char="•"/>
            </a:pPr>
            <a:endParaRPr lang="en-US" altLang="en-GB" dirty="0"/>
          </a:p>
          <a:p>
            <a:pPr marL="57150" indent="0"/>
            <a:r>
              <a:rPr lang="en-US" altLang="en-GB" dirty="0"/>
              <a:t>Goal of future AMP SG work: </a:t>
            </a:r>
          </a:p>
          <a:p>
            <a:pPr marL="514350" lvl="1" indent="0"/>
            <a:r>
              <a:rPr lang="en-US" altLang="en-GB" dirty="0"/>
              <a:t>PAR/CSD development and tech contribution discussion.</a:t>
            </a:r>
          </a:p>
        </p:txBody>
      </p:sp>
      <p:sp>
        <p:nvSpPr>
          <p:cNvPr id="7" name="标题 6"/>
          <p:cNvSpPr>
            <a:spLocks noGrp="1"/>
          </p:cNvSpPr>
          <p:nvPr>
            <p:ph type="title"/>
          </p:nvPr>
        </p:nvSpPr>
        <p:spPr/>
        <p:txBody>
          <a:bodyPr/>
          <a:lstStyle/>
          <a:p>
            <a:r>
              <a:rPr lang="en-US" altLang="zh-CN" dirty="0"/>
              <a:t>AMP SG’s Progress during this week</a:t>
            </a:r>
            <a:endParaRPr lang="zh-CN" altLang="en-US" dirty="0"/>
          </a:p>
        </p:txBody>
      </p:sp>
      <p:sp>
        <p:nvSpPr>
          <p:cNvPr id="2" name="Footer Placeholder 1">
            <a:extLst>
              <a:ext uri="{FF2B5EF4-FFF2-40B4-BE49-F238E27FC236}">
                <a16:creationId xmlns:a16="http://schemas.microsoft.com/office/drawing/2014/main" id="{AEF42B68-AF16-B938-F020-26CA25261151}"/>
              </a:ext>
            </a:extLst>
          </p:cNvPr>
          <p:cNvSpPr>
            <a:spLocks noGrp="1"/>
          </p:cNvSpPr>
          <p:nvPr>
            <p:ph type="ftr" idx="14"/>
          </p:nvPr>
        </p:nvSpPr>
        <p:spPr/>
        <p:txBody>
          <a:bodyPr/>
          <a:lstStyle/>
          <a:p>
            <a:r>
              <a:rPr lang="en-GB"/>
              <a:t>Bo Sun, Sanechips</a:t>
            </a:r>
            <a:endParaRPr lang="en-GB" dirty="0"/>
          </a:p>
        </p:txBody>
      </p:sp>
      <p:sp>
        <p:nvSpPr>
          <p:cNvPr id="8" name="Slide Number Placeholder 7">
            <a:extLst>
              <a:ext uri="{FF2B5EF4-FFF2-40B4-BE49-F238E27FC236}">
                <a16:creationId xmlns:a16="http://schemas.microsoft.com/office/drawing/2014/main" id="{BA39E973-B180-546F-2123-8A35F7FF2649}"/>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
        <p:nvSpPr>
          <p:cNvPr id="9" name="Date Placeholder 8">
            <a:extLst>
              <a:ext uri="{FF2B5EF4-FFF2-40B4-BE49-F238E27FC236}">
                <a16:creationId xmlns:a16="http://schemas.microsoft.com/office/drawing/2014/main" id="{1D67952B-6CB6-FDCE-4034-3AFA67621125}"/>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2042590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solidFill>
                  <a:schemeClr val="tx2"/>
                </a:solidFill>
              </a:rPr>
              <a:t>SG </a:t>
            </a:r>
            <a:r>
              <a:rPr lang="en-US" altLang="en-US" dirty="0">
                <a:solidFill>
                  <a:schemeClr val="tx2"/>
                </a:solidFill>
                <a:latin typeface="Times New Roman" panose="02020603050405020304" pitchFamily="18" charset="0"/>
              </a:rPr>
              <a:t>Motion #1: AMP PAR</a:t>
            </a:r>
            <a:endParaRPr lang="zh-CN" altLang="en-US" dirty="0"/>
          </a:p>
        </p:txBody>
      </p:sp>
      <p:sp>
        <p:nvSpPr>
          <p:cNvPr id="3" name="内容占位符 2"/>
          <p:cNvSpPr>
            <a:spLocks noGrp="1"/>
          </p:cNvSpPr>
          <p:nvPr>
            <p:ph idx="1"/>
          </p:nvPr>
        </p:nvSpPr>
        <p:spPr/>
        <p:txBody>
          <a:bodyPr/>
          <a:lstStyle/>
          <a:p>
            <a:pPr marL="0" lvl="0" indent="0">
              <a:buNone/>
            </a:pPr>
            <a:r>
              <a:rPr lang="en-GB" altLang="zh-CN" sz="1800" dirty="0"/>
              <a:t>Believing that the PAR contained in the document referenced below meets IEEE-SA guidelines,</a:t>
            </a:r>
            <a:endParaRPr lang="en-CA" altLang="zh-CN" sz="1800" dirty="0"/>
          </a:p>
          <a:p>
            <a:pPr marL="0" lvl="0" indent="0">
              <a:buNone/>
            </a:pPr>
            <a:r>
              <a:rPr lang="en-GB" altLang="zh-CN" sz="1800" dirty="0"/>
              <a:t>Request that the PAR contained in 11-23/1006r4 &lt;https://mentor.ieee.org/802.11/dcn/23/11-23-1006-04-0amp-ieee-802-11-amp-sg-proposed-par.docx&gt; be posted to the IEEE 802 Executive Committee (EC) agenda for WG 802 preview and EC approval to submit to </a:t>
            </a:r>
            <a:r>
              <a:rPr lang="en-GB" altLang="zh-CN" sz="1800" dirty="0" err="1"/>
              <a:t>NesCom</a:t>
            </a:r>
            <a:r>
              <a:rPr lang="en-GB" altLang="zh-CN" sz="1800" dirty="0"/>
              <a:t>. </a:t>
            </a:r>
          </a:p>
          <a:p>
            <a:pPr marL="0" marR="0" indent="0" eaLnBrk="0" hangingPunct="0">
              <a:buNone/>
              <a:defRPr/>
            </a:pPr>
            <a:endParaRPr lang="en-GB" altLang="zh-CN" sz="1800" dirty="0"/>
          </a:p>
          <a:p>
            <a:pPr marL="0" marR="0" indent="0" eaLnBrk="0" hangingPunct="0">
              <a:buNone/>
              <a:defRPr/>
            </a:pPr>
            <a:r>
              <a:rPr lang="en-GB" altLang="zh-CN" sz="1800" dirty="0"/>
              <a:t>Moved by Bo Sun on behalf of AMP SG</a:t>
            </a:r>
          </a:p>
          <a:p>
            <a:pPr marL="0" marR="0" indent="0" eaLnBrk="0" hangingPunct="0">
              <a:buNone/>
              <a:defRPr/>
            </a:pPr>
            <a:endParaRPr lang="en-GB" altLang="zh-CN" sz="1800" dirty="0"/>
          </a:p>
          <a:p>
            <a:pPr marL="0" marR="0" indent="0" eaLnBrk="0" hangingPunct="0">
              <a:buNone/>
              <a:defRPr/>
            </a:pPr>
            <a:r>
              <a:rPr lang="en-GB" altLang="zh-CN" sz="1800" dirty="0"/>
              <a:t>AMP SG Vote: </a:t>
            </a:r>
          </a:p>
          <a:p>
            <a:pPr marL="0" marR="0" indent="0" eaLnBrk="0" hangingPunct="0">
              <a:buNone/>
              <a:defRPr/>
            </a:pPr>
            <a:r>
              <a:rPr lang="en-GB" altLang="zh-CN" sz="1800" dirty="0"/>
              <a:t>Moved: Rakesh </a:t>
            </a:r>
            <a:r>
              <a:rPr lang="en-GB" altLang="zh-CN" sz="1800" dirty="0" err="1"/>
              <a:t>Taori</a:t>
            </a:r>
            <a:endParaRPr lang="en-GB" altLang="zh-CN" sz="1800" dirty="0"/>
          </a:p>
          <a:p>
            <a:pPr marL="0" marR="0" indent="0" eaLnBrk="0" hangingPunct="0">
              <a:buNone/>
              <a:defRPr/>
            </a:pPr>
            <a:r>
              <a:rPr lang="en-GB" altLang="zh-CN" sz="1800" dirty="0"/>
              <a:t>Seconded: Bin Tian</a:t>
            </a:r>
          </a:p>
          <a:p>
            <a:pPr marL="0" marR="0" indent="0" eaLnBrk="0" hangingPunct="0">
              <a:buNone/>
              <a:defRPr/>
            </a:pPr>
            <a:r>
              <a:rPr lang="en-GB" altLang="zh-CN" sz="1800" dirty="0"/>
              <a:t>Result: 82 Y/20 N/5 A</a:t>
            </a:r>
          </a:p>
        </p:txBody>
      </p:sp>
      <p:sp>
        <p:nvSpPr>
          <p:cNvPr id="7" name="Footer Placeholder 6">
            <a:extLst>
              <a:ext uri="{FF2B5EF4-FFF2-40B4-BE49-F238E27FC236}">
                <a16:creationId xmlns:a16="http://schemas.microsoft.com/office/drawing/2014/main" id="{134B8123-8B13-A65C-AFE8-3BA21B7DEFB9}"/>
              </a:ext>
            </a:extLst>
          </p:cNvPr>
          <p:cNvSpPr>
            <a:spLocks noGrp="1"/>
          </p:cNvSpPr>
          <p:nvPr>
            <p:ph type="ftr" idx="14"/>
          </p:nvPr>
        </p:nvSpPr>
        <p:spPr/>
        <p:txBody>
          <a:bodyPr/>
          <a:lstStyle/>
          <a:p>
            <a:r>
              <a:rPr lang="en-GB"/>
              <a:t>Bo Sun, Sanechips</a:t>
            </a:r>
            <a:endParaRPr lang="en-GB" dirty="0"/>
          </a:p>
        </p:txBody>
      </p:sp>
      <p:sp>
        <p:nvSpPr>
          <p:cNvPr id="8" name="Slide Number Placeholder 7">
            <a:extLst>
              <a:ext uri="{FF2B5EF4-FFF2-40B4-BE49-F238E27FC236}">
                <a16:creationId xmlns:a16="http://schemas.microsoft.com/office/drawing/2014/main" id="{0BCA41E6-9F7E-B167-9EC7-674A06F95463}"/>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9" name="Date Placeholder 8">
            <a:extLst>
              <a:ext uri="{FF2B5EF4-FFF2-40B4-BE49-F238E27FC236}">
                <a16:creationId xmlns:a16="http://schemas.microsoft.com/office/drawing/2014/main" id="{11B19011-5FB3-F5EA-A593-A003907ADA82}"/>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6653749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solidFill>
                  <a:schemeClr val="tx2"/>
                </a:solidFill>
              </a:rPr>
              <a:t>SG </a:t>
            </a:r>
            <a:r>
              <a:rPr lang="en-US" altLang="en-US" dirty="0">
                <a:solidFill>
                  <a:schemeClr val="tx2"/>
                </a:solidFill>
                <a:latin typeface="Times New Roman" panose="02020603050405020304" pitchFamily="18" charset="0"/>
              </a:rPr>
              <a:t>Motion #2: AMP CSD</a:t>
            </a:r>
            <a:endParaRPr lang="zh-CN" altLang="en-US" dirty="0"/>
          </a:p>
        </p:txBody>
      </p:sp>
      <p:sp>
        <p:nvSpPr>
          <p:cNvPr id="3" name="内容占位符 2"/>
          <p:cNvSpPr>
            <a:spLocks noGrp="1"/>
          </p:cNvSpPr>
          <p:nvPr>
            <p:ph idx="1"/>
          </p:nvPr>
        </p:nvSpPr>
        <p:spPr/>
        <p:txBody>
          <a:bodyPr/>
          <a:lstStyle/>
          <a:p>
            <a:pPr marL="0" lvl="0" indent="0">
              <a:buNone/>
            </a:pPr>
            <a:r>
              <a:rPr lang="en-GB" altLang="zh-CN" sz="1800" dirty="0"/>
              <a:t>Believing that the CSD contained in the document referenced below meets IEEE 802 guidelines,</a:t>
            </a:r>
            <a:endParaRPr lang="en-CA" altLang="zh-CN" sz="1800" dirty="0"/>
          </a:p>
          <a:p>
            <a:pPr marL="0" lvl="0" indent="0">
              <a:buNone/>
            </a:pPr>
            <a:r>
              <a:rPr lang="en-GB" altLang="zh-CN" sz="1800" dirty="0"/>
              <a:t>Request that the CSD contained in 11-23/1212r2 &lt;https://mentor.ieee.org/802.11/dcn/23/11-23-1212-02-0amp-ieee-802-11-amp-sg-proposed-csd.docx&gt; be posted to the IEEE 802 Executive Committee (EC) agenda for WG 802 preview and EC approval.</a:t>
            </a:r>
            <a:endParaRPr lang="en-CA" altLang="zh-CN" sz="1800" dirty="0"/>
          </a:p>
          <a:p>
            <a:pPr marL="0" marR="0" indent="0" eaLnBrk="0" hangingPunct="0">
              <a:buNone/>
              <a:defRPr/>
            </a:pPr>
            <a:endParaRPr lang="en-GB" altLang="zh-CN" sz="1800" dirty="0"/>
          </a:p>
          <a:p>
            <a:pPr marL="0" marR="0" indent="0" eaLnBrk="0" hangingPunct="0">
              <a:buNone/>
              <a:defRPr/>
            </a:pPr>
            <a:r>
              <a:rPr lang="en-GB" altLang="zh-CN" sz="1800" dirty="0"/>
              <a:t>Moved by Bo Sun on behalf of AMP SG</a:t>
            </a:r>
          </a:p>
          <a:p>
            <a:pPr marL="0" marR="0" indent="0" eaLnBrk="0" hangingPunct="0">
              <a:buNone/>
              <a:defRPr/>
            </a:pPr>
            <a:endParaRPr lang="en-GB" altLang="zh-CN" sz="1800" dirty="0"/>
          </a:p>
          <a:p>
            <a:pPr marL="0" marR="0" indent="0" eaLnBrk="0" hangingPunct="0">
              <a:buNone/>
              <a:defRPr/>
            </a:pPr>
            <a:r>
              <a:rPr lang="en-GB" altLang="zh-CN" sz="1800" dirty="0"/>
              <a:t>AMP SG Vote: </a:t>
            </a:r>
          </a:p>
          <a:p>
            <a:pPr marL="0" marR="0" indent="0" eaLnBrk="0" hangingPunct="0">
              <a:buNone/>
              <a:defRPr/>
            </a:pPr>
            <a:r>
              <a:rPr lang="en-GB" altLang="zh-CN" sz="1800" dirty="0"/>
              <a:t>Moved: Bin Tian</a:t>
            </a:r>
          </a:p>
          <a:p>
            <a:pPr marL="0" marR="0" indent="0" eaLnBrk="0" hangingPunct="0">
              <a:buNone/>
              <a:defRPr/>
            </a:pPr>
            <a:r>
              <a:rPr lang="en-GB" altLang="zh-CN" sz="1800" dirty="0"/>
              <a:t>Seconded:  Rakesh </a:t>
            </a:r>
            <a:r>
              <a:rPr lang="en-GB" altLang="zh-CN" sz="1800" dirty="0" err="1"/>
              <a:t>Taori</a:t>
            </a:r>
            <a:endParaRPr lang="en-GB" altLang="zh-CN" sz="1800" dirty="0"/>
          </a:p>
          <a:p>
            <a:pPr marL="0" marR="0" indent="0" eaLnBrk="0" hangingPunct="0">
              <a:buNone/>
              <a:defRPr/>
            </a:pPr>
            <a:r>
              <a:rPr lang="en-GB" altLang="zh-CN" sz="1800" dirty="0"/>
              <a:t>Result: 82 Y/9 N/11 A</a:t>
            </a:r>
          </a:p>
        </p:txBody>
      </p:sp>
      <p:sp>
        <p:nvSpPr>
          <p:cNvPr id="7" name="Footer Placeholder 6">
            <a:extLst>
              <a:ext uri="{FF2B5EF4-FFF2-40B4-BE49-F238E27FC236}">
                <a16:creationId xmlns:a16="http://schemas.microsoft.com/office/drawing/2014/main" id="{7F0BDC99-02CB-0249-DEE6-5174C435B067}"/>
              </a:ext>
            </a:extLst>
          </p:cNvPr>
          <p:cNvSpPr>
            <a:spLocks noGrp="1"/>
          </p:cNvSpPr>
          <p:nvPr>
            <p:ph type="ftr" idx="14"/>
          </p:nvPr>
        </p:nvSpPr>
        <p:spPr/>
        <p:txBody>
          <a:bodyPr/>
          <a:lstStyle/>
          <a:p>
            <a:r>
              <a:rPr lang="en-GB"/>
              <a:t>Bo Sun, Sanechips</a:t>
            </a:r>
            <a:endParaRPr lang="en-GB" dirty="0"/>
          </a:p>
        </p:txBody>
      </p:sp>
      <p:sp>
        <p:nvSpPr>
          <p:cNvPr id="8" name="Slide Number Placeholder 7">
            <a:extLst>
              <a:ext uri="{FF2B5EF4-FFF2-40B4-BE49-F238E27FC236}">
                <a16:creationId xmlns:a16="http://schemas.microsoft.com/office/drawing/2014/main" id="{CAB69916-6068-9BFE-1E7E-7E5298812667}"/>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
        <p:nvSpPr>
          <p:cNvPr id="9" name="Date Placeholder 8">
            <a:extLst>
              <a:ext uri="{FF2B5EF4-FFF2-40B4-BE49-F238E27FC236}">
                <a16:creationId xmlns:a16="http://schemas.microsoft.com/office/drawing/2014/main" id="{914B7C41-2724-9AEE-1733-926864FBDA42}"/>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7723885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a:t>AMP SG Timeline Update and Teleconference Plan</a:t>
            </a:r>
            <a:endParaRPr lang="zh-CN" altLang="en-US" dirty="0"/>
          </a:p>
        </p:txBody>
      </p:sp>
      <p:sp>
        <p:nvSpPr>
          <p:cNvPr id="9" name="内容占位符 2"/>
          <p:cNvSpPr txBox="1">
            <a:spLocks/>
          </p:cNvSpPr>
          <p:nvPr/>
        </p:nvSpPr>
        <p:spPr>
          <a:xfrm>
            <a:off x="2133600" y="4362332"/>
            <a:ext cx="8136467" cy="2114668"/>
          </a:xfrm>
          <a:prstGeom prst="rect">
            <a:avLst/>
          </a:prstGeom>
        </p:spPr>
        <p:txBody>
          <a:bodyPr>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a:lnSpc>
                <a:spcPct val="150000"/>
              </a:lnSpc>
              <a:spcBef>
                <a:spcPts val="600"/>
              </a:spcBef>
              <a:spcAft>
                <a:spcPts val="600"/>
              </a:spcAft>
            </a:pPr>
            <a:r>
              <a:rPr lang="en-US" dirty="0"/>
              <a:t>AMP SG teleconference plan after Nov 802 plenary session:</a:t>
            </a:r>
          </a:p>
          <a:p>
            <a:pPr marL="586105" lvl="1" indent="-285750">
              <a:lnSpc>
                <a:spcPct val="150000"/>
              </a:lnSpc>
              <a:spcBef>
                <a:spcPts val="600"/>
              </a:spcBef>
              <a:spcAft>
                <a:spcPts val="600"/>
              </a:spcAft>
              <a:buFont typeface="Arial" panose="020B0604020202020204" pitchFamily="34" charset="0"/>
              <a:buChar char="•"/>
            </a:pPr>
            <a:r>
              <a:rPr lang="en-US" altLang="zh-CN" sz="2400" kern="0" dirty="0"/>
              <a:t>Dec 5</a:t>
            </a:r>
            <a:r>
              <a:rPr lang="en-US" altLang="zh-CN" sz="2400" kern="0" baseline="30000" dirty="0"/>
              <a:t>th</a:t>
            </a:r>
            <a:r>
              <a:rPr lang="en-US" altLang="zh-CN" sz="2400" kern="0" dirty="0"/>
              <a:t>, 9:00am, ET; 2 hours, </a:t>
            </a:r>
            <a:r>
              <a:rPr lang="en-US" altLang="zh-CN" sz="2400" kern="0" dirty="0" err="1"/>
              <a:t>webex</a:t>
            </a:r>
            <a:endParaRPr lang="en-US" altLang="zh-CN" sz="2400" kern="0" dirty="0"/>
          </a:p>
          <a:p>
            <a:pPr marL="586105" lvl="1" indent="-285750">
              <a:lnSpc>
                <a:spcPct val="150000"/>
              </a:lnSpc>
              <a:spcBef>
                <a:spcPts val="600"/>
              </a:spcBef>
              <a:spcAft>
                <a:spcPts val="600"/>
              </a:spcAft>
              <a:buFont typeface="Arial" panose="020B0604020202020204" pitchFamily="34" charset="0"/>
              <a:buChar char="•"/>
            </a:pPr>
            <a:r>
              <a:rPr lang="en-US" altLang="zh-CN" sz="2400" kern="0" dirty="0"/>
              <a:t>Dec 19</a:t>
            </a:r>
            <a:r>
              <a:rPr lang="en-US" altLang="zh-CN" sz="2400" kern="0" baseline="30000" dirty="0"/>
              <a:t>th</a:t>
            </a:r>
            <a:r>
              <a:rPr lang="en-US" altLang="zh-CN" sz="2400" kern="0" dirty="0"/>
              <a:t>, 9:00am, ET; 2 hours, </a:t>
            </a:r>
            <a:r>
              <a:rPr lang="en-US" altLang="zh-CN" sz="2400" kern="0" dirty="0" err="1"/>
              <a:t>webex</a:t>
            </a:r>
            <a:endParaRPr lang="en-US" altLang="zh-CN" sz="2400" kern="0" dirty="0"/>
          </a:p>
        </p:txBody>
      </p:sp>
      <p:grpSp>
        <p:nvGrpSpPr>
          <p:cNvPr id="26" name="组合 25"/>
          <p:cNvGrpSpPr/>
          <p:nvPr/>
        </p:nvGrpSpPr>
        <p:grpSpPr>
          <a:xfrm>
            <a:off x="989100" y="1804204"/>
            <a:ext cx="10259981" cy="2217050"/>
            <a:chOff x="914536" y="4308275"/>
            <a:chExt cx="10259981" cy="2217050"/>
          </a:xfrm>
        </p:grpSpPr>
        <p:cxnSp>
          <p:nvCxnSpPr>
            <p:cNvPr id="27" name="直接箭头连接符 26"/>
            <p:cNvCxnSpPr/>
            <p:nvPr/>
          </p:nvCxnSpPr>
          <p:spPr bwMode="auto">
            <a:xfrm>
              <a:off x="990734" y="5893885"/>
              <a:ext cx="10058136" cy="0"/>
            </a:xfrm>
            <a:prstGeom prst="straightConnector1">
              <a:avLst/>
            </a:prstGeom>
            <a:solidFill>
              <a:srgbClr val="00B8FF"/>
            </a:solidFill>
            <a:ln w="38100" cap="flat" cmpd="sng" algn="ctr">
              <a:solidFill>
                <a:schemeClr val="bg1">
                  <a:lumMod val="50000"/>
                </a:schemeClr>
              </a:solidFill>
              <a:prstDash val="solid"/>
              <a:round/>
              <a:headEnd type="none" w="med" len="med"/>
              <a:tailEnd type="triangle"/>
            </a:ln>
          </p:spPr>
        </p:cxnSp>
        <p:sp>
          <p:nvSpPr>
            <p:cNvPr id="28" name="文本框 27"/>
            <p:cNvSpPr txBox="1"/>
            <p:nvPr/>
          </p:nvSpPr>
          <p:spPr>
            <a:xfrm>
              <a:off x="1027715" y="6043056"/>
              <a:ext cx="990574" cy="276999"/>
            </a:xfrm>
            <a:prstGeom prst="rect">
              <a:avLst/>
            </a:prstGeom>
            <a:noFill/>
          </p:spPr>
          <p:txBody>
            <a:bodyPr wrap="square" rtlCol="0">
              <a:spAutoFit/>
            </a:bodyPr>
            <a:lstStyle/>
            <a:p>
              <a:r>
                <a:rPr lang="en-US" sz="1200" dirty="0">
                  <a:solidFill>
                    <a:schemeClr val="tx1"/>
                  </a:solidFill>
                </a:rPr>
                <a:t>May 2023</a:t>
              </a:r>
            </a:p>
          </p:txBody>
        </p:sp>
        <p:sp>
          <p:nvSpPr>
            <p:cNvPr id="29" name="文本框 28"/>
            <p:cNvSpPr txBox="1"/>
            <p:nvPr/>
          </p:nvSpPr>
          <p:spPr>
            <a:xfrm>
              <a:off x="2550529" y="6043056"/>
              <a:ext cx="990574" cy="276999"/>
            </a:xfrm>
            <a:prstGeom prst="rect">
              <a:avLst/>
            </a:prstGeom>
            <a:noFill/>
          </p:spPr>
          <p:txBody>
            <a:bodyPr wrap="square" rtlCol="0">
              <a:spAutoFit/>
            </a:bodyPr>
            <a:lstStyle/>
            <a:p>
              <a:r>
                <a:rPr lang="en-US" sz="1200" dirty="0">
                  <a:solidFill>
                    <a:schemeClr val="tx1"/>
                  </a:solidFill>
                </a:rPr>
                <a:t>Jul 2023</a:t>
              </a:r>
            </a:p>
          </p:txBody>
        </p:sp>
        <p:sp>
          <p:nvSpPr>
            <p:cNvPr id="30" name="文本框 29"/>
            <p:cNvSpPr txBox="1"/>
            <p:nvPr/>
          </p:nvSpPr>
          <p:spPr>
            <a:xfrm>
              <a:off x="4073343" y="6043056"/>
              <a:ext cx="990574" cy="276999"/>
            </a:xfrm>
            <a:prstGeom prst="rect">
              <a:avLst/>
            </a:prstGeom>
            <a:noFill/>
          </p:spPr>
          <p:txBody>
            <a:bodyPr wrap="square" rtlCol="0">
              <a:spAutoFit/>
            </a:bodyPr>
            <a:lstStyle/>
            <a:p>
              <a:r>
                <a:rPr lang="en-US" sz="1200" dirty="0">
                  <a:solidFill>
                    <a:schemeClr val="tx1"/>
                  </a:solidFill>
                  <a:effectLst>
                    <a:outerShdw blurRad="38100" dist="38100" dir="2700000" algn="tl">
                      <a:srgbClr val="000000">
                        <a:alpha val="43137"/>
                      </a:srgbClr>
                    </a:outerShdw>
                  </a:effectLst>
                </a:rPr>
                <a:t>Sep 2023</a:t>
              </a:r>
            </a:p>
          </p:txBody>
        </p:sp>
        <p:sp>
          <p:nvSpPr>
            <p:cNvPr id="31" name="文本框 30"/>
            <p:cNvSpPr txBox="1"/>
            <p:nvPr/>
          </p:nvSpPr>
          <p:spPr>
            <a:xfrm>
              <a:off x="5596157" y="6043055"/>
              <a:ext cx="990574" cy="276999"/>
            </a:xfrm>
            <a:prstGeom prst="rect">
              <a:avLst/>
            </a:prstGeom>
            <a:noFill/>
          </p:spPr>
          <p:txBody>
            <a:bodyPr wrap="square" rtlCol="0">
              <a:spAutoFit/>
            </a:bodyPr>
            <a:lstStyle/>
            <a:p>
              <a:r>
                <a:rPr lang="en-US" sz="1200" dirty="0">
                  <a:solidFill>
                    <a:schemeClr val="tx1"/>
                  </a:solidFill>
                </a:rPr>
                <a:t>Nov 2023</a:t>
              </a:r>
            </a:p>
          </p:txBody>
        </p:sp>
        <p:sp>
          <p:nvSpPr>
            <p:cNvPr id="32" name="文本框 31"/>
            <p:cNvSpPr txBox="1"/>
            <p:nvPr/>
          </p:nvSpPr>
          <p:spPr>
            <a:xfrm>
              <a:off x="7118971" y="6047525"/>
              <a:ext cx="990574" cy="276999"/>
            </a:xfrm>
            <a:prstGeom prst="rect">
              <a:avLst/>
            </a:prstGeom>
            <a:noFill/>
          </p:spPr>
          <p:txBody>
            <a:bodyPr wrap="square" rtlCol="0">
              <a:spAutoFit/>
            </a:bodyPr>
            <a:lstStyle/>
            <a:p>
              <a:r>
                <a:rPr lang="en-US" sz="1200" dirty="0">
                  <a:solidFill>
                    <a:schemeClr val="tx1"/>
                  </a:solidFill>
                </a:rPr>
                <a:t>Jan 2024</a:t>
              </a:r>
            </a:p>
          </p:txBody>
        </p:sp>
        <p:sp>
          <p:nvSpPr>
            <p:cNvPr id="33" name="椭圆 32"/>
            <p:cNvSpPr/>
            <p:nvPr/>
          </p:nvSpPr>
          <p:spPr bwMode="auto">
            <a:xfrm>
              <a:off x="1419911"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34" name="椭圆 33"/>
            <p:cNvSpPr/>
            <p:nvPr/>
          </p:nvSpPr>
          <p:spPr bwMode="auto">
            <a:xfrm>
              <a:off x="2941145"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35" name="椭圆 34"/>
            <p:cNvSpPr/>
            <p:nvPr/>
          </p:nvSpPr>
          <p:spPr bwMode="auto">
            <a:xfrm>
              <a:off x="4462379"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36" name="椭圆 35"/>
            <p:cNvSpPr/>
            <p:nvPr/>
          </p:nvSpPr>
          <p:spPr bwMode="auto">
            <a:xfrm>
              <a:off x="5983613"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37" name="椭圆 36"/>
            <p:cNvSpPr/>
            <p:nvPr/>
          </p:nvSpPr>
          <p:spPr bwMode="auto">
            <a:xfrm>
              <a:off x="7504847"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38" name="文本框 37"/>
            <p:cNvSpPr txBox="1"/>
            <p:nvPr/>
          </p:nvSpPr>
          <p:spPr>
            <a:xfrm>
              <a:off x="914536" y="5209222"/>
              <a:ext cx="1312346" cy="461665"/>
            </a:xfrm>
            <a:prstGeom prst="rect">
              <a:avLst/>
            </a:prstGeom>
            <a:noFill/>
          </p:spPr>
          <p:txBody>
            <a:bodyPr wrap="square" rtlCol="0">
              <a:spAutoFit/>
            </a:bodyPr>
            <a:lstStyle/>
            <a:p>
              <a:r>
                <a:rPr lang="en-US" sz="1200" dirty="0">
                  <a:solidFill>
                    <a:schemeClr val="tx1"/>
                  </a:solidFill>
                </a:rPr>
                <a:t>SG Kick-off</a:t>
              </a:r>
            </a:p>
            <a:p>
              <a:r>
                <a:rPr lang="en-US" sz="1200" dirty="0">
                  <a:solidFill>
                    <a:schemeClr val="tx1"/>
                  </a:solidFill>
                </a:rPr>
                <a:t>PAR/CSD draft</a:t>
              </a:r>
            </a:p>
          </p:txBody>
        </p:sp>
        <p:sp>
          <p:nvSpPr>
            <p:cNvPr id="39" name="文本框 38"/>
            <p:cNvSpPr txBox="1"/>
            <p:nvPr/>
          </p:nvSpPr>
          <p:spPr>
            <a:xfrm>
              <a:off x="3940001" y="5209222"/>
              <a:ext cx="1089227" cy="461665"/>
            </a:xfrm>
            <a:prstGeom prst="rect">
              <a:avLst/>
            </a:prstGeom>
            <a:noFill/>
          </p:spPr>
          <p:txBody>
            <a:bodyPr wrap="square" rtlCol="0">
              <a:spAutoFit/>
            </a:bodyPr>
            <a:lstStyle/>
            <a:p>
              <a:r>
                <a:rPr lang="en-US" altLang="zh-CN" sz="1200" dirty="0">
                  <a:solidFill>
                    <a:schemeClr val="tx1"/>
                  </a:solidFill>
                </a:rPr>
                <a:t>PAR/CSD development</a:t>
              </a:r>
            </a:p>
          </p:txBody>
        </p:sp>
        <p:sp>
          <p:nvSpPr>
            <p:cNvPr id="40" name="文本框 39"/>
            <p:cNvSpPr txBox="1"/>
            <p:nvPr/>
          </p:nvSpPr>
          <p:spPr>
            <a:xfrm>
              <a:off x="2438496" y="5209222"/>
              <a:ext cx="990574" cy="461665"/>
            </a:xfrm>
            <a:prstGeom prst="rect">
              <a:avLst/>
            </a:prstGeom>
            <a:noFill/>
          </p:spPr>
          <p:txBody>
            <a:bodyPr wrap="square" rtlCol="0">
              <a:spAutoFit/>
            </a:bodyPr>
            <a:lstStyle/>
            <a:p>
              <a:r>
                <a:rPr lang="en-US" sz="1200" dirty="0">
                  <a:solidFill>
                    <a:schemeClr val="tx1"/>
                  </a:solidFill>
                </a:rPr>
                <a:t>PAR/CSD development</a:t>
              </a:r>
            </a:p>
          </p:txBody>
        </p:sp>
        <p:sp>
          <p:nvSpPr>
            <p:cNvPr id="41" name="文本框 40"/>
            <p:cNvSpPr txBox="1"/>
            <p:nvPr/>
          </p:nvSpPr>
          <p:spPr>
            <a:xfrm>
              <a:off x="10164597" y="6043055"/>
              <a:ext cx="990574" cy="276999"/>
            </a:xfrm>
            <a:prstGeom prst="rect">
              <a:avLst/>
            </a:prstGeom>
            <a:noFill/>
          </p:spPr>
          <p:txBody>
            <a:bodyPr wrap="square" rtlCol="0">
              <a:spAutoFit/>
            </a:bodyPr>
            <a:lstStyle/>
            <a:p>
              <a:r>
                <a:rPr lang="en-US" sz="1200" dirty="0">
                  <a:solidFill>
                    <a:schemeClr val="tx1"/>
                  </a:solidFill>
                </a:rPr>
                <a:t>May 2024</a:t>
              </a:r>
            </a:p>
          </p:txBody>
        </p:sp>
        <p:sp>
          <p:nvSpPr>
            <p:cNvPr id="42" name="椭圆 41"/>
            <p:cNvSpPr/>
            <p:nvPr/>
          </p:nvSpPr>
          <p:spPr bwMode="auto">
            <a:xfrm>
              <a:off x="10547317"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43" name="文本框 42"/>
            <p:cNvSpPr txBox="1"/>
            <p:nvPr/>
          </p:nvSpPr>
          <p:spPr>
            <a:xfrm>
              <a:off x="10183943" y="5393888"/>
              <a:ext cx="990574" cy="276999"/>
            </a:xfrm>
            <a:prstGeom prst="rect">
              <a:avLst/>
            </a:prstGeom>
            <a:noFill/>
          </p:spPr>
          <p:txBody>
            <a:bodyPr wrap="square" rtlCol="0">
              <a:spAutoFit/>
            </a:bodyPr>
            <a:lstStyle/>
            <a:p>
              <a:r>
                <a:rPr lang="en-US" sz="1200" dirty="0">
                  <a:solidFill>
                    <a:schemeClr val="tx1"/>
                  </a:solidFill>
                </a:rPr>
                <a:t>TG kickoff</a:t>
              </a:r>
            </a:p>
          </p:txBody>
        </p:sp>
        <p:sp>
          <p:nvSpPr>
            <p:cNvPr id="44" name="文本框 43"/>
            <p:cNvSpPr txBox="1"/>
            <p:nvPr/>
          </p:nvSpPr>
          <p:spPr>
            <a:xfrm>
              <a:off x="8641785" y="6043055"/>
              <a:ext cx="990574" cy="276999"/>
            </a:xfrm>
            <a:prstGeom prst="rect">
              <a:avLst/>
            </a:prstGeom>
            <a:noFill/>
          </p:spPr>
          <p:txBody>
            <a:bodyPr wrap="square" rtlCol="0">
              <a:spAutoFit/>
            </a:bodyPr>
            <a:lstStyle/>
            <a:p>
              <a:r>
                <a:rPr lang="en-US" sz="1200" dirty="0">
                  <a:solidFill>
                    <a:schemeClr val="tx1"/>
                  </a:solidFill>
                </a:rPr>
                <a:t>Mar 2024</a:t>
              </a:r>
            </a:p>
          </p:txBody>
        </p:sp>
        <p:sp>
          <p:nvSpPr>
            <p:cNvPr id="45" name="椭圆 44"/>
            <p:cNvSpPr/>
            <p:nvPr/>
          </p:nvSpPr>
          <p:spPr bwMode="auto">
            <a:xfrm>
              <a:off x="9026081"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46" name="文本框 45"/>
            <p:cNvSpPr txBox="1"/>
            <p:nvPr/>
          </p:nvSpPr>
          <p:spPr>
            <a:xfrm>
              <a:off x="8418473" y="4492942"/>
              <a:ext cx="1506984" cy="461665"/>
            </a:xfrm>
            <a:prstGeom prst="rect">
              <a:avLst/>
            </a:prstGeom>
            <a:noFill/>
          </p:spPr>
          <p:txBody>
            <a:bodyPr wrap="square" rtlCol="0">
              <a:spAutoFit/>
            </a:bodyPr>
            <a:lstStyle/>
            <a:p>
              <a:r>
                <a:rPr lang="en-US" sz="1200" dirty="0">
                  <a:solidFill>
                    <a:schemeClr val="tx1"/>
                  </a:solidFill>
                </a:rPr>
                <a:t>Comments reply and potential update</a:t>
              </a:r>
            </a:p>
          </p:txBody>
        </p:sp>
        <p:sp>
          <p:nvSpPr>
            <p:cNvPr id="47" name="文本框 46"/>
            <p:cNvSpPr txBox="1"/>
            <p:nvPr/>
          </p:nvSpPr>
          <p:spPr>
            <a:xfrm>
              <a:off x="6781782" y="4308275"/>
              <a:ext cx="1636691" cy="646331"/>
            </a:xfrm>
            <a:prstGeom prst="rect">
              <a:avLst/>
            </a:prstGeom>
            <a:noFill/>
          </p:spPr>
          <p:txBody>
            <a:bodyPr wrap="square" rtlCol="0">
              <a:spAutoFit/>
            </a:bodyPr>
            <a:lstStyle/>
            <a:p>
              <a:r>
                <a:rPr lang="en-US" sz="1200" dirty="0">
                  <a:solidFill>
                    <a:schemeClr val="tx1"/>
                  </a:solidFill>
                </a:rPr>
                <a:t>WG approve PAR/CSD submitted to EC for review </a:t>
              </a:r>
            </a:p>
          </p:txBody>
        </p:sp>
        <p:sp>
          <p:nvSpPr>
            <p:cNvPr id="48" name="文本框 47"/>
            <p:cNvSpPr txBox="1"/>
            <p:nvPr/>
          </p:nvSpPr>
          <p:spPr>
            <a:xfrm>
              <a:off x="5257822" y="5024556"/>
              <a:ext cx="1636691" cy="646331"/>
            </a:xfrm>
            <a:prstGeom prst="rect">
              <a:avLst/>
            </a:prstGeom>
            <a:noFill/>
          </p:spPr>
          <p:txBody>
            <a:bodyPr wrap="square" rtlCol="0">
              <a:spAutoFit/>
            </a:bodyPr>
            <a:lstStyle/>
            <a:p>
              <a:r>
                <a:rPr lang="en-US" sz="1200" dirty="0">
                  <a:solidFill>
                    <a:schemeClr val="tx1"/>
                  </a:solidFill>
                </a:rPr>
                <a:t>WG approve PAR/CSD submitted to EC for review </a:t>
              </a:r>
            </a:p>
          </p:txBody>
        </p:sp>
        <p:sp>
          <p:nvSpPr>
            <p:cNvPr id="49" name="文本框 48"/>
            <p:cNvSpPr txBox="1"/>
            <p:nvPr/>
          </p:nvSpPr>
          <p:spPr>
            <a:xfrm>
              <a:off x="6863276" y="5203892"/>
              <a:ext cx="1506984" cy="461665"/>
            </a:xfrm>
            <a:prstGeom prst="rect">
              <a:avLst/>
            </a:prstGeom>
            <a:noFill/>
          </p:spPr>
          <p:txBody>
            <a:bodyPr wrap="square" rtlCol="0">
              <a:spAutoFit/>
            </a:bodyPr>
            <a:lstStyle/>
            <a:p>
              <a:r>
                <a:rPr lang="en-US" sz="1200" dirty="0">
                  <a:solidFill>
                    <a:schemeClr val="tx1"/>
                  </a:solidFill>
                </a:rPr>
                <a:t>Comments reply and potential update</a:t>
              </a:r>
            </a:p>
          </p:txBody>
        </p:sp>
        <p:sp>
          <p:nvSpPr>
            <p:cNvPr id="50" name="文本框 49"/>
            <p:cNvSpPr txBox="1"/>
            <p:nvPr/>
          </p:nvSpPr>
          <p:spPr>
            <a:xfrm>
              <a:off x="5943604" y="6248326"/>
              <a:ext cx="1089227" cy="276999"/>
            </a:xfrm>
            <a:prstGeom prst="rect">
              <a:avLst/>
            </a:prstGeom>
            <a:noFill/>
          </p:spPr>
          <p:txBody>
            <a:bodyPr wrap="square" rtlCol="0">
              <a:spAutoFit/>
            </a:bodyPr>
            <a:lstStyle/>
            <a:p>
              <a:r>
                <a:rPr lang="en-US" altLang="zh-CN" sz="1200" dirty="0">
                  <a:solidFill>
                    <a:schemeClr val="tx1"/>
                  </a:solidFill>
                </a:rPr>
                <a:t>EC meeting</a:t>
              </a:r>
            </a:p>
          </p:txBody>
        </p:sp>
        <p:cxnSp>
          <p:nvCxnSpPr>
            <p:cNvPr id="51" name="直接连接符 50"/>
            <p:cNvCxnSpPr/>
            <p:nvPr/>
          </p:nvCxnSpPr>
          <p:spPr bwMode="auto">
            <a:xfrm>
              <a:off x="6373436" y="5867336"/>
              <a:ext cx="0" cy="380990"/>
            </a:xfrm>
            <a:prstGeom prst="line">
              <a:avLst/>
            </a:prstGeom>
            <a:solidFill>
              <a:srgbClr val="00B8FF"/>
            </a:solidFill>
            <a:ln w="28575" cap="flat" cmpd="sng" algn="ctr">
              <a:solidFill>
                <a:schemeClr val="tx1"/>
              </a:solidFill>
              <a:prstDash val="solid"/>
              <a:round/>
              <a:headEnd type="none" w="med" len="med"/>
              <a:tailEnd type="none" w="med" len="med"/>
            </a:ln>
          </p:spPr>
        </p:cxnSp>
        <p:sp>
          <p:nvSpPr>
            <p:cNvPr id="52" name="文本框 51"/>
            <p:cNvSpPr txBox="1"/>
            <p:nvPr/>
          </p:nvSpPr>
          <p:spPr>
            <a:xfrm>
              <a:off x="8999915" y="6236512"/>
              <a:ext cx="1089227" cy="276999"/>
            </a:xfrm>
            <a:prstGeom prst="rect">
              <a:avLst/>
            </a:prstGeom>
            <a:noFill/>
          </p:spPr>
          <p:txBody>
            <a:bodyPr wrap="square" rtlCol="0">
              <a:spAutoFit/>
            </a:bodyPr>
            <a:lstStyle/>
            <a:p>
              <a:r>
                <a:rPr lang="en-US" altLang="zh-CN" sz="1200" dirty="0">
                  <a:solidFill>
                    <a:schemeClr val="tx1"/>
                  </a:solidFill>
                </a:rPr>
                <a:t>EC meeting</a:t>
              </a:r>
            </a:p>
          </p:txBody>
        </p:sp>
        <p:cxnSp>
          <p:nvCxnSpPr>
            <p:cNvPr id="53" name="直接连接符 52"/>
            <p:cNvCxnSpPr/>
            <p:nvPr/>
          </p:nvCxnSpPr>
          <p:spPr bwMode="auto">
            <a:xfrm>
              <a:off x="9429747" y="5867336"/>
              <a:ext cx="0" cy="452718"/>
            </a:xfrm>
            <a:prstGeom prst="line">
              <a:avLst/>
            </a:prstGeom>
            <a:solidFill>
              <a:srgbClr val="00B8FF"/>
            </a:solidFill>
            <a:ln w="28575" cap="flat" cmpd="sng" algn="ctr">
              <a:solidFill>
                <a:schemeClr val="tx1"/>
              </a:solidFill>
              <a:prstDash val="solid"/>
              <a:round/>
              <a:headEnd type="none" w="med" len="med"/>
              <a:tailEnd type="none" w="med" len="med"/>
            </a:ln>
          </p:spPr>
        </p:cxnSp>
        <p:cxnSp>
          <p:nvCxnSpPr>
            <p:cNvPr id="54" name="直接连接符 53"/>
            <p:cNvCxnSpPr/>
            <p:nvPr/>
          </p:nvCxnSpPr>
          <p:spPr bwMode="auto">
            <a:xfrm>
              <a:off x="8186031" y="4724366"/>
              <a:ext cx="184229" cy="0"/>
            </a:xfrm>
            <a:prstGeom prst="line">
              <a:avLst/>
            </a:prstGeom>
            <a:solidFill>
              <a:srgbClr val="00B8FF"/>
            </a:solidFill>
            <a:ln w="38100" cap="flat" cmpd="sng" algn="ctr">
              <a:solidFill>
                <a:srgbClr val="FF0000"/>
              </a:solidFill>
              <a:prstDash val="solid"/>
              <a:round/>
              <a:headEnd type="none" w="med" len="med"/>
              <a:tailEnd type="triangle" w="med" len="med"/>
            </a:ln>
          </p:spPr>
        </p:cxnSp>
        <p:cxnSp>
          <p:nvCxnSpPr>
            <p:cNvPr id="55" name="直接连接符 54"/>
            <p:cNvCxnSpPr/>
            <p:nvPr/>
          </p:nvCxnSpPr>
          <p:spPr bwMode="auto">
            <a:xfrm>
              <a:off x="6679047" y="5527719"/>
              <a:ext cx="184229" cy="0"/>
            </a:xfrm>
            <a:prstGeom prst="line">
              <a:avLst/>
            </a:prstGeom>
            <a:solidFill>
              <a:srgbClr val="00B8FF"/>
            </a:solidFill>
            <a:ln w="38100" cap="flat" cmpd="sng" algn="ctr">
              <a:solidFill>
                <a:srgbClr val="00B0F0"/>
              </a:solidFill>
              <a:prstDash val="solid"/>
              <a:round/>
              <a:headEnd type="none" w="med" len="med"/>
              <a:tailEnd type="triangle" w="med" len="med"/>
            </a:ln>
          </p:spPr>
        </p:cxnSp>
      </p:grpSp>
      <p:sp>
        <p:nvSpPr>
          <p:cNvPr id="2" name="Footer Placeholder 1">
            <a:extLst>
              <a:ext uri="{FF2B5EF4-FFF2-40B4-BE49-F238E27FC236}">
                <a16:creationId xmlns:a16="http://schemas.microsoft.com/office/drawing/2014/main" id="{F7501063-6F93-212D-0E34-AC27083BEB14}"/>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51781EDF-F7A1-15D1-EC31-F36900BEC48C}"/>
              </a:ext>
            </a:extLst>
          </p:cNvPr>
          <p:cNvSpPr>
            <a:spLocks noGrp="1"/>
          </p:cNvSpPr>
          <p:nvPr>
            <p:ph type="sldNum" idx="12"/>
          </p:nvPr>
        </p:nvSpPr>
        <p:spPr/>
        <p:txBody>
          <a:bodyPr/>
          <a:lstStyle/>
          <a:p>
            <a:r>
              <a:rPr lang="en-GB"/>
              <a:t>Slide </a:t>
            </a:r>
            <a:fld id="{440F5867-744E-4AA6-B0ED-4C44D2DFBB7B}" type="slidenum">
              <a:rPr lang="en-GB" smtClean="0"/>
              <a:pPr/>
              <a:t>77</a:t>
            </a:fld>
            <a:endParaRPr lang="en-GB" dirty="0"/>
          </a:p>
        </p:txBody>
      </p:sp>
      <p:sp>
        <p:nvSpPr>
          <p:cNvPr id="8" name="Date Placeholder 7">
            <a:extLst>
              <a:ext uri="{FF2B5EF4-FFF2-40B4-BE49-F238E27FC236}">
                <a16:creationId xmlns:a16="http://schemas.microsoft.com/office/drawing/2014/main" id="{88954870-7A4D-1D84-F09D-60F117F65E2B}"/>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2845189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November 2023 IMMW SG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2023-11-16</a:t>
            </a:r>
          </a:p>
        </p:txBody>
      </p:sp>
      <p:graphicFrame>
        <p:nvGraphicFramePr>
          <p:cNvPr id="1026" name="Object 11"/>
          <p:cNvGraphicFramePr>
            <a:graphicFrameLocks noChangeAspect="1"/>
          </p:cNvGraphicFramePr>
          <p:nvPr>
            <p:extLst>
              <p:ext uri="{D42A27DB-BD31-4B8C-83A1-F6EECF244321}">
                <p14:modId xmlns:p14="http://schemas.microsoft.com/office/powerpoint/2010/main" val="2582811264"/>
              </p:ext>
            </p:extLst>
          </p:nvPr>
        </p:nvGraphicFramePr>
        <p:xfrm>
          <a:off x="2073275" y="2357438"/>
          <a:ext cx="8534400" cy="1177925"/>
        </p:xfrm>
        <a:graphic>
          <a:graphicData uri="http://schemas.openxmlformats.org/presentationml/2006/ole">
            <mc:AlternateContent xmlns:mc="http://schemas.openxmlformats.org/markup-compatibility/2006">
              <mc:Choice xmlns:v="urn:schemas-microsoft-com:vml" Requires="v">
                <p:oleObj name="Document" r:id="rId3" imgW="8538476" imgH="1184650" progId="Word.Document.8">
                  <p:embed/>
                </p:oleObj>
              </mc:Choice>
              <mc:Fallback>
                <p:oleObj name="Document" r:id="rId3" imgW="8538476" imgH="1184650" progId="Word.Document.8">
                  <p:embed/>
                  <p:pic>
                    <p:nvPicPr>
                      <p:cNvPr id="1026" name="Object 11"/>
                      <p:cNvPicPr>
                        <a:picLocks noChangeAspect="1" noChangeArrowheads="1"/>
                      </p:cNvPicPr>
                      <p:nvPr/>
                    </p:nvPicPr>
                    <p:blipFill>
                      <a:blip r:embed="rId4"/>
                      <a:srcRect/>
                      <a:stretch>
                        <a:fillRect/>
                      </a:stretch>
                    </p:blipFill>
                    <p:spPr bwMode="auto">
                      <a:xfrm>
                        <a:off x="2073275" y="2357438"/>
                        <a:ext cx="8534400" cy="11779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0B7C751E-AA14-A937-839F-437E77C919D8}"/>
              </a:ext>
            </a:extLst>
          </p:cNvPr>
          <p:cNvSpPr>
            <a:spLocks noGrp="1"/>
          </p:cNvSpPr>
          <p:nvPr>
            <p:ph type="ftr" idx="14"/>
          </p:nvPr>
        </p:nvSpPr>
        <p:spPr/>
        <p:txBody>
          <a:bodyPr/>
          <a:lstStyle/>
          <a:p>
            <a:r>
              <a:rPr lang="en-GB"/>
              <a:t>Laurent Cariou, Intel</a:t>
            </a:r>
            <a:endParaRPr lang="en-GB" dirty="0"/>
          </a:p>
        </p:txBody>
      </p:sp>
      <p:sp>
        <p:nvSpPr>
          <p:cNvPr id="4" name="Slide Number Placeholder 3">
            <a:extLst>
              <a:ext uri="{FF2B5EF4-FFF2-40B4-BE49-F238E27FC236}">
                <a16:creationId xmlns:a16="http://schemas.microsoft.com/office/drawing/2014/main" id="{81B7A2F0-7D06-DF04-C1F1-40A98BA97A0B}"/>
              </a:ext>
            </a:extLst>
          </p:cNvPr>
          <p:cNvSpPr>
            <a:spLocks noGrp="1"/>
          </p:cNvSpPr>
          <p:nvPr>
            <p:ph type="sldNum" idx="12"/>
          </p:nvPr>
        </p:nvSpPr>
        <p:spPr/>
        <p:txBody>
          <a:bodyPr/>
          <a:lstStyle/>
          <a:p>
            <a:r>
              <a:rPr lang="en-GB"/>
              <a:t>Slide </a:t>
            </a:r>
            <a:fld id="{440F5867-744E-4AA6-B0ED-4C44D2DFBB7B}" type="slidenum">
              <a:rPr lang="en-GB" smtClean="0"/>
              <a:pPr/>
              <a:t>78</a:t>
            </a:fld>
            <a:endParaRPr lang="en-GB" dirty="0"/>
          </a:p>
        </p:txBody>
      </p:sp>
      <p:sp>
        <p:nvSpPr>
          <p:cNvPr id="5" name="Date Placeholder 4">
            <a:extLst>
              <a:ext uri="{FF2B5EF4-FFF2-40B4-BE49-F238E27FC236}">
                <a16:creationId xmlns:a16="http://schemas.microsoft.com/office/drawing/2014/main" id="{096BF05E-3603-3027-0430-A26F5ED3FD7E}"/>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0173395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685800" y="1905000"/>
            <a:ext cx="11201400" cy="4114800"/>
          </a:xfrm>
        </p:spPr>
        <p:txBody>
          <a:bodyPr/>
          <a:lstStyle/>
          <a:p>
            <a:pPr>
              <a:lnSpc>
                <a:spcPct val="90000"/>
              </a:lnSpc>
            </a:pPr>
            <a:r>
              <a:rPr lang="en-US" sz="3200" dirty="0"/>
              <a:t>Completed work</a:t>
            </a:r>
          </a:p>
          <a:p>
            <a:pPr lvl="1">
              <a:lnSpc>
                <a:spcPct val="90000"/>
              </a:lnSpc>
            </a:pPr>
            <a:r>
              <a:rPr lang="en-US" sz="2400" dirty="0"/>
              <a:t>10 contributions focused on the scope of the project</a:t>
            </a:r>
          </a:p>
          <a:p>
            <a:pPr lvl="2">
              <a:lnSpc>
                <a:spcPct val="90000"/>
              </a:lnSpc>
            </a:pPr>
            <a:r>
              <a:rPr lang="en-US" sz="2000" dirty="0"/>
              <a:t>Good consensus on having a reduced and well defined scope</a:t>
            </a:r>
            <a:endParaRPr lang="en-US" sz="2800" dirty="0"/>
          </a:p>
          <a:p>
            <a:pPr lvl="1">
              <a:lnSpc>
                <a:spcPct val="90000"/>
              </a:lnSpc>
            </a:pPr>
            <a:endParaRPr lang="en-US" sz="2800" dirty="0"/>
          </a:p>
          <a:p>
            <a:pPr lvl="1">
              <a:lnSpc>
                <a:spcPct val="90000"/>
              </a:lnSpc>
            </a:pPr>
            <a:r>
              <a:rPr lang="en-US" sz="2800" dirty="0"/>
              <a:t>Minutes:</a:t>
            </a:r>
          </a:p>
          <a:p>
            <a:pPr lvl="2">
              <a:lnSpc>
                <a:spcPct val="90000"/>
              </a:lnSpc>
            </a:pPr>
            <a:r>
              <a:rPr lang="en-US" sz="2400" dirty="0">
                <a:hlinkClick r:id="rId3"/>
              </a:rPr>
              <a:t>https://mentor.ieee.org/802.11/dcn/23/11-23-2089-00-0immw-immw-sg-meeting-minutes-for-November-plenary-meeting.docx</a:t>
            </a:r>
            <a:endParaRPr lang="en-US" sz="2400" dirty="0"/>
          </a:p>
          <a:p>
            <a:pPr marL="857250" lvl="2" indent="0">
              <a:lnSpc>
                <a:spcPct val="90000"/>
              </a:lnSpc>
              <a:buNone/>
            </a:pPr>
            <a:endParaRPr lang="en-US" sz="2400" dirty="0"/>
          </a:p>
          <a:p>
            <a:pPr lvl="2">
              <a:lnSpc>
                <a:spcPct val="90000"/>
              </a:lnSpc>
            </a:pPr>
            <a:endParaRPr lang="en-US" sz="2400" dirty="0"/>
          </a:p>
          <a:p>
            <a:pPr lvl="2">
              <a:lnSpc>
                <a:spcPct val="90000"/>
              </a:lnSpc>
            </a:pPr>
            <a:endParaRPr lang="en-US" sz="2400" dirty="0">
              <a:hlinkClick r:id="rId4">
                <a:extLst>
                  <a:ext uri="{A12FA001-AC4F-418D-AE19-62706E023703}">
                    <ahyp:hlinkClr xmlns:ahyp="http://schemas.microsoft.com/office/drawing/2018/hyperlinkcolor" val="tx"/>
                  </a:ext>
                </a:extLst>
              </a:hlinkClick>
            </a:endParaRPr>
          </a:p>
          <a:p>
            <a:pPr lvl="2">
              <a:lnSpc>
                <a:spcPct val="90000"/>
              </a:lnSpc>
            </a:pPr>
            <a:endParaRPr lang="en-US" sz="2400" dirty="0"/>
          </a:p>
          <a:p>
            <a:pPr lvl="2">
              <a:lnSpc>
                <a:spcPct val="90000"/>
              </a:lnSpc>
            </a:pPr>
            <a:endParaRPr lang="en-US" sz="2000" dirty="0"/>
          </a:p>
          <a:p>
            <a:pPr>
              <a:lnSpc>
                <a:spcPct val="90000"/>
              </a:lnSpc>
            </a:pPr>
            <a:endParaRPr lang="en-US" sz="2000" i="0" u="none" strike="noStrike" dirty="0">
              <a:solidFill>
                <a:srgbClr val="000000"/>
              </a:solidFill>
              <a:effectLst/>
              <a:latin typeface="Calibri" panose="020F0502020204030204" pitchFamily="34" charset="0"/>
            </a:endParaRPr>
          </a:p>
          <a:p>
            <a:pPr lvl="1">
              <a:lnSpc>
                <a:spcPct val="90000"/>
              </a:lnSpc>
            </a:pPr>
            <a:endParaRPr lang="en-US" sz="2800" dirty="0"/>
          </a:p>
          <a:p>
            <a:pPr marL="457200" lvl="1" indent="0">
              <a:lnSpc>
                <a:spcPct val="90000"/>
              </a:lnSpc>
              <a:buNone/>
            </a:pPr>
            <a:endParaRPr lang="en-US" sz="2800" dirty="0"/>
          </a:p>
          <a:p>
            <a:pPr>
              <a:lnSpc>
                <a:spcPct val="90000"/>
              </a:lnSpc>
            </a:pPr>
            <a:endParaRPr lang="en-US" sz="3200" dirty="0"/>
          </a:p>
          <a:p>
            <a:pPr lvl="1">
              <a:lnSpc>
                <a:spcPct val="90000"/>
              </a:lnSpc>
            </a:pPr>
            <a:endParaRPr lang="en-US" dirty="0"/>
          </a:p>
          <a:p>
            <a:pPr lvl="1">
              <a:lnSpc>
                <a:spcPct val="90000"/>
              </a:lnSpc>
            </a:pPr>
            <a:endParaRPr lang="en-US" dirty="0"/>
          </a:p>
          <a:p>
            <a:pPr marL="57150" indent="0">
              <a:lnSpc>
                <a:spcPct val="90000"/>
              </a:lnSpc>
              <a:buNone/>
            </a:pPr>
            <a:endParaRPr lang="en-US" sz="2800" dirty="0"/>
          </a:p>
          <a:p>
            <a:pPr>
              <a:lnSpc>
                <a:spcPct val="90000"/>
              </a:lnSpc>
            </a:pPr>
            <a:endParaRPr lang="en-US" altLang="en-US"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56DBF4C2-250A-887F-9710-C3E05688F3AB}"/>
              </a:ext>
            </a:extLst>
          </p:cNvPr>
          <p:cNvSpPr>
            <a:spLocks noGrp="1"/>
          </p:cNvSpPr>
          <p:nvPr>
            <p:ph type="ftr" sz="quarter" idx="11"/>
          </p:nvPr>
        </p:nvSpPr>
        <p:spPr/>
        <p:txBody>
          <a:bodyPr/>
          <a:lstStyle/>
          <a:p>
            <a:pPr>
              <a:defRPr/>
            </a:pPr>
            <a:r>
              <a:rPr lang="en-US"/>
              <a:t>Laurent Cariou, Intel</a:t>
            </a:r>
          </a:p>
        </p:txBody>
      </p:sp>
      <p:sp>
        <p:nvSpPr>
          <p:cNvPr id="4" name="Slide Number Placeholder 3">
            <a:extLst>
              <a:ext uri="{FF2B5EF4-FFF2-40B4-BE49-F238E27FC236}">
                <a16:creationId xmlns:a16="http://schemas.microsoft.com/office/drawing/2014/main" id="{A5BEEF80-1CC1-EA35-102C-97244D4C59E9}"/>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79</a:t>
            </a:fld>
            <a:endParaRPr lang="en-US"/>
          </a:p>
        </p:txBody>
      </p:sp>
      <p:sp>
        <p:nvSpPr>
          <p:cNvPr id="5" name="Date Placeholder 4">
            <a:extLst>
              <a:ext uri="{FF2B5EF4-FFF2-40B4-BE49-F238E27FC236}">
                <a16:creationId xmlns:a16="http://schemas.microsoft.com/office/drawing/2014/main" id="{2699EDBE-0E5B-47CB-773A-451EA772546A}"/>
              </a:ext>
            </a:extLst>
          </p:cNvPr>
          <p:cNvSpPr>
            <a:spLocks noGrp="1"/>
          </p:cNvSpPr>
          <p:nvPr>
            <p:ph type="dt" sz="half" idx="10"/>
          </p:nvPr>
        </p:nvSpPr>
        <p:spPr>
          <a:xfrm>
            <a:off x="929216" y="332601"/>
            <a:ext cx="1966383" cy="276999"/>
          </a:xfrm>
        </p:spPr>
        <p:txBody>
          <a:bodyPr/>
          <a:lstStyle/>
          <a:p>
            <a:pPr>
              <a:defRPr/>
            </a:pPr>
            <a:r>
              <a:rPr lang="en-US" dirty="0"/>
              <a:t>November 2023</a:t>
            </a:r>
          </a:p>
        </p:txBody>
      </p:sp>
    </p:spTree>
    <p:extLst>
      <p:ext uri="{BB962C8B-B14F-4D97-AF65-F5344CB8AC3E}">
        <p14:creationId xmlns:p14="http://schemas.microsoft.com/office/powerpoint/2010/main" val="1003648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28BEF-CBAC-3E5D-46F4-702F424BF7B7}"/>
              </a:ext>
            </a:extLst>
          </p:cNvPr>
          <p:cNvSpPr>
            <a:spLocks noGrp="1"/>
          </p:cNvSpPr>
          <p:nvPr>
            <p:ph type="title"/>
          </p:nvPr>
        </p:nvSpPr>
        <p:spPr/>
        <p:txBody>
          <a:bodyPr/>
          <a:lstStyle/>
          <a:p>
            <a:r>
              <a:rPr lang="en-US" dirty="0"/>
              <a:t>Attendance by affiliation (November plenary session)</a:t>
            </a:r>
          </a:p>
        </p:txBody>
      </p:sp>
      <p:pic>
        <p:nvPicPr>
          <p:cNvPr id="8" name="Content Placeholder 7">
            <a:extLst>
              <a:ext uri="{FF2B5EF4-FFF2-40B4-BE49-F238E27FC236}">
                <a16:creationId xmlns:a16="http://schemas.microsoft.com/office/drawing/2014/main" id="{2CC684C4-94DF-6ACE-22C9-7759333A58C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67516" y="1447800"/>
            <a:ext cx="9200484" cy="5027614"/>
          </a:xfrm>
        </p:spPr>
      </p:pic>
      <p:sp>
        <p:nvSpPr>
          <p:cNvPr id="4" name="Slide Number Placeholder 3">
            <a:extLst>
              <a:ext uri="{FF2B5EF4-FFF2-40B4-BE49-F238E27FC236}">
                <a16:creationId xmlns:a16="http://schemas.microsoft.com/office/drawing/2014/main" id="{11136037-FC90-C6B2-FECB-D54A35F2EBBA}"/>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7A6B28F1-A976-60C2-63CC-B7E04B69F83F}"/>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DE917FC7-ABDB-DF8B-0683-C6B9A8D2130D}"/>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0891306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a:xfrm>
            <a:off x="914400" y="2057400"/>
            <a:ext cx="10363200" cy="4114800"/>
          </a:xfrm>
        </p:spPr>
        <p:txBody>
          <a:bodyPr/>
          <a:lstStyle/>
          <a:p>
            <a:pPr>
              <a:lnSpc>
                <a:spcPct val="90000"/>
              </a:lnSpc>
            </a:pPr>
            <a:r>
              <a:rPr lang="en-US" sz="3200" dirty="0"/>
              <a:t>Teleconference plan:</a:t>
            </a:r>
          </a:p>
          <a:p>
            <a:pPr>
              <a:buFont typeface="Arial" panose="020B0604020202020204" pitchFamily="34" charset="0"/>
              <a:buChar char="•"/>
            </a:pPr>
            <a:r>
              <a:rPr lang="en-US" sz="2000" b="0" dirty="0"/>
              <a:t>No conf calls</a:t>
            </a:r>
          </a:p>
          <a:p>
            <a:pPr lvl="1">
              <a:lnSpc>
                <a:spcPct val="80000"/>
              </a:lnSpc>
            </a:pPr>
            <a:endParaRPr lang="en-US" altLang="en-US" sz="2800" b="1" dirty="0"/>
          </a:p>
          <a:p>
            <a:pPr marL="0" indent="0">
              <a:lnSpc>
                <a:spcPct val="90000"/>
              </a:lnSpc>
              <a:buNone/>
            </a:pPr>
            <a:endParaRPr lang="en-US" sz="3200" kern="0" dirty="0"/>
          </a:p>
          <a:p>
            <a:pPr>
              <a:lnSpc>
                <a:spcPct val="90000"/>
              </a:lnSpc>
            </a:pPr>
            <a:r>
              <a:rPr lang="en-US" sz="3200" kern="0" dirty="0"/>
              <a:t>In January:</a:t>
            </a:r>
          </a:p>
          <a:p>
            <a:pPr lvl="1">
              <a:buFont typeface="Arial" panose="020B0604020202020204" pitchFamily="34" charset="0"/>
              <a:buChar char="•"/>
            </a:pPr>
            <a:r>
              <a:rPr lang="en-US" sz="2400" dirty="0"/>
              <a:t>Contributions on how to capture the reduced scope in the PAR and CSD documents.</a:t>
            </a:r>
          </a:p>
          <a:p>
            <a:pPr>
              <a:lnSpc>
                <a:spcPct val="90000"/>
              </a:lnSpc>
            </a:pPr>
            <a:endParaRPr lang="en-US" sz="3200" kern="0" dirty="0"/>
          </a:p>
          <a:p>
            <a:pPr marL="0" indent="0">
              <a:lnSpc>
                <a:spcPct val="90000"/>
              </a:lnSpc>
              <a:buNone/>
            </a:pPr>
            <a:endParaRPr lang="en-US" sz="3200" kern="0" dirty="0"/>
          </a:p>
        </p:txBody>
      </p:sp>
      <p:sp>
        <p:nvSpPr>
          <p:cNvPr id="5125" name="Rectangle 2"/>
          <p:cNvSpPr>
            <a:spLocks noGrp="1" noChangeArrowheads="1"/>
          </p:cNvSpPr>
          <p:nvPr>
            <p:ph type="title"/>
          </p:nvPr>
        </p:nvSpPr>
        <p:spPr/>
        <p:txBody>
          <a:bodyPr/>
          <a:lstStyle/>
          <a:p>
            <a:r>
              <a:rPr lang="en-US" dirty="0"/>
              <a:t>Plans for January</a:t>
            </a:r>
          </a:p>
        </p:txBody>
      </p:sp>
      <p:sp>
        <p:nvSpPr>
          <p:cNvPr id="3" name="Footer Placeholder 2">
            <a:extLst>
              <a:ext uri="{FF2B5EF4-FFF2-40B4-BE49-F238E27FC236}">
                <a16:creationId xmlns:a16="http://schemas.microsoft.com/office/drawing/2014/main" id="{2284FF6D-9583-2293-608F-B2DD965B4A80}"/>
              </a:ext>
            </a:extLst>
          </p:cNvPr>
          <p:cNvSpPr>
            <a:spLocks noGrp="1"/>
          </p:cNvSpPr>
          <p:nvPr>
            <p:ph type="ftr" sz="quarter" idx="11"/>
          </p:nvPr>
        </p:nvSpPr>
        <p:spPr/>
        <p:txBody>
          <a:bodyPr/>
          <a:lstStyle/>
          <a:p>
            <a:pPr>
              <a:defRPr/>
            </a:pPr>
            <a:r>
              <a:rPr lang="en-US"/>
              <a:t>Laurent Cariou, Intel</a:t>
            </a:r>
          </a:p>
        </p:txBody>
      </p:sp>
      <p:sp>
        <p:nvSpPr>
          <p:cNvPr id="5" name="Slide Number Placeholder 4">
            <a:extLst>
              <a:ext uri="{FF2B5EF4-FFF2-40B4-BE49-F238E27FC236}">
                <a16:creationId xmlns:a16="http://schemas.microsoft.com/office/drawing/2014/main" id="{EC39D4D9-C616-FC0F-D2DA-47841193651C}"/>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80</a:t>
            </a:fld>
            <a:endParaRPr lang="en-US"/>
          </a:p>
        </p:txBody>
      </p:sp>
      <p:sp>
        <p:nvSpPr>
          <p:cNvPr id="7" name="Date Placeholder 6">
            <a:extLst>
              <a:ext uri="{FF2B5EF4-FFF2-40B4-BE49-F238E27FC236}">
                <a16:creationId xmlns:a16="http://schemas.microsoft.com/office/drawing/2014/main" id="{6612F44D-5661-6DAF-887D-CAB4B68128ED}"/>
              </a:ext>
            </a:extLst>
          </p:cNvPr>
          <p:cNvSpPr>
            <a:spLocks noGrp="1"/>
          </p:cNvSpPr>
          <p:nvPr>
            <p:ph type="dt" sz="half" idx="10"/>
          </p:nvPr>
        </p:nvSpPr>
        <p:spPr>
          <a:xfrm>
            <a:off x="929216" y="332601"/>
            <a:ext cx="1737783" cy="276999"/>
          </a:xfrm>
        </p:spPr>
        <p:txBody>
          <a:bodyPr/>
          <a:lstStyle/>
          <a:p>
            <a:pPr>
              <a:defRPr/>
            </a:pPr>
            <a:r>
              <a:rPr lang="en-US" dirty="0"/>
              <a:t>November 2023</a:t>
            </a:r>
          </a:p>
        </p:txBody>
      </p:sp>
    </p:spTree>
    <p:extLst>
      <p:ext uri="{BB962C8B-B14F-4D97-AF65-F5344CB8AC3E}">
        <p14:creationId xmlns:p14="http://schemas.microsoft.com/office/powerpoint/2010/main" val="14879996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November 2023 AIML TIG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2023-11-16</a:t>
            </a:r>
          </a:p>
        </p:txBody>
      </p:sp>
      <p:graphicFrame>
        <p:nvGraphicFramePr>
          <p:cNvPr id="1026" name="Object 11"/>
          <p:cNvGraphicFramePr>
            <a:graphicFrameLocks noChangeAspect="1"/>
          </p:cNvGraphicFramePr>
          <p:nvPr>
            <p:extLst>
              <p:ext uri="{D42A27DB-BD31-4B8C-83A1-F6EECF244321}">
                <p14:modId xmlns:p14="http://schemas.microsoft.com/office/powerpoint/2010/main" val="3873024517"/>
              </p:ext>
            </p:extLst>
          </p:nvPr>
        </p:nvGraphicFramePr>
        <p:xfrm>
          <a:off x="2071688" y="2357438"/>
          <a:ext cx="8559800" cy="1190625"/>
        </p:xfrm>
        <a:graphic>
          <a:graphicData uri="http://schemas.openxmlformats.org/presentationml/2006/ole">
            <mc:AlternateContent xmlns:mc="http://schemas.openxmlformats.org/markup-compatibility/2006">
              <mc:Choice xmlns:v="urn:schemas-microsoft-com:vml" Requires="v">
                <p:oleObj name="Document" r:id="rId3" imgW="8534348" imgH="1182309" progId="Word.Document.8">
                  <p:embed/>
                </p:oleObj>
              </mc:Choice>
              <mc:Fallback>
                <p:oleObj name="Document" r:id="rId3" imgW="8534348" imgH="1182309" progId="Word.Document.8">
                  <p:embed/>
                  <p:pic>
                    <p:nvPicPr>
                      <p:cNvPr id="1026" name="Object 11"/>
                      <p:cNvPicPr>
                        <a:picLocks noChangeAspect="1" noChangeArrowheads="1"/>
                      </p:cNvPicPr>
                      <p:nvPr/>
                    </p:nvPicPr>
                    <p:blipFill>
                      <a:blip r:embed="rId4"/>
                      <a:srcRect/>
                      <a:stretch>
                        <a:fillRect/>
                      </a:stretch>
                    </p:blipFill>
                    <p:spPr bwMode="auto">
                      <a:xfrm>
                        <a:off x="2071688" y="2357438"/>
                        <a:ext cx="8559800" cy="11906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A14CF287-B15C-ACCA-D8FB-C45B4ACBEC15}"/>
              </a:ext>
            </a:extLst>
          </p:cNvPr>
          <p:cNvSpPr>
            <a:spLocks noGrp="1"/>
          </p:cNvSpPr>
          <p:nvPr>
            <p:ph type="ftr" idx="14"/>
          </p:nvPr>
        </p:nvSpPr>
        <p:spPr/>
        <p:txBody>
          <a:bodyPr/>
          <a:lstStyle/>
          <a:p>
            <a:r>
              <a:rPr lang="en-GB"/>
              <a:t>Xiaofei Wang, InterDigital</a:t>
            </a:r>
            <a:endParaRPr lang="en-GB" dirty="0"/>
          </a:p>
        </p:txBody>
      </p:sp>
      <p:sp>
        <p:nvSpPr>
          <p:cNvPr id="4" name="Slide Number Placeholder 3">
            <a:extLst>
              <a:ext uri="{FF2B5EF4-FFF2-40B4-BE49-F238E27FC236}">
                <a16:creationId xmlns:a16="http://schemas.microsoft.com/office/drawing/2014/main" id="{9AB0CBB2-9396-AE4E-C921-B084C71D9D54}"/>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5" name="Date Placeholder 4">
            <a:extLst>
              <a:ext uri="{FF2B5EF4-FFF2-40B4-BE49-F238E27FC236}">
                <a16:creationId xmlns:a16="http://schemas.microsoft.com/office/drawing/2014/main" id="{C2452A6C-3089-448E-91BA-F67A1A63E569}"/>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6196339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a:extLst>
              <a:ext uri="{FF2B5EF4-FFF2-40B4-BE49-F238E27FC236}">
                <a16:creationId xmlns:a16="http://schemas.microsoft.com/office/drawing/2014/main" id="{76ED1CA6-1028-934D-8519-967EB5D70F93}"/>
              </a:ext>
            </a:extLst>
          </p:cNvPr>
          <p:cNvSpPr>
            <a:spLocks noGrp="1" noChangeArrowheads="1"/>
          </p:cNvSpPr>
          <p:nvPr>
            <p:ph type="title"/>
          </p:nvPr>
        </p:nvSpPr>
        <p:spPr/>
        <p:txBody>
          <a:bodyPr/>
          <a:lstStyle/>
          <a:p>
            <a:r>
              <a:rPr lang="en-GB" altLang="en-US" dirty="0"/>
              <a:t>Abstract</a:t>
            </a:r>
          </a:p>
        </p:txBody>
      </p:sp>
      <p:sp>
        <p:nvSpPr>
          <p:cNvPr id="17413" name="Rectangle 3">
            <a:extLst>
              <a:ext uri="{FF2B5EF4-FFF2-40B4-BE49-F238E27FC236}">
                <a16:creationId xmlns:a16="http://schemas.microsoft.com/office/drawing/2014/main" id="{C2334348-7D14-5567-9887-24899B21D490}"/>
              </a:ext>
            </a:extLst>
          </p:cNvPr>
          <p:cNvSpPr>
            <a:spLocks noGrp="1" noChangeArrowheads="1"/>
          </p:cNvSpPr>
          <p:nvPr>
            <p:ph type="body" idx="1"/>
          </p:nvPr>
        </p:nvSpPr>
        <p:spPr/>
        <p:txBody>
          <a:bodyPr/>
          <a:lstStyle/>
          <a:p>
            <a:pPr marL="0" indent="0">
              <a:buNone/>
            </a:pPr>
            <a:r>
              <a:rPr lang="en-GB" altLang="en-US" sz="2800" dirty="0"/>
              <a:t>Closing report for the AIML TIG for November 2023</a:t>
            </a:r>
          </a:p>
        </p:txBody>
      </p:sp>
      <p:sp>
        <p:nvSpPr>
          <p:cNvPr id="2" name="Footer Placeholder 1">
            <a:extLst>
              <a:ext uri="{FF2B5EF4-FFF2-40B4-BE49-F238E27FC236}">
                <a16:creationId xmlns:a16="http://schemas.microsoft.com/office/drawing/2014/main" id="{CAC5EDDC-15DB-B939-89DE-F88241208A10}"/>
              </a:ext>
            </a:extLst>
          </p:cNvPr>
          <p:cNvSpPr>
            <a:spLocks noGrp="1"/>
          </p:cNvSpPr>
          <p:nvPr>
            <p:ph type="ftr" idx="14"/>
          </p:nvPr>
        </p:nvSpPr>
        <p:spPr/>
        <p:txBody>
          <a:bodyPr/>
          <a:lstStyle/>
          <a:p>
            <a:r>
              <a:rPr lang="en-GB"/>
              <a:t>Xiaofei Wang, InterDigital</a:t>
            </a:r>
            <a:endParaRPr lang="en-GB" dirty="0"/>
          </a:p>
        </p:txBody>
      </p:sp>
      <p:sp>
        <p:nvSpPr>
          <p:cNvPr id="3" name="Slide Number Placeholder 2">
            <a:extLst>
              <a:ext uri="{FF2B5EF4-FFF2-40B4-BE49-F238E27FC236}">
                <a16:creationId xmlns:a16="http://schemas.microsoft.com/office/drawing/2014/main" id="{4EF01BD8-2200-06E5-AD06-3C1E4E4F33BE}"/>
              </a:ext>
            </a:extLst>
          </p:cNvPr>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
        <p:nvSpPr>
          <p:cNvPr id="4" name="Date Placeholder 3">
            <a:extLst>
              <a:ext uri="{FF2B5EF4-FFF2-40B4-BE49-F238E27FC236}">
                <a16:creationId xmlns:a16="http://schemas.microsoft.com/office/drawing/2014/main" id="{4E2B7620-6623-10F7-4E3C-76C7DA13D56B}"/>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8944016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04240" y="1524000"/>
            <a:ext cx="10363200" cy="4114800"/>
          </a:xfrm>
        </p:spPr>
        <p:txBody>
          <a:bodyPr/>
          <a:lstStyle/>
          <a:p>
            <a:pPr marL="342900" lvl="1" indent="-342900">
              <a:lnSpc>
                <a:spcPct val="90000"/>
              </a:lnSpc>
              <a:buChar char="•"/>
            </a:pPr>
            <a:r>
              <a:rPr lang="en-US" sz="2400" b="1" dirty="0">
                <a:ea typeface="+mn-ea"/>
                <a:cs typeface="+mn-cs"/>
              </a:rPr>
              <a:t>3 Meeting Slots</a:t>
            </a:r>
          </a:p>
          <a:p>
            <a:pPr marL="685800" lvl="2" indent="-342900">
              <a:lnSpc>
                <a:spcPct val="90000"/>
              </a:lnSpc>
            </a:pPr>
            <a:r>
              <a:rPr lang="en-US" sz="2000" dirty="0"/>
              <a:t>Monday PM1</a:t>
            </a:r>
          </a:p>
          <a:p>
            <a:pPr marL="685800" lvl="2" indent="-342900">
              <a:lnSpc>
                <a:spcPct val="90000"/>
              </a:lnSpc>
            </a:pPr>
            <a:r>
              <a:rPr lang="en-US" sz="2000" dirty="0"/>
              <a:t>Tuesday PM1</a:t>
            </a:r>
          </a:p>
          <a:p>
            <a:pPr marL="685800" lvl="2" indent="-342900">
              <a:lnSpc>
                <a:spcPct val="90000"/>
              </a:lnSpc>
            </a:pPr>
            <a:r>
              <a:rPr lang="en-US" sz="2000" dirty="0"/>
              <a:t>Thursday PM1</a:t>
            </a:r>
          </a:p>
          <a:p>
            <a:pPr marL="685800" lvl="2" indent="-342900">
              <a:lnSpc>
                <a:spcPct val="90000"/>
              </a:lnSpc>
            </a:pPr>
            <a:r>
              <a:rPr lang="en-US" sz="2000" b="1" i="1" dirty="0"/>
              <a:t>Agenda:</a:t>
            </a:r>
            <a:r>
              <a:rPr lang="en-US" sz="2000" dirty="0"/>
              <a:t> 11-23/1718r3</a:t>
            </a:r>
            <a:endParaRPr lang="en-US" sz="1800" dirty="0"/>
          </a:p>
          <a:p>
            <a:pPr marL="685800" lvl="2" indent="-342900">
              <a:lnSpc>
                <a:spcPct val="90000"/>
              </a:lnSpc>
            </a:pPr>
            <a:endParaRPr lang="en-US" sz="2000" dirty="0"/>
          </a:p>
          <a:p>
            <a:pPr marL="342900" lvl="1" indent="-342900">
              <a:lnSpc>
                <a:spcPct val="90000"/>
              </a:lnSpc>
              <a:buChar char="•"/>
            </a:pPr>
            <a:r>
              <a:rPr lang="en-US" sz="2400" b="1" dirty="0">
                <a:ea typeface="+mn-ea"/>
                <a:cs typeface="+mn-cs"/>
              </a:rPr>
              <a:t>8 technical contributions</a:t>
            </a:r>
          </a:p>
          <a:p>
            <a:pPr marL="685800" lvl="2" indent="-342900">
              <a:lnSpc>
                <a:spcPct val="90000"/>
              </a:lnSpc>
            </a:pPr>
            <a:r>
              <a:rPr lang="en-US" sz="2000" dirty="0"/>
              <a:t>5 technical report draft proposals</a:t>
            </a:r>
          </a:p>
          <a:p>
            <a:pPr marL="1028700" lvl="3" indent="-342900">
              <a:lnSpc>
                <a:spcPct val="90000"/>
              </a:lnSpc>
            </a:pPr>
            <a:r>
              <a:rPr lang="en-US" sz="1800" dirty="0"/>
              <a:t>Report 11-22-987R25 has been approved</a:t>
            </a:r>
          </a:p>
          <a:p>
            <a:pPr marL="685800" lvl="2" indent="-342900">
              <a:lnSpc>
                <a:spcPct val="90000"/>
              </a:lnSpc>
            </a:pPr>
            <a:r>
              <a:rPr lang="en-US" sz="2000" dirty="0"/>
              <a:t>3 additional technical contributions</a:t>
            </a:r>
          </a:p>
          <a:p>
            <a:pPr marL="1028700" lvl="3" indent="-342900">
              <a:lnSpc>
                <a:spcPct val="90000"/>
              </a:lnSpc>
            </a:pPr>
            <a:r>
              <a:rPr lang="en-US" sz="1800" dirty="0"/>
              <a:t>1 additional use case</a:t>
            </a:r>
          </a:p>
          <a:p>
            <a:pPr marL="1028700" lvl="3" indent="-342900">
              <a:lnSpc>
                <a:spcPct val="90000"/>
              </a:lnSpc>
            </a:pPr>
            <a:r>
              <a:rPr lang="en-US" sz="1800" dirty="0"/>
              <a:t>2 additional technical contributions requesting additional report changes</a:t>
            </a:r>
          </a:p>
          <a:p>
            <a:pPr marL="1028700" lvl="3" indent="-342900">
              <a:lnSpc>
                <a:spcPct val="90000"/>
              </a:lnSpc>
            </a:pPr>
            <a:endParaRPr lang="en-US" sz="1800" dirty="0"/>
          </a:p>
          <a:p>
            <a:pPr marL="342900" lvl="1" indent="-342900">
              <a:lnSpc>
                <a:spcPct val="90000"/>
              </a:lnSpc>
            </a:pPr>
            <a:r>
              <a:rPr lang="en-US" sz="2200" dirty="0"/>
              <a:t>Request WG chair for the extension of the AIML TIG to look at additional technical contributions</a:t>
            </a:r>
          </a:p>
          <a:p>
            <a:pPr marL="342900" lvl="2" indent="0">
              <a:lnSpc>
                <a:spcPct val="90000"/>
              </a:lnSpc>
              <a:buNone/>
            </a:pPr>
            <a:endParaRPr lang="en-US" sz="900" dirty="0"/>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AE1944A4-ECBF-C0F7-03C6-9FEDDA6D40B3}"/>
              </a:ext>
            </a:extLst>
          </p:cNvPr>
          <p:cNvSpPr>
            <a:spLocks noGrp="1"/>
          </p:cNvSpPr>
          <p:nvPr>
            <p:ph type="ftr" sz="quarter" idx="11"/>
          </p:nvPr>
        </p:nvSpPr>
        <p:spPr/>
        <p:txBody>
          <a:bodyPr/>
          <a:lstStyle/>
          <a:p>
            <a:pPr>
              <a:defRPr/>
            </a:pPr>
            <a:r>
              <a:rPr lang="en-US"/>
              <a:t>Xiaofei Wang, InterDigital</a:t>
            </a:r>
          </a:p>
        </p:txBody>
      </p:sp>
      <p:sp>
        <p:nvSpPr>
          <p:cNvPr id="4" name="Slide Number Placeholder 3">
            <a:extLst>
              <a:ext uri="{FF2B5EF4-FFF2-40B4-BE49-F238E27FC236}">
                <a16:creationId xmlns:a16="http://schemas.microsoft.com/office/drawing/2014/main" id="{A2E111A0-779E-2A66-A000-60F35282D475}"/>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83</a:t>
            </a:fld>
            <a:endParaRPr lang="en-US"/>
          </a:p>
        </p:txBody>
      </p:sp>
      <p:sp>
        <p:nvSpPr>
          <p:cNvPr id="5" name="Date Placeholder 4">
            <a:extLst>
              <a:ext uri="{FF2B5EF4-FFF2-40B4-BE49-F238E27FC236}">
                <a16:creationId xmlns:a16="http://schemas.microsoft.com/office/drawing/2014/main" id="{74A4337F-85E3-F257-905A-F508B463D384}"/>
              </a:ext>
            </a:extLst>
          </p:cNvPr>
          <p:cNvSpPr>
            <a:spLocks noGrp="1"/>
          </p:cNvSpPr>
          <p:nvPr>
            <p:ph type="dt" sz="half" idx="10"/>
          </p:nvPr>
        </p:nvSpPr>
        <p:spPr>
          <a:xfrm>
            <a:off x="929216" y="332601"/>
            <a:ext cx="1661583" cy="276999"/>
          </a:xfrm>
        </p:spPr>
        <p:txBody>
          <a:bodyPr/>
          <a:lstStyle/>
          <a:p>
            <a:pPr>
              <a:defRPr/>
            </a:pPr>
            <a:r>
              <a:rPr lang="en-US" dirty="0"/>
              <a:t>November 2023</a:t>
            </a:r>
          </a:p>
        </p:txBody>
      </p:sp>
    </p:spTree>
    <p:extLst>
      <p:ext uri="{BB962C8B-B14F-4D97-AF65-F5344CB8AC3E}">
        <p14:creationId xmlns:p14="http://schemas.microsoft.com/office/powerpoint/2010/main" val="36508029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In case an extension is granted, look at additional technical contributions and use cases for AIML</a:t>
            </a:r>
          </a:p>
          <a:p>
            <a:pPr>
              <a:lnSpc>
                <a:spcPct val="90000"/>
              </a:lnSpc>
            </a:pPr>
            <a:r>
              <a:rPr lang="en-US" dirty="0"/>
              <a:t>Privacy </a:t>
            </a:r>
            <a:r>
              <a:rPr lang="en-US"/>
              <a:t>considerations for use cases</a:t>
            </a:r>
            <a:endParaRPr lang="en-US" dirty="0"/>
          </a:p>
          <a:p>
            <a:pPr>
              <a:lnSpc>
                <a:spcPct val="90000"/>
              </a:lnSpc>
            </a:pPr>
            <a:endParaRPr lang="en-US" dirty="0"/>
          </a:p>
          <a:p>
            <a:pPr marL="457200" lvl="1"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Jan 2024</a:t>
            </a:r>
          </a:p>
        </p:txBody>
      </p:sp>
      <p:sp>
        <p:nvSpPr>
          <p:cNvPr id="3" name="Footer Placeholder 2">
            <a:extLst>
              <a:ext uri="{FF2B5EF4-FFF2-40B4-BE49-F238E27FC236}">
                <a16:creationId xmlns:a16="http://schemas.microsoft.com/office/drawing/2014/main" id="{B634F12E-8A82-6971-9275-4EA75E84F240}"/>
              </a:ext>
            </a:extLst>
          </p:cNvPr>
          <p:cNvSpPr>
            <a:spLocks noGrp="1"/>
          </p:cNvSpPr>
          <p:nvPr>
            <p:ph type="ftr" sz="quarter" idx="11"/>
          </p:nvPr>
        </p:nvSpPr>
        <p:spPr/>
        <p:txBody>
          <a:bodyPr/>
          <a:lstStyle/>
          <a:p>
            <a:pPr>
              <a:defRPr/>
            </a:pPr>
            <a:r>
              <a:rPr lang="en-US"/>
              <a:t>Xiaofei Wang, InterDigital</a:t>
            </a:r>
          </a:p>
        </p:txBody>
      </p:sp>
      <p:sp>
        <p:nvSpPr>
          <p:cNvPr id="5" name="Slide Number Placeholder 4">
            <a:extLst>
              <a:ext uri="{FF2B5EF4-FFF2-40B4-BE49-F238E27FC236}">
                <a16:creationId xmlns:a16="http://schemas.microsoft.com/office/drawing/2014/main" id="{53DFE931-0871-225A-FF6D-A745768A1C0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84</a:t>
            </a:fld>
            <a:endParaRPr lang="en-US"/>
          </a:p>
        </p:txBody>
      </p:sp>
      <p:sp>
        <p:nvSpPr>
          <p:cNvPr id="6" name="Date Placeholder 5">
            <a:extLst>
              <a:ext uri="{FF2B5EF4-FFF2-40B4-BE49-F238E27FC236}">
                <a16:creationId xmlns:a16="http://schemas.microsoft.com/office/drawing/2014/main" id="{94773BE8-492D-1C02-83B0-315FC355CF9D}"/>
              </a:ext>
            </a:extLst>
          </p:cNvPr>
          <p:cNvSpPr>
            <a:spLocks noGrp="1"/>
          </p:cNvSpPr>
          <p:nvPr>
            <p:ph type="dt" sz="half" idx="10"/>
          </p:nvPr>
        </p:nvSpPr>
        <p:spPr>
          <a:xfrm>
            <a:off x="929216" y="332601"/>
            <a:ext cx="1813983" cy="276999"/>
          </a:xfrm>
        </p:spPr>
        <p:txBody>
          <a:bodyPr/>
          <a:lstStyle/>
          <a:p>
            <a:pPr>
              <a:defRPr/>
            </a:pPr>
            <a:r>
              <a:rPr lang="en-US" dirty="0"/>
              <a:t>November 2023</a:t>
            </a:r>
          </a:p>
        </p:txBody>
      </p:sp>
    </p:spTree>
    <p:extLst>
      <p:ext uri="{BB962C8B-B14F-4D97-AF65-F5344CB8AC3E}">
        <p14:creationId xmlns:p14="http://schemas.microsoft.com/office/powerpoint/2010/main" val="35860404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ITU AHG Closing Report for </a:t>
            </a:r>
            <a:r>
              <a:rPr lang="en-US" altLang="en-US" dirty="0"/>
              <a:t>November</a:t>
            </a:r>
            <a:r>
              <a:rPr lang="en-US" dirty="0"/>
              <a:t> 2023 Plenary</a:t>
            </a:r>
            <a:endParaRPr lang="en-GB" altLang="en-US" dirty="0"/>
          </a:p>
        </p:txBody>
      </p:sp>
      <p:sp>
        <p:nvSpPr>
          <p:cNvPr id="13318" name="Rectangle 4"/>
          <p:cNvSpPr>
            <a:spLocks noGrp="1" noChangeArrowheads="1"/>
          </p:cNvSpPr>
          <p:nvPr>
            <p:ph type="body" idx="1"/>
          </p:nvPr>
        </p:nvSpPr>
        <p:spPr>
          <a:xfrm>
            <a:off x="2209800" y="1783959"/>
            <a:ext cx="7772400" cy="381000"/>
          </a:xfrm>
          <a:noFill/>
        </p:spPr>
        <p:txBody>
          <a:bodyPr/>
          <a:lstStyle/>
          <a:p>
            <a:pPr algn="ctr">
              <a:buFontTx/>
              <a:buNone/>
            </a:pPr>
            <a:r>
              <a:rPr lang="en-GB" altLang="en-US" sz="2000" dirty="0"/>
              <a:t>Date:</a:t>
            </a:r>
            <a:r>
              <a:rPr lang="en-GB" altLang="en-US" sz="2000" b="0" dirty="0"/>
              <a:t> 2023-11-16</a:t>
            </a:r>
          </a:p>
        </p:txBody>
      </p:sp>
      <p:sp>
        <p:nvSpPr>
          <p:cNvPr id="13320" name="Rectangle 6"/>
          <p:cNvSpPr>
            <a:spLocks noChangeArrowheads="1"/>
          </p:cNvSpPr>
          <p:nvPr/>
        </p:nvSpPr>
        <p:spPr bwMode="auto">
          <a:xfrm>
            <a:off x="911424" y="2200548"/>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dirty="0"/>
              <a:t>Authors:</a:t>
            </a:r>
            <a:endParaRPr lang="en-GB" altLang="en-US" sz="2000" b="0" dirty="0"/>
          </a:p>
        </p:txBody>
      </p:sp>
      <p:graphicFrame>
        <p:nvGraphicFramePr>
          <p:cNvPr id="10" name="Object 3">
            <a:extLst>
              <a:ext uri="{FF2B5EF4-FFF2-40B4-BE49-F238E27FC236}">
                <a16:creationId xmlns:a16="http://schemas.microsoft.com/office/drawing/2014/main" id="{6879C326-1D95-4E8B-8E79-546079A50284}"/>
              </a:ext>
            </a:extLst>
          </p:cNvPr>
          <p:cNvGraphicFramePr>
            <a:graphicFrameLocks noChangeAspect="1"/>
          </p:cNvGraphicFramePr>
          <p:nvPr>
            <p:extLst>
              <p:ext uri="{D42A27DB-BD31-4B8C-83A1-F6EECF244321}">
                <p14:modId xmlns:p14="http://schemas.microsoft.com/office/powerpoint/2010/main" val="3824828124"/>
              </p:ext>
            </p:extLst>
          </p:nvPr>
        </p:nvGraphicFramePr>
        <p:xfrm>
          <a:off x="868679" y="2785248"/>
          <a:ext cx="10744200" cy="3740150"/>
        </p:xfrm>
        <a:graphic>
          <a:graphicData uri="http://schemas.openxmlformats.org/presentationml/2006/ole">
            <mc:AlternateContent xmlns:mc="http://schemas.openxmlformats.org/markup-compatibility/2006">
              <mc:Choice xmlns:v="urn:schemas-microsoft-com:vml" Requires="v">
                <p:oleObj name="Document" r:id="rId3" imgW="8245941" imgH="2875837" progId="Word.Document.8">
                  <p:embed/>
                </p:oleObj>
              </mc:Choice>
              <mc:Fallback>
                <p:oleObj name="Document" r:id="rId3" imgW="8245941" imgH="2875837" progId="Word.Document.8">
                  <p:embed/>
                  <p:pic>
                    <p:nvPicPr>
                      <p:cNvPr id="10" name="Object 3">
                        <a:extLst>
                          <a:ext uri="{FF2B5EF4-FFF2-40B4-BE49-F238E27FC236}">
                            <a16:creationId xmlns:a16="http://schemas.microsoft.com/office/drawing/2014/main" id="{6879C326-1D95-4E8B-8E79-546079A50284}"/>
                          </a:ext>
                        </a:extLst>
                      </p:cNvPr>
                      <p:cNvPicPr>
                        <a:picLocks noChangeAspect="1" noChangeArrowheads="1"/>
                      </p:cNvPicPr>
                      <p:nvPr/>
                    </p:nvPicPr>
                    <p:blipFill>
                      <a:blip r:embed="rId4"/>
                      <a:srcRect/>
                      <a:stretch>
                        <a:fillRect/>
                      </a:stretch>
                    </p:blipFill>
                    <p:spPr bwMode="auto">
                      <a:xfrm>
                        <a:off x="868679" y="2785248"/>
                        <a:ext cx="10744200" cy="3740150"/>
                      </a:xfrm>
                      <a:prstGeom prst="rect">
                        <a:avLst/>
                      </a:prstGeom>
                      <a:noFill/>
                    </p:spPr>
                  </p:pic>
                </p:oleObj>
              </mc:Fallback>
            </mc:AlternateContent>
          </a:graphicData>
        </a:graphic>
      </p:graphicFrame>
      <p:sp>
        <p:nvSpPr>
          <p:cNvPr id="2" name="Footer Placeholder 1">
            <a:extLst>
              <a:ext uri="{FF2B5EF4-FFF2-40B4-BE49-F238E27FC236}">
                <a16:creationId xmlns:a16="http://schemas.microsoft.com/office/drawing/2014/main" id="{5FEF4C6C-A523-B005-AD9F-F60B1C69A4E7}"/>
              </a:ext>
            </a:extLst>
          </p:cNvPr>
          <p:cNvSpPr>
            <a:spLocks noGrp="1"/>
          </p:cNvSpPr>
          <p:nvPr>
            <p:ph type="ftr" idx="14"/>
          </p:nvPr>
        </p:nvSpPr>
        <p:spPr/>
        <p:txBody>
          <a:bodyPr/>
          <a:lstStyle/>
          <a:p>
            <a:r>
              <a:rPr lang="en-GB"/>
              <a:t>Hassan Yaghoobi, Intel</a:t>
            </a:r>
            <a:endParaRPr lang="en-GB" dirty="0"/>
          </a:p>
        </p:txBody>
      </p:sp>
      <p:sp>
        <p:nvSpPr>
          <p:cNvPr id="3" name="Slide Number Placeholder 2">
            <a:extLst>
              <a:ext uri="{FF2B5EF4-FFF2-40B4-BE49-F238E27FC236}">
                <a16:creationId xmlns:a16="http://schemas.microsoft.com/office/drawing/2014/main" id="{81C95EE4-5241-9769-A75E-8E0FD17AC616}"/>
              </a:ext>
            </a:extLst>
          </p:cNvPr>
          <p:cNvSpPr>
            <a:spLocks noGrp="1"/>
          </p:cNvSpPr>
          <p:nvPr>
            <p:ph type="sldNum" idx="12"/>
          </p:nvPr>
        </p:nvSpPr>
        <p:spPr/>
        <p:txBody>
          <a:bodyPr/>
          <a:lstStyle/>
          <a:p>
            <a:r>
              <a:rPr lang="en-GB"/>
              <a:t>Slide </a:t>
            </a:r>
            <a:fld id="{440F5867-744E-4AA6-B0ED-4C44D2DFBB7B}" type="slidenum">
              <a:rPr lang="en-GB" smtClean="0"/>
              <a:pPr/>
              <a:t>85</a:t>
            </a:fld>
            <a:endParaRPr lang="en-GB" dirty="0"/>
          </a:p>
        </p:txBody>
      </p:sp>
      <p:sp>
        <p:nvSpPr>
          <p:cNvPr id="4" name="Date Placeholder 3">
            <a:extLst>
              <a:ext uri="{FF2B5EF4-FFF2-40B4-BE49-F238E27FC236}">
                <a16:creationId xmlns:a16="http://schemas.microsoft.com/office/drawing/2014/main" id="{C8AD6A05-A07F-4034-0C66-CC6B8CA46BA8}"/>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1770095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931576" y="775737"/>
            <a:ext cx="10639389" cy="5184576"/>
          </a:xfrm>
        </p:spPr>
        <p:txBody>
          <a:bodyPr/>
          <a:lstStyle/>
          <a:p>
            <a:pPr marL="342900" lvl="2" indent="-342900">
              <a:spcBef>
                <a:spcPts val="300"/>
              </a:spcBef>
              <a:spcAft>
                <a:spcPts val="0"/>
              </a:spcAft>
              <a:defRPr/>
            </a:pPr>
            <a:r>
              <a:rPr lang="en-US" altLang="en-US" sz="2000" dirty="0"/>
              <a:t>Had one meeting: Thu 11/16/2023 16:00 HST (9PM ET)</a:t>
            </a:r>
          </a:p>
          <a:p>
            <a:pPr>
              <a:spcBef>
                <a:spcPts val="0"/>
              </a:spcBef>
              <a:spcAft>
                <a:spcPts val="0"/>
              </a:spcAft>
            </a:pPr>
            <a:r>
              <a:rPr lang="en-US" sz="2000" b="0" dirty="0"/>
              <a:t>Contributions: </a:t>
            </a:r>
            <a:r>
              <a:rPr lang="en-US" sz="1800" b="0" dirty="0">
                <a:latin typeface="+mj-lt"/>
              </a:rPr>
              <a:t>No Contributions</a:t>
            </a:r>
            <a:endParaRPr lang="en-US" dirty="0"/>
          </a:p>
          <a:p>
            <a:pPr marL="342900" lvl="2" indent="-342900">
              <a:spcBef>
                <a:spcPts val="300"/>
              </a:spcBef>
              <a:spcAft>
                <a:spcPts val="0"/>
              </a:spcAft>
              <a:buFont typeface="Arial" panose="020B0604020202020204" pitchFamily="34" charset="0"/>
              <a:buChar char="•"/>
              <a:defRPr/>
            </a:pPr>
            <a:r>
              <a:rPr lang="en-US" sz="2000" dirty="0"/>
              <a:t>Updates from ITU-R WP5A:</a:t>
            </a:r>
            <a:endParaRPr lang="en-US" sz="1600" dirty="0">
              <a:effectLst/>
            </a:endParaRPr>
          </a:p>
          <a:p>
            <a:pPr marL="857250" lvl="1" indent="-457200">
              <a:spcBef>
                <a:spcPts val="200"/>
              </a:spcBef>
              <a:buFont typeface="+mj-lt"/>
              <a:buAutoNum type="alphaLcPeriod"/>
              <a:defRPr/>
            </a:pPr>
            <a:r>
              <a:rPr lang="en-US" sz="1800" dirty="0"/>
              <a:t>Review of contributions to and output documents of Twentieth meeting of Working Party 5A (Geneva, Switzerland, 13-22 September 2023)</a:t>
            </a:r>
          </a:p>
          <a:p>
            <a:pPr marL="857250" lvl="1" indent="-457200">
              <a:spcBef>
                <a:spcPts val="200"/>
              </a:spcBef>
              <a:defRPr/>
            </a:pPr>
            <a:r>
              <a:rPr lang="en-US" b="1" i="0" u="none" strike="noStrike" kern="1200" dirty="0">
                <a:solidFill>
                  <a:srgbClr val="0000CC"/>
                </a:solidFill>
                <a:effectLst/>
                <a:latin typeface="Times New Roman" panose="02020603050405020304" pitchFamily="18" charset="0"/>
                <a:ea typeface="MS Gothic" panose="020B0609070205080204" pitchFamily="49" charset="-128"/>
                <a:hlinkClick r:id="rId2"/>
              </a:rPr>
              <a:t>[ 837 ]</a:t>
            </a:r>
            <a:r>
              <a:rPr lang="en-US" b="0" i="0" u="none" strike="noStrike" kern="1200" dirty="0">
                <a:solidFill>
                  <a:srgbClr val="0000CC"/>
                </a:solidFill>
                <a:effectLst/>
                <a:latin typeface="Times New Roman" panose="02020603050405020304" pitchFamily="18" charset="0"/>
                <a:ea typeface="MS Gothic" panose="020B0609070205080204" pitchFamily="49" charset="-128"/>
              </a:rPr>
              <a:t>   </a:t>
            </a:r>
            <a:r>
              <a:rPr lang="en-US" b="0" kern="1200" dirty="0">
                <a:solidFill>
                  <a:srgbClr val="000000"/>
                </a:solidFill>
                <a:latin typeface="Times New Roman" panose="02020603050405020304" pitchFamily="18" charset="0"/>
                <a:ea typeface="MS Gothic" panose="020B0609070205080204" pitchFamily="49" charset="-128"/>
              </a:rPr>
              <a:t>Report on the thirtieth meeting of Working Party 5A (Geneva, 13 - 22 September 2023)    </a:t>
            </a:r>
            <a:r>
              <a:rPr lang="en-US" b="0" i="0" u="none" strike="noStrike" kern="1200" dirty="0">
                <a:solidFill>
                  <a:srgbClr val="000000"/>
                </a:solidFill>
                <a:effectLst/>
                <a:latin typeface="Times New Roman" panose="02020603050405020304" pitchFamily="18" charset="0"/>
                <a:ea typeface="MS Gothic" panose="020B0609070205080204" pitchFamily="49" charset="-128"/>
              </a:rPr>
              <a:t>+Ann.1-10 </a:t>
            </a:r>
            <a:endParaRPr lang="en-US" b="0" i="0" u="none" strike="noStrike" dirty="0">
              <a:effectLst/>
              <a:latin typeface="Arial" panose="020B0604020202020204" pitchFamily="34" charset="0"/>
            </a:endParaRPr>
          </a:p>
          <a:p>
            <a:pPr marL="342900" lvl="2" indent="-342900">
              <a:spcBef>
                <a:spcPts val="300"/>
              </a:spcBef>
              <a:spcAft>
                <a:spcPts val="0"/>
              </a:spcAft>
              <a:buFont typeface="Arial" panose="020B0604020202020204" pitchFamily="34" charset="0"/>
              <a:buChar char="•"/>
              <a:defRPr/>
            </a:pPr>
            <a:r>
              <a:rPr lang="en-US" sz="2000" dirty="0"/>
              <a:t>Call for contributions:</a:t>
            </a:r>
          </a:p>
          <a:p>
            <a:pPr marL="742950" lvl="3" indent="-285750">
              <a:spcBef>
                <a:spcPts val="300"/>
              </a:spcBef>
              <a:spcAft>
                <a:spcPts val="0"/>
              </a:spcAft>
              <a:defRPr/>
            </a:pPr>
            <a:r>
              <a:rPr lang="en-US" sz="1800" dirty="0">
                <a:latin typeface="+mj-lt"/>
              </a:rPr>
              <a:t>Latest M.1450, M.1801 working drafts and</a:t>
            </a:r>
          </a:p>
          <a:p>
            <a:pPr marL="742950" lvl="3" indent="-285750">
              <a:spcBef>
                <a:spcPts val="300"/>
              </a:spcBef>
              <a:spcAft>
                <a:spcPts val="0"/>
              </a:spcAft>
              <a:defRPr/>
            </a:pPr>
            <a:r>
              <a:rPr lang="en-US" sz="1800" dirty="0">
                <a:latin typeface="+mj-lt"/>
              </a:rPr>
              <a:t>other subjects based on the output of  WP5A September 2023</a:t>
            </a:r>
          </a:p>
          <a:p>
            <a:pPr marL="342900" lvl="2" indent="-342900">
              <a:spcBef>
                <a:spcPts val="300"/>
              </a:spcBef>
              <a:spcAft>
                <a:spcPts val="0"/>
              </a:spcAft>
              <a:buFont typeface="Arial" panose="020B0604020202020204" pitchFamily="34" charset="0"/>
              <a:buChar char="•"/>
              <a:defRPr/>
            </a:pPr>
            <a:r>
              <a:rPr lang="en-US" sz="2000" dirty="0"/>
              <a:t>Next Steps:</a:t>
            </a:r>
            <a:endParaRPr lang="en-US" dirty="0">
              <a:effectLst/>
            </a:endParaRPr>
          </a:p>
          <a:p>
            <a:pPr lvl="1">
              <a:spcBef>
                <a:spcPts val="0"/>
              </a:spcBef>
              <a:spcAft>
                <a:spcPts val="300"/>
              </a:spcAft>
              <a:tabLst>
                <a:tab pos="914400" algn="l"/>
              </a:tabLst>
            </a:pPr>
            <a:r>
              <a:rPr lang="en-US" sz="1800" dirty="0">
                <a:effectLst/>
                <a:latin typeface="Times New Roman" panose="02020603050405020304" pitchFamily="18" charset="0"/>
                <a:ea typeface="SimSun" panose="02010600030101010101" pitchFamily="2" charset="-122"/>
              </a:rPr>
              <a:t>Development of ITU AHG recommended contributions to 802.11 and 802.18 for further processing and submission to WP5A </a:t>
            </a:r>
            <a:r>
              <a:rPr lang="en-US" sz="1800" dirty="0">
                <a:latin typeface="Times New Roman" panose="02020603050405020304" pitchFamily="18" charset="0"/>
                <a:ea typeface="SimSun" panose="02010600030101010101" pitchFamily="2" charset="-122"/>
              </a:rPr>
              <a:t>May</a:t>
            </a:r>
            <a:r>
              <a:rPr lang="en-US" sz="1800" dirty="0">
                <a:effectLst/>
                <a:latin typeface="Times New Roman" panose="02020603050405020304" pitchFamily="18" charset="0"/>
                <a:ea typeface="SimSun" panose="02010600030101010101" pitchFamily="2" charset="-122"/>
              </a:rPr>
              <a:t> 2024 session.</a:t>
            </a:r>
          </a:p>
          <a:p>
            <a:pPr lvl="1">
              <a:spcBef>
                <a:spcPts val="0"/>
              </a:spcBef>
              <a:spcAft>
                <a:spcPts val="300"/>
              </a:spcAft>
              <a:tabLst>
                <a:tab pos="914400" algn="l"/>
              </a:tabLst>
            </a:pPr>
            <a:r>
              <a:rPr lang="en-US" sz="1800" dirty="0">
                <a:effectLst/>
                <a:latin typeface="Times New Roman" panose="02020603050405020304" pitchFamily="18" charset="0"/>
                <a:ea typeface="SimSun" panose="02010600030101010101" pitchFamily="2" charset="-122"/>
              </a:rPr>
              <a:t>Working Party 5A Next Meeting Dates </a:t>
            </a:r>
            <a:r>
              <a:rPr lang="en-US" sz="1800" dirty="0">
                <a:solidFill>
                  <a:srgbClr val="0000CC"/>
                </a:solidFill>
                <a:hlinkClick r:id="rId3">
                  <a:extLst>
                    <a:ext uri="{A12FA001-AC4F-418D-AE19-62706E023703}">
                      <ahyp:hlinkClr xmlns:ahyp="http://schemas.microsoft.com/office/drawing/2018/hyperlinkcolor" val="tx"/>
                    </a:ext>
                  </a:extLst>
                </a:hlinkClick>
              </a:rPr>
              <a:t>Monday 2024-05-13 - Thursday 2024-05-23</a:t>
            </a:r>
            <a:r>
              <a:rPr lang="en-US" sz="1800" dirty="0">
                <a:solidFill>
                  <a:srgbClr val="0000CC"/>
                </a:solidFill>
                <a:latin typeface="+mj-lt"/>
                <a:hlinkClick r:id="rId4">
                  <a:extLst>
                    <a:ext uri="{A12FA001-AC4F-418D-AE19-62706E023703}">
                      <ahyp:hlinkClr xmlns:ahyp="http://schemas.microsoft.com/office/drawing/2018/hyperlinkcolor" val="tx"/>
                    </a:ext>
                  </a:extLst>
                </a:hlinkClick>
              </a:rPr>
              <a:t>  </a:t>
            </a:r>
            <a:endParaRPr lang="en-GB" sz="1800" u="sng" dirty="0">
              <a:solidFill>
                <a:srgbClr val="0000FF"/>
              </a:solidFill>
              <a:latin typeface="Times New Roman" panose="02020603050405020304" pitchFamily="18" charset="0"/>
              <a:ea typeface="SimSun" panose="02010600030101010101" pitchFamily="2" charset="-122"/>
            </a:endParaRPr>
          </a:p>
          <a:p>
            <a:pPr lvl="1">
              <a:spcBef>
                <a:spcPts val="0"/>
              </a:spcBef>
              <a:spcAft>
                <a:spcPts val="300"/>
              </a:spcAft>
              <a:tabLst>
                <a:tab pos="914400" algn="l"/>
              </a:tabLst>
            </a:pPr>
            <a:r>
              <a:rPr lang="pt-BR" sz="1800" dirty="0">
                <a:effectLst/>
                <a:latin typeface="Times New Roman" panose="02020603050405020304" pitchFamily="18" charset="0"/>
                <a:ea typeface="SimSun" panose="02010600030101010101" pitchFamily="2" charset="-122"/>
              </a:rPr>
              <a:t>Next AHG Meeting: </a:t>
            </a:r>
            <a:r>
              <a:rPr lang="en-US" sz="1800" dirty="0"/>
              <a:t>January 14-19, IEEE 802 Interim </a:t>
            </a:r>
          </a:p>
          <a:p>
            <a:r>
              <a:rPr lang="pt-BR" altLang="en-US" sz="2000" b="0" dirty="0"/>
              <a:t>Meeting Minutes: 11-23-1767</a:t>
            </a:r>
          </a:p>
        </p:txBody>
      </p:sp>
      <p:sp>
        <p:nvSpPr>
          <p:cNvPr id="6" name="Footer Placeholder 5">
            <a:extLst>
              <a:ext uri="{FF2B5EF4-FFF2-40B4-BE49-F238E27FC236}">
                <a16:creationId xmlns:a16="http://schemas.microsoft.com/office/drawing/2014/main" id="{3C532272-B8EB-2FED-C5F9-E0FDB6A3D93B}"/>
              </a:ext>
            </a:extLst>
          </p:cNvPr>
          <p:cNvSpPr>
            <a:spLocks noGrp="1"/>
          </p:cNvSpPr>
          <p:nvPr>
            <p:ph type="ftr" idx="14"/>
          </p:nvPr>
        </p:nvSpPr>
        <p:spPr/>
        <p:txBody>
          <a:bodyPr/>
          <a:lstStyle/>
          <a:p>
            <a:r>
              <a:rPr lang="en-GB"/>
              <a:t>Hassan Yaghoobi, Intel</a:t>
            </a:r>
            <a:endParaRPr lang="en-GB" dirty="0"/>
          </a:p>
        </p:txBody>
      </p:sp>
      <p:sp>
        <p:nvSpPr>
          <p:cNvPr id="7" name="Slide Number Placeholder 6">
            <a:extLst>
              <a:ext uri="{FF2B5EF4-FFF2-40B4-BE49-F238E27FC236}">
                <a16:creationId xmlns:a16="http://schemas.microsoft.com/office/drawing/2014/main" id="{127E65C9-F0AA-E158-3362-048DD2E4D428}"/>
              </a:ext>
            </a:extLst>
          </p:cNvPr>
          <p:cNvSpPr>
            <a:spLocks noGrp="1"/>
          </p:cNvSpPr>
          <p:nvPr>
            <p:ph type="sldNum" idx="12"/>
          </p:nvPr>
        </p:nvSpPr>
        <p:spPr/>
        <p:txBody>
          <a:bodyPr/>
          <a:lstStyle/>
          <a:p>
            <a:r>
              <a:rPr lang="en-GB"/>
              <a:t>Slide </a:t>
            </a:r>
            <a:fld id="{440F5867-744E-4AA6-B0ED-4C44D2DFBB7B}" type="slidenum">
              <a:rPr lang="en-GB" smtClean="0"/>
              <a:pPr/>
              <a:t>86</a:t>
            </a:fld>
            <a:endParaRPr lang="en-GB" dirty="0"/>
          </a:p>
        </p:txBody>
      </p:sp>
      <p:sp>
        <p:nvSpPr>
          <p:cNvPr id="8" name="Date Placeholder 7">
            <a:extLst>
              <a:ext uri="{FF2B5EF4-FFF2-40B4-BE49-F238E27FC236}">
                <a16:creationId xmlns:a16="http://schemas.microsoft.com/office/drawing/2014/main" id="{240F063C-B083-D481-8E55-60BEFA39DC5D}"/>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42225981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93245-0CA0-1847-BB6D-00D961EE00D5}"/>
              </a:ext>
            </a:extLst>
          </p:cNvPr>
          <p:cNvSpPr>
            <a:spLocks noGrp="1"/>
          </p:cNvSpPr>
          <p:nvPr>
            <p:ph type="title"/>
          </p:nvPr>
        </p:nvSpPr>
        <p:spPr/>
        <p:txBody>
          <a:bodyPr/>
          <a:lstStyle/>
          <a:p>
            <a:r>
              <a:rPr lang="en-US" dirty="0"/>
              <a:t>Liaison Reports</a:t>
            </a:r>
          </a:p>
        </p:txBody>
      </p:sp>
      <p:sp>
        <p:nvSpPr>
          <p:cNvPr id="3" name="Text Placeholder 2">
            <a:extLst>
              <a:ext uri="{FF2B5EF4-FFF2-40B4-BE49-F238E27FC236}">
                <a16:creationId xmlns:a16="http://schemas.microsoft.com/office/drawing/2014/main" id="{FD9BBDC5-EF11-AD45-780A-795D2B7D4410}"/>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65265F32-2471-B251-A31B-54C0F9D1222D}"/>
              </a:ext>
            </a:extLst>
          </p:cNvPr>
          <p:cNvSpPr>
            <a:spLocks noGrp="1"/>
          </p:cNvSpPr>
          <p:nvPr>
            <p:ph type="dt" idx="10"/>
          </p:nvPr>
        </p:nvSpPr>
        <p:spPr/>
        <p:txBody>
          <a:bodyPr/>
          <a:lstStyle/>
          <a:p>
            <a:r>
              <a:rPr lang="en-US"/>
              <a:t>November 2023</a:t>
            </a:r>
            <a:endParaRPr lang="en-GB"/>
          </a:p>
        </p:txBody>
      </p:sp>
      <p:sp>
        <p:nvSpPr>
          <p:cNvPr id="5" name="Footer Placeholder 4">
            <a:extLst>
              <a:ext uri="{FF2B5EF4-FFF2-40B4-BE49-F238E27FC236}">
                <a16:creationId xmlns:a16="http://schemas.microsoft.com/office/drawing/2014/main" id="{BF1B72EB-D88E-C53E-0510-75F86506AE3F}"/>
              </a:ext>
            </a:extLst>
          </p:cNvPr>
          <p:cNvSpPr>
            <a:spLocks noGrp="1"/>
          </p:cNvSpPr>
          <p:nvPr>
            <p:ph type="ftr" idx="11"/>
          </p:nvPr>
        </p:nvSpPr>
        <p:spPr/>
        <p:txBody>
          <a:bodyPr/>
          <a:lstStyle/>
          <a:p>
            <a:r>
              <a:rPr lang="en-GB"/>
              <a:t>Robert Stacey (Intel)</a:t>
            </a:r>
          </a:p>
        </p:txBody>
      </p:sp>
      <p:sp>
        <p:nvSpPr>
          <p:cNvPr id="6" name="Slide Number Placeholder 5">
            <a:extLst>
              <a:ext uri="{FF2B5EF4-FFF2-40B4-BE49-F238E27FC236}">
                <a16:creationId xmlns:a16="http://schemas.microsoft.com/office/drawing/2014/main" id="{3482AEBD-8214-996B-3D23-D968F856F9F0}"/>
              </a:ext>
            </a:extLst>
          </p:cNvPr>
          <p:cNvSpPr>
            <a:spLocks noGrp="1"/>
          </p:cNvSpPr>
          <p:nvPr>
            <p:ph type="sldNum" idx="12"/>
          </p:nvPr>
        </p:nvSpPr>
        <p:spPr/>
        <p:txBody>
          <a:bodyPr/>
          <a:lstStyle/>
          <a:p>
            <a:r>
              <a:rPr lang="en-GB"/>
              <a:t>Slide </a:t>
            </a:r>
            <a:fld id="{3ABCC52B-A3F7-440B-BBF2-55191E6E7773}" type="slidenum">
              <a:rPr lang="en-GB" smtClean="0"/>
              <a:pPr/>
              <a:t>87</a:t>
            </a:fld>
            <a:endParaRPr lang="en-GB"/>
          </a:p>
        </p:txBody>
      </p:sp>
    </p:spTree>
    <p:extLst>
      <p:ext uri="{BB962C8B-B14F-4D97-AF65-F5344CB8AC3E}">
        <p14:creationId xmlns:p14="http://schemas.microsoft.com/office/powerpoint/2010/main" val="34672611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802.15 Liaison Report – Nov. 2023</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2023-11-15</a:t>
            </a:r>
          </a:p>
        </p:txBody>
      </p:sp>
      <p:graphicFrame>
        <p:nvGraphicFramePr>
          <p:cNvPr id="3075" name="Object 3"/>
          <p:cNvGraphicFramePr>
            <a:graphicFrameLocks noChangeAspect="1"/>
          </p:cNvGraphicFramePr>
          <p:nvPr>
            <p:extLst>
              <p:ext uri="{D42A27DB-BD31-4B8C-83A1-F6EECF244321}">
                <p14:modId xmlns:p14="http://schemas.microsoft.com/office/powerpoint/2010/main" val="761604382"/>
              </p:ext>
            </p:extLst>
          </p:nvPr>
        </p:nvGraphicFramePr>
        <p:xfrm>
          <a:off x="970325" y="2417928"/>
          <a:ext cx="10493375" cy="2482850"/>
        </p:xfrm>
        <a:graphic>
          <a:graphicData uri="http://schemas.openxmlformats.org/presentationml/2006/ole">
            <mc:AlternateContent xmlns:mc="http://schemas.openxmlformats.org/markup-compatibility/2006">
              <mc:Choice xmlns:v="urn:schemas-microsoft-com:vml" Requires="v">
                <p:oleObj name="Document" r:id="rId3" imgW="10773432" imgH="2552498" progId="Word.Document.8">
                  <p:embed/>
                </p:oleObj>
              </mc:Choice>
              <mc:Fallback>
                <p:oleObj name="Document" r:id="rId3" imgW="10773432" imgH="2552498" progId="Word.Document.8">
                  <p:embed/>
                  <p:pic>
                    <p:nvPicPr>
                      <p:cNvPr id="3075" name="Object 3"/>
                      <p:cNvPicPr>
                        <a:picLocks noChangeAspect="1" noChangeArrowheads="1"/>
                      </p:cNvPicPr>
                      <p:nvPr/>
                    </p:nvPicPr>
                    <p:blipFill>
                      <a:blip r:embed="rId4"/>
                      <a:srcRect/>
                      <a:stretch>
                        <a:fillRect/>
                      </a:stretch>
                    </p:blipFill>
                    <p:spPr bwMode="auto">
                      <a:xfrm>
                        <a:off x="970325" y="2417928"/>
                        <a:ext cx="10493375" cy="24828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4E743038-23E8-B96C-85B7-931C211F722F}"/>
              </a:ext>
            </a:extLst>
          </p:cNvPr>
          <p:cNvSpPr>
            <a:spLocks noGrp="1"/>
          </p:cNvSpPr>
          <p:nvPr>
            <p:ph type="ftr" idx="11"/>
          </p:nvPr>
        </p:nvSpPr>
        <p:spPr/>
        <p:txBody>
          <a:bodyPr/>
          <a:lstStyle/>
          <a:p>
            <a:r>
              <a:rPr lang="en-GB"/>
              <a:t>Jonathan Segev, Intel</a:t>
            </a:r>
          </a:p>
        </p:txBody>
      </p:sp>
      <p:sp>
        <p:nvSpPr>
          <p:cNvPr id="3" name="Slide Number Placeholder 2">
            <a:extLst>
              <a:ext uri="{FF2B5EF4-FFF2-40B4-BE49-F238E27FC236}">
                <a16:creationId xmlns:a16="http://schemas.microsoft.com/office/drawing/2014/main" id="{B1DC3858-8FB4-1BF3-ECB3-845F820644F5}"/>
              </a:ext>
            </a:extLst>
          </p:cNvPr>
          <p:cNvSpPr>
            <a:spLocks noGrp="1"/>
          </p:cNvSpPr>
          <p:nvPr>
            <p:ph type="sldNum" idx="12"/>
          </p:nvPr>
        </p:nvSpPr>
        <p:spPr/>
        <p:txBody>
          <a:bodyPr/>
          <a:lstStyle/>
          <a:p>
            <a:r>
              <a:rPr lang="en-GB"/>
              <a:t>Slide </a:t>
            </a:r>
            <a:fld id="{DE40C9FC-4879-4F20-9ECA-A574A90476B7}" type="slidenum">
              <a:rPr lang="en-GB" smtClean="0"/>
              <a:pPr/>
              <a:t>88</a:t>
            </a:fld>
            <a:endParaRPr lang="en-GB"/>
          </a:p>
        </p:txBody>
      </p:sp>
      <p:sp>
        <p:nvSpPr>
          <p:cNvPr id="4" name="Date Placeholder 3">
            <a:extLst>
              <a:ext uri="{FF2B5EF4-FFF2-40B4-BE49-F238E27FC236}">
                <a16:creationId xmlns:a16="http://schemas.microsoft.com/office/drawing/2014/main" id="{B07381C9-FD3B-0E7B-9E98-1C00B844BD7A}"/>
              </a:ext>
            </a:extLst>
          </p:cNvPr>
          <p:cNvSpPr>
            <a:spLocks noGrp="1"/>
          </p:cNvSpPr>
          <p:nvPr>
            <p:ph type="dt" idx="10"/>
          </p:nvPr>
        </p:nvSpPr>
        <p:spPr/>
        <p:txBody>
          <a:bodyPr/>
          <a:lstStyle/>
          <a:p>
            <a:r>
              <a:rPr lang="en-US"/>
              <a:t>November 2023</a:t>
            </a:r>
            <a:endParaRPr lang="en-GB"/>
          </a:p>
        </p:txBody>
      </p:sp>
    </p:spTree>
    <p:extLst>
      <p:ext uri="{BB962C8B-B14F-4D97-AF65-F5344CB8AC3E}">
        <p14:creationId xmlns:p14="http://schemas.microsoft.com/office/powerpoint/2010/main" val="26485329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5278C-C993-8F57-1E84-C5489A9AD942}"/>
              </a:ext>
            </a:extLst>
          </p:cNvPr>
          <p:cNvSpPr>
            <a:spLocks noGrp="1"/>
          </p:cNvSpPr>
          <p:nvPr>
            <p:ph type="title"/>
          </p:nvPr>
        </p:nvSpPr>
        <p:spPr>
          <a:xfrm>
            <a:off x="914401" y="685801"/>
            <a:ext cx="10361084" cy="582959"/>
          </a:xfrm>
        </p:spPr>
        <p:txBody>
          <a:bodyPr/>
          <a:lstStyle/>
          <a:p>
            <a:r>
              <a:rPr lang="en-US" sz="3200" b="1" kern="0" dirty="0"/>
              <a:t>802.15 WG Standards Pipeline (previous)</a:t>
            </a:r>
            <a:endParaRPr lang="en-US" dirty="0"/>
          </a:p>
        </p:txBody>
      </p:sp>
      <p:pic>
        <p:nvPicPr>
          <p:cNvPr id="7" name="Picture 6">
            <a:extLst>
              <a:ext uri="{FF2B5EF4-FFF2-40B4-BE49-F238E27FC236}">
                <a16:creationId xmlns:a16="http://schemas.microsoft.com/office/drawing/2014/main" id="{8E939D56-8D6E-0764-88DD-A22D1010EDAC}"/>
              </a:ext>
            </a:extLst>
          </p:cNvPr>
          <p:cNvPicPr>
            <a:picLocks noChangeAspect="1"/>
          </p:cNvPicPr>
          <p:nvPr/>
        </p:nvPicPr>
        <p:blipFill>
          <a:blip r:embed="rId2"/>
          <a:stretch>
            <a:fillRect/>
          </a:stretch>
        </p:blipFill>
        <p:spPr>
          <a:xfrm>
            <a:off x="1339305" y="1523883"/>
            <a:ext cx="8908026" cy="4696408"/>
          </a:xfrm>
          <a:prstGeom prst="rect">
            <a:avLst/>
          </a:prstGeom>
        </p:spPr>
      </p:pic>
      <p:sp>
        <p:nvSpPr>
          <p:cNvPr id="3" name="Footer Placeholder 2">
            <a:extLst>
              <a:ext uri="{FF2B5EF4-FFF2-40B4-BE49-F238E27FC236}">
                <a16:creationId xmlns:a16="http://schemas.microsoft.com/office/drawing/2014/main" id="{CBB69FAA-3C38-3D79-A49A-7DAECD9631C9}"/>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9412A8EC-5F4F-C2BE-CFA2-419BCB445950}"/>
              </a:ext>
            </a:extLst>
          </p:cNvPr>
          <p:cNvSpPr>
            <a:spLocks noGrp="1"/>
          </p:cNvSpPr>
          <p:nvPr>
            <p:ph type="sldNum" idx="12"/>
          </p:nvPr>
        </p:nvSpPr>
        <p:spPr/>
        <p:txBody>
          <a:bodyPr/>
          <a:lstStyle/>
          <a:p>
            <a:r>
              <a:rPr lang="en-GB"/>
              <a:t>Slide </a:t>
            </a:r>
            <a:fld id="{440F5867-744E-4AA6-B0ED-4C44D2DFBB7B}" type="slidenum">
              <a:rPr lang="en-GB" smtClean="0"/>
              <a:pPr/>
              <a:t>89</a:t>
            </a:fld>
            <a:endParaRPr lang="en-GB" dirty="0"/>
          </a:p>
        </p:txBody>
      </p:sp>
      <p:sp>
        <p:nvSpPr>
          <p:cNvPr id="9" name="Date Placeholder 8">
            <a:extLst>
              <a:ext uri="{FF2B5EF4-FFF2-40B4-BE49-F238E27FC236}">
                <a16:creationId xmlns:a16="http://schemas.microsoft.com/office/drawing/2014/main" id="{7F82578D-F5FE-A285-BF20-147FA80FC7C2}"/>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027557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03B52-1DB5-54EC-D4F2-1A14CAE98D6F}"/>
              </a:ext>
            </a:extLst>
          </p:cNvPr>
          <p:cNvSpPr>
            <a:spLocks noGrp="1"/>
          </p:cNvSpPr>
          <p:nvPr>
            <p:ph type="title"/>
          </p:nvPr>
        </p:nvSpPr>
        <p:spPr/>
        <p:txBody>
          <a:bodyPr/>
          <a:lstStyle/>
          <a:p>
            <a:r>
              <a:rPr lang="en-US" dirty="0"/>
              <a:t>Attendance by breakout (November plenary session)</a:t>
            </a:r>
          </a:p>
        </p:txBody>
      </p:sp>
      <p:pic>
        <p:nvPicPr>
          <p:cNvPr id="8" name="Content Placeholder 7">
            <a:extLst>
              <a:ext uri="{FF2B5EF4-FFF2-40B4-BE49-F238E27FC236}">
                <a16:creationId xmlns:a16="http://schemas.microsoft.com/office/drawing/2014/main" id="{B987B818-0572-57B3-4BE0-7AFB281F8A7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94967" y="1524000"/>
            <a:ext cx="9061038" cy="4951414"/>
          </a:xfrm>
        </p:spPr>
      </p:pic>
      <p:sp>
        <p:nvSpPr>
          <p:cNvPr id="4" name="Slide Number Placeholder 3">
            <a:extLst>
              <a:ext uri="{FF2B5EF4-FFF2-40B4-BE49-F238E27FC236}">
                <a16:creationId xmlns:a16="http://schemas.microsoft.com/office/drawing/2014/main" id="{D25A6C25-54FF-16BA-E135-ABCFD75FFF63}"/>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7C9F198B-AB4B-30AB-07C3-FC3F8EB5BBC9}"/>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78B17BA0-BE07-C6A6-DB08-39D8B76B376C}"/>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1721196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5278C-C993-8F57-1E84-C5489A9AD942}"/>
              </a:ext>
            </a:extLst>
          </p:cNvPr>
          <p:cNvSpPr>
            <a:spLocks noGrp="1"/>
          </p:cNvSpPr>
          <p:nvPr>
            <p:ph type="title"/>
          </p:nvPr>
        </p:nvSpPr>
        <p:spPr>
          <a:xfrm>
            <a:off x="914401" y="685801"/>
            <a:ext cx="10361084" cy="582959"/>
          </a:xfrm>
        </p:spPr>
        <p:txBody>
          <a:bodyPr/>
          <a:lstStyle/>
          <a:p>
            <a:r>
              <a:rPr lang="en-US" sz="3200" b="1" kern="0" dirty="0"/>
              <a:t>802.15 WG Standards Pipeline (updated)</a:t>
            </a:r>
            <a:endParaRPr lang="en-US" dirty="0"/>
          </a:p>
        </p:txBody>
      </p:sp>
      <p:pic>
        <p:nvPicPr>
          <p:cNvPr id="3" name="Picture 2">
            <a:extLst>
              <a:ext uri="{FF2B5EF4-FFF2-40B4-BE49-F238E27FC236}">
                <a16:creationId xmlns:a16="http://schemas.microsoft.com/office/drawing/2014/main" id="{2D52D2DB-853F-AFE4-1E8F-67ED523B9424}"/>
              </a:ext>
            </a:extLst>
          </p:cNvPr>
          <p:cNvPicPr>
            <a:picLocks noChangeAspect="1"/>
          </p:cNvPicPr>
          <p:nvPr/>
        </p:nvPicPr>
        <p:blipFill>
          <a:blip r:embed="rId2"/>
          <a:stretch>
            <a:fillRect/>
          </a:stretch>
        </p:blipFill>
        <p:spPr>
          <a:xfrm>
            <a:off x="1631504" y="1542026"/>
            <a:ext cx="8839200" cy="4660122"/>
          </a:xfrm>
          <a:prstGeom prst="rect">
            <a:avLst/>
          </a:prstGeom>
        </p:spPr>
      </p:pic>
      <p:sp>
        <p:nvSpPr>
          <p:cNvPr id="8" name="Oval 7">
            <a:extLst>
              <a:ext uri="{FF2B5EF4-FFF2-40B4-BE49-F238E27FC236}">
                <a16:creationId xmlns:a16="http://schemas.microsoft.com/office/drawing/2014/main" id="{1C8E6CB1-7C06-4BB8-BC5E-5E4AC417AA25}"/>
              </a:ext>
            </a:extLst>
          </p:cNvPr>
          <p:cNvSpPr/>
          <p:nvPr/>
        </p:nvSpPr>
        <p:spPr bwMode="auto">
          <a:xfrm>
            <a:off x="3575720" y="2132856"/>
            <a:ext cx="1224136" cy="720080"/>
          </a:xfrm>
          <a:prstGeom prst="ellipse">
            <a:avLst/>
          </a:prstGeom>
          <a:noFill/>
          <a:ln w="28575"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9" name="Oval 8">
            <a:extLst>
              <a:ext uri="{FF2B5EF4-FFF2-40B4-BE49-F238E27FC236}">
                <a16:creationId xmlns:a16="http://schemas.microsoft.com/office/drawing/2014/main" id="{00774BCF-FBF3-948A-5920-1FB4155A388D}"/>
              </a:ext>
            </a:extLst>
          </p:cNvPr>
          <p:cNvSpPr/>
          <p:nvPr/>
        </p:nvSpPr>
        <p:spPr bwMode="auto">
          <a:xfrm>
            <a:off x="6312024" y="1916832"/>
            <a:ext cx="1224136" cy="720080"/>
          </a:xfrm>
          <a:prstGeom prst="ellipse">
            <a:avLst/>
          </a:prstGeom>
          <a:noFill/>
          <a:ln w="28575"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0" name="Oval 9">
            <a:extLst>
              <a:ext uri="{FF2B5EF4-FFF2-40B4-BE49-F238E27FC236}">
                <a16:creationId xmlns:a16="http://schemas.microsoft.com/office/drawing/2014/main" id="{280A927E-8C34-7E14-0D96-DB10FA9F8B5C}"/>
              </a:ext>
            </a:extLst>
          </p:cNvPr>
          <p:cNvSpPr/>
          <p:nvPr/>
        </p:nvSpPr>
        <p:spPr bwMode="auto">
          <a:xfrm>
            <a:off x="4578207" y="2595142"/>
            <a:ext cx="1224136" cy="720080"/>
          </a:xfrm>
          <a:prstGeom prst="ellipse">
            <a:avLst/>
          </a:prstGeom>
          <a:noFill/>
          <a:ln w="28575"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 name="Oval 10">
            <a:extLst>
              <a:ext uri="{FF2B5EF4-FFF2-40B4-BE49-F238E27FC236}">
                <a16:creationId xmlns:a16="http://schemas.microsoft.com/office/drawing/2014/main" id="{72DE0F9A-1044-84B0-95EB-53782542BAF2}"/>
              </a:ext>
            </a:extLst>
          </p:cNvPr>
          <p:cNvSpPr/>
          <p:nvPr/>
        </p:nvSpPr>
        <p:spPr bwMode="auto">
          <a:xfrm>
            <a:off x="7320136" y="4869160"/>
            <a:ext cx="1224136" cy="720080"/>
          </a:xfrm>
          <a:prstGeom prst="ellipse">
            <a:avLst/>
          </a:prstGeom>
          <a:noFill/>
          <a:ln w="28575"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2" name="Oval 11">
            <a:extLst>
              <a:ext uri="{FF2B5EF4-FFF2-40B4-BE49-F238E27FC236}">
                <a16:creationId xmlns:a16="http://schemas.microsoft.com/office/drawing/2014/main" id="{7FF480DC-2FB2-FD89-C1D5-680E87CB0E02}"/>
              </a:ext>
            </a:extLst>
          </p:cNvPr>
          <p:cNvSpPr/>
          <p:nvPr/>
        </p:nvSpPr>
        <p:spPr bwMode="auto">
          <a:xfrm>
            <a:off x="2639616" y="3512047"/>
            <a:ext cx="1224136" cy="720080"/>
          </a:xfrm>
          <a:prstGeom prst="ellipse">
            <a:avLst/>
          </a:prstGeom>
          <a:noFill/>
          <a:ln w="28575"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 name="Footer Placeholder 6">
            <a:extLst>
              <a:ext uri="{FF2B5EF4-FFF2-40B4-BE49-F238E27FC236}">
                <a16:creationId xmlns:a16="http://schemas.microsoft.com/office/drawing/2014/main" id="{2AC2487E-1434-DD2A-CDC3-3C1A525B1981}"/>
              </a:ext>
            </a:extLst>
          </p:cNvPr>
          <p:cNvSpPr>
            <a:spLocks noGrp="1"/>
          </p:cNvSpPr>
          <p:nvPr>
            <p:ph type="ftr" idx="14"/>
          </p:nvPr>
        </p:nvSpPr>
        <p:spPr/>
        <p:txBody>
          <a:bodyPr/>
          <a:lstStyle/>
          <a:p>
            <a:r>
              <a:rPr lang="en-GB"/>
              <a:t>Jonathan Segev, Intel</a:t>
            </a:r>
            <a:endParaRPr lang="en-GB" dirty="0"/>
          </a:p>
        </p:txBody>
      </p:sp>
      <p:sp>
        <p:nvSpPr>
          <p:cNvPr id="13" name="Slide Number Placeholder 12">
            <a:extLst>
              <a:ext uri="{FF2B5EF4-FFF2-40B4-BE49-F238E27FC236}">
                <a16:creationId xmlns:a16="http://schemas.microsoft.com/office/drawing/2014/main" id="{88E0D5F5-1D6D-73EB-6E5E-2A883799E3BC}"/>
              </a:ext>
            </a:extLst>
          </p:cNvPr>
          <p:cNvSpPr>
            <a:spLocks noGrp="1"/>
          </p:cNvSpPr>
          <p:nvPr>
            <p:ph type="sldNum" idx="12"/>
          </p:nvPr>
        </p:nvSpPr>
        <p:spPr/>
        <p:txBody>
          <a:bodyPr/>
          <a:lstStyle/>
          <a:p>
            <a:r>
              <a:rPr lang="en-GB"/>
              <a:t>Slide </a:t>
            </a:r>
            <a:fld id="{440F5867-744E-4AA6-B0ED-4C44D2DFBB7B}" type="slidenum">
              <a:rPr lang="en-GB" smtClean="0"/>
              <a:pPr/>
              <a:t>90</a:t>
            </a:fld>
            <a:endParaRPr lang="en-GB" dirty="0"/>
          </a:p>
        </p:txBody>
      </p:sp>
      <p:sp>
        <p:nvSpPr>
          <p:cNvPr id="14" name="Date Placeholder 13">
            <a:extLst>
              <a:ext uri="{FF2B5EF4-FFF2-40B4-BE49-F238E27FC236}">
                <a16:creationId xmlns:a16="http://schemas.microsoft.com/office/drawing/2014/main" id="{085AD6D9-AB13-2E9B-6DF2-10B408E294E6}"/>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8924460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7A9E1-5C21-05DA-8C01-6C242A3652BE}"/>
              </a:ext>
            </a:extLst>
          </p:cNvPr>
          <p:cNvSpPr>
            <a:spLocks noGrp="1"/>
          </p:cNvSpPr>
          <p:nvPr>
            <p:ph type="title"/>
          </p:nvPr>
        </p:nvSpPr>
        <p:spPr/>
        <p:txBody>
          <a:bodyPr/>
          <a:lstStyle/>
          <a:p>
            <a:r>
              <a:rPr lang="en-US" dirty="0"/>
              <a:t>SG Next Generation SUN PHYs</a:t>
            </a:r>
            <a:endParaRPr lang="en-US" b="0" dirty="0"/>
          </a:p>
        </p:txBody>
      </p:sp>
      <p:sp>
        <p:nvSpPr>
          <p:cNvPr id="3" name="Content Placeholder 2">
            <a:extLst>
              <a:ext uri="{FF2B5EF4-FFF2-40B4-BE49-F238E27FC236}">
                <a16:creationId xmlns:a16="http://schemas.microsoft.com/office/drawing/2014/main" id="{95C42675-6DC2-269A-4FD7-63F5E74C2F53}"/>
              </a:ext>
            </a:extLst>
          </p:cNvPr>
          <p:cNvSpPr>
            <a:spLocks noGrp="1"/>
          </p:cNvSpPr>
          <p:nvPr>
            <p:ph idx="1"/>
          </p:nvPr>
        </p:nvSpPr>
        <p:spPr>
          <a:xfrm>
            <a:off x="914401" y="1830391"/>
            <a:ext cx="10361084" cy="4264024"/>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dirty="0">
                <a:latin typeface="Times New Roman" panose="02020603050405020304" pitchFamily="18" charset="0"/>
              </a:rPr>
              <a:t>Next Gen SUN/Smart Utility Network OFDM</a:t>
            </a:r>
          </a:p>
          <a:p>
            <a:pPr lvl="1">
              <a:buFont typeface="Arial" panose="020B0604020202020204" pitchFamily="34" charset="0"/>
              <a:buChar char="•"/>
            </a:pPr>
            <a:r>
              <a:rPr lang="en-US" altLang="en-US" dirty="0">
                <a:latin typeface="Times New Roman" panose="02020603050405020304" pitchFamily="18" charset="0"/>
              </a:rPr>
              <a:t>Long range PHY to enable city wide simple star networks, dense networks with &gt;10K nodes, Power efficient for battery operated end node.</a:t>
            </a:r>
          </a:p>
          <a:p>
            <a:pPr lvl="1">
              <a:buFont typeface="Arial" panose="020B0604020202020204" pitchFamily="34" charset="0"/>
              <a:buChar char="•"/>
            </a:pPr>
            <a:r>
              <a:rPr lang="en-US" altLang="en-US" sz="2000" dirty="0">
                <a:latin typeface="Times New Roman" panose="02020603050405020304" pitchFamily="18" charset="0"/>
              </a:rPr>
              <a:t>E</a:t>
            </a:r>
            <a:r>
              <a:rPr lang="en-US" dirty="0"/>
              <a:t>nhancing OFDM with Long Range extension with improved link budget and higher reliability while remaining compliant with existing worldwide regulatory requirements.</a:t>
            </a:r>
          </a:p>
          <a:p>
            <a:pPr lvl="1">
              <a:buFont typeface="Arial" panose="020B0604020202020204" pitchFamily="34" charset="0"/>
              <a:buChar char="•"/>
            </a:pPr>
            <a:r>
              <a:rPr lang="en-US" dirty="0"/>
              <a:t>Target PHY is </a:t>
            </a:r>
            <a:r>
              <a:rPr lang="en-US" altLang="en-US" sz="2000" dirty="0">
                <a:latin typeface="Times New Roman" panose="02020603050405020304" pitchFamily="18" charset="0"/>
              </a:rPr>
              <a:t>the existing SUN-OFDM PHY .</a:t>
            </a:r>
          </a:p>
          <a:p>
            <a:pPr marL="457200" lvl="1" indent="0"/>
            <a:endParaRPr lang="en-US" dirty="0">
              <a:latin typeface="Times New Roman" panose="02020603050405020304" pitchFamily="18" charset="0"/>
            </a:endParaRPr>
          </a:p>
          <a:p>
            <a:pPr>
              <a:buFont typeface="Arial" panose="020B0604020202020204" pitchFamily="34" charset="0"/>
              <a:buChar char="•"/>
            </a:pPr>
            <a:r>
              <a:rPr lang="en-US" dirty="0"/>
              <a:t>Status:</a:t>
            </a:r>
          </a:p>
          <a:p>
            <a:pPr lvl="1">
              <a:buFont typeface="Arial" panose="020B0604020202020204" pitchFamily="34" charset="0"/>
              <a:buChar char="•"/>
            </a:pPr>
            <a:r>
              <a:rPr lang="en-US" altLang="en-US" dirty="0">
                <a:latin typeface="Times New Roman" panose="02020603050405020304" pitchFamily="18" charset="0"/>
              </a:rPr>
              <a:t>Recently transitioned from IG NG OFDM to SG to Develop a PAR &amp; CSD for extending the SUN </a:t>
            </a:r>
            <a:r>
              <a:rPr lang="en-US" altLang="en-US" dirty="0" err="1">
                <a:latin typeface="Times New Roman" panose="02020603050405020304" pitchFamily="18" charset="0"/>
              </a:rPr>
              <a:t>PHYs.</a:t>
            </a:r>
            <a:endParaRPr lang="en-US" altLang="en-US" dirty="0">
              <a:latin typeface="Times New Roman" panose="02020603050405020304" pitchFamily="18" charset="0"/>
            </a:endParaRPr>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BAF63829-AD8D-3DC7-78F3-17BBF78F68EF}"/>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524158BC-0E1A-7C29-48CD-356CBEA3BD9C}"/>
              </a:ext>
            </a:extLst>
          </p:cNvPr>
          <p:cNvSpPr>
            <a:spLocks noGrp="1"/>
          </p:cNvSpPr>
          <p:nvPr>
            <p:ph type="sldNum" idx="12"/>
          </p:nvPr>
        </p:nvSpPr>
        <p:spPr/>
        <p:txBody>
          <a:bodyPr/>
          <a:lstStyle/>
          <a:p>
            <a:r>
              <a:rPr lang="en-GB"/>
              <a:t>Slide </a:t>
            </a:r>
            <a:fld id="{440F5867-744E-4AA6-B0ED-4C44D2DFBB7B}" type="slidenum">
              <a:rPr lang="en-GB" smtClean="0"/>
              <a:pPr/>
              <a:t>91</a:t>
            </a:fld>
            <a:endParaRPr lang="en-GB" dirty="0"/>
          </a:p>
        </p:txBody>
      </p:sp>
      <p:sp>
        <p:nvSpPr>
          <p:cNvPr id="9" name="Date Placeholder 8">
            <a:extLst>
              <a:ext uri="{FF2B5EF4-FFF2-40B4-BE49-F238E27FC236}">
                <a16:creationId xmlns:a16="http://schemas.microsoft.com/office/drawing/2014/main" id="{A2821426-28AA-B42C-86F2-CD684B6C4188}"/>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4142400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914401" y="685801"/>
            <a:ext cx="10361084" cy="684213"/>
          </a:xfrm>
        </p:spPr>
        <p:txBody>
          <a:bodyPr/>
          <a:lstStyle/>
          <a:p>
            <a:r>
              <a:rPr lang="en-US" dirty="0"/>
              <a:t>802.15.4ab Next Generation UWB</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370014"/>
            <a:ext cx="11521280" cy="4724400"/>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sz="2400" dirty="0"/>
              <a:t>Builds on 802.15.4z increasing footprint and usefulness to additional usages beyond range measurement and improve IR signal limitations. </a:t>
            </a:r>
          </a:p>
          <a:p>
            <a:pPr lvl="1">
              <a:buFont typeface="Arial" panose="020B0604020202020204" pitchFamily="34" charset="0"/>
              <a:buChar char="•"/>
            </a:pPr>
            <a:r>
              <a:rPr lang="en-US" sz="2400" dirty="0"/>
              <a:t>Main areas of enhancements relates to ranging resiliency (NB assisted operation), sensing, data rates, support for additional spectrum.</a:t>
            </a:r>
          </a:p>
          <a:p>
            <a:pPr lvl="1">
              <a:buFont typeface="Arial" panose="020B0604020202020204" pitchFamily="34" charset="0"/>
              <a:buChar char="•"/>
            </a:pPr>
            <a:endParaRPr lang="en-US" dirty="0"/>
          </a:p>
          <a:p>
            <a:pPr>
              <a:buFont typeface="Arial" panose="020B0604020202020204" pitchFamily="34" charset="0"/>
              <a:buChar char="•"/>
            </a:pPr>
            <a:r>
              <a:rPr lang="en-US" dirty="0"/>
              <a:t>Status:</a:t>
            </a:r>
          </a:p>
          <a:p>
            <a:pPr lvl="1">
              <a:buFont typeface="Arial" panose="020B0604020202020204" pitchFamily="34" charset="0"/>
              <a:buChar char="•"/>
            </a:pPr>
            <a:r>
              <a:rPr lang="en-US" sz="2400" dirty="0"/>
              <a:t>In comment collection (informal CR) stage, draft is maturing, with ~250 comments resolved during the Sep. and Nov. meeting.</a:t>
            </a:r>
          </a:p>
          <a:p>
            <a:pPr lvl="1">
              <a:buFont typeface="Arial" panose="020B0604020202020204" pitchFamily="34" charset="0"/>
              <a:buChar char="•"/>
            </a:pPr>
            <a:r>
              <a:rPr lang="en-US" sz="2400" dirty="0"/>
              <a:t>Expected to initiate a 2</a:t>
            </a:r>
            <a:r>
              <a:rPr lang="en-US" sz="2400" baseline="30000" dirty="0"/>
              <a:t>nd</a:t>
            </a:r>
            <a:r>
              <a:rPr lang="en-US" sz="2400" dirty="0"/>
              <a:t> informal comment collection/recirculation out of Nov. meeting. </a:t>
            </a:r>
          </a:p>
          <a:p>
            <a:pPr lvl="1">
              <a:buFont typeface="Arial" panose="020B0604020202020204" pitchFamily="34" charset="0"/>
              <a:buChar char="•"/>
            </a:pPr>
            <a:endParaRPr lang="en-US" sz="2400" dirty="0"/>
          </a:p>
          <a:p>
            <a:pPr marL="457200" lvl="1" indent="0"/>
            <a:endParaRPr lang="en-US" dirty="0"/>
          </a:p>
        </p:txBody>
      </p:sp>
      <p:sp>
        <p:nvSpPr>
          <p:cNvPr id="7" name="Footer Placeholder 6">
            <a:extLst>
              <a:ext uri="{FF2B5EF4-FFF2-40B4-BE49-F238E27FC236}">
                <a16:creationId xmlns:a16="http://schemas.microsoft.com/office/drawing/2014/main" id="{CA322D0C-290D-B9C8-6E77-12D23ABAC8FE}"/>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EA71F719-EC3B-CB59-EAF0-8A8CDF86F975}"/>
              </a:ext>
            </a:extLst>
          </p:cNvPr>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9" name="Date Placeholder 8">
            <a:extLst>
              <a:ext uri="{FF2B5EF4-FFF2-40B4-BE49-F238E27FC236}">
                <a16:creationId xmlns:a16="http://schemas.microsoft.com/office/drawing/2014/main" id="{88AD9D24-47FA-EFD9-88EB-7F4D8106725E}"/>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9568397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914401" y="685801"/>
            <a:ext cx="10361084" cy="684213"/>
          </a:xfrm>
        </p:spPr>
        <p:txBody>
          <a:bodyPr/>
          <a:lstStyle/>
          <a:p>
            <a:r>
              <a:rPr lang="en-US" dirty="0"/>
              <a:t>802.15.4ab Next Generation UWB</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370014"/>
            <a:ext cx="11521280" cy="4724400"/>
          </a:xfrm>
        </p:spPr>
        <p:txBody>
          <a:bodyPr/>
          <a:lstStyle/>
          <a:p>
            <a:pPr>
              <a:buFont typeface="Arial" panose="020B0604020202020204" pitchFamily="34" charset="0"/>
              <a:buChar char="•"/>
            </a:pPr>
            <a:r>
              <a:rPr lang="en-US" sz="2800" dirty="0"/>
              <a:t>Major areas of discussion:</a:t>
            </a:r>
          </a:p>
          <a:p>
            <a:pPr lvl="1">
              <a:buFont typeface="Arial" panose="020B0604020202020204" pitchFamily="34" charset="0"/>
              <a:buChar char="•"/>
            </a:pPr>
            <a:r>
              <a:rPr lang="en-US" sz="2400" dirty="0"/>
              <a:t>Continued discussion of co-existence with Wi-Fi specifically NB in UNI 3 and 5 – no conclusion on LBT or other CCA mechanism.</a:t>
            </a:r>
          </a:p>
          <a:p>
            <a:pPr lvl="2">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1F6277CD-11BC-4695-2E8B-A9597EE198D3}"/>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8CCF0410-0D9F-C3DE-DEBD-0CFB18CC362A}"/>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9" name="Date Placeholder 8">
            <a:extLst>
              <a:ext uri="{FF2B5EF4-FFF2-40B4-BE49-F238E27FC236}">
                <a16:creationId xmlns:a16="http://schemas.microsoft.com/office/drawing/2014/main" id="{382D75C1-C3B7-51D8-91E8-E9610750A5B0}"/>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80178928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60D2A-7906-447C-A4DA-4B7457BBAD52}"/>
              </a:ext>
            </a:extLst>
          </p:cNvPr>
          <p:cNvSpPr>
            <a:spLocks noGrp="1"/>
          </p:cNvSpPr>
          <p:nvPr>
            <p:ph type="title"/>
          </p:nvPr>
        </p:nvSpPr>
        <p:spPr>
          <a:xfrm>
            <a:off x="914401" y="685801"/>
            <a:ext cx="10361084" cy="654967"/>
          </a:xfrm>
        </p:spPr>
        <p:txBody>
          <a:bodyPr/>
          <a:lstStyle/>
          <a:p>
            <a:r>
              <a:rPr lang="en-US" dirty="0"/>
              <a:t>802.15.4ac Privacy</a:t>
            </a:r>
          </a:p>
        </p:txBody>
      </p:sp>
      <p:sp>
        <p:nvSpPr>
          <p:cNvPr id="3" name="Content Placeholder 2">
            <a:extLst>
              <a:ext uri="{FF2B5EF4-FFF2-40B4-BE49-F238E27FC236}">
                <a16:creationId xmlns:a16="http://schemas.microsoft.com/office/drawing/2014/main" id="{B95AECD6-8620-4647-86D1-3CB1976093FB}"/>
              </a:ext>
            </a:extLst>
          </p:cNvPr>
          <p:cNvSpPr>
            <a:spLocks noGrp="1"/>
          </p:cNvSpPr>
          <p:nvPr>
            <p:ph idx="1"/>
          </p:nvPr>
        </p:nvSpPr>
        <p:spPr>
          <a:xfrm>
            <a:off x="623392" y="1556792"/>
            <a:ext cx="11161239" cy="4537623"/>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sz="2400" dirty="0"/>
              <a:t>Improved security and privacy to protect from user tracking and profiling attack.</a:t>
            </a:r>
          </a:p>
          <a:p>
            <a:pPr lvl="1">
              <a:buFont typeface="Arial" panose="020B0604020202020204" pitchFamily="34" charset="0"/>
              <a:buChar char="•"/>
            </a:pPr>
            <a:r>
              <a:rPr lang="en-US" sz="2400" dirty="0"/>
              <a:t>Amongst the mechanisms MAC address randomization and rolling MAC address.</a:t>
            </a:r>
          </a:p>
          <a:p>
            <a:pPr>
              <a:buFont typeface="Arial" panose="020B0604020202020204" pitchFamily="34" charset="0"/>
              <a:buChar char="•"/>
            </a:pPr>
            <a:r>
              <a:rPr lang="en-US" dirty="0"/>
              <a:t>Status:</a:t>
            </a:r>
          </a:p>
          <a:p>
            <a:pPr lvl="1">
              <a:buFont typeface="Arial" panose="020B0604020202020204" pitchFamily="34" charset="0"/>
              <a:buChar char="•"/>
            </a:pPr>
            <a:r>
              <a:rPr lang="en-US" sz="2400" dirty="0"/>
              <a:t>Transitioned from SG to TG (May) and is in draft development.</a:t>
            </a:r>
            <a:endParaRPr lang="en-US" sz="2400" b="0" dirty="0"/>
          </a:p>
          <a:p>
            <a:pPr lvl="1">
              <a:buFont typeface="Arial" panose="020B0604020202020204" pitchFamily="34" charset="0"/>
              <a:buChar char="•"/>
            </a:pPr>
            <a:r>
              <a:rPr lang="en-US" sz="2400" b="0" dirty="0"/>
              <a:t>Progress on the identified issues of current standard:</a:t>
            </a:r>
            <a:r>
              <a:rPr lang="en-US" sz="2400" dirty="0"/>
              <a:t> static MAC address , MAC address set across multiple radios in a single physical device, MAC address refresh, security context refresh for group and unicast, network discover and more.</a:t>
            </a:r>
            <a:endParaRPr lang="en-US" sz="2400" b="0" dirty="0"/>
          </a:p>
        </p:txBody>
      </p:sp>
      <p:sp>
        <p:nvSpPr>
          <p:cNvPr id="7" name="Footer Placeholder 6">
            <a:extLst>
              <a:ext uri="{FF2B5EF4-FFF2-40B4-BE49-F238E27FC236}">
                <a16:creationId xmlns:a16="http://schemas.microsoft.com/office/drawing/2014/main" id="{4394D366-D489-EF90-49AE-8B8DEE15F749}"/>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27184868-ADCE-7953-FA4D-4048EC4FB7BE}"/>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9" name="Date Placeholder 8">
            <a:extLst>
              <a:ext uri="{FF2B5EF4-FFF2-40B4-BE49-F238E27FC236}">
                <a16:creationId xmlns:a16="http://schemas.microsoft.com/office/drawing/2014/main" id="{350FF29E-9518-0575-C94F-74E8DFC4786C}"/>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51802883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802.15.16t Narrow Band Licensed Operation (NB-</a:t>
            </a:r>
            <a:r>
              <a:rPr lang="en-US" dirty="0" err="1"/>
              <a:t>Lic</a:t>
            </a:r>
            <a:r>
              <a:rPr lang="en-US" dirty="0"/>
              <a:t>)</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729245"/>
            <a:ext cx="11521280" cy="4343400"/>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sz="2400" dirty="0"/>
              <a:t>Licensed Narrow Band (NB) Operation in channels bandwidth between 5 – 100KHz in the VHF/UHF bands such as 160MHz, 450MHz, 700MHz and 900MHz, taking advantage of the superior channel propagation properties. Targeted usages mission critical operation.</a:t>
            </a:r>
          </a:p>
          <a:p>
            <a:pPr lvl="1">
              <a:buFont typeface="Arial" panose="020B0604020202020204" pitchFamily="34" charset="0"/>
              <a:buChar char="•"/>
            </a:pPr>
            <a:endParaRPr lang="en-US" dirty="0"/>
          </a:p>
          <a:p>
            <a:pPr>
              <a:buFont typeface="Arial" panose="020B0604020202020204" pitchFamily="34" charset="0"/>
              <a:buChar char="•"/>
            </a:pPr>
            <a:r>
              <a:rPr lang="en-US" dirty="0"/>
              <a:t>Status and main discussion topics:</a:t>
            </a:r>
          </a:p>
          <a:p>
            <a:pPr lvl="1">
              <a:buFont typeface="Arial" panose="020B0604020202020204" pitchFamily="34" charset="0"/>
              <a:buChar char="•"/>
            </a:pPr>
            <a:r>
              <a:rPr lang="en-US" sz="2400" dirty="0"/>
              <a:t>Group completed the informal comment resolution and draft now starting initial WG ballot phase.</a:t>
            </a:r>
          </a:p>
          <a:p>
            <a:pPr marL="457200" lvl="1" indent="0"/>
            <a:endParaRPr lang="en-US" sz="2400" dirty="0"/>
          </a:p>
          <a:p>
            <a:pPr lvl="1">
              <a:buFont typeface="Arial" panose="020B0604020202020204" pitchFamily="34" charset="0"/>
              <a:buChar char="•"/>
            </a:pPr>
            <a:endParaRPr lang="en-US" sz="2400" dirty="0"/>
          </a:p>
          <a:p>
            <a:pPr lvl="2">
              <a:buFont typeface="Arial" panose="020B0604020202020204" pitchFamily="34" charset="0"/>
              <a:buChar char="•"/>
            </a:pPr>
            <a:endParaRPr lang="en-US" sz="2000" dirty="0"/>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224D1F2F-5EBD-9E73-8D85-27D108C8FB41}"/>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D556DCD7-CBBD-5240-9F29-F0EB0134025E}"/>
              </a:ext>
            </a:extLst>
          </p:cNvPr>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
        <p:nvSpPr>
          <p:cNvPr id="9" name="Date Placeholder 8">
            <a:extLst>
              <a:ext uri="{FF2B5EF4-FFF2-40B4-BE49-F238E27FC236}">
                <a16:creationId xmlns:a16="http://schemas.microsoft.com/office/drawing/2014/main" id="{1F1BB260-A04C-838D-7049-3ACC8AA00CC6}"/>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66489068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1DCE-922E-42F9-99E7-E52BDFB693B0}"/>
              </a:ext>
            </a:extLst>
          </p:cNvPr>
          <p:cNvSpPr>
            <a:spLocks noGrp="1"/>
          </p:cNvSpPr>
          <p:nvPr>
            <p:ph type="title"/>
          </p:nvPr>
        </p:nvSpPr>
        <p:spPr/>
        <p:txBody>
          <a:bodyPr/>
          <a:lstStyle/>
          <a:p>
            <a:r>
              <a:rPr lang="en-US" altLang="en-US" sz="3200" dirty="0"/>
              <a:t>802.15.6ma - Enhanced Dependability Body Area Network (ED-BAN)</a:t>
            </a:r>
            <a:endParaRPr lang="en-US" dirty="0"/>
          </a:p>
        </p:txBody>
      </p:sp>
      <p:sp>
        <p:nvSpPr>
          <p:cNvPr id="3" name="Content Placeholder 2">
            <a:extLst>
              <a:ext uri="{FF2B5EF4-FFF2-40B4-BE49-F238E27FC236}">
                <a16:creationId xmlns:a16="http://schemas.microsoft.com/office/drawing/2014/main" id="{F828A3E4-2A88-49A0-A26C-E5BCB999AB63}"/>
              </a:ext>
            </a:extLst>
          </p:cNvPr>
          <p:cNvSpPr>
            <a:spLocks noGrp="1"/>
          </p:cNvSpPr>
          <p:nvPr>
            <p:ph idx="1"/>
          </p:nvPr>
        </p:nvSpPr>
        <p:spPr>
          <a:xfrm>
            <a:off x="896766" y="1751014"/>
            <a:ext cx="10815857" cy="4351039"/>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b="0" dirty="0"/>
              <a:t>Enhancements to the BAN (Body Area NW) Ultra Wideband (UWB) physical layer (PHY) and media access control (MAC) to support enhanced dependability to a human BAN (HBAN) and support for vehicle body area networks (VBAN).</a:t>
            </a:r>
          </a:p>
          <a:p>
            <a:pPr lvl="1">
              <a:buFont typeface="Arial" panose="020B0604020202020204" pitchFamily="34" charset="0"/>
              <a:buChar char="•"/>
            </a:pPr>
            <a:r>
              <a:rPr lang="en-US" dirty="0"/>
              <a:t>This revision focuses on international operation.</a:t>
            </a:r>
            <a:endParaRPr lang="en-US" b="0" dirty="0"/>
          </a:p>
          <a:p>
            <a:pPr>
              <a:buFont typeface="Arial" panose="020B0604020202020204" pitchFamily="34" charset="0"/>
              <a:buChar char="•"/>
            </a:pPr>
            <a:r>
              <a:rPr lang="en-US" dirty="0"/>
              <a:t>Status:</a:t>
            </a:r>
          </a:p>
          <a:p>
            <a:pPr lvl="1">
              <a:buFont typeface="Arial" panose="020B0604020202020204" pitchFamily="34" charset="0"/>
              <a:buChar char="•"/>
            </a:pPr>
            <a:r>
              <a:rPr lang="en-US" b="0" dirty="0"/>
              <a:t>Completed the propagation simulation, channel model and coding as well as development of Technical Requirements and initial draft.</a:t>
            </a:r>
          </a:p>
          <a:p>
            <a:pPr lvl="1">
              <a:buFont typeface="Arial" panose="020B0604020202020204" pitchFamily="34" charset="0"/>
              <a:buChar char="•"/>
            </a:pPr>
            <a:r>
              <a:rPr lang="en-US" b="0" dirty="0"/>
              <a:t>Conducted (informal) comment collection and comment resolution, and is performing ongoing resolution.</a:t>
            </a:r>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F7B06381-0B5A-6D4F-80A8-C2C5430751AC}"/>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E8058CA1-CB77-3088-3D5D-9B5854CB4506}"/>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
        <p:nvSpPr>
          <p:cNvPr id="9" name="Date Placeholder 8">
            <a:extLst>
              <a:ext uri="{FF2B5EF4-FFF2-40B4-BE49-F238E27FC236}">
                <a16:creationId xmlns:a16="http://schemas.microsoft.com/office/drawing/2014/main" id="{4E26F8C4-2526-B3B8-B475-E7DA64A92C20}"/>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19631782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D3D134-749F-4C49-9D9D-BCE6CC73375B}"/>
              </a:ext>
            </a:extLst>
          </p:cNvPr>
          <p:cNvSpPr/>
          <p:nvPr/>
        </p:nvSpPr>
        <p:spPr bwMode="auto">
          <a:xfrm>
            <a:off x="1531027"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TG4me 	</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Cor1 15.4 2020 Revision 1</a:t>
            </a:r>
          </a:p>
        </p:txBody>
      </p:sp>
      <p:sp>
        <p:nvSpPr>
          <p:cNvPr id="13" name="Rectangle 12">
            <a:extLst>
              <a:ext uri="{FF2B5EF4-FFF2-40B4-BE49-F238E27FC236}">
                <a16:creationId xmlns:a16="http://schemas.microsoft.com/office/drawing/2014/main" id="{48FD34C8-6083-417F-85FE-DC383714C8EE}"/>
              </a:ext>
            </a:extLst>
          </p:cNvPr>
          <p:cNvSpPr/>
          <p:nvPr/>
        </p:nvSpPr>
        <p:spPr bwMode="auto">
          <a:xfrm>
            <a:off x="3756411"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3200" b="1" dirty="0">
                <a:solidFill>
                  <a:srgbClr val="0070C0"/>
                </a:solidFill>
              </a:rPr>
              <a:t>TG4ab</a:t>
            </a:r>
          </a:p>
          <a:p>
            <a:pPr algn="ctr"/>
            <a:r>
              <a:rPr kumimoji="0" lang="en-US" sz="1800" i="0" u="none" strike="noStrike" cap="none" normalizeH="0" baseline="0" dirty="0">
                <a:ln>
                  <a:noFill/>
                </a:ln>
                <a:solidFill>
                  <a:srgbClr val="0070C0"/>
                </a:solidFill>
                <a:effectLst/>
                <a:latin typeface="Times New Roman" pitchFamily="16" charset="0"/>
                <a:ea typeface="MS Gothic" charset="-128"/>
              </a:rPr>
              <a:t>Next Generation UWB</a:t>
            </a:r>
          </a:p>
        </p:txBody>
      </p:sp>
      <p:sp>
        <p:nvSpPr>
          <p:cNvPr id="14" name="Rectangle 13">
            <a:extLst>
              <a:ext uri="{FF2B5EF4-FFF2-40B4-BE49-F238E27FC236}">
                <a16:creationId xmlns:a16="http://schemas.microsoft.com/office/drawing/2014/main" id="{EC5C5238-D6B8-4589-890A-7136A29E8DA5}"/>
              </a:ext>
            </a:extLst>
          </p:cNvPr>
          <p:cNvSpPr/>
          <p:nvPr/>
        </p:nvSpPr>
        <p:spPr bwMode="auto">
          <a:xfrm>
            <a:off x="5981795"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TG6ma</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Body Area Networks</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Revision</a:t>
            </a:r>
          </a:p>
        </p:txBody>
      </p:sp>
      <p:sp>
        <p:nvSpPr>
          <p:cNvPr id="15" name="Rectangle 14">
            <a:extLst>
              <a:ext uri="{FF2B5EF4-FFF2-40B4-BE49-F238E27FC236}">
                <a16:creationId xmlns:a16="http://schemas.microsoft.com/office/drawing/2014/main" id="{55F68278-F7A9-46ED-A638-27AA8C23D812}"/>
              </a:ext>
            </a:extLst>
          </p:cNvPr>
          <p:cNvSpPr/>
          <p:nvPr/>
        </p:nvSpPr>
        <p:spPr bwMode="auto">
          <a:xfrm>
            <a:off x="8207180"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TG7a</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Optical Camera Communications</a:t>
            </a:r>
          </a:p>
        </p:txBody>
      </p:sp>
      <p:sp>
        <p:nvSpPr>
          <p:cNvPr id="24" name="Rectangle 23">
            <a:extLst>
              <a:ext uri="{FF2B5EF4-FFF2-40B4-BE49-F238E27FC236}">
                <a16:creationId xmlns:a16="http://schemas.microsoft.com/office/drawing/2014/main" id="{EA2A7A1E-7C81-4CCD-A357-0CF7530EDD69}"/>
              </a:ext>
            </a:extLst>
          </p:cNvPr>
          <p:cNvSpPr/>
          <p:nvPr/>
        </p:nvSpPr>
        <p:spPr bwMode="auto">
          <a:xfrm>
            <a:off x="1510811"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TG13 	</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Multi Gigabit/sec</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Optical Wireless Communication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800" b="1" i="0" u="none" strike="noStrike" cap="none" normalizeH="0" baseline="0" dirty="0">
              <a:ln>
                <a:noFill/>
              </a:ln>
              <a:solidFill>
                <a:srgbClr val="0070C0"/>
              </a:solidFill>
              <a:effectLst/>
              <a:latin typeface="Times New Roman" pitchFamily="16" charset="0"/>
              <a:ea typeface="MS Gothic" charset="-128"/>
            </a:endParaRPr>
          </a:p>
        </p:txBody>
      </p:sp>
      <p:sp>
        <p:nvSpPr>
          <p:cNvPr id="26" name="Rectangle 25">
            <a:extLst>
              <a:ext uri="{FF2B5EF4-FFF2-40B4-BE49-F238E27FC236}">
                <a16:creationId xmlns:a16="http://schemas.microsoft.com/office/drawing/2014/main" id="{16C1D98D-93CE-48BD-92AA-FCA005D6689F}"/>
              </a:ext>
            </a:extLst>
          </p:cNvPr>
          <p:cNvSpPr/>
          <p:nvPr/>
        </p:nvSpPr>
        <p:spPr bwMode="auto">
          <a:xfrm>
            <a:off x="3736195"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TG15</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Ultra Wide-Band Ad-Hoc Networks</a:t>
            </a:r>
          </a:p>
        </p:txBody>
      </p:sp>
      <p:sp>
        <p:nvSpPr>
          <p:cNvPr id="27" name="Rectangle 26">
            <a:extLst>
              <a:ext uri="{FF2B5EF4-FFF2-40B4-BE49-F238E27FC236}">
                <a16:creationId xmlns:a16="http://schemas.microsoft.com/office/drawing/2014/main" id="{711B876B-288B-4CC7-AE55-C1FB481E4A83}"/>
              </a:ext>
            </a:extLst>
          </p:cNvPr>
          <p:cNvSpPr/>
          <p:nvPr/>
        </p:nvSpPr>
        <p:spPr bwMode="auto">
          <a:xfrm>
            <a:off x="5961579"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TG16t</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Ultra Wide-Band Ad-Hoc Networks</a:t>
            </a:r>
          </a:p>
        </p:txBody>
      </p:sp>
      <p:sp>
        <p:nvSpPr>
          <p:cNvPr id="28" name="Rectangle 27">
            <a:extLst>
              <a:ext uri="{FF2B5EF4-FFF2-40B4-BE49-F238E27FC236}">
                <a16:creationId xmlns:a16="http://schemas.microsoft.com/office/drawing/2014/main" id="{57FD5BA7-BD2A-4493-930F-65A95B7C1BA5}"/>
              </a:ext>
            </a:extLst>
          </p:cNvPr>
          <p:cNvSpPr/>
          <p:nvPr/>
        </p:nvSpPr>
        <p:spPr bwMode="auto">
          <a:xfrm>
            <a:off x="8186964"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TG3mb</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TG HDR</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High Data Rate</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Revision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800" b="1" i="0" u="none" strike="noStrike" cap="none" normalizeH="0" baseline="0" dirty="0">
              <a:ln>
                <a:noFill/>
              </a:ln>
              <a:solidFill>
                <a:srgbClr val="0070C0"/>
              </a:solidFill>
              <a:effectLst/>
              <a:latin typeface="Times New Roman" pitchFamily="16" charset="0"/>
              <a:ea typeface="MS Gothic" charset="-128"/>
            </a:endParaRPr>
          </a:p>
        </p:txBody>
      </p:sp>
      <p:sp>
        <p:nvSpPr>
          <p:cNvPr id="29" name="Rectangle 28">
            <a:extLst>
              <a:ext uri="{FF2B5EF4-FFF2-40B4-BE49-F238E27FC236}">
                <a16:creationId xmlns:a16="http://schemas.microsoft.com/office/drawing/2014/main" id="{0E9B215B-6BC5-4E8D-BFD7-5B0F83D81A50}"/>
              </a:ext>
            </a:extLst>
          </p:cNvPr>
          <p:cNvSpPr/>
          <p:nvPr/>
        </p:nvSpPr>
        <p:spPr bwMode="auto">
          <a:xfrm>
            <a:off x="3747883"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3200" b="1" dirty="0" err="1">
                <a:solidFill>
                  <a:srgbClr val="0070C0"/>
                </a:solidFill>
              </a:rPr>
              <a:t>SC</a:t>
            </a:r>
            <a:r>
              <a:rPr lang="en-US" sz="2000" b="1" dirty="0" err="1">
                <a:solidFill>
                  <a:srgbClr val="0070C0"/>
                </a:solidFill>
              </a:rPr>
              <a:t>THz</a:t>
            </a:r>
            <a:endParaRPr lang="en-US" sz="2000" b="1" dirty="0">
              <a:solidFill>
                <a:srgbClr val="0070C0"/>
              </a:solidFill>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800" i="0" u="none" strike="noStrike" cap="none" normalizeH="0" baseline="-25000" dirty="0">
                <a:ln>
                  <a:noFill/>
                </a:ln>
                <a:solidFill>
                  <a:srgbClr val="0070C0"/>
                </a:solidFill>
                <a:effectLst/>
                <a:latin typeface="Times New Roman" pitchFamily="16" charset="0"/>
                <a:ea typeface="MS Gothic" charset="-128"/>
              </a:rPr>
              <a:t>Standing Committee THz</a:t>
            </a:r>
          </a:p>
        </p:txBody>
      </p:sp>
      <p:sp>
        <p:nvSpPr>
          <p:cNvPr id="30" name="Rectangle 29">
            <a:extLst>
              <a:ext uri="{FF2B5EF4-FFF2-40B4-BE49-F238E27FC236}">
                <a16:creationId xmlns:a16="http://schemas.microsoft.com/office/drawing/2014/main" id="{8CB17732-95CC-49CD-A028-93B7738D3FD9}"/>
              </a:ext>
            </a:extLst>
          </p:cNvPr>
          <p:cNvSpPr/>
          <p:nvPr/>
        </p:nvSpPr>
        <p:spPr bwMode="auto">
          <a:xfrm>
            <a:off x="1528342"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err="1">
                <a:ln>
                  <a:noFill/>
                </a:ln>
                <a:solidFill>
                  <a:srgbClr val="0070C0"/>
                </a:solidFill>
                <a:effectLst/>
                <a:latin typeface="Times New Roman" pitchFamily="16" charset="0"/>
                <a:ea typeface="MS Gothic" charset="-128"/>
              </a:rPr>
              <a:t>SC</a:t>
            </a:r>
            <a:r>
              <a:rPr kumimoji="0" lang="en-US" b="1" i="0" u="none" strike="noStrike" cap="none" normalizeH="0" baseline="0" dirty="0" err="1">
                <a:ln>
                  <a:noFill/>
                </a:ln>
                <a:solidFill>
                  <a:srgbClr val="0070C0"/>
                </a:solidFill>
                <a:effectLst/>
                <a:latin typeface="Times New Roman" pitchFamily="16" charset="0"/>
                <a:ea typeface="MS Gothic" charset="-128"/>
              </a:rPr>
              <a:t>maint</a:t>
            </a:r>
            <a:endParaRPr kumimoji="0" lang="en-US" b="1" i="0" u="none" strike="noStrike" cap="none" normalizeH="0" baseline="0" dirty="0">
              <a:ln>
                <a:noFill/>
              </a:ln>
              <a:solidFill>
                <a:srgbClr val="0070C0"/>
              </a:solidFill>
              <a:effectLst/>
              <a:latin typeface="Times New Roman" pitchFamily="16" charset="0"/>
              <a:ea typeface="MS Gothic" charset="-128"/>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Maintenance Group</a:t>
            </a:r>
          </a:p>
        </p:txBody>
      </p:sp>
      <p:sp>
        <p:nvSpPr>
          <p:cNvPr id="31" name="Rectangle 30">
            <a:extLst>
              <a:ext uri="{FF2B5EF4-FFF2-40B4-BE49-F238E27FC236}">
                <a16:creationId xmlns:a16="http://schemas.microsoft.com/office/drawing/2014/main" id="{EB93DE27-5D6C-4B57-A511-8F3E6DE64152}"/>
              </a:ext>
            </a:extLst>
          </p:cNvPr>
          <p:cNvSpPr/>
          <p:nvPr/>
        </p:nvSpPr>
        <p:spPr bwMode="auto">
          <a:xfrm>
            <a:off x="5967424"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SC</a:t>
            </a:r>
            <a:r>
              <a:rPr kumimoji="0" lang="en-US" sz="1800" b="1" i="0" u="none" strike="noStrike" cap="none" normalizeH="0" baseline="0" dirty="0">
                <a:ln>
                  <a:noFill/>
                </a:ln>
                <a:solidFill>
                  <a:srgbClr val="0070C0"/>
                </a:solidFill>
                <a:effectLst/>
                <a:latin typeface="Times New Roman" pitchFamily="16" charset="0"/>
                <a:ea typeface="MS Gothic" charset="-128"/>
              </a:rPr>
              <a:t>WNG</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Wireless Next Generation</a:t>
            </a:r>
          </a:p>
        </p:txBody>
      </p:sp>
      <p:sp>
        <p:nvSpPr>
          <p:cNvPr id="41" name="Rectangle 40">
            <a:extLst>
              <a:ext uri="{FF2B5EF4-FFF2-40B4-BE49-F238E27FC236}">
                <a16:creationId xmlns:a16="http://schemas.microsoft.com/office/drawing/2014/main" id="{43B2EC7C-D2EE-41DD-80D9-CB2FF38CF6F7}"/>
              </a:ext>
            </a:extLst>
          </p:cNvPr>
          <p:cNvSpPr/>
          <p:nvPr/>
        </p:nvSpPr>
        <p:spPr bwMode="auto">
          <a:xfrm>
            <a:off x="8186964"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SC</a:t>
            </a:r>
            <a:r>
              <a:rPr kumimoji="0" lang="en-US" sz="1800" b="1" i="0" u="none" strike="noStrike" cap="none" normalizeH="0" baseline="0" dirty="0">
                <a:ln>
                  <a:noFill/>
                </a:ln>
                <a:solidFill>
                  <a:srgbClr val="0070C0"/>
                </a:solidFill>
                <a:effectLst/>
                <a:latin typeface="Times New Roman" pitchFamily="16" charset="0"/>
                <a:ea typeface="MS Gothic" charset="-128"/>
              </a:rPr>
              <a:t>IETF</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800" dirty="0">
                <a:solidFill>
                  <a:srgbClr val="0070C0"/>
                </a:solidFill>
              </a:rPr>
              <a:t>IETF liaison</a:t>
            </a:r>
            <a:endParaRPr kumimoji="0" lang="en-US" sz="1800" i="0" u="none" strike="noStrike" cap="none" normalizeH="0" baseline="0" dirty="0">
              <a:ln>
                <a:noFill/>
              </a:ln>
              <a:solidFill>
                <a:srgbClr val="0070C0"/>
              </a:solidFill>
              <a:effectLst/>
              <a:latin typeface="Times New Roman" pitchFamily="16" charset="0"/>
              <a:ea typeface="MS Gothic" charset="-128"/>
            </a:endParaRPr>
          </a:p>
        </p:txBody>
      </p:sp>
      <p:sp>
        <p:nvSpPr>
          <p:cNvPr id="2" name="Footer Placeholder 1">
            <a:extLst>
              <a:ext uri="{FF2B5EF4-FFF2-40B4-BE49-F238E27FC236}">
                <a16:creationId xmlns:a16="http://schemas.microsoft.com/office/drawing/2014/main" id="{71DEDCD1-097C-67BF-7590-4495274E1822}"/>
              </a:ext>
            </a:extLst>
          </p:cNvPr>
          <p:cNvSpPr>
            <a:spLocks noGrp="1"/>
          </p:cNvSpPr>
          <p:nvPr>
            <p:ph type="ftr" idx="14"/>
          </p:nvPr>
        </p:nvSpPr>
        <p:spPr/>
        <p:txBody>
          <a:bodyPr/>
          <a:lstStyle/>
          <a:p>
            <a:r>
              <a:rPr lang="en-GB"/>
              <a:t>Jonathan Segev, Intel</a:t>
            </a:r>
            <a:endParaRPr lang="en-GB" dirty="0"/>
          </a:p>
        </p:txBody>
      </p:sp>
      <p:sp>
        <p:nvSpPr>
          <p:cNvPr id="3" name="Slide Number Placeholder 2">
            <a:extLst>
              <a:ext uri="{FF2B5EF4-FFF2-40B4-BE49-F238E27FC236}">
                <a16:creationId xmlns:a16="http://schemas.microsoft.com/office/drawing/2014/main" id="{B7391457-2FF6-A6AC-0AC6-A9A1BC992888}"/>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8" name="Date Placeholder 7">
            <a:extLst>
              <a:ext uri="{FF2B5EF4-FFF2-40B4-BE49-F238E27FC236}">
                <a16:creationId xmlns:a16="http://schemas.microsoft.com/office/drawing/2014/main" id="{4E935F99-31EA-62F5-4F66-991DE7F1A248}"/>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2242898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505200" y="1435894"/>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802.18 Liaison Report – November 2023</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13 November 2023</a:t>
            </a:r>
          </a:p>
        </p:txBody>
      </p:sp>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a:t>
            </a:r>
          </a:p>
        </p:txBody>
      </p:sp>
      <p:graphicFrame>
        <p:nvGraphicFramePr>
          <p:cNvPr id="12" name="Object 11"/>
          <p:cNvGraphicFramePr>
            <a:graphicFrameLocks noChangeAspect="1"/>
          </p:cNvGraphicFramePr>
          <p:nvPr>
            <p:extLst>
              <p:ext uri="{D42A27DB-BD31-4B8C-83A1-F6EECF244321}">
                <p14:modId xmlns:p14="http://schemas.microsoft.com/office/powerpoint/2010/main" val="3222110337"/>
              </p:ext>
            </p:extLst>
          </p:nvPr>
        </p:nvGraphicFramePr>
        <p:xfrm>
          <a:off x="2971800" y="4191000"/>
          <a:ext cx="8591550" cy="4572000"/>
        </p:xfrm>
        <a:graphic>
          <a:graphicData uri="http://schemas.openxmlformats.org/presentationml/2006/ole">
            <mc:AlternateContent xmlns:mc="http://schemas.openxmlformats.org/markup-compatibility/2006">
              <mc:Choice xmlns:v="urn:schemas-microsoft-com:vml" Requires="v">
                <p:oleObj name="Document" r:id="rId3" imgW="8284803" imgH="4492752" progId="Word.Document.8">
                  <p:embed/>
                </p:oleObj>
              </mc:Choice>
              <mc:Fallback>
                <p:oleObj name="Document" r:id="rId3" imgW="8284803" imgH="4492752" progId="Word.Document.8">
                  <p:embed/>
                  <p:pic>
                    <p:nvPicPr>
                      <p:cNvPr id="12" name="Object 11"/>
                      <p:cNvPicPr>
                        <a:picLocks noChangeAspect="1" noChangeArrowheads="1"/>
                      </p:cNvPicPr>
                      <p:nvPr/>
                    </p:nvPicPr>
                    <p:blipFill>
                      <a:blip r:embed="rId4"/>
                      <a:srcRect/>
                      <a:stretch>
                        <a:fillRect/>
                      </a:stretch>
                    </p:blipFill>
                    <p:spPr bwMode="auto">
                      <a:xfrm>
                        <a:off x="2971800" y="4191000"/>
                        <a:ext cx="8591550" cy="4572000"/>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70E79958-6D89-EAFC-D2C3-4504E1886262}"/>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2A79C9B3-A074-741A-88B7-3C3C81397084}"/>
              </a:ext>
            </a:extLst>
          </p:cNvPr>
          <p:cNvSpPr>
            <a:spLocks noGrp="1"/>
          </p:cNvSpPr>
          <p:nvPr>
            <p:ph type="sldNum" idx="12"/>
          </p:nvPr>
        </p:nvSpPr>
        <p:spPr/>
        <p:txBody>
          <a:bodyPr/>
          <a:lstStyle/>
          <a:p>
            <a:r>
              <a:rPr lang="en-GB"/>
              <a:t>Slide </a:t>
            </a:r>
            <a:fld id="{440F5867-744E-4AA6-B0ED-4C44D2DFBB7B}" type="slidenum">
              <a:rPr lang="en-GB" smtClean="0"/>
              <a:pPr/>
              <a:t>98</a:t>
            </a:fld>
            <a:endParaRPr lang="en-GB" dirty="0"/>
          </a:p>
        </p:txBody>
      </p:sp>
      <p:sp>
        <p:nvSpPr>
          <p:cNvPr id="4" name="Date Placeholder 3">
            <a:extLst>
              <a:ext uri="{FF2B5EF4-FFF2-40B4-BE49-F238E27FC236}">
                <a16:creationId xmlns:a16="http://schemas.microsoft.com/office/drawing/2014/main" id="{4DC4D0AE-7596-3D07-B6B9-F798099C68DC}"/>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5024008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RR-TAG at a glance</a:t>
            </a:r>
          </a:p>
        </p:txBody>
      </p:sp>
      <p:sp>
        <p:nvSpPr>
          <p:cNvPr id="10" name="Content Placeholder 2"/>
          <p:cNvSpPr>
            <a:spLocks noGrp="1"/>
          </p:cNvSpPr>
          <p:nvPr>
            <p:ph idx="1"/>
          </p:nvPr>
        </p:nvSpPr>
        <p:spPr>
          <a:xfrm>
            <a:off x="838200" y="1524000"/>
            <a:ext cx="10363200" cy="4113213"/>
          </a:xfrm>
        </p:spPr>
        <p:txBody>
          <a:bodyPr/>
          <a:lstStyle/>
          <a:p>
            <a:pPr algn="just"/>
            <a:r>
              <a:rPr lang="en-US" altLang="en-US" sz="2200" dirty="0"/>
              <a:t>Membership as of 17 September 2023</a:t>
            </a:r>
          </a:p>
          <a:p>
            <a:pPr lvl="1" algn="just">
              <a:spcBef>
                <a:spcPts val="300"/>
              </a:spcBef>
              <a:buFont typeface="Arial" panose="020B0604020202020204" pitchFamily="34" charset="0"/>
              <a:buChar char="•"/>
            </a:pPr>
            <a:r>
              <a:rPr lang="en-US" altLang="en-US" sz="1800" dirty="0"/>
              <a:t>55 voters (including 8 on LMSC)</a:t>
            </a:r>
          </a:p>
          <a:p>
            <a:pPr lvl="1" algn="just">
              <a:spcBef>
                <a:spcPts val="300"/>
              </a:spcBef>
              <a:buFont typeface="Arial" panose="020B0604020202020204" pitchFamily="34" charset="0"/>
              <a:buChar char="•"/>
            </a:pPr>
            <a:r>
              <a:rPr lang="en-US" altLang="en-US" sz="1800" dirty="0"/>
              <a:t>1 nearly voters</a:t>
            </a:r>
          </a:p>
          <a:p>
            <a:pPr lvl="1" algn="just">
              <a:spcBef>
                <a:spcPts val="300"/>
              </a:spcBef>
              <a:buFont typeface="Arial" panose="020B0604020202020204" pitchFamily="34" charset="0"/>
              <a:buChar char="•"/>
            </a:pPr>
            <a:r>
              <a:rPr lang="en-US" altLang="en-US" sz="1800" dirty="0"/>
              <a:t>12 aspirants </a:t>
            </a:r>
            <a:endParaRPr lang="en-US" altLang="en-US" dirty="0"/>
          </a:p>
          <a:p>
            <a:pPr algn="just"/>
            <a:r>
              <a:rPr lang="en-US" altLang="en-US" sz="2200" dirty="0"/>
              <a:t>Officers</a:t>
            </a:r>
          </a:p>
          <a:p>
            <a:pPr lvl="1" algn="just">
              <a:spcBef>
                <a:spcPts val="300"/>
              </a:spcBef>
              <a:buFont typeface="Arial" panose="020B0604020202020204" pitchFamily="34" charset="0"/>
              <a:buChar char="•"/>
            </a:pPr>
            <a:r>
              <a:rPr lang="en-US" altLang="en-US" sz="1800" dirty="0"/>
              <a:t>Chair:  Edward Au (Huawei Technologies)</a:t>
            </a:r>
          </a:p>
          <a:p>
            <a:pPr lvl="1" algn="just">
              <a:spcBef>
                <a:spcPts val="300"/>
              </a:spcBef>
              <a:buFont typeface="Arial" panose="020B0604020202020204" pitchFamily="34" charset="0"/>
              <a:buChar char="•"/>
            </a:pPr>
            <a:r>
              <a:rPr lang="en-US" altLang="en-US" sz="1800" dirty="0"/>
              <a:t>Co-Vice Chair:  Stuart Kerry (OK-Brit; Self)</a:t>
            </a:r>
          </a:p>
          <a:p>
            <a:pPr lvl="1" algn="just">
              <a:spcBef>
                <a:spcPts val="300"/>
              </a:spcBef>
              <a:buFont typeface="Arial" panose="020B0604020202020204" pitchFamily="34" charset="0"/>
              <a:buChar char="•"/>
            </a:pPr>
            <a:r>
              <a:rPr lang="en-US" altLang="en-US" sz="1800" dirty="0"/>
              <a:t>Co-Vice Chair:  Al </a:t>
            </a:r>
            <a:r>
              <a:rPr lang="en-US" altLang="en-US" sz="1800" dirty="0" err="1"/>
              <a:t>Petrick</a:t>
            </a:r>
            <a:r>
              <a:rPr lang="en-US" altLang="en-US" sz="1800" dirty="0"/>
              <a:t> (Skyworks Solutions)</a:t>
            </a:r>
          </a:p>
          <a:p>
            <a:pPr lvl="1" algn="just">
              <a:spcBef>
                <a:spcPts val="300"/>
              </a:spcBef>
              <a:buFont typeface="Arial" panose="020B0604020202020204" pitchFamily="34" charset="0"/>
              <a:buChar char="•"/>
            </a:pPr>
            <a:r>
              <a:rPr lang="en-US" altLang="en-US" sz="1800" dirty="0">
                <a:solidFill>
                  <a:schemeClr val="tx1"/>
                </a:solidFill>
              </a:rPr>
              <a:t>Secretary:  VACANT</a:t>
            </a:r>
          </a:p>
          <a:p>
            <a:pPr algn="just"/>
            <a:r>
              <a:rPr lang="en-US" altLang="en-US" sz="2200" dirty="0"/>
              <a:t>Ad-hoc chair</a:t>
            </a:r>
          </a:p>
          <a:p>
            <a:pPr lvl="1" algn="just">
              <a:spcBef>
                <a:spcPts val="300"/>
              </a:spcBef>
              <a:buFont typeface="Arial" panose="020B0604020202020204" pitchFamily="34" charset="0"/>
              <a:buChar char="•"/>
            </a:pPr>
            <a:r>
              <a:rPr lang="en-US" altLang="en-US" sz="1800" dirty="0"/>
              <a:t>IEEE Statement Update on Spectrum (ISUS):  </a:t>
            </a:r>
            <a:r>
              <a:rPr lang="en-US" altLang="en-US" sz="1800" dirty="0">
                <a:solidFill>
                  <a:schemeClr val="tx1"/>
                </a:solidFill>
              </a:rPr>
              <a:t>VACANT</a:t>
            </a:r>
          </a:p>
          <a:p>
            <a:pPr marL="230188" marR="117475" indent="-230188" algn="just">
              <a:buFont typeface="Times New Roman" pitchFamily="16" charset="0"/>
              <a:buChar char="•"/>
              <a:tabLst>
                <a:tab pos="230188" algn="l"/>
              </a:tabLst>
            </a:pPr>
            <a:endParaRPr lang="en-US" sz="1600" spc="-5" dirty="0">
              <a:latin typeface="Arial"/>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3A67F7A5-B390-57B3-B912-D1B8834CE64A}"/>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57D4181B-9DBB-6C56-BB3F-BECDE12B30E3}"/>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5" name="Date Placeholder 4">
            <a:extLst>
              <a:ext uri="{FF2B5EF4-FFF2-40B4-BE49-F238E27FC236}">
                <a16:creationId xmlns:a16="http://schemas.microsoft.com/office/drawing/2014/main" id="{B399CE56-CDB8-E449-F9B4-E7F7F7DA6A8E}"/>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102022483"/>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3285</TotalTime>
  <Words>10551</Words>
  <Application>Microsoft Office PowerPoint</Application>
  <PresentationFormat>Widescreen</PresentationFormat>
  <Paragraphs>1901</Paragraphs>
  <Slides>134</Slides>
  <Notes>82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134</vt:i4>
      </vt:variant>
    </vt:vector>
  </HeadingPairs>
  <TitlesOfParts>
    <vt:vector size="145" baseType="lpstr">
      <vt:lpstr>微软雅黑</vt:lpstr>
      <vt:lpstr>Arial</vt:lpstr>
      <vt:lpstr>Arial Black</vt:lpstr>
      <vt:lpstr>Calibri</vt:lpstr>
      <vt:lpstr>Helvetica</vt:lpstr>
      <vt:lpstr>Symbol</vt:lpstr>
      <vt:lpstr>Times</vt:lpstr>
      <vt:lpstr>Times New Roman</vt:lpstr>
      <vt:lpstr>Wingdings</vt:lpstr>
      <vt:lpstr>Office Theme</vt:lpstr>
      <vt:lpstr>Document</vt:lpstr>
      <vt:lpstr>802.11 WG November 2023 Session Report</vt:lpstr>
      <vt:lpstr>Abstract</vt:lpstr>
      <vt:lpstr>Attendance Data</vt:lpstr>
      <vt:lpstr>PowerPoint Presentation</vt:lpstr>
      <vt:lpstr>PowerPoint Presentation</vt:lpstr>
      <vt:lpstr>Attendees by affiliation (attended at least one meeting September to November)</vt:lpstr>
      <vt:lpstr>Attendance by subgroup (September to November)</vt:lpstr>
      <vt:lpstr>Attendance by affiliation (November plenary session)</vt:lpstr>
      <vt:lpstr>Attendance by breakout (November plenary session)</vt:lpstr>
      <vt:lpstr>Closing Reports</vt:lpstr>
      <vt:lpstr>802.11 WG Editor’s Meeting (November 2023)</vt:lpstr>
      <vt:lpstr>Abstract</vt:lpstr>
      <vt:lpstr>Agenda for 2023-11-14 meeting</vt:lpstr>
      <vt:lpstr>November 14 roundtable status report</vt:lpstr>
      <vt:lpstr>TGbe MDR</vt:lpstr>
      <vt:lpstr>Editor Amendment Ordering</vt:lpstr>
      <vt:lpstr>ARC Closing Report </vt:lpstr>
      <vt:lpstr>Abstract</vt:lpstr>
      <vt:lpstr>Work Completed - 1</vt:lpstr>
      <vt:lpstr>Work Completed - 2</vt:lpstr>
      <vt:lpstr>Monitoring/future activities</vt:lpstr>
      <vt:lpstr>Plans</vt:lpstr>
      <vt:lpstr>Coex SC Closing Report</vt:lpstr>
      <vt:lpstr>Abstract</vt:lpstr>
      <vt:lpstr>Submissions &amp; Technical Discussion Items</vt:lpstr>
      <vt:lpstr>ETSI BRAN Update to 802.11 (1/3)</vt:lpstr>
      <vt:lpstr>ETSI BRAN Update to 802.11 (2/3)</vt:lpstr>
      <vt:lpstr>ETSI BRAN Update to 802.11 (3/3)</vt:lpstr>
      <vt:lpstr>Coexistence Bluetooth – 802.11</vt:lpstr>
      <vt:lpstr>Technical Submissions (1/2)</vt:lpstr>
      <vt:lpstr>Technical Submissions (2/2)</vt:lpstr>
      <vt:lpstr>Plans for January</vt:lpstr>
      <vt:lpstr>Telcos</vt:lpstr>
      <vt:lpstr>References for this week</vt:lpstr>
      <vt:lpstr>PAR Review SC  Jon Rosdahl, Chair</vt:lpstr>
      <vt:lpstr>WNG SC Closing Report</vt:lpstr>
      <vt:lpstr>Abstract</vt:lpstr>
      <vt:lpstr>PowerPoint Presentation</vt:lpstr>
      <vt:lpstr>IEEE 802 JTC1 Standing Committee November 2023 (mixed-mode) closing report</vt:lpstr>
      <vt:lpstr>The IEEE 802 JTC1 SC reviewed the PSDO process status, including IPR issues holding up 802.11ax/ay/ba/az</vt:lpstr>
      <vt:lpstr>The IEEE 802 JTC1 SC will undertake its usual work at its mixed-mode meeting in Panama City in January 2024</vt:lpstr>
      <vt:lpstr>REVme Closing Report – November 2023</vt:lpstr>
      <vt:lpstr>Work Completed</vt:lpstr>
      <vt:lpstr>Plans for January</vt:lpstr>
      <vt:lpstr>TGme Timeline (No changes)</vt:lpstr>
      <vt:lpstr>TGbe November Closing Report</vt:lpstr>
      <vt:lpstr>TGbe (Extremely High Throughput)</vt:lpstr>
      <vt:lpstr>Teleconference Plan</vt:lpstr>
      <vt:lpstr>Updated TGbe Timeline And Status</vt:lpstr>
      <vt:lpstr>PowerPoint Presentation</vt:lpstr>
      <vt:lpstr>Abstract</vt:lpstr>
      <vt:lpstr>TGbf (WLAN Sensing)– November 2023</vt:lpstr>
      <vt:lpstr>TGbf Timeline (To be discuss and Updated)</vt:lpstr>
      <vt:lpstr>PowerPoint Presentation</vt:lpstr>
      <vt:lpstr>TGbh Closing Report </vt:lpstr>
      <vt:lpstr>Abstract</vt:lpstr>
      <vt:lpstr>Work Completed</vt:lpstr>
      <vt:lpstr>Timeline</vt:lpstr>
      <vt:lpstr>Teleconference</vt:lpstr>
      <vt:lpstr>TGbi Closing Report</vt:lpstr>
      <vt:lpstr>IEEE 802.11 TGbi</vt:lpstr>
      <vt:lpstr>Timeline</vt:lpstr>
      <vt:lpstr>IEEE 802.11 TGbi</vt:lpstr>
      <vt:lpstr>TGbk 320MHz Positioning Nov. Meeting Closing Report</vt:lpstr>
      <vt:lpstr>Abstract</vt:lpstr>
      <vt:lpstr>Nov. Meeting Progress and Targets Towards the Jan. Meeting</vt:lpstr>
      <vt:lpstr>TGbk Projected Timelines</vt:lpstr>
      <vt:lpstr>Scheduled TGbk telecons</vt:lpstr>
      <vt:lpstr>TGbn November Closing Report</vt:lpstr>
      <vt:lpstr>TGbn (Ultra High Reliability)</vt:lpstr>
      <vt:lpstr>Teleconference Plan</vt:lpstr>
      <vt:lpstr>TGbn Timeline And Status</vt:lpstr>
      <vt:lpstr>IEEE 802.11 Nov 2023 Plenary AMP SG Closing Report</vt:lpstr>
      <vt:lpstr>AMP SG’s Progress during this week</vt:lpstr>
      <vt:lpstr>SG Motion #1: AMP PAR</vt:lpstr>
      <vt:lpstr>SG Motion #2: AMP CSD</vt:lpstr>
      <vt:lpstr>AMP SG Timeline Update and Teleconference Plan</vt:lpstr>
      <vt:lpstr>November 2023 IMMW SG Closing Report</vt:lpstr>
      <vt:lpstr>Work Completed</vt:lpstr>
      <vt:lpstr>Plans for January</vt:lpstr>
      <vt:lpstr>November 2023 AIML TIG Closing Report</vt:lpstr>
      <vt:lpstr>Abstract</vt:lpstr>
      <vt:lpstr>Work Completed</vt:lpstr>
      <vt:lpstr>Plans for Jan 2024</vt:lpstr>
      <vt:lpstr>ITU AHG Closing Report for November 2023 Plenary</vt:lpstr>
      <vt:lpstr>PowerPoint Presentation</vt:lpstr>
      <vt:lpstr>Liaison Reports</vt:lpstr>
      <vt:lpstr>802.15 Liaison Report – Nov. 2023</vt:lpstr>
      <vt:lpstr>802.15 WG Standards Pipeline (previous)</vt:lpstr>
      <vt:lpstr>802.15 WG Standards Pipeline (updated)</vt:lpstr>
      <vt:lpstr>SG Next Generation SUN PHYs</vt:lpstr>
      <vt:lpstr>802.15.4ab Next Generation UWB</vt:lpstr>
      <vt:lpstr>802.15.4ab Next Generation UWB</vt:lpstr>
      <vt:lpstr>802.15.4ac Privacy</vt:lpstr>
      <vt:lpstr>802.15.16t Narrow Band Licensed Operation (NB-Lic)</vt:lpstr>
      <vt:lpstr>802.15.6ma - Enhanced Dependability Body Area Network (ED-BAN)</vt:lpstr>
      <vt:lpstr>PowerPoint Presentation</vt:lpstr>
      <vt:lpstr>802.18 Liaison Report – November 2023</vt:lpstr>
      <vt:lpstr>RR-TAG at a glance</vt:lpstr>
      <vt:lpstr>Progress since the 2023 September interim (1)</vt:lpstr>
      <vt:lpstr>Progress since the 2023 September interim (2)</vt:lpstr>
      <vt:lpstr>Objectives this week:  Tuesday AM2</vt:lpstr>
      <vt:lpstr>Objectives this week:  Thursday AM1</vt:lpstr>
      <vt:lpstr>PowerPoint Presentation</vt:lpstr>
      <vt:lpstr>Call for secretary and ISUS ad-hoc chair</vt:lpstr>
      <vt:lpstr>802.19 WG November 2023 Liaison Report</vt:lpstr>
      <vt:lpstr>IEEE 802.19 Overview</vt:lpstr>
      <vt:lpstr>Agenda</vt:lpstr>
      <vt:lpstr>802.19.3a PAR and CSD</vt:lpstr>
      <vt:lpstr>Wi-Fi Alliance (WFA) Liaison Update</vt:lpstr>
      <vt:lpstr>Major updates (1/2)</vt:lpstr>
      <vt:lpstr>Major updates (2/2)</vt:lpstr>
      <vt:lpstr>Additional work areas</vt:lpstr>
      <vt:lpstr>Recent publications</vt:lpstr>
      <vt:lpstr>Further information</vt:lpstr>
      <vt:lpstr>IEEE 802.11-IETF Liaison Report</vt:lpstr>
      <vt:lpstr>Abstract</vt:lpstr>
      <vt:lpstr>IETF Meetings</vt:lpstr>
      <vt:lpstr>IETF- IEEE 802 Liaison Activity  </vt:lpstr>
      <vt:lpstr>IETF protocol use with 802.11 technology</vt:lpstr>
      <vt:lpstr>BOFs at IETF 118 November 4-10, 2023</vt:lpstr>
      <vt:lpstr>IETF/IRTF groups being (re-)chartered</vt:lpstr>
      <vt:lpstr>IETF/IRTF groups being (re-)chartered</vt:lpstr>
      <vt:lpstr>YANG Model Catalog</vt:lpstr>
      <vt:lpstr>IoT-related work</vt:lpstr>
      <vt:lpstr>IoT-related work (cont.)</vt:lpstr>
      <vt:lpstr>MADINAS WG</vt:lpstr>
      <vt:lpstr>EAP Method Update (EMU)</vt:lpstr>
      <vt:lpstr>Operations Area Working Group</vt:lpstr>
      <vt:lpstr>Internet Area Working Group </vt:lpstr>
      <vt:lpstr>Transport Layer Security (TLS)</vt:lpstr>
      <vt:lpstr>Deterministic Networking (DETNET)</vt:lpstr>
      <vt:lpstr>Autonomic Networking Integrated Model and Approach (ANIMA) </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163</cp:revision>
  <cp:lastPrinted>1601-01-01T00:00:00Z</cp:lastPrinted>
  <dcterms:created xsi:type="dcterms:W3CDTF">2018-05-10T15:59:06Z</dcterms:created>
  <dcterms:modified xsi:type="dcterms:W3CDTF">2023-11-17T06:29:49Z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