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256" r:id="rId2"/>
    <p:sldId id="257" r:id="rId3"/>
    <p:sldId id="259" r:id="rId4"/>
    <p:sldId id="260" r:id="rId5"/>
    <p:sldId id="261" r:id="rId6"/>
    <p:sldId id="262" r:id="rId7"/>
    <p:sldId id="263" r:id="rId8"/>
    <p:sldId id="282" r:id="rId9"/>
    <p:sldId id="283" r:id="rId10"/>
    <p:sldId id="284" r:id="rId11"/>
    <p:sldId id="287" r:id="rId12"/>
    <p:sldId id="288" r:id="rId13"/>
    <p:sldId id="289" r:id="rId14"/>
    <p:sldId id="266" r:id="rId15"/>
    <p:sldId id="267" r:id="rId16"/>
    <p:sldId id="281" r:id="rId17"/>
    <p:sldId id="268" r:id="rId18"/>
    <p:sldId id="271" r:id="rId19"/>
    <p:sldId id="273" r:id="rId20"/>
    <p:sldId id="291" r:id="rId21"/>
    <p:sldId id="274" r:id="rId22"/>
    <p:sldId id="275" r:id="rId23"/>
    <p:sldId id="276" r:id="rId24"/>
    <p:sldId id="290" r:id="rId25"/>
    <p:sldId id="285" r:id="rId26"/>
    <p:sldId id="286" r:id="rId27"/>
    <p:sldId id="279" r:id="rId28"/>
    <p:sldId id="280" r:id="rId2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3B525E6-E337-454F-9B18-D87F3D600B21}" v="1" dt="2023-01-15T22:14:49.97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110" d="100"/>
          <a:sy n="110" d="100"/>
        </p:scale>
        <p:origin x="296" y="6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37"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acey, Robert" userId="8f61b79c-1993-4b76-a5c5-6bb0e2071c28" providerId="ADAL" clId="{D4F846D2-69A7-4FFE-A78E-987682C1765D}"/>
    <pc:docChg chg="delSld modSld modMainMaster">
      <pc:chgData name="Stacey, Robert" userId="8f61b79c-1993-4b76-a5c5-6bb0e2071c28" providerId="ADAL" clId="{D4F846D2-69A7-4FFE-A78E-987682C1765D}" dt="2022-11-13T09:25:03.927" v="53" actId="20577"/>
      <pc:docMkLst>
        <pc:docMk/>
      </pc:docMkLst>
      <pc:sldChg chg="modSp mod">
        <pc:chgData name="Stacey, Robert" userId="8f61b79c-1993-4b76-a5c5-6bb0e2071c28" providerId="ADAL" clId="{D4F846D2-69A7-4FFE-A78E-987682C1765D}" dt="2022-11-13T09:25:03.927" v="53" actId="20577"/>
        <pc:sldMkLst>
          <pc:docMk/>
          <pc:sldMk cId="0" sldId="256"/>
        </pc:sldMkLst>
        <pc:spChg chg="mod">
          <ac:chgData name="Stacey, Robert" userId="8f61b79c-1993-4b76-a5c5-6bb0e2071c28" providerId="ADAL" clId="{D4F846D2-69A7-4FFE-A78E-987682C1765D}" dt="2022-11-13T09:24:57.212" v="47" actId="20577"/>
          <ac:spMkLst>
            <pc:docMk/>
            <pc:sldMk cId="0" sldId="256"/>
            <ac:spMk id="3073" creationId="{00000000-0000-0000-0000-000000000000}"/>
          </ac:spMkLst>
        </pc:spChg>
        <pc:spChg chg="mod">
          <ac:chgData name="Stacey, Robert" userId="8f61b79c-1993-4b76-a5c5-6bb0e2071c28" providerId="ADAL" clId="{D4F846D2-69A7-4FFE-A78E-987682C1765D}" dt="2022-11-13T09:25:03.927" v="53" actId="20577"/>
          <ac:spMkLst>
            <pc:docMk/>
            <pc:sldMk cId="0" sldId="256"/>
            <ac:spMk id="3074" creationId="{00000000-0000-0000-0000-000000000000}"/>
          </ac:spMkLst>
        </pc:spChg>
      </pc:sldChg>
      <pc:sldChg chg="del">
        <pc:chgData name="Stacey, Robert" userId="8f61b79c-1993-4b76-a5c5-6bb0e2071c28" providerId="ADAL" clId="{D4F846D2-69A7-4FFE-A78E-987682C1765D}" dt="2022-11-13T09:18:05.622" v="30" actId="47"/>
        <pc:sldMkLst>
          <pc:docMk/>
          <pc:sldMk cId="638191637" sldId="270"/>
        </pc:sldMkLst>
      </pc:sldChg>
      <pc:sldChg chg="modSp mod">
        <pc:chgData name="Stacey, Robert" userId="8f61b79c-1993-4b76-a5c5-6bb0e2071c28" providerId="ADAL" clId="{D4F846D2-69A7-4FFE-A78E-987682C1765D}" dt="2022-11-13T09:14:18.346" v="19"/>
        <pc:sldMkLst>
          <pc:docMk/>
          <pc:sldMk cId="925929041" sldId="271"/>
        </pc:sldMkLst>
        <pc:spChg chg="mod">
          <ac:chgData name="Stacey, Robert" userId="8f61b79c-1993-4b76-a5c5-6bb0e2071c28" providerId="ADAL" clId="{D4F846D2-69A7-4FFE-A78E-987682C1765D}" dt="2022-11-13T09:14:18.346" v="19"/>
          <ac:spMkLst>
            <pc:docMk/>
            <pc:sldMk cId="925929041" sldId="271"/>
            <ac:spMk id="8198" creationId="{00000000-0000-0000-0000-000000000000}"/>
          </ac:spMkLst>
        </pc:spChg>
      </pc:sldChg>
      <pc:sldChg chg="modSp mod">
        <pc:chgData name="Stacey, Robert" userId="8f61b79c-1993-4b76-a5c5-6bb0e2071c28" providerId="ADAL" clId="{D4F846D2-69A7-4FFE-A78E-987682C1765D}" dt="2022-11-13T09:16:21.964" v="29" actId="20577"/>
        <pc:sldMkLst>
          <pc:docMk/>
          <pc:sldMk cId="3366431121" sldId="273"/>
        </pc:sldMkLst>
        <pc:spChg chg="mod">
          <ac:chgData name="Stacey, Robert" userId="8f61b79c-1993-4b76-a5c5-6bb0e2071c28" providerId="ADAL" clId="{D4F846D2-69A7-4FFE-A78E-987682C1765D}" dt="2022-11-13T09:16:21.964" v="29" actId="20577"/>
          <ac:spMkLst>
            <pc:docMk/>
            <pc:sldMk cId="3366431121" sldId="273"/>
            <ac:spMk id="3" creationId="{00000000-0000-0000-0000-000000000000}"/>
          </ac:spMkLst>
        </pc:spChg>
      </pc:sldChg>
      <pc:sldChg chg="modSp mod">
        <pc:chgData name="Stacey, Robert" userId="8f61b79c-1993-4b76-a5c5-6bb0e2071c28" providerId="ADAL" clId="{D4F846D2-69A7-4FFE-A78E-987682C1765D}" dt="2022-11-13T09:19:05.675" v="38" actId="20577"/>
        <pc:sldMkLst>
          <pc:docMk/>
          <pc:sldMk cId="2798598188" sldId="278"/>
        </pc:sldMkLst>
        <pc:spChg chg="mod">
          <ac:chgData name="Stacey, Robert" userId="8f61b79c-1993-4b76-a5c5-6bb0e2071c28" providerId="ADAL" clId="{D4F846D2-69A7-4FFE-A78E-987682C1765D}" dt="2022-11-13T09:19:05.675" v="38" actId="20577"/>
          <ac:spMkLst>
            <pc:docMk/>
            <pc:sldMk cId="2798598188" sldId="278"/>
            <ac:spMk id="7" creationId="{00000000-0000-0000-0000-000000000000}"/>
          </ac:spMkLst>
        </pc:spChg>
      </pc:sldChg>
      <pc:sldChg chg="modSp mod">
        <pc:chgData name="Stacey, Robert" userId="8f61b79c-1993-4b76-a5c5-6bb0e2071c28" providerId="ADAL" clId="{D4F846D2-69A7-4FFE-A78E-987682C1765D}" dt="2022-11-13T09:24:35.190" v="39"/>
        <pc:sldMkLst>
          <pc:docMk/>
          <pc:sldMk cId="1341171416" sldId="280"/>
        </pc:sldMkLst>
        <pc:spChg chg="mod">
          <ac:chgData name="Stacey, Robert" userId="8f61b79c-1993-4b76-a5c5-6bb0e2071c28" providerId="ADAL" clId="{D4F846D2-69A7-4FFE-A78E-987682C1765D}" dt="2022-11-13T09:24:35.190" v="39"/>
          <ac:spMkLst>
            <pc:docMk/>
            <pc:sldMk cId="1341171416" sldId="280"/>
            <ac:spMk id="3" creationId="{00000000-0000-0000-0000-000000000000}"/>
          </ac:spMkLst>
        </pc:spChg>
      </pc:sldChg>
      <pc:sldMasterChg chg="modSp mod">
        <pc:chgData name="Stacey, Robert" userId="8f61b79c-1993-4b76-a5c5-6bb0e2071c28" providerId="ADAL" clId="{D4F846D2-69A7-4FFE-A78E-987682C1765D}" dt="2022-11-13T09:11:23.495" v="5" actId="6549"/>
        <pc:sldMasterMkLst>
          <pc:docMk/>
          <pc:sldMasterMk cId="0" sldId="2147483648"/>
        </pc:sldMasterMkLst>
        <pc:spChg chg="mod">
          <ac:chgData name="Stacey, Robert" userId="8f61b79c-1993-4b76-a5c5-6bb0e2071c28" providerId="ADAL" clId="{D4F846D2-69A7-4FFE-A78E-987682C1765D}" dt="2022-11-13T09:11:23.495" v="5" actId="6549"/>
          <ac:spMkLst>
            <pc:docMk/>
            <pc:sldMasterMk cId="0" sldId="2147483648"/>
            <ac:spMk id="10" creationId="{00000000-0000-0000-0000-000000000000}"/>
          </ac:spMkLst>
        </pc:spChg>
      </pc:sldMasterChg>
    </pc:docChg>
  </pc:docChgLst>
  <pc:docChgLst>
    <pc:chgData name="Stacey, Robert" userId="8f61b79c-1993-4b76-a5c5-6bb0e2071c28" providerId="ADAL" clId="{43B525E6-E337-454F-9B18-D87F3D600B21}"/>
    <pc:docChg chg="modSld modMainMaster">
      <pc:chgData name="Stacey, Robert" userId="8f61b79c-1993-4b76-a5c5-6bb0e2071c28" providerId="ADAL" clId="{43B525E6-E337-454F-9B18-D87F3D600B21}" dt="2023-01-15T22:14:26.749" v="18" actId="20577"/>
      <pc:docMkLst>
        <pc:docMk/>
      </pc:docMkLst>
      <pc:sldChg chg="modSp mod">
        <pc:chgData name="Stacey, Robert" userId="8f61b79c-1993-4b76-a5c5-6bb0e2071c28" providerId="ADAL" clId="{43B525E6-E337-454F-9B18-D87F3D600B21}" dt="2023-01-15T22:13:58.651" v="14" actId="20577"/>
        <pc:sldMkLst>
          <pc:docMk/>
          <pc:sldMk cId="0" sldId="256"/>
        </pc:sldMkLst>
        <pc:spChg chg="mod">
          <ac:chgData name="Stacey, Robert" userId="8f61b79c-1993-4b76-a5c5-6bb0e2071c28" providerId="ADAL" clId="{43B525E6-E337-454F-9B18-D87F3D600B21}" dt="2023-01-15T22:13:45.066" v="8" actId="6549"/>
          <ac:spMkLst>
            <pc:docMk/>
            <pc:sldMk cId="0" sldId="256"/>
            <ac:spMk id="3073" creationId="{00000000-0000-0000-0000-000000000000}"/>
          </ac:spMkLst>
        </pc:spChg>
        <pc:spChg chg="mod">
          <ac:chgData name="Stacey, Robert" userId="8f61b79c-1993-4b76-a5c5-6bb0e2071c28" providerId="ADAL" clId="{43B525E6-E337-454F-9B18-D87F3D600B21}" dt="2023-01-15T22:13:58.651" v="14" actId="20577"/>
          <ac:spMkLst>
            <pc:docMk/>
            <pc:sldMk cId="0" sldId="256"/>
            <ac:spMk id="3074" creationId="{00000000-0000-0000-0000-000000000000}"/>
          </ac:spMkLst>
        </pc:spChg>
      </pc:sldChg>
      <pc:sldMasterChg chg="modSp mod">
        <pc:chgData name="Stacey, Robert" userId="8f61b79c-1993-4b76-a5c5-6bb0e2071c28" providerId="ADAL" clId="{43B525E6-E337-454F-9B18-D87F3D600B21}" dt="2023-01-15T22:14:26.749" v="18" actId="20577"/>
        <pc:sldMasterMkLst>
          <pc:docMk/>
          <pc:sldMasterMk cId="0" sldId="2147483648"/>
        </pc:sldMasterMkLst>
        <pc:spChg chg="mod">
          <ac:chgData name="Stacey, Robert" userId="8f61b79c-1993-4b76-a5c5-6bb0e2071c28" providerId="ADAL" clId="{43B525E6-E337-454F-9B18-D87F3D600B21}" dt="2023-01-15T22:14:26.749" v="18"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11/8/2023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19</a:t>
            </a:fld>
            <a:endParaRPr lang="en-US"/>
          </a:p>
        </p:txBody>
      </p:sp>
    </p:spTree>
    <p:extLst>
      <p:ext uri="{BB962C8B-B14F-4D97-AF65-F5344CB8AC3E}">
        <p14:creationId xmlns:p14="http://schemas.microsoft.com/office/powerpoint/2010/main" val="16856545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2.1.2.8</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20</a:t>
            </a:fld>
            <a:endParaRPr lang="en-US"/>
          </a:p>
        </p:txBody>
      </p:sp>
    </p:spTree>
    <p:extLst>
      <p:ext uri="{BB962C8B-B14F-4D97-AF65-F5344CB8AC3E}">
        <p14:creationId xmlns:p14="http://schemas.microsoft.com/office/powerpoint/2010/main" val="24578739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26725" y="96238"/>
            <a:ext cx="2185983"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a:t>doc.: IEEE 802.11-18/0302r0</a:t>
            </a:r>
          </a:p>
        </p:txBody>
      </p:sp>
      <p:sp>
        <p:nvSpPr>
          <p:cNvPr id="26627" name="Rectangle 3"/>
          <p:cNvSpPr>
            <a:spLocks noGrp="1" noChangeArrowheads="1"/>
          </p:cNvSpPr>
          <p:nvPr>
            <p:ph type="dt" sz="quarter" idx="1"/>
          </p:nvPr>
        </p:nvSpPr>
        <p:spPr>
          <a:xfrm>
            <a:off x="646863" y="96238"/>
            <a:ext cx="743537"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a:t>March 2018</a:t>
            </a:r>
          </a:p>
        </p:txBody>
      </p:sp>
      <p:sp>
        <p:nvSpPr>
          <p:cNvPr id="26628" name="Rectangle 6"/>
          <p:cNvSpPr>
            <a:spLocks noGrp="1" noChangeArrowheads="1"/>
          </p:cNvSpPr>
          <p:nvPr>
            <p:ph type="ftr" sz="quarter" idx="4"/>
          </p:nvPr>
        </p:nvSpPr>
        <p:spPr>
          <a:xfrm>
            <a:off x="3581860" y="9000620"/>
            <a:ext cx="263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altLang="en-US" sz="1200" b="0"/>
              <a:t>Dorothy Stanley (HP Enterprise)</a:t>
            </a:r>
          </a:p>
        </p:txBody>
      </p:sp>
      <p:sp>
        <p:nvSpPr>
          <p:cNvPr id="26629" name="Rectangle 7"/>
          <p:cNvSpPr>
            <a:spLocks noGrp="1" noChangeArrowheads="1"/>
          </p:cNvSpPr>
          <p:nvPr>
            <p:ph type="sldNum" sz="quarter" idx="5"/>
          </p:nvPr>
        </p:nvSpPr>
        <p:spPr>
          <a:xfrm>
            <a:off x="3202218" y="9000620"/>
            <a:ext cx="49212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200" b="0"/>
              <a:t>Page </a:t>
            </a:r>
            <a:fld id="{EB4EB6DB-92D8-4AF6-8303-A3D3C62ADD1F}" type="slidenum">
              <a:rPr lang="en-US" altLang="en-US" sz="1200" b="0"/>
              <a:pPr/>
              <a:t>21</a:t>
            </a:fld>
            <a:endParaRPr lang="en-US" altLang="en-US" sz="1200" b="0"/>
          </a:p>
        </p:txBody>
      </p:sp>
      <p:sp>
        <p:nvSpPr>
          <p:cNvPr id="26630" name="Rectangle 2"/>
          <p:cNvSpPr>
            <a:spLocks noGrp="1" noRot="1" noChangeAspect="1" noChangeArrowheads="1" noTextEdit="1"/>
          </p:cNvSpPr>
          <p:nvPr>
            <p:ph type="sldImg"/>
          </p:nvPr>
        </p:nvSpPr>
        <p:spPr>
          <a:xfrm>
            <a:off x="342900" y="703263"/>
            <a:ext cx="6172200" cy="3473450"/>
          </a:xfrm>
          <a:ln/>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7043685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175046599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a:t>Page </a:t>
            </a:r>
            <a:fld id="{F4F34E98-D62A-4186-8764-CE3AA6FA445F}" type="slidenum">
              <a:rPr lang="en-US" smtClean="0"/>
              <a:pPr>
                <a:defRPr/>
              </a:pPr>
              <a:t>23</a:t>
            </a:fld>
            <a:endParaRPr lang="en-US"/>
          </a:p>
        </p:txBody>
      </p:sp>
    </p:spTree>
    <p:extLst>
      <p:ext uri="{BB962C8B-B14F-4D97-AF65-F5344CB8AC3E}">
        <p14:creationId xmlns:p14="http://schemas.microsoft.com/office/powerpoint/2010/main" val="256545537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111018094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a:t>Page </a:t>
            </a:r>
            <a:fld id="{F4F34E98-D62A-4186-8764-CE3AA6FA445F}" type="slidenum">
              <a:rPr lang="en-US" smtClean="0"/>
              <a:pPr>
                <a:defRPr/>
              </a:pPr>
              <a:t>27</a:t>
            </a:fld>
            <a:endParaRPr lang="en-US"/>
          </a:p>
        </p:txBody>
      </p:sp>
    </p:spTree>
    <p:extLst>
      <p:ext uri="{BB962C8B-B14F-4D97-AF65-F5344CB8AC3E}">
        <p14:creationId xmlns:p14="http://schemas.microsoft.com/office/powerpoint/2010/main" val="17785467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a:t>Page </a:t>
            </a:r>
            <a:fld id="{F4F34E98-D62A-4186-8764-CE3AA6FA445F}" type="slidenum">
              <a:rPr lang="en-US" smtClean="0"/>
              <a:pPr>
                <a:defRPr/>
              </a:pPr>
              <a:t>28</a:t>
            </a:fld>
            <a:endParaRPr lang="en-US"/>
          </a:p>
        </p:txBody>
      </p:sp>
    </p:spTree>
    <p:extLst>
      <p:ext uri="{BB962C8B-B14F-4D97-AF65-F5344CB8AC3E}">
        <p14:creationId xmlns:p14="http://schemas.microsoft.com/office/powerpoint/2010/main" val="2245172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p:spPr>
        <p:txBody>
          <a:bodyPr/>
          <a:lstStyle/>
          <a:p>
            <a:r>
              <a:rPr lang="en-US"/>
              <a:t>doc.: IEEE 802.11-18/0302r0</a:t>
            </a:r>
          </a:p>
        </p:txBody>
      </p:sp>
      <p:sp>
        <p:nvSpPr>
          <p:cNvPr id="12291" name="Rectangle 3"/>
          <p:cNvSpPr>
            <a:spLocks noGrp="1" noChangeArrowheads="1"/>
          </p:cNvSpPr>
          <p:nvPr>
            <p:ph type="dt" sz="quarter" idx="1"/>
          </p:nvPr>
        </p:nvSpPr>
        <p:spPr>
          <a:noFill/>
        </p:spPr>
        <p:txBody>
          <a:bodyPr/>
          <a:lstStyle/>
          <a:p>
            <a:r>
              <a:rPr lang="en-US"/>
              <a:t>March 2018</a:t>
            </a:r>
          </a:p>
        </p:txBody>
      </p:sp>
      <p:sp>
        <p:nvSpPr>
          <p:cNvPr id="12292" name="Rectangle 6"/>
          <p:cNvSpPr>
            <a:spLocks noGrp="1" noChangeArrowheads="1"/>
          </p:cNvSpPr>
          <p:nvPr>
            <p:ph type="ftr" sz="quarter" idx="4"/>
          </p:nvPr>
        </p:nvSpPr>
        <p:spPr>
          <a:noFill/>
        </p:spPr>
        <p:txBody>
          <a:bodyPr/>
          <a:lstStyle/>
          <a:p>
            <a:pPr lvl="4"/>
            <a:r>
              <a:rPr lang="en-US"/>
              <a:t>Dorothy Stanley (HP Enterprise)</a:t>
            </a:r>
          </a:p>
        </p:txBody>
      </p:sp>
      <p:sp>
        <p:nvSpPr>
          <p:cNvPr id="12293" name="Rectangle 7"/>
          <p:cNvSpPr>
            <a:spLocks noGrp="1" noChangeArrowheads="1"/>
          </p:cNvSpPr>
          <p:nvPr>
            <p:ph type="sldNum" sz="quarter" idx="5"/>
          </p:nvPr>
        </p:nvSpPr>
        <p:spPr>
          <a:xfrm>
            <a:off x="3279163" y="9000621"/>
            <a:ext cx="415177" cy="184666"/>
          </a:xfrm>
          <a:noFill/>
        </p:spPr>
        <p:txBody>
          <a:bodyPr/>
          <a:lstStyle/>
          <a:p>
            <a:r>
              <a:rPr lang="en-US"/>
              <a:t>Page </a:t>
            </a:r>
            <a:fld id="{7A4FDB48-E15B-4B47-8687-1B7C1224EF6A}" type="slidenum">
              <a:rPr lang="en-US"/>
              <a:pPr/>
              <a:t>2</a:t>
            </a:fld>
            <a:endParaRPr lang="en-US"/>
          </a:p>
        </p:txBody>
      </p:sp>
      <p:sp>
        <p:nvSpPr>
          <p:cNvPr id="12294" name="Rectangle 2"/>
          <p:cNvSpPr>
            <a:spLocks noGrp="1" noRot="1" noChangeAspect="1" noChangeArrowheads="1" noTextEdit="1"/>
          </p:cNvSpPr>
          <p:nvPr>
            <p:ph type="sldImg"/>
          </p:nvPr>
        </p:nvSpPr>
        <p:spPr>
          <a:xfrm>
            <a:off x="342900" y="703263"/>
            <a:ext cx="6172200" cy="3473450"/>
          </a:xfrm>
          <a:ln cap="flat"/>
        </p:spPr>
      </p:sp>
      <p:sp>
        <p:nvSpPr>
          <p:cNvPr id="12295" name="Rectangle 3"/>
          <p:cNvSpPr>
            <a:spLocks noGrp="1" noChangeArrowheads="1"/>
          </p:cNvSpPr>
          <p:nvPr>
            <p:ph type="body" idx="1"/>
          </p:nvPr>
        </p:nvSpPr>
        <p:spPr>
          <a:noFill/>
          <a:ln/>
        </p:spPr>
        <p:txBody>
          <a:bodyPr lIns="95250" rIns="95250"/>
          <a:lstStyle/>
          <a:p>
            <a:endParaRPr lang="en-US"/>
          </a:p>
        </p:txBody>
      </p:sp>
    </p:spTree>
    <p:extLst>
      <p:ext uri="{BB962C8B-B14F-4D97-AF65-F5344CB8AC3E}">
        <p14:creationId xmlns:p14="http://schemas.microsoft.com/office/powerpoint/2010/main" val="30652553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3</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2902101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7</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42837402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17360688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15</a:t>
            </a:fld>
            <a:endParaRPr lang="en-US"/>
          </a:p>
        </p:txBody>
      </p:sp>
    </p:spTree>
    <p:extLst>
      <p:ext uri="{BB962C8B-B14F-4D97-AF65-F5344CB8AC3E}">
        <p14:creationId xmlns:p14="http://schemas.microsoft.com/office/powerpoint/2010/main" val="25176207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17</a:t>
            </a:fld>
            <a:endParaRPr lang="en-US"/>
          </a:p>
        </p:txBody>
      </p:sp>
    </p:spTree>
    <p:extLst>
      <p:ext uri="{BB962C8B-B14F-4D97-AF65-F5344CB8AC3E}">
        <p14:creationId xmlns:p14="http://schemas.microsoft.com/office/powerpoint/2010/main" val="41594990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18</a:t>
            </a:fld>
            <a:endParaRPr lang="en-US"/>
          </a:p>
        </p:txBody>
      </p:sp>
    </p:spTree>
    <p:extLst>
      <p:ext uri="{BB962C8B-B14F-4D97-AF65-F5344CB8AC3E}">
        <p14:creationId xmlns:p14="http://schemas.microsoft.com/office/powerpoint/2010/main" val="23898400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2023</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1"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0"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1"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09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Robert Stacey, Intel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November 2023</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2023</a:t>
            </a:r>
            <a:endParaRPr lang="en-GB"/>
          </a:p>
        </p:txBody>
      </p:sp>
      <p:sp>
        <p:nvSpPr>
          <p:cNvPr id="6" name="Footer Placeholder 5"/>
          <p:cNvSpPr>
            <a:spLocks noGrp="1"/>
          </p:cNvSpPr>
          <p:nvPr>
            <p:ph type="ftr" idx="11"/>
          </p:nvPr>
        </p:nvSpPr>
        <p:spPr/>
        <p:txBody>
          <a:bodyPr/>
          <a:lstStyle>
            <a:lvl1pPr>
              <a:defRPr/>
            </a:lvl1pPr>
          </a:lstStyle>
          <a:p>
            <a:r>
              <a:rPr lang="en-GB"/>
              <a:t>Robert Stacey,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2023</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Robert Stacey,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2023</a:t>
            </a:r>
            <a:endParaRPr lang="en-GB"/>
          </a:p>
        </p:txBody>
      </p:sp>
      <p:sp>
        <p:nvSpPr>
          <p:cNvPr id="4" name="Footer Placeholder 3"/>
          <p:cNvSpPr>
            <a:spLocks noGrp="1"/>
          </p:cNvSpPr>
          <p:nvPr>
            <p:ph type="ftr" idx="11"/>
          </p:nvPr>
        </p:nvSpPr>
        <p:spPr/>
        <p:txBody>
          <a:bodyPr/>
          <a:lstStyle>
            <a:lvl1pPr>
              <a:defRPr/>
            </a:lvl1pPr>
          </a:lstStyle>
          <a:p>
            <a:r>
              <a:rPr lang="en-GB"/>
              <a:t>Robert Stacey,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2023</a:t>
            </a:r>
            <a:endParaRPr lang="en-GB"/>
          </a:p>
        </p:txBody>
      </p:sp>
      <p:sp>
        <p:nvSpPr>
          <p:cNvPr id="3" name="Footer Placeholder 2"/>
          <p:cNvSpPr>
            <a:spLocks noGrp="1"/>
          </p:cNvSpPr>
          <p:nvPr>
            <p:ph type="ftr" idx="11"/>
          </p:nvPr>
        </p:nvSpPr>
        <p:spPr/>
        <p:txBody>
          <a:bodyPr/>
          <a:lstStyle>
            <a:lvl1pPr>
              <a:defRPr/>
            </a:lvl1pPr>
          </a:lstStyle>
          <a:p>
            <a:r>
              <a:rPr lang="en-GB"/>
              <a:t>Robert Stacey,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2023</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2023</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Robert Stacey, Intel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802.11-23/1709r0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hyperlink" Target="https://mentor.ieee.org/myproject/Public/mytools/mob/loa.pdf" TargetMode="External"/><Relationship Id="rId3" Type="http://schemas.openxmlformats.org/officeDocument/2006/relationships/hyperlink" Target="https://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standards.ieee.org/content/dam/ieee-standards/standards/web/documents/other/antitrust.pdf" TargetMode="External"/><Relationship Id="rId10" Type="http://schemas.openxmlformats.org/officeDocument/2006/relationships/hyperlink" Target="https://mentor.ieee.org/myproject/Public/mytools/mob/patut.pdf" TargetMode="External"/><Relationship Id="rId4" Type="http://schemas.openxmlformats.org/officeDocument/2006/relationships/hyperlink" Target="https://standards.ieee.org/faqs/affiliation.html" TargetMode="External"/><Relationship Id="rId9" Type="http://schemas.openxmlformats.org/officeDocument/2006/relationships/hyperlink" Target="https://standards.ieee.org/content/dam/ieee-standards/standards/web/documents/other/patents.pdf"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ec/dcn/17/ec-17-0093-05-0PNP-ieee-802-participation-slide-ppt.ppt" TargetMode="External"/><Relationship Id="rId3" Type="http://schemas.openxmlformats.org/officeDocument/2006/relationships/hyperlink" Target="https://ieee.box.com/v/PandP-LMSC" TargetMode="External"/><Relationship Id="rId7" Type="http://schemas.openxmlformats.org/officeDocument/2006/relationships/hyperlink" Target="https://mentor.ieee.org/802-ec/dcn/17/ec-17-0120-31-0PNP-ieee-802-lmsc-chairs-guideline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grouper.ieee.org/groups/802/PNP/approved/IEEE_802_LMSC_OM_approved_120725.pdf" TargetMode="External"/><Relationship Id="rId5" Type="http://schemas.openxmlformats.org/officeDocument/2006/relationships/hyperlink" Target="https://mentor.ieee.org/802-ec/dcn/21/ec-21-0207-25-0PNP-ieee-802-lmsc-working-group-policies-and-procedures.pdf" TargetMode="External"/><Relationship Id="rId10" Type="http://schemas.openxmlformats.org/officeDocument/2006/relationships/hyperlink" Target="http://www.ieee802.org/devdocs.shtml" TargetMode="External"/><Relationship Id="rId4" Type="http://schemas.openxmlformats.org/officeDocument/2006/relationships/hyperlink" Target="https://mentor.ieee.org/802-ec/dcn/17/ec-17-0090-24-0PNP-ieee-802-lmsc-operations-manual.pdf" TargetMode="External"/><Relationship Id="rId9" Type="http://schemas.openxmlformats.org/officeDocument/2006/relationships/hyperlink" Target="http://www.ieee802.org/11/Rules/rules.shtml"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2/11-22-1638-00-0000-802-11-operations-manual.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2/11-22-1638-00-0000-802-11-operations-manual.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ec/dcn/21/ec-21-0207-25-0PNP-ieee-802-lmsc-working-group-policies-and-procedures.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ieee802.org/11/Reflector.html"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mailto:listserv@listserv.ieee.org"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ec/dcn/16/ec-16-0180-05-00EC-ieee-802-participation-slide.ppt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2/11-22-1967-02-0000-working-group-motions-templates.pptx"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hyperlink" Target="https://mentor.ieee.org/802.11/dcn/13/11-13-0230-05-0000-comment-resolution-tutorial.ppt" TargetMode="External"/><Relationship Id="rId5" Type="http://schemas.openxmlformats.org/officeDocument/2006/relationships/hyperlink" Target="http://standards.ieee.org/about/sasb/revcom/guidelines.pdf" TargetMode="External"/><Relationship Id="rId4" Type="http://schemas.openxmlformats.org/officeDocument/2006/relationships/hyperlink" Target="https://mentor.ieee.org/802-ec/dcn/16/ec-16-0170-04-00EC-802-ec-motion-template.ppt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2</a:t>
            </a:r>
            <a:r>
              <a:rPr lang="en-US" baseline="30000" dirty="0"/>
              <a:t>nd</a:t>
            </a:r>
            <a:r>
              <a:rPr lang="en-US" dirty="0"/>
              <a:t>  Vice Chair Report November 2023</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2023-11-08</a:t>
            </a:r>
          </a:p>
        </p:txBody>
      </p:sp>
      <p:sp>
        <p:nvSpPr>
          <p:cNvPr id="6" name="Date Placeholder 3"/>
          <p:cNvSpPr>
            <a:spLocks noGrp="1"/>
          </p:cNvSpPr>
          <p:nvPr>
            <p:ph type="dt" idx="10"/>
          </p:nvPr>
        </p:nvSpPr>
        <p:spPr/>
        <p:txBody>
          <a:bodyPr/>
          <a:lstStyle/>
          <a:p>
            <a:r>
              <a:rPr lang="en-US"/>
              <a:t>November 2023</a:t>
            </a:r>
            <a:endParaRPr lang="en-GB" dirty="0"/>
          </a:p>
        </p:txBody>
      </p:sp>
      <p:sp>
        <p:nvSpPr>
          <p:cNvPr id="7" name="Footer Placeholder 4"/>
          <p:cNvSpPr>
            <a:spLocks noGrp="1"/>
          </p:cNvSpPr>
          <p:nvPr>
            <p:ph type="ftr" idx="11"/>
          </p:nvPr>
        </p:nvSpPr>
        <p:spPr/>
        <p:txBody>
          <a:bodyPr/>
          <a:lstStyle/>
          <a:p>
            <a:r>
              <a:rPr lang="en-GB"/>
              <a:t>Robert Stacey, Intel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639475495"/>
              </p:ext>
            </p:extLst>
          </p:nvPr>
        </p:nvGraphicFramePr>
        <p:xfrm>
          <a:off x="990600" y="2413000"/>
          <a:ext cx="10210800" cy="2481263"/>
        </p:xfrm>
        <a:graphic>
          <a:graphicData uri="http://schemas.openxmlformats.org/presentationml/2006/ole">
            <mc:AlternateContent xmlns:mc="http://schemas.openxmlformats.org/markup-compatibility/2006">
              <mc:Choice xmlns:v="urn:schemas-microsoft-com:vml" Requires="v">
                <p:oleObj name="Document" r:id="rId3" imgW="10466184" imgH="2539535" progId="Word.Document.8">
                  <p:embed/>
                </p:oleObj>
              </mc:Choice>
              <mc:Fallback>
                <p:oleObj name="Document" r:id="rId3" imgW="10466184" imgH="2539535" progId="Word.Document.8">
                  <p:embed/>
                  <p:pic>
                    <p:nvPicPr>
                      <p:cNvPr id="3075" name="Object 3"/>
                      <p:cNvPicPr>
                        <a:picLocks noChangeAspect="1" noChangeArrowheads="1"/>
                      </p:cNvPicPr>
                      <p:nvPr/>
                    </p:nvPicPr>
                    <p:blipFill>
                      <a:blip r:embed="rId4"/>
                      <a:srcRect/>
                      <a:stretch>
                        <a:fillRect/>
                      </a:stretch>
                    </p:blipFill>
                    <p:spPr bwMode="auto">
                      <a:xfrm>
                        <a:off x="990600" y="2413000"/>
                        <a:ext cx="10210800"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10</a:t>
            </a:fld>
            <a:endParaRPr lang="en-US" altLang="en-US"/>
          </a:p>
        </p:txBody>
      </p:sp>
      <p:sp>
        <p:nvSpPr>
          <p:cNvPr id="6" name="Footer Placeholder 5"/>
          <p:cNvSpPr>
            <a:spLocks noGrp="1"/>
          </p:cNvSpPr>
          <p:nvPr>
            <p:ph type="ftr" idx="14"/>
          </p:nvPr>
        </p:nvSpPr>
        <p:spPr/>
        <p:txBody>
          <a:bodyPr/>
          <a:lstStyle/>
          <a:p>
            <a:r>
              <a:rPr lang="en-GB"/>
              <a:t>Robert Stacey, Intel</a:t>
            </a:r>
            <a:endParaRPr lang="en-GB" dirty="0"/>
          </a:p>
        </p:txBody>
      </p:sp>
      <p:sp>
        <p:nvSpPr>
          <p:cNvPr id="5" name="Date Placeholder 4"/>
          <p:cNvSpPr>
            <a:spLocks noGrp="1"/>
          </p:cNvSpPr>
          <p:nvPr>
            <p:ph type="dt" idx="15"/>
          </p:nvPr>
        </p:nvSpPr>
        <p:spPr/>
        <p:txBody>
          <a:bodyPr/>
          <a:lstStyle/>
          <a:p>
            <a:r>
              <a:rPr lang="en-US"/>
              <a:t>November 2023</a:t>
            </a:r>
            <a:endParaRPr lang="en-GB"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Tree>
    <p:extLst>
      <p:ext uri="{BB962C8B-B14F-4D97-AF65-F5344CB8AC3E}">
        <p14:creationId xmlns:p14="http://schemas.microsoft.com/office/powerpoint/2010/main" val="13117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09600" y="1634490"/>
            <a:ext cx="11048999" cy="4840924"/>
          </a:xfrm>
        </p:spPr>
        <p:txBody>
          <a:bodyPr/>
          <a:lstStyle/>
          <a:p>
            <a:r>
              <a:rPr lang="en-US" dirty="0"/>
              <a:t>IEEE Code of Ethics</a:t>
            </a:r>
          </a:p>
          <a:p>
            <a:pPr lvl="1"/>
            <a:r>
              <a:rPr lang="en-US" dirty="0">
                <a:hlinkClick r:id="rId3"/>
              </a:rPr>
              <a:t>https://www.ieee.org/about/corporate/governance/p7-8.html</a:t>
            </a:r>
            <a:r>
              <a:rPr lang="en-US" dirty="0"/>
              <a:t> </a:t>
            </a:r>
          </a:p>
          <a:p>
            <a:r>
              <a:rPr lang="en-US" dirty="0"/>
              <a:t>IEEE Standards Association (IEEE-SA) Affiliation FAQ</a:t>
            </a:r>
          </a:p>
          <a:p>
            <a:pPr lvl="1"/>
            <a:r>
              <a:rPr lang="en-US" dirty="0">
                <a:hlinkClick r:id="rId4"/>
              </a:rPr>
              <a:t>https://standards.ieee.org/faqs/affiliation.html</a:t>
            </a:r>
            <a:r>
              <a:rPr lang="en-US" dirty="0"/>
              <a:t> </a:t>
            </a:r>
          </a:p>
          <a:p>
            <a:r>
              <a:rPr lang="en-US" dirty="0"/>
              <a:t>Antitrust and Competition Policy</a:t>
            </a:r>
          </a:p>
          <a:p>
            <a:pPr lvl="1"/>
            <a:r>
              <a:rPr lang="en-US" dirty="0">
                <a:hlinkClick r:id="rId5"/>
              </a:rPr>
              <a:t>https://standards.ieee.org/content/dam/ieee-standards/standards/web/documents/other/antitrust.pdf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8"/>
              </a:rPr>
              <a:t>https://mentor.ieee.org/myproject/Public//mytools/mob/loa.pdf</a:t>
            </a:r>
            <a:endParaRPr lang="en-US" dirty="0">
              <a:hlinkClick r:id="rId6"/>
            </a:endParaRPr>
          </a:p>
          <a:p>
            <a:r>
              <a:rPr lang="en-US" dirty="0"/>
              <a:t>IEEE SA Patent FAQ &amp; Patent policy tutorial</a:t>
            </a:r>
          </a:p>
          <a:p>
            <a:pPr lvl="1"/>
            <a:r>
              <a:rPr lang="en-US" dirty="0">
                <a:hlinkClick r:id="rId9"/>
              </a:rPr>
              <a:t>https://standards.ieee.org/content/dam/ieee-standards/standards/web/documents/other/patents.pdf</a:t>
            </a:r>
            <a:endParaRPr lang="en-US" dirty="0"/>
          </a:p>
          <a:p>
            <a:pPr lvl="1"/>
            <a:r>
              <a:rPr lang="en-US" dirty="0">
                <a:hlinkClick r:id="rId10"/>
              </a:rPr>
              <a:t>https://mentor.ieee.org/myproject/Public/mytools/mob/patut.pdf </a:t>
            </a:r>
            <a:endParaRPr lang="en-US" dirty="0"/>
          </a:p>
          <a:p>
            <a:pPr>
              <a:buNone/>
            </a:pPr>
            <a:endParaRPr lang="en-GB" sz="12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November 2023</a:t>
            </a:r>
            <a:endParaRPr lang="en-US" dirty="0"/>
          </a:p>
        </p:txBody>
      </p:sp>
    </p:spTree>
    <p:extLst>
      <p:ext uri="{BB962C8B-B14F-4D97-AF65-F5344CB8AC3E}">
        <p14:creationId xmlns:p14="http://schemas.microsoft.com/office/powerpoint/2010/main" val="8981368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 SA Standards Board Bylaws is available at: </a:t>
            </a:r>
          </a:p>
          <a:p>
            <a:pPr lvl="1">
              <a:buNone/>
            </a:pPr>
            <a:r>
              <a:rPr lang="en-US" sz="1800" dirty="0">
                <a:hlinkClick r:id="rId3"/>
              </a:rPr>
              <a:t>http://standards.ieee.org/develop/policies/bylaws/index.html</a:t>
            </a:r>
            <a:r>
              <a:rPr lang="en-US" sz="1800" dirty="0"/>
              <a:t> (HTML version) </a:t>
            </a:r>
          </a:p>
          <a:p>
            <a:pPr lvl="1">
              <a:buNone/>
            </a:pPr>
            <a:r>
              <a:rPr lang="en-US" sz="1800" dirty="0">
                <a:hlinkClick r:id="rId4"/>
              </a:rPr>
              <a:t>http://standards.ieee.org/develop/policies/bylaws/sb_bylaws.pdf</a:t>
            </a:r>
            <a:r>
              <a:rPr lang="en-US" sz="1800" dirty="0"/>
              <a:t> (PDF version)</a:t>
            </a:r>
            <a:r>
              <a:rPr lang="en-US" sz="1400" dirty="0"/>
              <a:t> </a:t>
            </a:r>
          </a:p>
          <a:p>
            <a:pPr>
              <a:buNone/>
            </a:pPr>
            <a:br>
              <a:rPr lang="en-US" sz="1600" dirty="0"/>
            </a:br>
            <a:endParaRPr lang="en-US" sz="1600" dirty="0"/>
          </a:p>
          <a:p>
            <a:r>
              <a:rPr lang="en-US" dirty="0"/>
              <a:t>The current version of the IEEE SA Standards Board Operations Manual is available at: </a:t>
            </a:r>
          </a:p>
          <a:p>
            <a:pPr lvl="1">
              <a:buNone/>
            </a:pPr>
            <a:r>
              <a:rPr lang="en-US" sz="1800" dirty="0">
                <a:hlinkClick r:id="rId5"/>
              </a:rPr>
              <a:t>http://standards.ieee.org/develop/policies/opman/index.html</a:t>
            </a:r>
            <a:r>
              <a:rPr lang="en-US" sz="1800" dirty="0"/>
              <a:t> (HTML version) </a:t>
            </a:r>
          </a:p>
          <a:p>
            <a:pPr lvl="1">
              <a:buNone/>
            </a:pPr>
            <a:r>
              <a:rPr lang="en-US" sz="1800" dirty="0">
                <a:hlinkClick r:id="rId6"/>
              </a:rPr>
              <a:t>http://standards.ieee.org/develop/policies/opman/sb_om.pdf</a:t>
            </a:r>
            <a:r>
              <a:rPr lang="en-US" sz="1800" dirty="0"/>
              <a:t> (PDF version) </a:t>
            </a:r>
            <a:endParaRPr lang="en-US" sz="1600" dirty="0"/>
          </a:p>
          <a:p>
            <a:pPr>
              <a:buNone/>
            </a:pPr>
            <a:endParaRPr lang="en-GB" sz="12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November 2023</a:t>
            </a:r>
            <a:endParaRPr lang="en-US" dirty="0"/>
          </a:p>
        </p:txBody>
      </p:sp>
    </p:spTree>
    <p:extLst>
      <p:ext uri="{BB962C8B-B14F-4D97-AF65-F5344CB8AC3E}">
        <p14:creationId xmlns:p14="http://schemas.microsoft.com/office/powerpoint/2010/main" val="22218055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confidentiality notices in email)</a:t>
            </a:r>
          </a:p>
          <a:p>
            <a:pPr indent="-457200">
              <a:buFont typeface="Arial" panose="020B0604020202020204" pitchFamily="34" charset="0"/>
              <a:buChar char="•"/>
            </a:pPr>
            <a:r>
              <a:rPr lang="en-US" dirty="0">
                <a:cs typeface="DejaVu Sans" pitchFamily="34" charset="0"/>
              </a:rPr>
              <a:t>Presentations must be openly available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17719158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 Rules Documents </a:t>
            </a:r>
          </a:p>
        </p:txBody>
      </p:sp>
      <p:sp>
        <p:nvSpPr>
          <p:cNvPr id="8198" name="Rectangle 3"/>
          <p:cNvSpPr>
            <a:spLocks noGrp="1" noChangeArrowheads="1"/>
          </p:cNvSpPr>
          <p:nvPr>
            <p:ph idx="1"/>
          </p:nvPr>
        </p:nvSpPr>
        <p:spPr>
          <a:xfrm>
            <a:off x="914401" y="1751015"/>
            <a:ext cx="10361084" cy="4343400"/>
          </a:xfrm>
          <a:noFill/>
        </p:spPr>
        <p:txBody>
          <a:bodyPr/>
          <a:lstStyle/>
          <a:p>
            <a:r>
              <a:rPr lang="en-US" sz="2000" dirty="0"/>
              <a:t>IEEE 802 Policies &amp; Procedures (8 February 2021)</a:t>
            </a:r>
          </a:p>
          <a:p>
            <a:pPr lvl="1"/>
            <a:r>
              <a:rPr lang="en-US" sz="1800" dirty="0">
                <a:hlinkClick r:id="rId3"/>
              </a:rPr>
              <a:t>https://ieee.box.com/v/PandP-LMSC</a:t>
            </a:r>
            <a:endParaRPr lang="en-US" sz="1800" dirty="0"/>
          </a:p>
          <a:p>
            <a:r>
              <a:rPr lang="en-US" sz="2000" dirty="0"/>
              <a:t>IEEE 802 Operations Manual (4 August 2020)</a:t>
            </a:r>
          </a:p>
          <a:p>
            <a:pPr lvl="1">
              <a:lnSpc>
                <a:spcPct val="80000"/>
              </a:lnSpc>
              <a:defRPr/>
            </a:pPr>
            <a:r>
              <a:rPr lang="en-US" altLang="en-US" sz="1800" dirty="0">
                <a:hlinkClick r:id="rId4"/>
              </a:rPr>
              <a:t>https://mentor.ieee.org/802-ec/dcn/17/ec-17-0090-24-0PNP-ieee-802-lmsc-operations-manual.pdf</a:t>
            </a:r>
            <a:endParaRPr lang="en-US" altLang="en-US" sz="1800" dirty="0"/>
          </a:p>
          <a:p>
            <a:pPr>
              <a:lnSpc>
                <a:spcPct val="80000"/>
              </a:lnSpc>
              <a:defRPr/>
            </a:pPr>
            <a:r>
              <a:rPr lang="en-US" sz="2000" dirty="0"/>
              <a:t>IEEE 802 Working Group Policies &amp; Procedures (15 July 2022)</a:t>
            </a:r>
            <a:r>
              <a:rPr lang="en-US" altLang="en-US" sz="2000" dirty="0"/>
              <a:t> </a:t>
            </a:r>
          </a:p>
          <a:p>
            <a:pPr lvl="1"/>
            <a:r>
              <a:rPr lang="en-US" altLang="en-US" sz="1800" dirty="0">
                <a:hlinkClick r:id="rId5"/>
              </a:rPr>
              <a:t>https://mentor.ieee.org/802-ec/dcn/21/ec-21-0207-25-0PNP-ieee-802-lmsc-working-group-policies-and-procedures.pdf</a:t>
            </a:r>
            <a:endParaRPr lang="en-US" altLang="en-US" sz="1800" dirty="0"/>
          </a:p>
          <a:p>
            <a:r>
              <a:rPr lang="en-US" sz="2000" dirty="0"/>
              <a:t>IEEE 802 LMSC Chair's Guidelines (23 July 2021)</a:t>
            </a:r>
            <a:endParaRPr lang="en-US" sz="2000" dirty="0">
              <a:hlinkClick r:id="rId6"/>
            </a:endParaRPr>
          </a:p>
          <a:p>
            <a:pPr lvl="1"/>
            <a:r>
              <a:rPr lang="en-US" sz="1800" dirty="0">
                <a:hlinkClick r:id="rId7"/>
              </a:rPr>
              <a:t>https://mentor.ieee.org/802-ec/dcn/17/ec-17-0120-31-0PNP-ieee-802-lmsc-chairs-guidelines.pdf</a:t>
            </a:r>
            <a:endParaRPr lang="en-US" sz="1800" dirty="0"/>
          </a:p>
          <a:p>
            <a:r>
              <a:rPr lang="en-US" sz="2000" dirty="0"/>
              <a:t>Participation in IEEE 802 Meetings</a:t>
            </a:r>
          </a:p>
          <a:p>
            <a:pPr lvl="1"/>
            <a:r>
              <a:rPr lang="en-US" sz="1800" u="sng" dirty="0">
                <a:hlinkClick r:id="rId8"/>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9"/>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10"/>
              </a:rPr>
              <a:t>http://www.ieee802.org/devdocs.shtml</a:t>
            </a:r>
            <a:r>
              <a:rPr lang="en-US" altLang="en-US" sz="1600" dirty="0"/>
              <a:t> </a:t>
            </a:r>
          </a:p>
          <a:p>
            <a:endParaRPr lang="en-US" dirty="0"/>
          </a:p>
          <a:p>
            <a:pPr lvl="1"/>
            <a:endParaRPr lang="en-US" sz="1800"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8195" name="Footer Placeholder 4"/>
          <p:cNvSpPr>
            <a:spLocks noGrp="1"/>
          </p:cNvSpPr>
          <p:nvPr>
            <p:ph type="ftr" idx="14"/>
          </p:nvPr>
        </p:nvSpPr>
        <p:spPr>
          <a:prstGeom prst="rect">
            <a:avLst/>
          </a:prstGeom>
          <a:noFill/>
        </p:spPr>
        <p:txBody>
          <a:bodyPr/>
          <a:lstStyle/>
          <a:p>
            <a:r>
              <a:rPr lang="en-US"/>
              <a:t>Robert Stacey, Intel</a:t>
            </a:r>
          </a:p>
        </p:txBody>
      </p:sp>
      <p:sp>
        <p:nvSpPr>
          <p:cNvPr id="8194" name="Date Placeholder 3"/>
          <p:cNvSpPr>
            <a:spLocks noGrp="1"/>
          </p:cNvSpPr>
          <p:nvPr>
            <p:ph type="dt" idx="15"/>
          </p:nvPr>
        </p:nvSpPr>
        <p:spPr>
          <a:prstGeom prst="rect">
            <a:avLst/>
          </a:prstGeom>
          <a:noFill/>
        </p:spPr>
        <p:txBody>
          <a:bodyPr/>
          <a:lstStyle/>
          <a:p>
            <a:r>
              <a:rPr lang="en-US"/>
              <a:t>November 2023</a:t>
            </a:r>
          </a:p>
        </p:txBody>
      </p:sp>
    </p:spTree>
    <p:extLst>
      <p:ext uri="{BB962C8B-B14F-4D97-AF65-F5344CB8AC3E}">
        <p14:creationId xmlns:p14="http://schemas.microsoft.com/office/powerpoint/2010/main" val="2332869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September 2022):</a:t>
            </a:r>
          </a:p>
          <a:p>
            <a:pPr lvl="1"/>
            <a:r>
              <a:rPr lang="en-US" altLang="en-US" dirty="0">
                <a:hlinkClick r:id="rId3"/>
              </a:rPr>
              <a:t>https://mentor.ieee.org/802.11/dcn/22/11-22-1638-00-0000-802-11-operations-manual.docx</a:t>
            </a:r>
            <a:endParaRPr lang="en-US" altLang="en-US" dirty="0"/>
          </a:p>
          <a:p>
            <a:pPr marL="57150" indent="0"/>
            <a:r>
              <a:rPr lang="en-US" altLang="en-US" dirty="0"/>
              <a:t>No changes since </a:t>
            </a:r>
            <a:r>
              <a:rPr lang="en-US" dirty="0"/>
              <a:t>September 2022</a:t>
            </a:r>
            <a:r>
              <a:rPr lang="en-US" altLang="en-US" dirty="0"/>
              <a:t>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8195" name="Footer Placeholder 4"/>
          <p:cNvSpPr>
            <a:spLocks noGrp="1"/>
          </p:cNvSpPr>
          <p:nvPr>
            <p:ph type="ftr" idx="14"/>
          </p:nvPr>
        </p:nvSpPr>
        <p:spPr>
          <a:prstGeom prst="rect">
            <a:avLst/>
          </a:prstGeom>
          <a:noFill/>
        </p:spPr>
        <p:txBody>
          <a:bodyPr/>
          <a:lstStyle/>
          <a:p>
            <a:r>
              <a:rPr lang="en-US"/>
              <a:t>Robert Stacey, Intel</a:t>
            </a:r>
          </a:p>
        </p:txBody>
      </p:sp>
      <p:sp>
        <p:nvSpPr>
          <p:cNvPr id="8194" name="Date Placeholder 3"/>
          <p:cNvSpPr>
            <a:spLocks noGrp="1"/>
          </p:cNvSpPr>
          <p:nvPr>
            <p:ph type="dt" idx="15"/>
          </p:nvPr>
        </p:nvSpPr>
        <p:spPr>
          <a:prstGeom prst="rect">
            <a:avLst/>
          </a:prstGeom>
          <a:noFill/>
        </p:spPr>
        <p:txBody>
          <a:bodyPr/>
          <a:lstStyle/>
          <a:p>
            <a:r>
              <a:rPr lang="en-US"/>
              <a:t>November 2023</a:t>
            </a:r>
          </a:p>
        </p:txBody>
      </p:sp>
    </p:spTree>
    <p:extLst>
      <p:ext uri="{BB962C8B-B14F-4D97-AF65-F5344CB8AC3E}">
        <p14:creationId xmlns:p14="http://schemas.microsoft.com/office/powerpoint/2010/main" val="9259290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Please respond to WG ballots to avoid loss of voting rights</a:t>
            </a:r>
          </a:p>
        </p:txBody>
      </p:sp>
      <p:sp>
        <p:nvSpPr>
          <p:cNvPr id="3" name="Content Placeholder 2"/>
          <p:cNvSpPr>
            <a:spLocks noGrp="1"/>
          </p:cNvSpPr>
          <p:nvPr>
            <p:ph idx="1"/>
          </p:nvPr>
        </p:nvSpPr>
        <p:spPr/>
        <p:txBody>
          <a:bodyPr/>
          <a:lstStyle/>
          <a:p>
            <a:r>
              <a:rPr lang="en-US" dirty="0"/>
              <a:t>802.11 OM (</a:t>
            </a:r>
            <a:r>
              <a:rPr lang="en-US" dirty="0">
                <a:hlinkClick r:id="rId3"/>
              </a:rPr>
              <a:t>11-22-1638-00</a:t>
            </a:r>
            <a:r>
              <a:rPr lang="en-US" dirty="0"/>
              <a:t>), see Section 7.1</a:t>
            </a:r>
          </a:p>
          <a:p>
            <a:pPr lvl="1"/>
            <a:r>
              <a:rPr lang="en-US" i="1" dirty="0"/>
              <a:t>•	The Voter responds to 2 of the last 3 WG letter ballot series for which they are eligible, where a WG letter ballot series is the initial WG letter ballot plus its recirculation ballots. </a:t>
            </a:r>
          </a:p>
          <a:p>
            <a:pPr lvl="1"/>
            <a:r>
              <a:rPr lang="en-US" i="1" dirty="0"/>
              <a:t>•	NOTE – A voter’s status is evaluated at completion of a WG letter ballot series.</a:t>
            </a:r>
          </a:p>
          <a:p>
            <a:r>
              <a:rPr lang="en-US" dirty="0"/>
              <a:t>The length of a WG letter ballot series is “1” if the initial WGLB fails</a:t>
            </a:r>
          </a:p>
          <a:p>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November 2023</a:t>
            </a:r>
            <a:endParaRPr lang="en-US" dirty="0"/>
          </a:p>
        </p:txBody>
      </p:sp>
    </p:spTree>
    <p:extLst>
      <p:ext uri="{BB962C8B-B14F-4D97-AF65-F5344CB8AC3E}">
        <p14:creationId xmlns:p14="http://schemas.microsoft.com/office/powerpoint/2010/main" val="33664311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a:noFill/>
        </p:spPr>
        <p:txBody>
          <a:bodyPr/>
          <a:lstStyle/>
          <a:p>
            <a:r>
              <a:rPr lang="en-US" dirty="0"/>
              <a:t>Abstract</a:t>
            </a:r>
          </a:p>
        </p:txBody>
      </p:sp>
      <p:sp>
        <p:nvSpPr>
          <p:cNvPr id="3078" name="Rectangle 3"/>
          <p:cNvSpPr>
            <a:spLocks noGrp="1" noChangeArrowheads="1"/>
          </p:cNvSpPr>
          <p:nvPr>
            <p:ph idx="1"/>
          </p:nvPr>
        </p:nvSpPr>
        <p:spPr>
          <a:xfrm>
            <a:off x="762000" y="1981201"/>
            <a:ext cx="10627783" cy="4113213"/>
          </a:xfrm>
          <a:noFill/>
        </p:spPr>
        <p:txBody>
          <a:bodyPr/>
          <a:lstStyle/>
          <a:p>
            <a:pPr>
              <a:buFontTx/>
              <a:buNone/>
            </a:pPr>
            <a:r>
              <a:rPr lang="en-US" dirty="0"/>
              <a:t>This slide contains requested reports and status from the 802.11 2</a:t>
            </a:r>
            <a:r>
              <a:rPr lang="en-US" baseline="30000" dirty="0"/>
              <a:t>nd</a:t>
            </a:r>
            <a:r>
              <a:rPr lang="en-US" dirty="0"/>
              <a:t> Vice-Chair:</a:t>
            </a:r>
          </a:p>
          <a:p>
            <a:pPr marL="800100" lvl="1" indent="-342900">
              <a:buFont typeface="Arial" panose="020B0604020202020204" pitchFamily="34" charset="0"/>
              <a:buChar char="•"/>
            </a:pPr>
            <a:r>
              <a:rPr lang="en-US" dirty="0"/>
              <a:t>IEEE SA Patent Policy</a:t>
            </a:r>
          </a:p>
          <a:p>
            <a:pPr marL="800100" lvl="1" indent="-342900">
              <a:buFont typeface="Arial" panose="020B0604020202020204" pitchFamily="34" charset="0"/>
              <a:buChar char="•"/>
            </a:pPr>
            <a:r>
              <a:rPr lang="en-US" dirty="0"/>
              <a:t>IEEE SA Copyright Policy</a:t>
            </a:r>
          </a:p>
          <a:p>
            <a:pPr marL="800100" lvl="1" indent="-342900">
              <a:buFont typeface="Arial" panose="020B0604020202020204" pitchFamily="34" charset="0"/>
              <a:buChar char="•"/>
            </a:pPr>
            <a:r>
              <a:rPr lang="en-US" dirty="0"/>
              <a:t>IEEE SA Participation and Policy Documents</a:t>
            </a:r>
          </a:p>
          <a:p>
            <a:pPr marL="800100" lvl="1" indent="-342900">
              <a:buFont typeface="Arial" panose="020B0604020202020204" pitchFamily="34" charset="0"/>
              <a:buChar char="•"/>
            </a:pPr>
            <a:r>
              <a:rPr lang="en-US" dirty="0"/>
              <a:t>IEEE 802 Rules Documents</a:t>
            </a:r>
          </a:p>
          <a:p>
            <a:pPr marL="800100" lvl="1" indent="-342900">
              <a:buFont typeface="Arial" panose="020B0604020202020204" pitchFamily="34" charset="0"/>
              <a:buChar char="•"/>
            </a:pPr>
            <a:r>
              <a:rPr lang="en-US" dirty="0"/>
              <a:t>IEEE 802.11 Rules Documents</a:t>
            </a:r>
          </a:p>
          <a:p>
            <a:pPr marL="800100" lvl="1" indent="-342900">
              <a:buFont typeface="Arial" panose="020B0604020202020204" pitchFamily="34" charset="0"/>
              <a:buChar char="•"/>
            </a:pPr>
            <a:r>
              <a:rPr lang="en-US" dirty="0"/>
              <a:t>Reminder to vote on WG ballots</a:t>
            </a:r>
          </a:p>
          <a:p>
            <a:pPr marL="800100" lvl="1" indent="-342900">
              <a:buFont typeface="Arial" panose="020B0604020202020204" pitchFamily="34" charset="0"/>
              <a:buChar char="•"/>
            </a:pPr>
            <a:r>
              <a:rPr lang="en-US" dirty="0"/>
              <a:t>Joining the 802.11 email reflectors </a:t>
            </a:r>
          </a:p>
          <a:p>
            <a:pPr marL="800100" lvl="1" indent="-342900">
              <a:buFont typeface="Arial" panose="020B0604020202020204" pitchFamily="34" charset="0"/>
              <a:buChar char="•"/>
            </a:pPr>
            <a:r>
              <a:rPr lang="en-US" dirty="0"/>
              <a:t>Joining 802 All List Server</a:t>
            </a:r>
          </a:p>
          <a:p>
            <a:pPr marL="800100" lvl="1" indent="-342900">
              <a:buFont typeface="Arial" panose="020B0604020202020204" pitchFamily="34" charset="0"/>
              <a:buChar char="•"/>
            </a:pPr>
            <a:r>
              <a:rPr lang="en-US" dirty="0"/>
              <a:t>Reminder on Posting Documents</a:t>
            </a:r>
          </a:p>
          <a:p>
            <a:pPr marL="800100" lvl="1" indent="-342900">
              <a:buFont typeface="Arial" panose="020B0604020202020204" pitchFamily="34" charset="0"/>
              <a:buChar char="•"/>
            </a:pPr>
            <a:r>
              <a:rPr lang="en-US" dirty="0"/>
              <a:t>IEEE Event Conduct and Safety</a:t>
            </a:r>
          </a:p>
          <a:p>
            <a:pPr lvl="1">
              <a:buNone/>
            </a:pPr>
            <a:endParaRPr lang="en-US" dirty="0"/>
          </a:p>
          <a:p>
            <a:pPr lvl="1">
              <a:buNone/>
            </a:pPr>
            <a:r>
              <a:rPr lang="en-US" dirty="0"/>
              <a:t>	</a:t>
            </a:r>
          </a:p>
          <a:p>
            <a:pPr lvl="1">
              <a:buFontTx/>
              <a:buNone/>
            </a:pPr>
            <a:endParaRPr lang="en-US" dirty="0"/>
          </a:p>
          <a:p>
            <a:pPr>
              <a:buFontTx/>
              <a:buNone/>
            </a:pPr>
            <a:r>
              <a:rPr lang="en-US" dirty="0"/>
              <a:t>	</a:t>
            </a:r>
          </a:p>
        </p:txBody>
      </p:sp>
      <p:sp>
        <p:nvSpPr>
          <p:cNvPr id="3075" name="Footer Placeholder 4"/>
          <p:cNvSpPr>
            <a:spLocks noGrp="1"/>
          </p:cNvSpPr>
          <p:nvPr>
            <p:ph type="ftr" idx="14"/>
          </p:nvPr>
        </p:nvSpPr>
        <p:spPr>
          <a:prstGeom prst="rect">
            <a:avLst/>
          </a:prstGeom>
          <a:noFill/>
        </p:spPr>
        <p:txBody>
          <a:bodyPr/>
          <a:lstStyle/>
          <a:p>
            <a:r>
              <a:rPr lang="en-US"/>
              <a:t>Robert Stacey, Intel</a:t>
            </a:r>
          </a:p>
        </p:txBody>
      </p:sp>
      <p:sp>
        <p:nvSpPr>
          <p:cNvPr id="3074" name="Date Placeholder 3"/>
          <p:cNvSpPr>
            <a:spLocks noGrp="1"/>
          </p:cNvSpPr>
          <p:nvPr>
            <p:ph type="dt" idx="15"/>
          </p:nvPr>
        </p:nvSpPr>
        <p:spPr>
          <a:prstGeom prst="rect">
            <a:avLst/>
          </a:prstGeom>
          <a:noFill/>
        </p:spPr>
        <p:txBody>
          <a:bodyPr/>
          <a:lstStyle/>
          <a:p>
            <a:r>
              <a:rPr lang="en-US"/>
              <a:t>November 2023</a:t>
            </a:r>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23673635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Valid Abstain responses, see 802 WG P&amp;P</a:t>
            </a:r>
          </a:p>
        </p:txBody>
      </p:sp>
      <p:sp>
        <p:nvSpPr>
          <p:cNvPr id="3" name="Content Placeholder 2"/>
          <p:cNvSpPr>
            <a:spLocks noGrp="1"/>
          </p:cNvSpPr>
          <p:nvPr>
            <p:ph idx="1"/>
          </p:nvPr>
        </p:nvSpPr>
        <p:spPr/>
        <p:txBody>
          <a:bodyPr/>
          <a:lstStyle/>
          <a:p>
            <a:r>
              <a:rPr lang="en-US" dirty="0">
                <a:hlinkClick r:id="rId3"/>
              </a:rPr>
              <a:t>https://mentor.ieee.org/802-ec/dcn/21/ec-21-0207-25-0PNP-ieee-802-lmsc-working-group-policies-and-procedures.pdf</a:t>
            </a:r>
            <a:endParaRPr lang="en-US" dirty="0"/>
          </a:p>
          <a:p>
            <a:r>
              <a:rPr lang="en-GB" dirty="0"/>
              <a:t>4.2.1 </a:t>
            </a:r>
            <a:r>
              <a:rPr lang="en-US" dirty="0"/>
              <a:t>Requirements to Maintain Voting Membership</a:t>
            </a:r>
            <a:endParaRPr lang="en-GB" dirty="0"/>
          </a:p>
          <a:p>
            <a:r>
              <a:rPr lang="en-US" sz="2000" b="0" dirty="0"/>
              <a:t>“Abstaining, other than for ‘lack of technical expertise’, is not considered returning a ballot.”</a:t>
            </a:r>
          </a:p>
          <a:p>
            <a:pPr lvl="1"/>
            <a:endParaRPr lang="en-US" dirty="0"/>
          </a:p>
          <a:p>
            <a:pPr lvl="1"/>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November 2023</a:t>
            </a:r>
            <a:endParaRPr lang="en-US" dirty="0"/>
          </a:p>
        </p:txBody>
      </p:sp>
    </p:spTree>
    <p:extLst>
      <p:ext uri="{BB962C8B-B14F-4D97-AF65-F5344CB8AC3E}">
        <p14:creationId xmlns:p14="http://schemas.microsoft.com/office/powerpoint/2010/main" val="6556776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2"/>
          <p:cNvSpPr>
            <a:spLocks noGrp="1" noChangeArrowheads="1"/>
          </p:cNvSpPr>
          <p:nvPr>
            <p:ph type="title"/>
          </p:nvPr>
        </p:nvSpPr>
        <p:spPr/>
        <p:txBody>
          <a:bodyPr/>
          <a:lstStyle/>
          <a:p>
            <a:r>
              <a:rPr lang="en-GB" altLang="en-US"/>
              <a:t>Email Reflectors</a:t>
            </a:r>
          </a:p>
        </p:txBody>
      </p:sp>
      <p:sp>
        <p:nvSpPr>
          <p:cNvPr id="25606" name="Rectangle 3"/>
          <p:cNvSpPr>
            <a:spLocks noGrp="1" noChangeArrowheads="1"/>
          </p:cNvSpPr>
          <p:nvPr>
            <p:ph idx="1"/>
          </p:nvPr>
        </p:nvSpPr>
        <p:spPr/>
        <p:txBody>
          <a:bodyPr/>
          <a:lstStyle/>
          <a:p>
            <a:r>
              <a:rPr lang="en-GB" altLang="en-US" dirty="0"/>
              <a:t>There is an email reflector for the working group,  plus one for each task group. </a:t>
            </a:r>
          </a:p>
          <a:p>
            <a:r>
              <a:rPr lang="en-GB" altLang="en-US" dirty="0"/>
              <a:t>Write access to the reflectors allowed for those who are members with status: aspirant, nearly-voter, potential-voter, voter.</a:t>
            </a:r>
          </a:p>
          <a:p>
            <a:r>
              <a:rPr lang="en-GB" altLang="en-US" dirty="0"/>
              <a:t>To make a request, visit the reflector request page:</a:t>
            </a:r>
            <a:br>
              <a:rPr lang="en-GB" altLang="en-US" dirty="0"/>
            </a:br>
            <a:r>
              <a:rPr lang="en-GB" altLang="en-US" dirty="0"/>
              <a:t>	</a:t>
            </a:r>
            <a:r>
              <a:rPr lang="en-GB" altLang="en-US" dirty="0">
                <a:hlinkClick r:id="rId3"/>
              </a:rPr>
              <a:t>http://www.ieee802.org/11/Reflector.html</a:t>
            </a:r>
            <a:endParaRPr lang="en-GB" altLang="en-US" dirty="0"/>
          </a:p>
          <a:p>
            <a:pPr lvl="1"/>
            <a:r>
              <a:rPr lang="en-GB" altLang="en-US" b="1" dirty="0"/>
              <a:t>Gathers information and sends an email to Vice Chair</a:t>
            </a:r>
          </a:p>
          <a:p>
            <a:r>
              <a:rPr lang="en-GB" altLang="en-US" dirty="0"/>
              <a:t>If you change your email address – </a:t>
            </a:r>
            <a:r>
              <a:rPr lang="en-GB" altLang="en-US" u="sng" dirty="0"/>
              <a:t>please let me know</a:t>
            </a:r>
            <a:r>
              <a:rPr lang="en-GB" altLang="en-US" dirty="0"/>
              <a:t>.  I will perform a global change to the list servers.</a:t>
            </a:r>
          </a:p>
          <a:p>
            <a:r>
              <a:rPr lang="en-GB" altLang="en-US" dirty="0"/>
              <a:t>Public read access to all reflectors is available via the 802.11 home page </a:t>
            </a:r>
            <a:r>
              <a:rPr lang="en-GB" altLang="en-US" dirty="0">
                <a:hlinkClick r:id="rId4"/>
              </a:rPr>
              <a:t>http://www.ieee802.org/11</a:t>
            </a:r>
            <a:r>
              <a:rPr lang="en-GB" altLang="en-US" dirty="0"/>
              <a:t> on the “</a:t>
            </a:r>
            <a:r>
              <a:rPr lang="en-GB" altLang="en-US" i="1" dirty="0"/>
              <a:t>WG Email</a:t>
            </a:r>
            <a:r>
              <a:rPr lang="en-GB" altLang="en-US" dirty="0"/>
              <a:t>” menu.</a:t>
            </a:r>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25603" name="Footer Placeholder 4"/>
          <p:cNvSpPr>
            <a:spLocks noGrp="1"/>
          </p:cNvSpPr>
          <p:nvPr>
            <p:ph type="ftr" idx="14"/>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Robert Stacey, Intel</a:t>
            </a:r>
          </a:p>
        </p:txBody>
      </p:sp>
      <p:sp>
        <p:nvSpPr>
          <p:cNvPr id="25602" name="Date Placeholder 3"/>
          <p:cNvSpPr>
            <a:spLocks noGrp="1"/>
          </p:cNvSpPr>
          <p:nvPr>
            <p:ph type="dt" idx="15"/>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a:t>November 2023</a:t>
            </a:r>
          </a:p>
        </p:txBody>
      </p:sp>
    </p:spTree>
    <p:extLst>
      <p:ext uri="{BB962C8B-B14F-4D97-AF65-F5344CB8AC3E}">
        <p14:creationId xmlns:p14="http://schemas.microsoft.com/office/powerpoint/2010/main" val="1641018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802-ALL EMAIL List Server</a:t>
            </a:r>
          </a:p>
        </p:txBody>
      </p:sp>
      <p:sp>
        <p:nvSpPr>
          <p:cNvPr id="3" name="Content Placeholder 2"/>
          <p:cNvSpPr>
            <a:spLocks noGrp="1"/>
          </p:cNvSpPr>
          <p:nvPr>
            <p:ph idx="1"/>
          </p:nvPr>
        </p:nvSpPr>
        <p:spPr/>
        <p:txBody>
          <a:bodyPr/>
          <a:lstStyle/>
          <a:p>
            <a:pPr>
              <a:buNone/>
            </a:pPr>
            <a:r>
              <a:rPr lang="en-US" dirty="0"/>
              <a:t>IEEE 802-ALL EMAIL List Server</a:t>
            </a:r>
          </a:p>
          <a:p>
            <a:r>
              <a:rPr lang="en-US" b="0" dirty="0"/>
              <a:t>IEEE 802 only provides e-mailed session announcements. To join this list and stay informed about upcoming plenary sessions, send email to </a:t>
            </a:r>
            <a:r>
              <a:rPr lang="en-US" b="0" u="sng" dirty="0">
                <a:hlinkClick r:id="rId3"/>
              </a:rPr>
              <a:t>listserv@listserv.ieee.org</a:t>
            </a:r>
            <a:r>
              <a:rPr lang="en-US" b="0" dirty="0"/>
              <a:t> with no subject and with the following 2 lines appearing first in the body of the message: </a:t>
            </a:r>
          </a:p>
          <a:p>
            <a:pPr lvl="2">
              <a:buNone/>
            </a:pPr>
            <a:br>
              <a:rPr lang="en-US" b="0" dirty="0"/>
            </a:br>
            <a:r>
              <a:rPr lang="en-US" sz="2400" b="1" dirty="0"/>
              <a:t>subscribe  stds-802-all</a:t>
            </a:r>
          </a:p>
          <a:p>
            <a:pPr lvl="2">
              <a:buNone/>
            </a:pPr>
            <a:r>
              <a:rPr lang="en-US" sz="2400" b="1" dirty="0"/>
              <a:t>	end</a:t>
            </a:r>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November 2023</a:t>
            </a:r>
            <a:endParaRPr lang="en-US" dirty="0"/>
          </a:p>
        </p:txBody>
      </p:sp>
    </p:spTree>
    <p:extLst>
      <p:ext uri="{BB962C8B-B14F-4D97-AF65-F5344CB8AC3E}">
        <p14:creationId xmlns:p14="http://schemas.microsoft.com/office/powerpoint/2010/main" val="6894242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for Posting Documents</a:t>
            </a:r>
          </a:p>
        </p:txBody>
      </p:sp>
      <p:sp>
        <p:nvSpPr>
          <p:cNvPr id="3" name="Content Placeholder 2"/>
          <p:cNvSpPr>
            <a:spLocks noGrp="1"/>
          </p:cNvSpPr>
          <p:nvPr>
            <p:ph idx="1"/>
          </p:nvPr>
        </p:nvSpPr>
        <p:spPr/>
        <p:txBody>
          <a:bodyPr/>
          <a:lstStyle/>
          <a:p>
            <a:r>
              <a:rPr lang="en-US" dirty="0"/>
              <a:t>From the 802.11 OM – </a:t>
            </a:r>
          </a:p>
          <a:p>
            <a:pPr lvl="1"/>
            <a:r>
              <a:rPr lang="en-US" sz="2800" dirty="0"/>
              <a:t>All submissions presented to and all minutes shall be posted to the 802.11 document server.</a:t>
            </a:r>
          </a:p>
          <a:p>
            <a:pPr lvl="1"/>
            <a:r>
              <a:rPr lang="en-US" sz="2800" dirty="0"/>
              <a:t>Please check to ensure all documents are posted</a:t>
            </a:r>
          </a:p>
          <a:p>
            <a:pPr lvl="2"/>
            <a:r>
              <a:rPr lang="en-US" sz="2600" dirty="0"/>
              <a:t>If you have a “pending” document that is in error, let Dorothy or Robert or Jon know.</a:t>
            </a:r>
          </a:p>
          <a:p>
            <a:pPr lvl="1"/>
            <a:r>
              <a:rPr lang="en-US" sz="2800" dirty="0"/>
              <a:t>Secretaries should put “Minutes” in the lower left corner for “minutes” of meetings.</a:t>
            </a:r>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November 2023</a:t>
            </a:r>
          </a:p>
        </p:txBody>
      </p:sp>
    </p:spTree>
    <p:extLst>
      <p:ext uri="{BB962C8B-B14F-4D97-AF65-F5344CB8AC3E}">
        <p14:creationId xmlns:p14="http://schemas.microsoft.com/office/powerpoint/2010/main" val="25382947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C5E51A-19CC-4D2C-8AFC-EB543EA55216}"/>
              </a:ext>
            </a:extLst>
          </p:cNvPr>
          <p:cNvSpPr>
            <a:spLocks noGrp="1"/>
          </p:cNvSpPr>
          <p:nvPr>
            <p:ph type="title"/>
          </p:nvPr>
        </p:nvSpPr>
        <p:spPr/>
        <p:txBody>
          <a:bodyPr/>
          <a:lstStyle/>
          <a:p>
            <a:r>
              <a:rPr lang="en-US" dirty="0"/>
              <a:t>Note on teleconferences this week</a:t>
            </a:r>
          </a:p>
        </p:txBody>
      </p:sp>
      <p:sp>
        <p:nvSpPr>
          <p:cNvPr id="3" name="Content Placeholder 2">
            <a:extLst>
              <a:ext uri="{FF2B5EF4-FFF2-40B4-BE49-F238E27FC236}">
                <a16:creationId xmlns:a16="http://schemas.microsoft.com/office/drawing/2014/main" id="{CC99EB3F-953E-4742-ACE9-5C31B0F06DD5}"/>
              </a:ext>
            </a:extLst>
          </p:cNvPr>
          <p:cNvSpPr>
            <a:spLocks noGrp="1"/>
          </p:cNvSpPr>
          <p:nvPr>
            <p:ph idx="1"/>
          </p:nvPr>
        </p:nvSpPr>
        <p:spPr>
          <a:xfrm>
            <a:off x="695326" y="1866901"/>
            <a:ext cx="10361084" cy="4113213"/>
          </a:xfrm>
        </p:spPr>
        <p:txBody>
          <a:bodyPr/>
          <a:lstStyle/>
          <a:p>
            <a:r>
              <a:rPr lang="en-US" dirty="0"/>
              <a:t>Closed captioning is available on the telecons this week</a:t>
            </a:r>
          </a:p>
          <a:p>
            <a:endParaRPr lang="en-US" dirty="0"/>
          </a:p>
          <a:p>
            <a:r>
              <a:rPr lang="en-US" dirty="0"/>
              <a:t>Closed captioning is for the convenience of the members but the Working Group makes no guarantee for the accuracy of the text as it appears.</a:t>
            </a:r>
          </a:p>
          <a:p>
            <a:endParaRPr lang="en-US" dirty="0"/>
          </a:p>
          <a:p>
            <a:r>
              <a:rPr lang="en-US" dirty="0"/>
              <a:t>It is possible to turn this on and off in the Webex app – </a:t>
            </a:r>
          </a:p>
          <a:p>
            <a:r>
              <a:rPr lang="en-US" dirty="0"/>
              <a:t>	look for the          icon in the lower left corner</a:t>
            </a:r>
          </a:p>
        </p:txBody>
      </p:sp>
      <p:sp>
        <p:nvSpPr>
          <p:cNvPr id="4" name="Slide Number Placeholder 3">
            <a:extLst>
              <a:ext uri="{FF2B5EF4-FFF2-40B4-BE49-F238E27FC236}">
                <a16:creationId xmlns:a16="http://schemas.microsoft.com/office/drawing/2014/main" id="{505088AA-EFCB-4D6A-8465-5D87C7114AF6}"/>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C649781A-65A3-4F1B-9C30-01A22584510A}"/>
              </a:ext>
            </a:extLst>
          </p:cNvPr>
          <p:cNvSpPr>
            <a:spLocks noGrp="1"/>
          </p:cNvSpPr>
          <p:nvPr>
            <p:ph type="ftr" idx="14"/>
          </p:nvPr>
        </p:nvSpPr>
        <p:spPr/>
        <p:txBody>
          <a:bodyPr/>
          <a:lstStyle/>
          <a:p>
            <a:r>
              <a:rPr lang="en-GB"/>
              <a:t>Robert Stacey, Intel</a:t>
            </a:r>
            <a:endParaRPr lang="en-GB" dirty="0"/>
          </a:p>
        </p:txBody>
      </p:sp>
      <p:sp>
        <p:nvSpPr>
          <p:cNvPr id="6" name="Date Placeholder 5">
            <a:extLst>
              <a:ext uri="{FF2B5EF4-FFF2-40B4-BE49-F238E27FC236}">
                <a16:creationId xmlns:a16="http://schemas.microsoft.com/office/drawing/2014/main" id="{319C1D66-74E7-435D-9CE5-6D0728928DE5}"/>
              </a:ext>
            </a:extLst>
          </p:cNvPr>
          <p:cNvSpPr>
            <a:spLocks noGrp="1"/>
          </p:cNvSpPr>
          <p:nvPr>
            <p:ph type="dt" idx="15"/>
          </p:nvPr>
        </p:nvSpPr>
        <p:spPr/>
        <p:txBody>
          <a:bodyPr/>
          <a:lstStyle/>
          <a:p>
            <a:r>
              <a:rPr lang="en-US"/>
              <a:t>November 2023</a:t>
            </a:r>
            <a:endParaRPr lang="en-GB" dirty="0"/>
          </a:p>
        </p:txBody>
      </p:sp>
      <p:pic>
        <p:nvPicPr>
          <p:cNvPr id="2050" name="Picture 2" descr="Show closed caption">
            <a:extLst>
              <a:ext uri="{FF2B5EF4-FFF2-40B4-BE49-F238E27FC236}">
                <a16:creationId xmlns:a16="http://schemas.microsoft.com/office/drawing/2014/main" id="{01D68956-4DB8-4551-B6EC-258935B3908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3200" y="4495800"/>
            <a:ext cx="62865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063315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429-8CBB-47AA-A76C-53DEE065DAB6}"/>
              </a:ext>
            </a:extLst>
          </p:cNvPr>
          <p:cNvSpPr>
            <a:spLocks noGrp="1"/>
          </p:cNvSpPr>
          <p:nvPr>
            <p:ph type="title"/>
          </p:nvPr>
        </p:nvSpPr>
        <p:spPr/>
        <p:txBody>
          <a:bodyPr/>
          <a:lstStyle/>
          <a:p>
            <a:r>
              <a:rPr lang="en-US" dirty="0"/>
              <a:t>IEEE Event Conduct and Safety Statement </a:t>
            </a:r>
          </a:p>
        </p:txBody>
      </p:sp>
      <p:sp>
        <p:nvSpPr>
          <p:cNvPr id="3" name="Content Placeholder 2">
            <a:extLst>
              <a:ext uri="{FF2B5EF4-FFF2-40B4-BE49-F238E27FC236}">
                <a16:creationId xmlns:a16="http://schemas.microsoft.com/office/drawing/2014/main" id="{B89D95A9-3AFC-4A69-B066-4CBB6E9E0CAF}"/>
              </a:ext>
            </a:extLst>
          </p:cNvPr>
          <p:cNvSpPr>
            <a:spLocks noGrp="1"/>
          </p:cNvSpPr>
          <p:nvPr>
            <p:ph idx="1"/>
          </p:nvPr>
        </p:nvSpPr>
        <p:spPr/>
        <p:txBody>
          <a:bodyPr/>
          <a:lstStyle/>
          <a:p>
            <a:r>
              <a:rPr lang="en-US" sz="28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
        <p:nvSpPr>
          <p:cNvPr id="6" name="Slide Number Placeholder 5">
            <a:extLst>
              <a:ext uri="{FF2B5EF4-FFF2-40B4-BE49-F238E27FC236}">
                <a16:creationId xmlns:a16="http://schemas.microsoft.com/office/drawing/2014/main" id="{DB30327C-17CC-449B-8ED1-95ED4C555CA2}"/>
              </a:ext>
            </a:extLst>
          </p:cNvPr>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7" name="Date Placeholder 6"/>
          <p:cNvSpPr>
            <a:spLocks noGrp="1"/>
          </p:cNvSpPr>
          <p:nvPr>
            <p:ph type="dt" idx="15"/>
          </p:nvPr>
        </p:nvSpPr>
        <p:spPr/>
        <p:txBody>
          <a:bodyPr/>
          <a:lstStyle/>
          <a:p>
            <a:r>
              <a:rPr lang="en-US"/>
              <a:t>November 2023</a:t>
            </a:r>
            <a:endParaRPr lang="en-GB" dirty="0"/>
          </a:p>
        </p:txBody>
      </p:sp>
      <p:sp>
        <p:nvSpPr>
          <p:cNvPr id="8" name="Footer Placeholder 7"/>
          <p:cNvSpPr>
            <a:spLocks noGrp="1"/>
          </p:cNvSpPr>
          <p:nvPr>
            <p:ph type="ftr" idx="14"/>
          </p:nvPr>
        </p:nvSpPr>
        <p:spPr/>
        <p:txBody>
          <a:bodyPr/>
          <a:lstStyle/>
          <a:p>
            <a:r>
              <a:rPr lang="en-GB"/>
              <a:t>Robert Stacey, Intel</a:t>
            </a:r>
            <a:endParaRPr lang="en-GB" dirty="0"/>
          </a:p>
        </p:txBody>
      </p:sp>
    </p:spTree>
    <p:extLst>
      <p:ext uri="{BB962C8B-B14F-4D97-AF65-F5344CB8AC3E}">
        <p14:creationId xmlns:p14="http://schemas.microsoft.com/office/powerpoint/2010/main" val="16682737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C3E9-A7B3-474D-A76C-34AAA84B1BE0}"/>
              </a:ext>
            </a:extLst>
          </p:cNvPr>
          <p:cNvSpPr>
            <a:spLocks noGrp="1"/>
          </p:cNvSpPr>
          <p:nvPr>
            <p:ph type="title"/>
          </p:nvPr>
        </p:nvSpPr>
        <p:spPr/>
        <p:txBody>
          <a:bodyPr/>
          <a:lstStyle/>
          <a:p>
            <a:pPr lvl="0"/>
            <a:r>
              <a:rPr lang="en-US" dirty="0"/>
              <a:t>IEEE Event Conduct and Safety Statement</a:t>
            </a:r>
          </a:p>
        </p:txBody>
      </p:sp>
      <p:sp>
        <p:nvSpPr>
          <p:cNvPr id="3" name="Content Placeholder 2">
            <a:extLst>
              <a:ext uri="{FF2B5EF4-FFF2-40B4-BE49-F238E27FC236}">
                <a16:creationId xmlns:a16="http://schemas.microsoft.com/office/drawing/2014/main" id="{50C8884F-93AC-457D-910C-DF265A5F553A}"/>
              </a:ext>
            </a:extLst>
          </p:cNvPr>
          <p:cNvSpPr>
            <a:spLocks noGrp="1"/>
          </p:cNvSpPr>
          <p:nvPr>
            <p:ph idx="1"/>
          </p:nvPr>
        </p:nvSpPr>
        <p:spPr>
          <a:xfrm>
            <a:off x="334432" y="1830390"/>
            <a:ext cx="11247967" cy="4622796"/>
          </a:xfrm>
        </p:spPr>
        <p:txBody>
          <a:bodyPr/>
          <a:lstStyle/>
          <a:p>
            <a:pPr lvl="0"/>
            <a:r>
              <a:rPr lang="en-US" sz="28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800" dirty="0"/>
              <a:t>IEEE seeks to provide a secure environment at its events. Participants should report any behavior inconsistent with the principles outlined here, to onsite staff, security or venue personnel, or to eventconduct@ieee.org.</a:t>
            </a:r>
          </a:p>
        </p:txBody>
      </p:sp>
      <p:sp>
        <p:nvSpPr>
          <p:cNvPr id="6" name="Slide Number Placeholder 5">
            <a:extLst>
              <a:ext uri="{FF2B5EF4-FFF2-40B4-BE49-F238E27FC236}">
                <a16:creationId xmlns:a16="http://schemas.microsoft.com/office/drawing/2014/main" id="{70DAE11B-3DD5-4DDE-A787-6F939A16AE3C}"/>
              </a:ext>
            </a:extLst>
          </p:cNvPr>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7" name="Date Placeholder 6"/>
          <p:cNvSpPr>
            <a:spLocks noGrp="1"/>
          </p:cNvSpPr>
          <p:nvPr>
            <p:ph type="dt" idx="15"/>
          </p:nvPr>
        </p:nvSpPr>
        <p:spPr/>
        <p:txBody>
          <a:bodyPr/>
          <a:lstStyle/>
          <a:p>
            <a:r>
              <a:rPr lang="en-US"/>
              <a:t>November 2023</a:t>
            </a:r>
            <a:endParaRPr lang="en-GB" dirty="0"/>
          </a:p>
        </p:txBody>
      </p:sp>
      <p:sp>
        <p:nvSpPr>
          <p:cNvPr id="8" name="Footer Placeholder 7"/>
          <p:cNvSpPr>
            <a:spLocks noGrp="1"/>
          </p:cNvSpPr>
          <p:nvPr>
            <p:ph type="ftr" idx="14"/>
          </p:nvPr>
        </p:nvSpPr>
        <p:spPr/>
        <p:txBody>
          <a:bodyPr/>
          <a:lstStyle/>
          <a:p>
            <a:r>
              <a:rPr lang="en-GB"/>
              <a:t>Robert Stacey, Intel</a:t>
            </a:r>
            <a:endParaRPr lang="en-GB" dirty="0"/>
          </a:p>
        </p:txBody>
      </p:sp>
    </p:spTree>
    <p:extLst>
      <p:ext uri="{BB962C8B-B14F-4D97-AF65-F5344CB8AC3E}">
        <p14:creationId xmlns:p14="http://schemas.microsoft.com/office/powerpoint/2010/main" val="27586140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 - 1</a:t>
            </a:r>
          </a:p>
        </p:txBody>
      </p:sp>
      <p:sp>
        <p:nvSpPr>
          <p:cNvPr id="3" name="Content Placeholder 2"/>
          <p:cNvSpPr>
            <a:spLocks noGrp="1"/>
          </p:cNvSpPr>
          <p:nvPr>
            <p:ph idx="1"/>
          </p:nvPr>
        </p:nvSpPr>
        <p:spPr/>
        <p:txBody>
          <a:bodyPr/>
          <a:lstStyle/>
          <a:p>
            <a:r>
              <a:rPr lang="en-US" dirty="0"/>
              <a:t>IEEE 802 Participation slide </a:t>
            </a:r>
            <a:r>
              <a:rPr lang="en-US" dirty="0">
                <a:hlinkClick r:id="rId3"/>
              </a:rPr>
              <a:t>https://mentor.ieee.org/802-ec/dcn/16/ec-16-0180-05-00EC-ieee-802-participation-slide.pptx</a:t>
            </a:r>
            <a:r>
              <a:rPr lang="en-US" dirty="0"/>
              <a:t> </a:t>
            </a:r>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November 2023</a:t>
            </a:r>
          </a:p>
        </p:txBody>
      </p:sp>
    </p:spTree>
    <p:extLst>
      <p:ext uri="{BB962C8B-B14F-4D97-AF65-F5344CB8AC3E}">
        <p14:creationId xmlns:p14="http://schemas.microsoft.com/office/powerpoint/2010/main" val="39005629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 - 2</a:t>
            </a:r>
          </a:p>
        </p:txBody>
      </p:sp>
      <p:sp>
        <p:nvSpPr>
          <p:cNvPr id="3" name="Content Placeholder 2"/>
          <p:cNvSpPr>
            <a:spLocks noGrp="1"/>
          </p:cNvSpPr>
          <p:nvPr>
            <p:ph idx="1"/>
          </p:nvPr>
        </p:nvSpPr>
        <p:spPr/>
        <p:txBody>
          <a:bodyPr/>
          <a:lstStyle/>
          <a:p>
            <a:r>
              <a:rPr lang="en-GB" dirty="0"/>
              <a:t>Motion Preparation:</a:t>
            </a:r>
          </a:p>
          <a:p>
            <a:pPr lvl="1"/>
            <a:r>
              <a:rPr lang="en-GB" dirty="0"/>
              <a:t>802.11 Motion templates: </a:t>
            </a:r>
            <a:r>
              <a:rPr lang="en-GB" u="sng" dirty="0">
                <a:hlinkClick r:id="rId3"/>
              </a:rPr>
              <a:t>https://mentor.ieee.org/802.11/dcn/22/11-22-1967-02-0000-working-group-motions-templates.pptx</a:t>
            </a:r>
            <a:r>
              <a:rPr lang="en-GB" dirty="0"/>
              <a:t> </a:t>
            </a:r>
          </a:p>
          <a:p>
            <a:pPr lvl="1"/>
            <a:r>
              <a:rPr lang="en-GB" dirty="0"/>
              <a:t>EC Motion templates: </a:t>
            </a:r>
            <a:r>
              <a:rPr lang="en-GB" u="sng" dirty="0">
                <a:hlinkClick r:id="rId4"/>
              </a:rPr>
              <a:t>https://mentor.ieee.org/802-ec/dcn/16/ec-16-0170-04-00EC-802-ec-motion-template.pptx</a:t>
            </a:r>
            <a:r>
              <a:rPr lang="en-GB" dirty="0"/>
              <a:t> </a:t>
            </a:r>
          </a:p>
          <a:p>
            <a:r>
              <a:rPr lang="en-GB" dirty="0"/>
              <a:t>Comment Resolution guidance:</a:t>
            </a:r>
          </a:p>
          <a:p>
            <a:pPr lvl="1"/>
            <a:r>
              <a:rPr lang="en-GB" dirty="0"/>
              <a:t>SASB </a:t>
            </a:r>
            <a:r>
              <a:rPr lang="en-GB" dirty="0" err="1"/>
              <a:t>RevCom</a:t>
            </a:r>
            <a:r>
              <a:rPr lang="en-GB" dirty="0"/>
              <a:t> Comment resolution guidelines:  </a:t>
            </a:r>
            <a:r>
              <a:rPr lang="en-GB" u="sng" dirty="0">
                <a:hlinkClick r:id="rId5"/>
              </a:rPr>
              <a:t>http://standards.ieee.org/about/sasb/revcom/guidelines.pdf</a:t>
            </a:r>
            <a:r>
              <a:rPr lang="en-GB" dirty="0"/>
              <a:t> </a:t>
            </a:r>
          </a:p>
          <a:p>
            <a:pPr lvl="1"/>
            <a:r>
              <a:rPr lang="en-GB" dirty="0"/>
              <a:t>802.11 WG comment resolution tutorial: </a:t>
            </a:r>
            <a:r>
              <a:rPr lang="en-GB" u="sng" dirty="0">
                <a:hlinkClick r:id="rId6"/>
              </a:rPr>
              <a:t>https://mentor.ieee.org/802.11/dcn/13/11-13-0230-05-0000-comment-resolution-tutorial.ppt</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November 2023</a:t>
            </a:r>
          </a:p>
        </p:txBody>
      </p:sp>
    </p:spTree>
    <p:extLst>
      <p:ext uri="{BB962C8B-B14F-4D97-AF65-F5344CB8AC3E}">
        <p14:creationId xmlns:p14="http://schemas.microsoft.com/office/powerpoint/2010/main" val="1341171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381000" y="1520826"/>
            <a:ext cx="11353800" cy="4954588"/>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November 2023</a:t>
            </a:r>
            <a:endParaRPr lang="en-US" dirty="0"/>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1524001" y="6553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Tree>
    <p:extLst>
      <p:ext uri="{BB962C8B-B14F-4D97-AF65-F5344CB8AC3E}">
        <p14:creationId xmlns:p14="http://schemas.microsoft.com/office/powerpoint/2010/main" val="3567087913"/>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November 2023</a:t>
            </a:r>
            <a:endParaRPr lang="en-US"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November 2023</a:t>
            </a:r>
            <a:endParaRPr lang="en-US"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November 2023</a:t>
            </a:r>
            <a:endParaRPr lang="en-US"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November 2023</a:t>
            </a:r>
            <a:endParaRPr lang="en-US"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spcBef>
                <a:spcPts val="0"/>
              </a:spcBef>
              <a:spcAft>
                <a:spcPts val="0"/>
              </a:spcAft>
              <a:buClr>
                <a:srgbClr val="CC3300"/>
              </a:buClr>
              <a:buSzPct val="5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1867" dirty="0"/>
              <a:t>Show the following slides (or provide them beforehand)</a:t>
            </a:r>
          </a:p>
          <a:p>
            <a:pPr marL="1257300" lvl="2" indent="-342900">
              <a:buSzPct val="150000"/>
              <a:buFont typeface="Arial" panose="020B0604020202020204" pitchFamily="34" charset="0"/>
              <a:buChar char="•"/>
            </a:pPr>
            <a:r>
              <a:rPr lang="en-US" altLang="en-US" sz="1867" dirty="0"/>
              <a:t>Advise the standards development group participants that: </a:t>
            </a:r>
          </a:p>
          <a:p>
            <a:pPr marL="1257300"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1257300"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1257300" lvl="2" indent="-342900">
              <a:buSzPct val="150000"/>
              <a:buFont typeface="Arial" panose="020B0604020202020204" pitchFamily="34" charset="0"/>
              <a:buChar char="•"/>
            </a:pPr>
            <a:r>
              <a:rPr lang="en-US" altLang="en-US" sz="1867" dirty="0"/>
              <a:t>Instruct the Secretary to record in the minutes of the relevant meeting: </a:t>
            </a:r>
          </a:p>
          <a:p>
            <a:pPr marL="1257300"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8</a:t>
            </a:fld>
            <a:endParaRPr lang="en-US" altLang="en-US"/>
          </a:p>
        </p:txBody>
      </p:sp>
      <p:sp>
        <p:nvSpPr>
          <p:cNvPr id="5" name="Date Placeholder 4"/>
          <p:cNvSpPr>
            <a:spLocks noGrp="1"/>
          </p:cNvSpPr>
          <p:nvPr>
            <p:ph type="dt" idx="15"/>
          </p:nvPr>
        </p:nvSpPr>
        <p:spPr/>
        <p:txBody>
          <a:bodyPr/>
          <a:lstStyle/>
          <a:p>
            <a:r>
              <a:rPr lang="en-US"/>
              <a:t>November 2023</a:t>
            </a:r>
            <a:endParaRPr lang="en-GB" dirty="0"/>
          </a:p>
        </p:txBody>
      </p:sp>
      <p:sp>
        <p:nvSpPr>
          <p:cNvPr id="6" name="Footer Placeholder 5"/>
          <p:cNvSpPr>
            <a:spLocks noGrp="1"/>
          </p:cNvSpPr>
          <p:nvPr>
            <p:ph type="ftr" idx="14"/>
          </p:nvPr>
        </p:nvSpPr>
        <p:spPr/>
        <p:txBody>
          <a:bodyPr/>
          <a:lstStyle/>
          <a:p>
            <a:r>
              <a:rPr lang="en-GB"/>
              <a:t>Robert Stacey, Intel</a:t>
            </a:r>
            <a:endParaRPr lang="en-GB" dirty="0"/>
          </a:p>
        </p:txBody>
      </p:sp>
    </p:spTree>
    <p:extLst>
      <p:ext uri="{BB962C8B-B14F-4D97-AF65-F5344CB8AC3E}">
        <p14:creationId xmlns:p14="http://schemas.microsoft.com/office/powerpoint/2010/main" val="17813143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9</a:t>
            </a:fld>
            <a:endParaRPr lang="en-US" altLang="en-US"/>
          </a:p>
        </p:txBody>
      </p:sp>
      <p:sp>
        <p:nvSpPr>
          <p:cNvPr id="5" name="Date Placeholder 4"/>
          <p:cNvSpPr>
            <a:spLocks noGrp="1"/>
          </p:cNvSpPr>
          <p:nvPr>
            <p:ph type="dt" idx="15"/>
          </p:nvPr>
        </p:nvSpPr>
        <p:spPr/>
        <p:txBody>
          <a:bodyPr/>
          <a:lstStyle/>
          <a:p>
            <a:r>
              <a:rPr lang="en-US"/>
              <a:t>November 2023</a:t>
            </a:r>
            <a:endParaRPr lang="en-GB" dirty="0"/>
          </a:p>
        </p:txBody>
      </p:sp>
      <p:sp>
        <p:nvSpPr>
          <p:cNvPr id="6" name="Footer Placeholder 5"/>
          <p:cNvSpPr>
            <a:spLocks noGrp="1"/>
          </p:cNvSpPr>
          <p:nvPr>
            <p:ph type="ftr" idx="14"/>
          </p:nvPr>
        </p:nvSpPr>
        <p:spPr/>
        <p:txBody>
          <a:bodyPr/>
          <a:lstStyle/>
          <a:p>
            <a:r>
              <a:rPr lang="en-GB"/>
              <a:t>Robert Stacey, Intel</a:t>
            </a:r>
            <a:endParaRPr lang="en-GB" dirty="0"/>
          </a:p>
        </p:txBody>
      </p:sp>
    </p:spTree>
    <p:extLst>
      <p:ext uri="{BB962C8B-B14F-4D97-AF65-F5344CB8AC3E}">
        <p14:creationId xmlns:p14="http://schemas.microsoft.com/office/powerpoint/2010/main" val="3464650041"/>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3337</TotalTime>
  <Words>3646</Words>
  <Application>Microsoft Office PowerPoint</Application>
  <PresentationFormat>Widescreen</PresentationFormat>
  <Paragraphs>366</Paragraphs>
  <Slides>28</Slides>
  <Notes>17</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7" baseType="lpstr">
      <vt:lpstr>Arial</vt:lpstr>
      <vt:lpstr>Calibri</vt:lpstr>
      <vt:lpstr>Helvetica</vt:lpstr>
      <vt:lpstr>Lucida Grande</vt:lpstr>
      <vt:lpstr>Monotype Sorts</vt:lpstr>
      <vt:lpstr>Montserrat</vt:lpstr>
      <vt:lpstr>Times New Roman</vt:lpstr>
      <vt:lpstr>Office Theme</vt:lpstr>
      <vt:lpstr>Document</vt:lpstr>
      <vt:lpstr>2nd  Vice Chair Report November 2023</vt:lpstr>
      <vt:lpstr>Abstract</vt:lpstr>
      <vt:lpstr>Instructions for the WG Chair</vt:lpstr>
      <vt:lpstr>Participants have a duty to inform the IEEE</vt:lpstr>
      <vt:lpstr>Ways to inform IEEE</vt:lpstr>
      <vt:lpstr>Other guidelines for IEEE Working Group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Please respond to WG ballots to avoid loss of voting rights</vt:lpstr>
      <vt:lpstr>Valid Abstain responses, see 802 WG P&amp;P</vt:lpstr>
      <vt:lpstr>Email Reflectors</vt:lpstr>
      <vt:lpstr>IEEE 802-ALL EMAIL List Server</vt:lpstr>
      <vt:lpstr>Reminder for Posting Documents</vt:lpstr>
      <vt:lpstr>Note on teleconferences this week</vt:lpstr>
      <vt:lpstr>IEEE Event Conduct and Safety Statement </vt:lpstr>
      <vt:lpstr>IEEE Event Conduct and Safety Statement</vt:lpstr>
      <vt:lpstr>References - 1</vt:lpstr>
      <vt:lpstr>References - 2</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2nd Vice Chair Report May 2018</dc:title>
  <dc:creator>Stacey, Robert</dc:creator>
  <cp:keywords>CTPClassification=CTP_PUBLIC:VisualMarkings=, CTPClassification=CTP_NT</cp:keywords>
  <cp:lastModifiedBy>Stacey, Robert</cp:lastModifiedBy>
  <cp:revision>107</cp:revision>
  <cp:lastPrinted>1601-01-01T00:00:00Z</cp:lastPrinted>
  <dcterms:created xsi:type="dcterms:W3CDTF">2018-05-05T22:00:08Z</dcterms:created>
  <dcterms:modified xsi:type="dcterms:W3CDTF">2023-11-08T18:45:12Z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2020-09-13 22:46:49Z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