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83" r:id="rId7"/>
    <p:sldId id="2350" r:id="rId8"/>
    <p:sldId id="258" r:id="rId9"/>
    <p:sldId id="259" r:id="rId10"/>
    <p:sldId id="262" r:id="rId11"/>
    <p:sldId id="287" r:id="rId12"/>
    <p:sldId id="274" r:id="rId13"/>
    <p:sldId id="2388" r:id="rId14"/>
    <p:sldId id="1722" r:id="rId15"/>
    <p:sldId id="2073" r:id="rId16"/>
    <p:sldId id="2389" r:id="rId17"/>
    <p:sldId id="2390" r:id="rId18"/>
    <p:sldId id="2391" r:id="rId19"/>
    <p:sldId id="288" r:id="rId20"/>
    <p:sldId id="301" r:id="rId21"/>
    <p:sldId id="302" r:id="rId22"/>
    <p:sldId id="304" r:id="rId23"/>
    <p:sldId id="2392" r:id="rId24"/>
    <p:sldId id="2393" r:id="rId25"/>
    <p:sldId id="2394" r:id="rId26"/>
    <p:sldId id="2395" r:id="rId27"/>
    <p:sldId id="2396" r:id="rId28"/>
    <p:sldId id="2397" r:id="rId29"/>
    <p:sldId id="1578" r:id="rId30"/>
    <p:sldId id="1581" r:id="rId31"/>
    <p:sldId id="2398" r:id="rId32"/>
    <p:sldId id="2383" r:id="rId33"/>
    <p:sldId id="2381" r:id="rId34"/>
    <p:sldId id="261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4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D2.0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257</c:v>
                </c:pt>
                <c:pt idx="1">
                  <c:v>19</c:v>
                </c:pt>
                <c:pt idx="2">
                  <c:v>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6-4F17-A553-36B2B242CB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157</c:v>
                </c:pt>
                <c:pt idx="1">
                  <c:v>17</c:v>
                </c:pt>
                <c:pt idx="2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86-4F17-A553-36B2B242CB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67622400"/>
        <c:axId val="1667608256"/>
      </c:barChart>
      <c:catAx>
        <c:axId val="166762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7608256"/>
        <c:crosses val="autoZero"/>
        <c:auto val="1"/>
        <c:lblAlgn val="ctr"/>
        <c:lblOffset val="100"/>
        <c:noMultiLvlLbl val="0"/>
      </c:catAx>
      <c:valAx>
        <c:axId val="16676082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6762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7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2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9846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2966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2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27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5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8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768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8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1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7286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71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9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316E4E-9467-F658-E2F8-FDD2E4A6A6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7DC58B-0AD4-9385-1ED5-E2FC12C2AE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0F7BCDB-B44F-D1BD-E4BE-EED865C6BA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3821599-2418-8E63-AEC8-C977C053C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3A83B2F-9E2C-4DE3-B48D-241AB7E3333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C362020-B58F-82C5-129E-BA88D728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840F7C-222D-CD07-413D-7FE493F35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465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D5E9C-8508-4AA8-B0B2-5152880D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4147BA-2DF6-4A39-BC13-5568E64F4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01424C8-98EF-4D9E-85AA-34F9E0A97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C8224F6-0F60-4005-9D65-DE7093028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B3F440B-0484-4FE3-B860-DE40816D92C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7692396-9051-4115-926E-D0800F7C8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53F7D09-ECD2-4CB4-9294-4F16CA8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86334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802.11-23/1708r1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656-14-00be-sep-nov-tgbe-teleconference-agenda.doc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711-01-00be-tgbe-nov-2023-meeting-agenda.pptx" TargetMode="External"/><Relationship Id="rId4" Type="http://schemas.openxmlformats.org/officeDocument/2006/relationships/hyperlink" Target="https://mentor.ieee.org/802.11/dcn/23/11-23-1863-10-00be-november-mac-adhoc-agenda.doc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305-00-00bh-draft-liaison-response-to-wba-re-rcm.docx" TargetMode="External"/><Relationship Id="rId3" Type="http://schemas.openxmlformats.org/officeDocument/2006/relationships/hyperlink" Target="https://mentor.ieee.org/802.11/dcn/23/11-23-1341-00-00bh-agenda-tgbh-2023-september-interim.pptx" TargetMode="External"/><Relationship Id="rId7" Type="http://schemas.openxmlformats.org/officeDocument/2006/relationships/hyperlink" Target="https://mentor.ieee.org/802.11/dcn/23/11-23-0888-00-00bh-wba-liaison-discussion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3-00-0000-2022-march-wba-whitepaper-re-device-identification.pdf" TargetMode="External"/><Relationship Id="rId5" Type="http://schemas.openxmlformats.org/officeDocument/2006/relationships/hyperlink" Target="https://mentor.ieee.org/802.11/dcn/22/11-22-0668-00-0000-liaison-statement-from-wba-re-wi-fi-devices-identification-group.pdf" TargetMode="External"/><Relationship Id="rId4" Type="http://schemas.openxmlformats.org/officeDocument/2006/relationships/hyperlink" Target="https://mentor.ieee.org/802.11/dcn/21/11-21-0703-00-0000-2021-april-liaison-from-wba.docx" TargetMode="External"/><Relationship Id="rId9" Type="http://schemas.openxmlformats.org/officeDocument/2006/relationships/hyperlink" Target="https://mentor.ieee.org/802.11/dcn/21/11-21-1141-00-00bh-excerpts-of-wba-document-wi-fi-id-scope.ppt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727&amp;is_year=202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713-02-00bn-tgbn-nov-2023-meeting-agenda.ppt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439-00-0amp-amp-sg-telecon-minutes-august-29th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0117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123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20-00-0arc-arc-sc-agenda-nov-2023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3/15-23-0494-02-04ad-next-gen-sun-phys-draft-csd.docx" TargetMode="External"/><Relationship Id="rId3" Type="http://schemas.openxmlformats.org/officeDocument/2006/relationships/hyperlink" Target="https://www.ieee802.org/1/files/public/docs2023/ea-PAR-0923-v02.pdf" TargetMode="External"/><Relationship Id="rId7" Type="http://schemas.openxmlformats.org/officeDocument/2006/relationships/hyperlink" Target="https://mentor.ieee.org/802.15/dcn/23/15-23-0436-06-04ad-p802-15-4ad-draft-par-on-sun-phys.pdf" TargetMode="External"/><Relationship Id="rId2" Type="http://schemas.openxmlformats.org/officeDocument/2006/relationships/hyperlink" Target="https://www.ieee802.org/1/files/public/docs2023/cb-cor1-mansfield-draft-PAR-1023-v0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3/dz-draft-CSD-0923-v01.pdf" TargetMode="External"/><Relationship Id="rId5" Type="http://schemas.openxmlformats.org/officeDocument/2006/relationships/hyperlink" Target="https://www.ieee802.org/1/files/public/docs2023/dz-draft-PAR-0923-v01.pdf" TargetMode="External"/><Relationship Id="rId10" Type="http://schemas.openxmlformats.org/officeDocument/2006/relationships/hyperlink" Target="https://mentor.ieee.org/802.19/dcn/23/19-23-0018-02-0000-802-19-3a-csd-draft.doc" TargetMode="External"/><Relationship Id="rId4" Type="http://schemas.openxmlformats.org/officeDocument/2006/relationships/hyperlink" Target="https://www.ieee802.org/1/files/public/docs2023/ea-CSD-0923-v01.pdf" TargetMode="External"/><Relationship Id="rId9" Type="http://schemas.openxmlformats.org/officeDocument/2006/relationships/hyperlink" Target="https://mentor.ieee.org/802.19/dcn/23/19-23-0017-02-0000-19-3a-par-draft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595-00-0wng-wng-meeting-minutes-2023-september-atlanta-meeting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November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2023-11-13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DAD934-575F-7FEC-BBBA-E02C127AF9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D760D47-1541-450F-A9F4-3EE3A4E58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on </a:t>
            </a:r>
            <a:r>
              <a:rPr lang="en-AU" altLang="en-US" dirty="0"/>
              <a:t>Tue, 14 November 2023 @ 4pm HST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627ED99F-55AC-42D4-9A6E-D9C9BEC370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(11-23-1725) will include “the usual”:</a:t>
            </a:r>
          </a:p>
          <a:p>
            <a:pPr marL="0" indent="0">
              <a:defRPr/>
            </a:pPr>
            <a:endParaRPr lang="en-AU" altLang="en-US" dirty="0"/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 6</a:t>
            </a:r>
          </a:p>
          <a:p>
            <a:pPr lvl="1">
              <a:defRPr/>
            </a:pPr>
            <a:r>
              <a:rPr lang="en-AU" dirty="0"/>
              <a:t>Review status of ballots (sigh)</a:t>
            </a:r>
          </a:p>
          <a:p>
            <a:pPr lvl="1">
              <a:defRPr/>
            </a:pPr>
            <a:endParaRPr lang="en-AU" dirty="0"/>
          </a:p>
          <a:p>
            <a:pPr>
              <a:defRPr/>
            </a:pPr>
            <a:r>
              <a:rPr lang="en-AU" dirty="0"/>
              <a:t>Discussion of IPR issues</a:t>
            </a:r>
          </a:p>
          <a:p>
            <a:pPr lvl="1">
              <a:defRPr/>
            </a:pPr>
            <a:r>
              <a:rPr lang="en-AU" dirty="0"/>
              <a:t>Negative </a:t>
            </a:r>
            <a:r>
              <a:rPr lang="en-AU" dirty="0" err="1"/>
              <a:t>LoAs</a:t>
            </a:r>
            <a:r>
              <a:rPr lang="en-AU" dirty="0"/>
              <a:t> are blocking ratification of standards under the PSDO Agreement</a:t>
            </a:r>
          </a:p>
          <a:p>
            <a:pPr lvl="1">
              <a:defRPr/>
            </a:pP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9D3D-F1AF-F3D4-2E8D-A974A37B27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Yee, AKAYLA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2722B-AB12-3D7C-FE7C-D4BB4273ED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B654B-721E-8623-8B05-06E56A59F9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7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2498726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4867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IEEEE 802.15.9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2276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802.3-REV</a:t>
            </a:r>
            <a:endParaRPr lang="en-AU" dirty="0">
              <a:highlight>
                <a:srgbClr val="FFFF00"/>
              </a:highlight>
            </a:endParaRP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032E1E-DD35-8C8D-D1FA-ED82A06974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Yee, AKAYLA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813CF9-63A8-E387-A58D-05F51D9465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D5045C-8E0A-86C4-85BF-473859585E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95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IEEE 802 has 144 standards in or through the PSDO pipeline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77CE15-427C-AA84-71E6-B1B650DA96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Yee, AKAYLA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90E95-47B0-B14D-EF5D-5FE2A9610C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F55DB52-F8CB-1179-6773-6B8384B385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7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TGme</a:t>
            </a:r>
            <a:r>
              <a:rPr lang="en-US" altLang="en-US" dirty="0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412776"/>
            <a:ext cx="10361084" cy="4615407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Completed initial SA Ballot on D4.0: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 85% approval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606 comments received (151 E, 455 T)</a:t>
            </a: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with SA Ballot comment resolution on D4.0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Target for SA Ballot recirculation is late January 2024.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Meetings: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November 13, 4-6pm HT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November 14, 10:30am-12:30pm HT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November 14, 4-6pm HT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November 15, 4-6pm HT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November 16, 4-6pm H</a:t>
            </a:r>
            <a:r>
              <a:rPr lang="en-CA" altLang="en-US" sz="1600" dirty="0">
                <a:ea typeface="ＭＳ Ｐゴシック" panose="020B0600070205080204" pitchFamily="34" charset="-128"/>
              </a:rPr>
              <a:t>T</a:t>
            </a:r>
          </a:p>
          <a:p>
            <a:pPr marL="0" indent="0">
              <a:defRPr/>
            </a:pPr>
            <a:r>
              <a:rPr lang="en-CA" altLang="en-US" sz="2000" dirty="0">
                <a:ea typeface="ＭＳ Ｐゴシック" panose="020B0600070205080204" pitchFamily="34" charset="-128"/>
              </a:rPr>
              <a:t>REMINDER: </a:t>
            </a:r>
            <a:r>
              <a:rPr lang="en-CA" altLang="en-US" sz="2000" dirty="0" err="1">
                <a:ea typeface="ＭＳ Ｐゴシック" panose="020B0600070205080204" pitchFamily="34" charset="-128"/>
              </a:rPr>
              <a:t>TGme</a:t>
            </a:r>
            <a:r>
              <a:rPr lang="en-CA" altLang="en-US" sz="2000" dirty="0">
                <a:ea typeface="ＭＳ Ｐゴシック" panose="020B0600070205080204" pitchFamily="34" charset="-128"/>
              </a:rPr>
              <a:t> </a:t>
            </a:r>
            <a:r>
              <a:rPr lang="en-CA" altLang="en-US" sz="2000" dirty="0" err="1">
                <a:ea typeface="ＭＳ Ｐゴシック" panose="020B0600070205080204" pitchFamily="34" charset="-128"/>
              </a:rPr>
              <a:t>adhoc</a:t>
            </a:r>
            <a:r>
              <a:rPr lang="en-CA" altLang="en-US" sz="2000" dirty="0">
                <a:ea typeface="ＭＳ Ｐゴシック" panose="020B0600070205080204" pitchFamily="34" charset="-128"/>
              </a:rPr>
              <a:t> on Dec 7-8 in Piscataway, NJ at IEEE SA HQ. 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81F62-D2B7-4C0B-18A4-EFA4EF3D37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973924-17BB-8786-8364-8D59E398F8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CB5CF5-3065-9B60-1B80-1367C29AD1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056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28D39EAF-E0BC-18B7-9B73-0305B9B76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158" y="1720113"/>
            <a:ext cx="4246027" cy="31845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5001"/>
            <a:ext cx="735335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Delivered IEEE802.11be D4.1,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Draft is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Held 10 teleconferences between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September and November (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11-23/1656r14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2 Joint, and 3 MAC/PHY, and 5 MAC telcos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During which resolved: ~</a:t>
            </a:r>
            <a:r>
              <a:rPr lang="en-US" sz="1400" dirty="0">
                <a:solidFill>
                  <a:srgbClr val="FF0000"/>
                </a:solidFill>
              </a:rPr>
              <a:t>165</a:t>
            </a:r>
            <a:r>
              <a:rPr lang="en-US" sz="1400" dirty="0"/>
              <a:t> MAC, ~</a:t>
            </a:r>
            <a:r>
              <a:rPr lang="en-US" sz="1400" dirty="0">
                <a:solidFill>
                  <a:srgbClr val="FF0000"/>
                </a:solidFill>
              </a:rPr>
              <a:t>10</a:t>
            </a:r>
            <a:r>
              <a:rPr lang="en-US" sz="1400" dirty="0"/>
              <a:t> Joint, ~</a:t>
            </a:r>
            <a:r>
              <a:rPr lang="en-US" sz="1400" dirty="0">
                <a:solidFill>
                  <a:srgbClr val="FF0000"/>
                </a:solidFill>
              </a:rPr>
              <a:t>45</a:t>
            </a:r>
            <a:r>
              <a:rPr lang="en-US" sz="1400" dirty="0"/>
              <a:t> PHY comments (see graphs)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Held a 2-day MAC ad-hoc meeting in San Diego, CA (</a:t>
            </a:r>
            <a:r>
              <a:rPr lang="en-US" sz="1600" dirty="0">
                <a:hlinkClick r:id="rId4"/>
              </a:rPr>
              <a:t>11-23/1863r10</a:t>
            </a:r>
            <a:r>
              <a:rPr lang="en-US" sz="1600" dirty="0"/>
              <a:t>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During which resolved ~</a:t>
            </a:r>
            <a:r>
              <a:rPr lang="en-US" sz="1400" dirty="0">
                <a:solidFill>
                  <a:srgbClr val="FF0000"/>
                </a:solidFill>
              </a:rPr>
              <a:t>125</a:t>
            </a:r>
            <a:r>
              <a:rPr lang="en-US" sz="1400" dirty="0"/>
              <a:t> 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Targets for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LB275 comment resolutions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Total of ~220 comments left (~105 already presented but no consensus yet)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Request conditional approval to go to IEEE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5"/>
              </a:rPr>
              <a:t>11-23/1711r1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Schedule is provided in the next slide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D73EBA-DE8C-455D-7BCF-370E91906827}"/>
              </a:ext>
            </a:extLst>
          </p:cNvPr>
          <p:cNvGrpSpPr/>
          <p:nvPr/>
        </p:nvGrpSpPr>
        <p:grpSpPr>
          <a:xfrm>
            <a:off x="8534400" y="5181755"/>
            <a:ext cx="3225631" cy="1043858"/>
            <a:chOff x="8534400" y="5181755"/>
            <a:chExt cx="3225631" cy="104385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DE90360-D941-43D1-853B-3415B3A0ED7E}"/>
                </a:ext>
              </a:extLst>
            </p:cNvPr>
            <p:cNvGrpSpPr/>
            <p:nvPr/>
          </p:nvGrpSpPr>
          <p:grpSpPr>
            <a:xfrm>
              <a:off x="8552276" y="5181755"/>
              <a:ext cx="3207755" cy="1043858"/>
              <a:chOff x="9314474" y="5383231"/>
              <a:chExt cx="2650378" cy="1006577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4DBDADD-EFD5-4EBD-8722-F83530F3A109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036C4B-10F5-4228-BB94-1D0325C95929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0596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(~1130)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CABFFB5-EB33-496A-8B11-9F178DE319A0}"/>
                  </a:ext>
                </a:extLst>
              </p:cNvPr>
              <p:cNvSpPr/>
              <p:nvPr/>
            </p:nvSpPr>
            <p:spPr bwMode="auto">
              <a:xfrm>
                <a:off x="9370964" y="5578368"/>
                <a:ext cx="327666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C08FBFF-CEAD-49D5-BC69-DCF68E787267}"/>
                  </a:ext>
                </a:extLst>
              </p:cNvPr>
              <p:cNvSpPr/>
              <p:nvPr/>
            </p:nvSpPr>
            <p:spPr bwMode="auto">
              <a:xfrm>
                <a:off x="9698630" y="5578368"/>
                <a:ext cx="1993533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FE48AD9-9D43-4965-A380-828DB24EF4E0}"/>
                  </a:ext>
                </a:extLst>
              </p:cNvPr>
              <p:cNvSpPr/>
              <p:nvPr/>
            </p:nvSpPr>
            <p:spPr bwMode="auto">
              <a:xfrm>
                <a:off x="11692166" y="5578368"/>
                <a:ext cx="195031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AC7F5B-8E05-46E5-8A8C-8CA361E79753}"/>
                  </a:ext>
                </a:extLst>
              </p:cNvPr>
              <p:cNvSpPr txBox="1"/>
              <p:nvPr/>
            </p:nvSpPr>
            <p:spPr>
              <a:xfrm>
                <a:off x="11604332" y="5388506"/>
                <a:ext cx="360520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~5%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0D181A5-EDC2-4175-8345-CCC7A324853D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~85%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AA1AB56-3428-4FAA-B81A-51FE57AE3119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~10%</a:t>
                </a: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1139043-43E5-B97C-4B52-0CD55CF29C3C}"/>
                </a:ext>
              </a:extLst>
            </p:cNvPr>
            <p:cNvSpPr txBox="1"/>
            <p:nvPr/>
          </p:nvSpPr>
          <p:spPr>
            <a:xfrm>
              <a:off x="8534400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D911947-3F10-DC44-B977-0E11C4E945ED}"/>
                </a:ext>
              </a:extLst>
            </p:cNvPr>
            <p:cNvSpPr txBox="1"/>
            <p:nvPr/>
          </p:nvSpPr>
          <p:spPr>
            <a:xfrm>
              <a:off x="9859715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CAA85B-14A2-2477-3BED-CFDE4FF457CE}"/>
                </a:ext>
              </a:extLst>
            </p:cNvPr>
            <p:cNvSpPr txBox="1"/>
            <p:nvPr/>
          </p:nvSpPr>
          <p:spPr>
            <a:xfrm rot="16200000">
              <a:off x="11224210" y="5501759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9C0A254-A6BB-BC8F-CF6F-2CD3E448A590}"/>
              </a:ext>
            </a:extLst>
          </p:cNvPr>
          <p:cNvGrpSpPr/>
          <p:nvPr/>
        </p:nvGrpSpPr>
        <p:grpSpPr>
          <a:xfrm>
            <a:off x="8534400" y="2133600"/>
            <a:ext cx="3146843" cy="2428682"/>
            <a:chOff x="8534400" y="2133600"/>
            <a:chExt cx="3146843" cy="242868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C711AF5-13B6-B36B-A977-C8FFCBCBB8EA}"/>
                </a:ext>
              </a:extLst>
            </p:cNvPr>
            <p:cNvSpPr/>
            <p:nvPr/>
          </p:nvSpPr>
          <p:spPr bwMode="auto">
            <a:xfrm>
              <a:off x="9368444" y="2463060"/>
              <a:ext cx="650133" cy="207972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04FE8AE-C130-387A-F05A-621A1AC5DB0E}"/>
                </a:ext>
              </a:extLst>
            </p:cNvPr>
            <p:cNvSpPr/>
            <p:nvPr/>
          </p:nvSpPr>
          <p:spPr bwMode="auto">
            <a:xfrm>
              <a:off x="8534400" y="2133600"/>
              <a:ext cx="657234" cy="2409187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B712E1E-DF4D-3C5A-1075-31ACEFFCD3FC}"/>
                </a:ext>
              </a:extLst>
            </p:cNvPr>
            <p:cNvSpPr/>
            <p:nvPr/>
          </p:nvSpPr>
          <p:spPr bwMode="auto">
            <a:xfrm>
              <a:off x="10187104" y="2981169"/>
              <a:ext cx="650133" cy="1561618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CE092BE-5972-46FC-A428-DAA5409E929F}"/>
                </a:ext>
              </a:extLst>
            </p:cNvPr>
            <p:cNvSpPr/>
            <p:nvPr/>
          </p:nvSpPr>
          <p:spPr bwMode="auto">
            <a:xfrm>
              <a:off x="11010633" y="2463060"/>
              <a:ext cx="670610" cy="2099222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0F106B4-48EB-EB77-550C-36FD781122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D43E837-0174-EF3A-581C-7FACC71DC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A2206A5F-C7A0-88E8-23F2-D411B7C49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866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November F2F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A0097F-5B25-17F7-158A-426844937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72087"/>
              </p:ext>
            </p:extLst>
          </p:nvPr>
        </p:nvGraphicFramePr>
        <p:xfrm>
          <a:off x="2586473" y="2038985"/>
          <a:ext cx="7016939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Ad-Hoc 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B673CA4-471E-2C5E-2486-848897CABA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8BA466-47C7-104D-3502-8CC3D67F8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6A0F424-48E9-FABD-0921-BBE0064C14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574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751014"/>
            <a:ext cx="6629398" cy="4573586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</a:t>
            </a:r>
            <a:r>
              <a:rPr lang="en-US" altLang="zh-CN" sz="1800" dirty="0">
                <a:solidFill>
                  <a:srgbClr val="0000FF"/>
                </a:solidFill>
              </a:rPr>
              <a:t>September </a:t>
            </a:r>
            <a:r>
              <a:rPr lang="en-US" altLang="zh-CN" sz="1800" dirty="0"/>
              <a:t>2023 session</a:t>
            </a:r>
            <a:endParaRPr lang="en-US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>
                <a:solidFill>
                  <a:srgbClr val="0000FF"/>
                </a:solidFill>
              </a:rPr>
              <a:t>11</a:t>
            </a:r>
            <a:r>
              <a:rPr lang="en-US" sz="1600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/>
              <a:t>for D2.0 (LB276)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/>
              <a:t>the Comment resolution for </a:t>
            </a:r>
            <a:r>
              <a:rPr lang="en-US" altLang="zh-CN" sz="1600" dirty="0">
                <a:solidFill>
                  <a:srgbClr val="FF0000"/>
                </a:solidFill>
              </a:rPr>
              <a:t>288 </a:t>
            </a:r>
            <a:r>
              <a:rPr lang="en-US" altLang="zh-CN" sz="1600" dirty="0"/>
              <a:t>CID are </a:t>
            </a:r>
            <a:r>
              <a:rPr lang="en-US" altLang="zh-CN" sz="1600" dirty="0">
                <a:solidFill>
                  <a:srgbClr val="0000FF"/>
                </a:solidFill>
              </a:rPr>
              <a:t>newly</a:t>
            </a:r>
            <a:r>
              <a:rPr lang="en-US" altLang="zh-CN" sz="1600" dirty="0"/>
              <a:t> approved </a:t>
            </a:r>
            <a:r>
              <a:rPr lang="en-US" altLang="zh-CN" sz="1600" dirty="0">
                <a:solidFill>
                  <a:schemeClr val="tx1"/>
                </a:solidFill>
              </a:rPr>
              <a:t>or </a:t>
            </a:r>
            <a:r>
              <a:rPr lang="en-US" altLang="zh-CN" sz="1600" dirty="0">
                <a:solidFill>
                  <a:srgbClr val="0000FF"/>
                </a:solidFill>
              </a:rPr>
              <a:t>marked</a:t>
            </a:r>
            <a:r>
              <a:rPr lang="en-US" altLang="zh-CN" sz="1600" dirty="0">
                <a:solidFill>
                  <a:schemeClr val="tx1"/>
                </a:solidFill>
              </a:rPr>
              <a:t> as “ready for motion” </a:t>
            </a:r>
            <a:endParaRPr lang="en-US" altLang="zh-CN" sz="1600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rgbClr val="FF0000"/>
                </a:solidFill>
              </a:rPr>
              <a:t>76.69725 </a:t>
            </a:r>
            <a:r>
              <a:rPr lang="en-US" altLang="zh-CN" sz="1600" dirty="0">
                <a:solidFill>
                  <a:schemeClr val="tx1"/>
                </a:solidFill>
              </a:rPr>
              <a:t>% of all LB276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(</a:t>
            </a:r>
            <a:r>
              <a:rPr lang="en-US" altLang="zh-CN" sz="1600" dirty="0">
                <a:solidFill>
                  <a:srgbClr val="FF0000"/>
                </a:solidFill>
              </a:rPr>
              <a:t>418 </a:t>
            </a:r>
            <a:r>
              <a:rPr lang="en-US" altLang="zh-CN" sz="1600" dirty="0">
                <a:solidFill>
                  <a:schemeClr val="tx1"/>
                </a:solidFill>
              </a:rPr>
              <a:t>/545, 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</a:t>
            </a:r>
            <a:r>
              <a:rPr lang="en-US" altLang="zh-CN" sz="1800" dirty="0">
                <a:solidFill>
                  <a:srgbClr val="0000FF"/>
                </a:solidFill>
              </a:rPr>
              <a:t>November </a:t>
            </a:r>
            <a:r>
              <a:rPr lang="en-US" altLang="zh-CN" sz="1800" dirty="0"/>
              <a:t>2023 session</a:t>
            </a:r>
            <a:endParaRPr lang="en-US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>
                <a:solidFill>
                  <a:srgbClr val="0000FF"/>
                </a:solidFill>
              </a:rPr>
              <a:t>8</a:t>
            </a:r>
            <a:r>
              <a:rPr lang="en-US" sz="1600" dirty="0"/>
              <a:t> teleconference calls scheduled for </a:t>
            </a:r>
            <a:r>
              <a:rPr lang="en-US" sz="1600" dirty="0" err="1"/>
              <a:t>TGbf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Continue to resolve the </a:t>
            </a:r>
            <a:r>
              <a:rPr lang="en-US" altLang="zh-CN" sz="1600" dirty="0"/>
              <a:t>Comment </a:t>
            </a:r>
            <a:r>
              <a:rPr lang="en-US" sz="1600" dirty="0"/>
              <a:t>and </a:t>
            </a:r>
            <a:r>
              <a:rPr lang="en-US" altLang="zh-CN" sz="1600" dirty="0"/>
              <a:t>developing the </a:t>
            </a:r>
            <a:r>
              <a:rPr lang="en-US" altLang="zh-CN" sz="1600" dirty="0">
                <a:solidFill>
                  <a:srgbClr val="0000FF"/>
                </a:solidFill>
              </a:rPr>
              <a:t>Draft</a:t>
            </a:r>
            <a:r>
              <a:rPr lang="en-US" altLang="zh-CN" sz="1600" dirty="0"/>
              <a:t> (Requested </a:t>
            </a:r>
            <a:r>
              <a:rPr lang="en-US" altLang="zh-CN" sz="1600" dirty="0">
                <a:solidFill>
                  <a:srgbClr val="0000FF"/>
                </a:solidFill>
              </a:rPr>
              <a:t>1</a:t>
            </a:r>
            <a:r>
              <a:rPr lang="en-US" altLang="zh-CN" sz="1600" dirty="0"/>
              <a:t> calls per week)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Finish Comment resolution for D2.0 (LB276)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err="1"/>
              <a:t>TGbf</a:t>
            </a:r>
            <a:r>
              <a:rPr lang="en-US" altLang="zh-CN" sz="1600" dirty="0"/>
              <a:t> Recirculation LB (D3.0)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F8DCE4F-03C9-425A-8D7C-A3F2FA58E3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6171438"/>
              </p:ext>
            </p:extLst>
          </p:nvPr>
        </p:nvGraphicFramePr>
        <p:xfrm>
          <a:off x="7696200" y="22860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3C080-EF38-D4F0-B5E5-B8EBBE34C9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65E36-1235-B92E-2131-8F4069DE0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714C6C3-6FFE-F026-BB36-27A4769047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0971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(To be 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PAR approved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6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600" kern="0" dirty="0">
                <a:solidFill>
                  <a:srgbClr val="FF0000"/>
                </a:solidFill>
              </a:rPr>
              <a:t>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kern="0" dirty="0">
                <a:solidFill>
                  <a:srgbClr val="FF0000"/>
                </a:solidFill>
              </a:rPr>
              <a:t>	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6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Recirculation LB (D2.0)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				</a:t>
            </a:r>
            <a:r>
              <a:rPr lang="en-US" altLang="zh-CN" sz="1600" kern="0" dirty="0">
                <a:solidFill>
                  <a:srgbClr val="00B050"/>
                </a:solidFill>
              </a:rPr>
              <a:t> July 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Recirculation LB (D3.0)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600" kern="0" dirty="0">
                <a:solidFill>
                  <a:srgbClr val="FF0000"/>
                </a:solidFill>
              </a:rPr>
              <a:t> Nov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(D4.0)	</a:t>
            </a:r>
            <a:r>
              <a:rPr lang="en-US" altLang="zh-CN" sz="1600" i="1" kern="0" dirty="0"/>
              <a:t>July 2023 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Initial SA Ballot (D4.0)	Sep 2023 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2024</a:t>
            </a:r>
            <a:endParaRPr lang="en-US" altLang="zh-CN" sz="16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Final 802.11 WG approval	</a:t>
            </a:r>
            <a:r>
              <a:rPr lang="en-US" altLang="zh-CN" sz="1600" i="1" kern="0" dirty="0"/>
              <a:t>July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802 EC approval		</a:t>
            </a:r>
            <a:r>
              <a:rPr lang="en-US" altLang="zh-CN" sz="1600" i="1" kern="0" dirty="0"/>
              <a:t>July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 err="1"/>
              <a:t>RevCom</a:t>
            </a:r>
            <a:r>
              <a:rPr lang="en-US" altLang="zh-CN" sz="1600" kern="0" dirty="0"/>
              <a:t> and SASB approval	Sep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6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resolution for D2.0)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July 14, 2023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2.0 and Re-circulation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Wed July 26,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start for D2.0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2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Sun August 20,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end for D2.0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Assign the comments</a:t>
            </a: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Target for </a:t>
            </a:r>
            <a:r>
              <a:rPr lang="en-US" altLang="zh-CN" sz="1600" kern="0" dirty="0">
                <a:solidFill>
                  <a:srgbClr val="FF0000"/>
                </a:solidFill>
              </a:rPr>
              <a:t>Recirculation LB (D3.0) </a:t>
            </a:r>
            <a:r>
              <a:rPr lang="en-US" altLang="zh-CN" sz="1600" kern="0" dirty="0"/>
              <a:t>in</a:t>
            </a:r>
            <a:r>
              <a:rPr lang="en-US" altLang="zh-CN" sz="1600" kern="0" dirty="0">
                <a:solidFill>
                  <a:srgbClr val="FF0000"/>
                </a:solidFill>
              </a:rPr>
              <a:t> </a:t>
            </a:r>
            <a:r>
              <a:rPr lang="en-US" altLang="zh-CN" sz="1600" kern="0" dirty="0">
                <a:solidFill>
                  <a:srgbClr val="FF0000"/>
                </a:solidFill>
                <a:latin typeface="Times New Roman"/>
              </a:rPr>
              <a:t>November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 Plenary</a:t>
            </a:r>
            <a:endParaRPr lang="en-US" altLang="zh-CN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61563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0A75E-F43F-9128-6331-9B7173F8DD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4F22C-D385-E422-96F9-5DFF353CBB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CD1723-3CC4-D0FB-7531-7483AEC8E1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244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C95BE0D7-169C-4673-944D-6F2E6D761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F2F meeting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BC79648-CF77-424F-BE5E-0FFFA1784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6553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November Plenary 2023 (Nov 12-17), 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Confirmed: </a:t>
            </a: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B8529581-3C40-473C-BBC7-4DE70FA88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562256"/>
              </p:ext>
            </p:extLst>
          </p:nvPr>
        </p:nvGraphicFramePr>
        <p:xfrm>
          <a:off x="907860" y="4572000"/>
          <a:ext cx="7016940" cy="1676398"/>
        </p:xfrm>
        <a:graphic>
          <a:graphicData uri="http://schemas.openxmlformats.org/drawingml/2006/table">
            <a:tbl>
              <a:tblPr firstRow="1" firstCol="1" bandRow="1"/>
              <a:tblGrid>
                <a:gridCol w="76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62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Hawaii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Beijing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Central Europe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Eastern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Pacific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19:00-21:00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10:00-12:00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12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21:30-23:30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15:30-17:30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12:30-14:30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8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endParaRPr lang="zh-CN" sz="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12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105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18:30-20:30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15:30-17:30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12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03:00-05:00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21:00-23:00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18:00-20:00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8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8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endParaRPr lang="zh-CN" sz="8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</a:t>
                      </a:r>
                      <a:endParaRPr lang="zh-CN" sz="12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385D8B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1050" kern="1200" dirty="0">
                        <a:solidFill>
                          <a:srgbClr val="385D8B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06:30-08:30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21:30-23:30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5778F0F8-F48F-4C80-BE56-BCE159B7F815}"/>
              </a:ext>
            </a:extLst>
          </p:cNvPr>
          <p:cNvSpPr/>
          <p:nvPr/>
        </p:nvSpPr>
        <p:spPr>
          <a:xfrm>
            <a:off x="8070090" y="4724400"/>
            <a:ext cx="3797500" cy="60016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5 Nov 2023 - 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Daylight Saving Time ends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02:00:00 clocks are set 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back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 1 hour to</a:t>
            </a:r>
            <a:b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</a:b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01:00:00 local daylight time instead.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B7FE890-48A3-4131-9E5A-3FCD001FA88F}"/>
              </a:ext>
            </a:extLst>
          </p:cNvPr>
          <p:cNvSpPr/>
          <p:nvPr/>
        </p:nvSpPr>
        <p:spPr>
          <a:xfrm>
            <a:off x="8070090" y="5411904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(Sept 2023 – Nov 2023 CAC calls: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 9, Oct 30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 startAt="2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lang="zh-CN" altLang="en-US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lang="zh-CN" altLang="en-US" sz="9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0568D465-1666-4A5A-AF5B-9E56B0C92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50973"/>
              </p:ext>
            </p:extLst>
          </p:nvPr>
        </p:nvGraphicFramePr>
        <p:xfrm>
          <a:off x="907861" y="2069655"/>
          <a:ext cx="7016939" cy="2197545"/>
        </p:xfrm>
        <a:graphic>
          <a:graphicData uri="http://schemas.openxmlformats.org/drawingml/2006/table">
            <a:tbl>
              <a:tblPr firstRow="1" bandRow="1"/>
              <a:tblGrid>
                <a:gridCol w="7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Opening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 week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F77E37-721E-5F9B-E48B-C114C74B75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F87C5F-3136-BF36-8FF2-CF06661E8E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23786-7839-E789-6ED9-35C8AA292C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31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>
            <a:extLst>
              <a:ext uri="{FF2B5EF4-FFF2-40B4-BE49-F238E27FC236}">
                <a16:creationId xmlns:a16="http://schemas.microsoft.com/office/drawing/2014/main" id="{95D64E95-FBFD-4B82-94FA-F40F7A83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Teleconference Times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(plan after November Plenary)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88F1ADF-D759-4C6C-A826-630860BBA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7005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Dec 	12	(Tuesday)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Dec 	21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Jan 	  4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Jan 	  8	(Monday)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Jan 	  9	(Tuesday)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0508037-FA60-4476-9907-448D1E99ED9B}"/>
              </a:ext>
            </a:extLst>
          </p:cNvPr>
          <p:cNvSpPr/>
          <p:nvPr/>
        </p:nvSpPr>
        <p:spPr>
          <a:xfrm>
            <a:off x="7010400" y="4648200"/>
            <a:ext cx="3797500" cy="60016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5 Nov 2023 - 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Daylight Saving Time ends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02:00:00 clocks are set 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back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 1 hour to</a:t>
            </a:r>
            <a:b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</a:b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01:00:00 local daylight time instead.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FB8BCF8-9592-44D3-91C5-1995A28428F5}"/>
              </a:ext>
            </a:extLst>
          </p:cNvPr>
          <p:cNvSpPr/>
          <p:nvPr/>
        </p:nvSpPr>
        <p:spPr>
          <a:xfrm>
            <a:off x="7010400" y="5295458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(Sept 2023 – Nov 2023 CAC calls: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 9, Oct 30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 startAt="2"/>
              <a:defRPr/>
            </a:pP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lang="en-US" altLang="zh-CN" sz="900" strike="sngStrike" dirty="0">
                <a:solidFill>
                  <a:srgbClr val="00B0F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lang="zh-CN" altLang="en-US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lang="zh-CN" altLang="en-US" sz="900" strike="sngStrike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33FC81-20B4-DD6E-0C4C-BEE7C5B650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23E90-6529-E436-E11F-ED1428856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29F8-02C5-E1A6-6C06-07DDCE3E02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16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</a:t>
            </a:r>
            <a:r>
              <a:rPr lang="en-US" altLang="en-US" dirty="0" err="1"/>
              <a:t>TGbk</a:t>
            </a:r>
            <a:r>
              <a:rPr lang="en-US" altLang="en-US" dirty="0"/>
              <a:t> (320 MHz Positioning)
</a:t>
            </a:r>
            <a:r>
              <a:rPr lang="en-US" altLang="en-US" dirty="0" err="1"/>
              <a:t>TGbn</a:t>
            </a:r>
            <a:r>
              <a:rPr lang="en-US" altLang="en-US" dirty="0"/>
              <a:t> (Ultra High Reliability)
AMP SG (Ambient power IoT devices)
IMMW SG (Integrated </a:t>
            </a:r>
            <a:r>
              <a:rPr lang="en-US" altLang="en-US" dirty="0" err="1"/>
              <a:t>mmWave</a:t>
            </a:r>
            <a:r>
              <a:rPr lang="en-US" altLang="en-US" dirty="0"/>
              <a:t>)
AIML TIG (AI and ML)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November 2023 session:</a:t>
            </a:r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D77B48-4F64-38AB-BAE6-FC5EF8E10B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Nov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00174"/>
            <a:ext cx="10718800" cy="5075239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Status: Initial WG Letter Ballot held on D1.0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WG LB 274 passed: 91.82% approval.  294 comments received (198 Tech/Gen)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To date: 201 resolutions motioned, 24 ready for motion (77% done)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four meetings this session: Tuesday, 8:00-10:00; Tuesday, 13:30-15:30; Wednesday 10:30-12:30; Thursday 8:00-10:00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11-23/1341r0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u="sng" dirty="0"/>
              <a:t>Complete</a:t>
            </a:r>
            <a:r>
              <a:rPr lang="en-US" altLang="en-US" sz="2400" b="1" dirty="0"/>
              <a:t> comment Resolution on D1.0 LB 274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initial recirculation on D2.0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liaisons from WBA </a:t>
            </a:r>
            <a:r>
              <a:rPr lang="en-US" sz="2400" u="sng" dirty="0">
                <a:hlinkClick r:id="rId4"/>
              </a:rPr>
              <a:t>11-21/0703r0</a:t>
            </a:r>
            <a:r>
              <a:rPr lang="en-US" sz="2400" dirty="0"/>
              <a:t>, </a:t>
            </a:r>
            <a:r>
              <a:rPr lang="en-US" sz="2400" dirty="0">
                <a:hlinkClick r:id="rId5"/>
              </a:rPr>
              <a:t>11-22/0668r0</a:t>
            </a:r>
            <a:r>
              <a:rPr lang="en-US" sz="2400" dirty="0"/>
              <a:t>, </a:t>
            </a:r>
            <a:r>
              <a:rPr lang="en-US" sz="2400" dirty="0">
                <a:hlinkClick r:id="rId6"/>
              </a:rPr>
              <a:t>11-22/0653r0</a:t>
            </a:r>
            <a:endParaRPr lang="en-US" sz="2400" dirty="0"/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Response discussion: </a:t>
            </a:r>
            <a:r>
              <a:rPr lang="en-US" sz="2400" dirty="0">
                <a:hlinkClick r:id="rId7"/>
              </a:rPr>
              <a:t>11-23/0888r0</a:t>
            </a:r>
            <a:r>
              <a:rPr lang="en-US" sz="2400" b="0" dirty="0"/>
              <a:t>, </a:t>
            </a:r>
            <a:r>
              <a:rPr lang="en-US" sz="2400" b="0" dirty="0">
                <a:hlinkClick r:id="rId8"/>
              </a:rPr>
              <a:t>11-23/1305r0</a:t>
            </a:r>
            <a:r>
              <a:rPr lang="en-US" sz="2400" b="0" dirty="0"/>
              <a:t>, </a:t>
            </a:r>
            <a:r>
              <a:rPr lang="en-US" sz="2400" u="sng" dirty="0">
                <a:hlinkClick r:id="rId9"/>
              </a:rPr>
              <a:t>11-21/1141r0</a:t>
            </a:r>
            <a:endParaRPr lang="en-US" sz="2400" u="sng" dirty="0"/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Also liaise D1.0 to WBA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D02860-51B8-C93B-7F21-C0891233F2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7B9B89-BE04-DC31-30A6-9B19DBB30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A0D04B-F30C-6739-00CA-FEB2A291BB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698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</a:t>
            </a:r>
            <a:r>
              <a:rPr lang="en-US" dirty="0"/>
              <a:t> November 2023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working on feature definition based on the approved requirements and text for those features.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working through text submissions as well as submissions making technical proposals to address some of the more challenging requirements.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4 meetings in the November Plenary.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		AM1 (ad hoc)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		PM2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		PM2    	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	PM1   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3/1696r0.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BA3DF2-986C-C345-0F96-F9B4911DE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60119F-1EEE-7240-2D12-5878E1CD0A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9087F-3B6F-3FD4-F28E-C5DC6113D5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69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348136"/>
            <a:ext cx="11198440" cy="251243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TG is charted to extend the Fine Timing Measurement (FTM) procedure to the 320MHz 802.11be waveforms and channelization.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Progress since the Sep. meeting: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P802.11bk D0.7 and D0.8 </a:t>
            </a:r>
            <a:r>
              <a:rPr lang="en-US" dirty="0"/>
              <a:t>were p</a:t>
            </a:r>
            <a:r>
              <a:rPr lang="en-US" b="0" dirty="0"/>
              <a:t>ublished and are available on the members’ area.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Met for 3 times and reviewed technical </a:t>
            </a:r>
            <a:r>
              <a:rPr lang="en-US" dirty="0"/>
              <a:t>and </a:t>
            </a:r>
            <a:r>
              <a:rPr lang="en-US" b="0" dirty="0"/>
              <a:t>draft text proposals submissions</a:t>
            </a:r>
            <a:r>
              <a:rPr lang="en-US" dirty="0"/>
              <a:t> considering backwards compatible negotiation signaling, puncturing signaling.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Draft is at &gt;90% (</a:t>
            </a:r>
            <a:r>
              <a:rPr lang="en-US" dirty="0"/>
              <a:t>estimated) </a:t>
            </a:r>
            <a:r>
              <a:rPr lang="en-US" b="0" dirty="0"/>
              <a:t>of D1.0 readiness.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for this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Continue review and adopt draft amendment text.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Consider readiness for </a:t>
            </a:r>
            <a:r>
              <a:rPr lang="en-US" dirty="0"/>
              <a:t>initial WG ballot and publication of D1.0.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DA0C84-5AE0-AD3F-A507-123A8252B0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057D7B-1732-F1FB-37BD-7F6DC55D87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9D390B-21BE-E2E3-42E7-8842BD4B7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836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Ranging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TG scheduled to meet for 3 meeting slots during the IEEE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		13</a:t>
            </a:r>
            <a:r>
              <a:rPr lang="en-US" altLang="en-US" baseline="30000" dirty="0"/>
              <a:t>th</a:t>
            </a:r>
            <a:r>
              <a:rPr lang="en-US" altLang="en-US" dirty="0"/>
              <a:t> 		Mon. 	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 Nov.		14</a:t>
            </a:r>
            <a:r>
              <a:rPr lang="en-US" altLang="en-US" baseline="30000" dirty="0"/>
              <a:t>th</a:t>
            </a:r>
            <a:r>
              <a:rPr lang="en-US" altLang="en-US" dirty="0"/>
              <a:t> 		Tue.	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		15</a:t>
            </a:r>
            <a:r>
              <a:rPr lang="en-US" altLang="en-US" baseline="30000" dirty="0"/>
              <a:t>th</a:t>
            </a:r>
            <a:r>
              <a:rPr lang="en-US" altLang="en-US" dirty="0"/>
              <a:t>  	Wed.		AM1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 		15</a:t>
            </a:r>
            <a:r>
              <a:rPr lang="en-US" altLang="en-US" baseline="30000" dirty="0"/>
              <a:t>th</a:t>
            </a:r>
            <a:r>
              <a:rPr lang="en-US" altLang="en-US" dirty="0"/>
              <a:t> 		Wed.		PM2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700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/>
              <a:t>Agenda document is submission: 11-23/1727, for latest revision use </a:t>
            </a:r>
            <a:r>
              <a:rPr lang="en-US" b="0" dirty="0">
                <a:hlinkClick r:id="rId3"/>
              </a:rPr>
              <a:t>link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40C6EB-1948-933D-B665-400AC1A175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6B272D-FE51-7FFA-CA31-8AF2D46B06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A5C354-C68D-A052-B032-363B193FF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278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(Ultra High Reliability)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Goals for the first F2F meeting for TGbn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Discuss TG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Timeline discussion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TG officers’ elections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Presentation of technical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Agenda is available </a:t>
            </a:r>
            <a:r>
              <a:rPr lang="en-US" sz="2800" dirty="0">
                <a:hlinkClick r:id="rId2"/>
              </a:rPr>
              <a:t>11-23/1713</a:t>
            </a:r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E4215B-8879-64B0-5F08-4BB0F3BA84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D44DFD-F6DC-DFDA-72F3-4D3E94BD55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3A6B8B2-EF6F-AF5B-4BEF-426D88C67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148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November F2F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379B65-F144-8FF0-742C-AA3C6390A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06094"/>
              </p:ext>
            </p:extLst>
          </p:nvPr>
        </p:nvGraphicFramePr>
        <p:xfrm>
          <a:off x="2586473" y="2514600"/>
          <a:ext cx="701693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71B3C1-23D3-9AF7-D8DA-8A1AA2EED6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CFAF36C-434C-84F5-7DEB-468561CD29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0D24624-7380-14CB-18A6-C946D5A64B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877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SG for Nov 2023 IEEE 802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752600"/>
            <a:ext cx="10361295" cy="475138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defRPr/>
            </a:pPr>
            <a:r>
              <a:rPr lang="en-US" altLang="zh-CN" sz="1800" dirty="0">
                <a:sym typeface="+mn-ea"/>
              </a:rPr>
              <a:t>2 teleconferences were planned but only one was held before Nov IEEE 802 plenary session with the meeting minutes as below:</a:t>
            </a:r>
          </a:p>
          <a:p>
            <a:pPr lvl="1" indent="-342900" eaLnBrk="0" hangingPunct="0">
              <a:buFontTx/>
              <a:buChar char="-"/>
              <a:defRPr/>
            </a:pPr>
            <a:r>
              <a:rPr lang="en-GB" altLang="en-US" sz="1800" dirty="0">
                <a:hlinkClick r:id="rId2"/>
              </a:rPr>
              <a:t>https://mentor.ieee.org/802.11/dcn/23/11-23-1740-00-0amp-amp-sg-telecon-minutes-on-october-10th.docx</a:t>
            </a:r>
          </a:p>
          <a:p>
            <a:pPr lvl="1" indent="-342900" eaLnBrk="0" hangingPunct="0">
              <a:buFontTx/>
              <a:buChar char="-"/>
              <a:defRPr/>
            </a:pPr>
            <a:endParaRPr lang="en-GB" altLang="en-US" sz="1800" dirty="0"/>
          </a:p>
          <a:p>
            <a:pPr marL="0" indent="0"/>
            <a:r>
              <a:rPr lang="en-US" altLang="en-GB" sz="1800" dirty="0"/>
              <a:t>4 AMP SG meetings are planned during the IEEE 802 Nov plenary session, focusing on PAR/CSD development, with agenda as included in the latest revision of 11-23/1723: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13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(Monday), 8:00 ~ 10:00, mixed mode</a:t>
            </a:r>
            <a:endParaRPr lang="en-US" altLang="zh-CN" sz="1400" dirty="0">
              <a:solidFill>
                <a:schemeClr val="tx1"/>
              </a:solidFill>
              <a:sym typeface="+mn-ea"/>
            </a:endParaRP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14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(Tuesday), 10:30 ~ 12:30, mixed mode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16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(Thursday), 8:00 ~ 10:00, mixed mode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16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(Thursday), 13:30 ~ 15:30, mixed mode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altLang="zh-CN" sz="1400" b="1" dirty="0">
              <a:sym typeface="+mn-ea"/>
            </a:endParaRPr>
          </a:p>
          <a:p>
            <a:pPr marL="0" indent="0"/>
            <a:r>
              <a:rPr lang="en-US" altLang="en-GB" sz="1800" dirty="0"/>
              <a:t>Goal for AMP SG meetings in this week: AMP PAR/CSD development.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588BE7-50A5-75C0-A7A0-BE445F155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FDFC80-3567-452A-32A6-F7892F1972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90DD27D-13A4-8E44-27CE-C9B1B5B064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595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/>
          <p:nvPr/>
        </p:nvSpPr>
        <p:spPr>
          <a:xfrm>
            <a:off x="914400" y="685800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r>
              <a:rPr lang="en-US" altLang="zh-CN" sz="2800" kern="0" dirty="0"/>
              <a:t>AMP TIG/SG Timeline Plan</a:t>
            </a:r>
            <a:endParaRPr lang="zh-CN" altLang="en-US" sz="2800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914400" y="1828843"/>
            <a:ext cx="10361613" cy="297010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800" kern="0" dirty="0">
                <a:sym typeface="+mn-ea"/>
              </a:rPr>
              <a:t>The AMP TIG was formed at the 2022 May session and kicked off during 2022 Jul session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800" kern="0" dirty="0">
                <a:sym typeface="+mn-ea"/>
              </a:rPr>
              <a:t>The AMP TIG completed its work in 2023 Mar session and decided to move forward to SG.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800" kern="0" dirty="0">
                <a:sym typeface="+mn-ea"/>
              </a:rPr>
              <a:t>The AMP SG was formed in Mar 2023 to develop AMP PAR/CSD.</a:t>
            </a:r>
          </a:p>
          <a:p>
            <a:pPr marL="586105" lvl="1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400" kern="0" dirty="0"/>
              <a:t>The Study Group will investigate MAC and PHY capabilities to enable 802.11 WLAN support of ultra-low complexity and ultra-low power consumption (e.g. less than one </a:t>
            </a:r>
            <a:r>
              <a:rPr lang="en-US" sz="1400" kern="0" dirty="0" err="1"/>
              <a:t>milliwatt</a:t>
            </a:r>
            <a:r>
              <a:rPr lang="en-US" sz="1400" kern="0" dirty="0"/>
              <a:t>) devices powered by ambient power source</a:t>
            </a:r>
            <a:r>
              <a:rPr lang="en-US" sz="1400" kern="0" dirty="0">
                <a:solidFill>
                  <a:schemeClr val="tx1"/>
                </a:solidFill>
              </a:rPr>
              <a:t>, and reuse existing 802.11 features as much as possible, with a target start of the task group in Jan 2024</a:t>
            </a:r>
            <a:endParaRPr lang="en-US" altLang="zh-CN" sz="1400" kern="0" dirty="0">
              <a:sym typeface="+mn-ea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914536" y="4155875"/>
            <a:ext cx="10259981" cy="2215641"/>
            <a:chOff x="914536" y="4308275"/>
            <a:chExt cx="10259981" cy="2215641"/>
          </a:xfrm>
        </p:grpSpPr>
        <p:cxnSp>
          <p:nvCxnSpPr>
            <p:cNvPr id="7" name="直接箭头连接符 6"/>
            <p:cNvCxnSpPr/>
            <p:nvPr/>
          </p:nvCxnSpPr>
          <p:spPr bwMode="auto">
            <a:xfrm>
              <a:off x="990734" y="5893885"/>
              <a:ext cx="1005813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8" name="文本框 7"/>
            <p:cNvSpPr txBox="1"/>
            <p:nvPr/>
          </p:nvSpPr>
          <p:spPr>
            <a:xfrm>
              <a:off x="1027715" y="6043056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May 2023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550529" y="6043056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Jul 2023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073343" y="6043056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Sep 2023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596157" y="604305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Nov 2023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118971" y="604752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Jan 2024</a:t>
              </a:r>
            </a:p>
          </p:txBody>
        </p:sp>
        <p:sp>
          <p:nvSpPr>
            <p:cNvPr id="13" name="椭圆 12"/>
            <p:cNvSpPr/>
            <p:nvPr/>
          </p:nvSpPr>
          <p:spPr bwMode="auto">
            <a:xfrm>
              <a:off x="141991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4" name="椭圆 13"/>
            <p:cNvSpPr/>
            <p:nvPr/>
          </p:nvSpPr>
          <p:spPr bwMode="auto">
            <a:xfrm>
              <a:off x="2941145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5" name="椭圆 14"/>
            <p:cNvSpPr/>
            <p:nvPr/>
          </p:nvSpPr>
          <p:spPr bwMode="auto">
            <a:xfrm>
              <a:off x="4462379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6" name="椭圆 15"/>
            <p:cNvSpPr/>
            <p:nvPr/>
          </p:nvSpPr>
          <p:spPr bwMode="auto">
            <a:xfrm>
              <a:off x="5983613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7" name="椭圆 16"/>
            <p:cNvSpPr/>
            <p:nvPr/>
          </p:nvSpPr>
          <p:spPr bwMode="auto">
            <a:xfrm>
              <a:off x="750484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14536" y="5209222"/>
              <a:ext cx="1312346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SG Kick-off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PAR/CSD draft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940001" y="5209222"/>
              <a:ext cx="1089227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PAR/CSD development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438496" y="5209222"/>
              <a:ext cx="9905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PAR/CSD development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0164597" y="604305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May 2024</a:t>
              </a:r>
            </a:p>
          </p:txBody>
        </p:sp>
        <p:sp>
          <p:nvSpPr>
            <p:cNvPr id="25" name="椭圆 24"/>
            <p:cNvSpPr/>
            <p:nvPr/>
          </p:nvSpPr>
          <p:spPr bwMode="auto">
            <a:xfrm>
              <a:off x="1054731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183943" y="5393888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TG kickoff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8641785" y="604305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Mar 2024</a:t>
              </a:r>
            </a:p>
          </p:txBody>
        </p:sp>
        <p:sp>
          <p:nvSpPr>
            <p:cNvPr id="28" name="椭圆 27"/>
            <p:cNvSpPr/>
            <p:nvPr/>
          </p:nvSpPr>
          <p:spPr bwMode="auto">
            <a:xfrm>
              <a:off x="902608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8418473" y="4492942"/>
              <a:ext cx="150698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Comments reply and potential update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781782" y="4308275"/>
              <a:ext cx="1636691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WG approve PAR/CSD submitted to EC for review 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257822" y="5024556"/>
              <a:ext cx="1636691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WG approve PAR/CSD submitted to EC for review 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863276" y="5203892"/>
              <a:ext cx="150698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Comments reply and potential update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943604" y="6248326"/>
              <a:ext cx="1089227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EC meeting</a:t>
              </a:r>
            </a:p>
          </p:txBody>
        </p:sp>
        <p:cxnSp>
          <p:nvCxnSpPr>
            <p:cNvPr id="36" name="直接连接符 35"/>
            <p:cNvCxnSpPr/>
            <p:nvPr/>
          </p:nvCxnSpPr>
          <p:spPr bwMode="auto">
            <a:xfrm>
              <a:off x="6373436" y="5867336"/>
              <a:ext cx="0" cy="38099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7" name="文本框 36"/>
            <p:cNvSpPr txBox="1"/>
            <p:nvPr/>
          </p:nvSpPr>
          <p:spPr>
            <a:xfrm>
              <a:off x="8999915" y="6236512"/>
              <a:ext cx="1089227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EC meeting</a:t>
              </a:r>
            </a:p>
          </p:txBody>
        </p:sp>
        <p:cxnSp>
          <p:nvCxnSpPr>
            <p:cNvPr id="38" name="直接连接符 37"/>
            <p:cNvCxnSpPr/>
            <p:nvPr/>
          </p:nvCxnSpPr>
          <p:spPr bwMode="auto">
            <a:xfrm>
              <a:off x="9429747" y="5867336"/>
              <a:ext cx="0" cy="45271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直接连接符 41"/>
            <p:cNvCxnSpPr/>
            <p:nvPr/>
          </p:nvCxnSpPr>
          <p:spPr bwMode="auto">
            <a:xfrm>
              <a:off x="8186031" y="4724366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3" name="直接连接符 42"/>
            <p:cNvCxnSpPr/>
            <p:nvPr/>
          </p:nvCxnSpPr>
          <p:spPr bwMode="auto">
            <a:xfrm>
              <a:off x="6679047" y="5527719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DC1754A9-C30C-D814-E588-1A5C8093C6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Bo Sun, ZTE Corporation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06F0798-86DB-A1FA-70B7-6474B3400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23" name="Date Placeholder 22">
            <a:extLst>
              <a:ext uri="{FF2B5EF4-FFF2-40B4-BE49-F238E27FC236}">
                <a16:creationId xmlns:a16="http://schemas.microsoft.com/office/drawing/2014/main" id="{AD78CC7D-F78A-876D-651B-EDD6C74FCD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682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SG – Integrated </a:t>
            </a:r>
            <a:r>
              <a:rPr lang="en-GB" dirty="0" err="1"/>
              <a:t>mmWave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35360" y="1701804"/>
            <a:ext cx="11449272" cy="477361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IMMW Study group first meeting happening in November 2023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November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 create the PAR and CSD to start the TG in November 2024, the purpose of the Study Group will be to continue discussions and the development of alignment on: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Objectives and targets/KPI’s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Technical scope to be considered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Goal is to limit the scope to only necessary features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Several contributions on these different topics during the November meeting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2 meeting slots: Tue. PM2, Tue. PM3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Agenda document: </a:t>
            </a:r>
            <a:r>
              <a:rPr lang="en-US" sz="1600" dirty="0">
                <a:solidFill>
                  <a:srgbClr val="0077FF"/>
                </a:solidFill>
                <a:latin typeface="Verdana" panose="020B0604030504040204" pitchFamily="34" charset="0"/>
              </a:rPr>
              <a:t>11-23/1732r1</a:t>
            </a:r>
            <a:endParaRPr lang="en-US" sz="1800" b="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F20541-7B51-AD36-EB06-6334CB2F27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638B49-E988-031F-C72D-8D666E858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47BBA-B98F-07CC-D8EB-0A1411239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51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Activities since September 2023: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Two teleconferences were held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Oct 10, 2023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Oct 31, 2023</a:t>
            </a:r>
          </a:p>
          <a:p>
            <a:pPr lvl="3">
              <a:buFont typeface="Arial"/>
              <a:buChar char="•"/>
            </a:pPr>
            <a:r>
              <a:rPr lang="en-US" sz="1200" dirty="0"/>
              <a:t>Minutes 11-23/1744r1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for Sept </a:t>
            </a:r>
            <a:r>
              <a:rPr lang="en-US" sz="1600"/>
              <a:t>2023 Interim</a:t>
            </a:r>
            <a:r>
              <a:rPr lang="en-US" sz="1600" dirty="0"/>
              <a:t>: 11-23/1683r0r0</a:t>
            </a:r>
          </a:p>
          <a:p>
            <a:pPr lvl="1">
              <a:buFont typeface="Arial"/>
              <a:buChar char="•"/>
            </a:pPr>
            <a:endParaRPr lang="en-US" sz="1600" dirty="0"/>
          </a:p>
          <a:p>
            <a:pPr marL="457200" lvl="1" indent="0"/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November 2023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Discussion and decision on the next steps for AIML TIG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Currently planned for Thursday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Finalize AIML TIG technical report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use cases, technical and technical report presentations</a:t>
            </a:r>
          </a:p>
          <a:p>
            <a:pPr lvl="2">
              <a:buFont typeface="Arial"/>
              <a:buChar char="•"/>
            </a:pPr>
            <a:endParaRPr lang="en-US" sz="16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21B21E-B387-B0F5-CAA3-F4E025E5DC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7AF747-DE3C-725B-6FC4-82301767B6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44A43-3B0D-5486-A759-F64399A6EA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56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meeting: Agenda for 2023-11-14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0"/>
          </a:xfrm>
        </p:spPr>
        <p:txBody>
          <a:bodyPr/>
          <a:lstStyle/>
          <a:p>
            <a:r>
              <a:rPr lang="en-US" sz="2000" dirty="0"/>
              <a:t>Roll Call / Contacts / Reflector</a:t>
            </a:r>
          </a:p>
          <a:p>
            <a:r>
              <a:rPr lang="en-US" sz="2000" dirty="0"/>
              <a:t>Brief status report</a:t>
            </a:r>
          </a:p>
          <a:p>
            <a:r>
              <a:rPr lang="en-US" sz="2000" dirty="0" err="1"/>
              <a:t>TGbe</a:t>
            </a:r>
            <a:r>
              <a:rPr lang="en-US" sz="2000" dirty="0"/>
              <a:t> MDR review</a:t>
            </a:r>
          </a:p>
          <a:p>
            <a:r>
              <a:rPr lang="en-US" sz="2000" dirty="0"/>
              <a:t>Draft and Amendment alignments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	11bb and 11bc publication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	11be, 11bf, 11bh, 11bk ordering</a:t>
            </a:r>
          </a:p>
          <a:p>
            <a:r>
              <a:rPr lang="en-US" sz="2000" dirty="0"/>
              <a:t>Update on various topics:</a:t>
            </a:r>
          </a:p>
          <a:p>
            <a:r>
              <a:rPr lang="en-US" sz="2000" dirty="0"/>
              <a:t>	Clause 6 rewrite, searchable definitions, that/which in style guide, field vs subfield</a:t>
            </a:r>
          </a:p>
          <a:p>
            <a:r>
              <a:rPr lang="en-US" sz="2000" dirty="0"/>
              <a:t>WG Style Guide for 802.11 draft </a:t>
            </a:r>
            <a:r>
              <a:rPr lang="en-US" sz="2000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Suggested changes from Rubayet Shafin to 2.3 “is set to”</a:t>
            </a:r>
          </a:p>
          <a:p>
            <a:r>
              <a:rPr lang="en-US" sz="2000" dirty="0"/>
              <a:t>ANA number spaces</a:t>
            </a:r>
          </a:p>
          <a:p>
            <a:endParaRPr lang="en-US" sz="2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D8DCEB1-FA84-EE2A-D00C-A66F1647BD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485E68-2F8E-7944-1A7D-985150D69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12B4BC0-8653-C47E-D95B-C29D0D78E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84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191000"/>
          </a:xfrm>
        </p:spPr>
        <p:txBody>
          <a:bodyPr/>
          <a:lstStyle/>
          <a:p>
            <a:pPr marL="457200" lvl="1" indent="0"/>
            <a:endParaRPr lang="en-US" sz="800" dirty="0"/>
          </a:p>
          <a:p>
            <a:pPr>
              <a:buFont typeface="Arial"/>
              <a:buChar char="•"/>
            </a:pPr>
            <a:r>
              <a:rPr lang="en-US" dirty="0"/>
              <a:t>November 2023 Plenary meeting:</a:t>
            </a:r>
            <a:endParaRPr lang="en-US" altLang="en-US" sz="20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3 slots: operating in HST (Hawaii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Monday November 13: 	</a:t>
            </a:r>
            <a:r>
              <a:rPr lang="en-US" altLang="en-US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Tuesday November 14: 	</a:t>
            </a:r>
            <a:r>
              <a:rPr lang="en-US" altLang="en-US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Thursday November 16: 	</a:t>
            </a:r>
            <a:r>
              <a:rPr lang="en-US" altLang="en-US" b="1" dirty="0"/>
              <a:t>PM1</a:t>
            </a:r>
            <a:endParaRPr lang="en-US" sz="2000" dirty="0"/>
          </a:p>
          <a:p>
            <a:pPr lvl="1">
              <a:buFont typeface="Arial"/>
              <a:buChar char="•"/>
            </a:pPr>
            <a:r>
              <a:rPr lang="en-US" dirty="0"/>
              <a:t>Agenda: 11-23/1718r0</a:t>
            </a:r>
          </a:p>
          <a:p>
            <a:pPr lvl="3">
              <a:buFont typeface="Arial"/>
              <a:buChar char="•"/>
            </a:pPr>
            <a:endParaRPr lang="en-US" sz="2000" dirty="0"/>
          </a:p>
          <a:p>
            <a:pPr marL="0" indent="0"/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AEB6F9-4DC3-2152-468D-A30DB1609B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B2A4B5-0D44-51D0-87CE-CD4BB9E002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F5E6D-6C62-5CE5-DA87-A66DC9D186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648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November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Had no meeting since July 2023 Plenary on August 1, 2023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Last meeting during July 2023 Plenary (August 1, 2023):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latin typeface="+mj-lt"/>
              </a:rPr>
              <a:t>https://mentor.ieee.org/802.11/dcn/23/11-23-1329-00-0itu-itu-ahg-minutes-for-aug-1-2023-meeting.docx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Have one ITU AHG session during November 2023 Plenary meeting on August 16, 2023, at 16:00 HST (9PM ET)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Agenda (11-23-1765):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To discuss the results of last </a:t>
            </a:r>
            <a:r>
              <a:rPr lang="en-US" sz="2000" dirty="0">
                <a:latin typeface="+mj-lt"/>
              </a:rPr>
              <a:t>Working Party 5A Meeting: </a:t>
            </a:r>
            <a:r>
              <a:rPr lang="en-US" sz="20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Wednesday 2023-09-13 - Friday 2023-09-22 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and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>
                <a:solidFill>
                  <a:schemeClr val="tx1"/>
                </a:solidFill>
                <a:latin typeface="+mj-lt"/>
              </a:rPr>
              <a:t>Plan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for contribution for the next Working Party 5A Meeting in May 2024.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Next Steps: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Next ITU AHG Meeting after November 2023 session: TBD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Working Party 5A Next Meeting Dates: </a:t>
            </a:r>
            <a:r>
              <a:rPr lang="en-US" sz="20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2024-05-13 - Thursday 2024-05-23</a:t>
            </a:r>
            <a:endParaRPr lang="en-US" sz="2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63333-C4FC-BB7F-4834-9CD505B475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E6565-E4C9-1327-06C5-2C4191B5D4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5D7784-F87E-8B62-EBA4-01F66F03B2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713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1371600" y="1676400"/>
            <a:ext cx="94488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11-11/0270r69 (September 2023)</a:t>
            </a:r>
          </a:p>
          <a:p>
            <a:pPr eaLnBrk="1" hangingPunct="1"/>
            <a:r>
              <a:rPr lang="en-US" altLang="en-US" dirty="0"/>
              <a:t>Changes since September 2023: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eaLnBrk="1" hangingPunct="1"/>
            <a:r>
              <a:rPr lang="en-US" altLang="en-US" dirty="0"/>
              <a:t>Pending changes (10 day review):</a:t>
            </a:r>
          </a:p>
          <a:p>
            <a:pPr lvl="1" eaLnBrk="1" hangingPunct="1"/>
            <a:r>
              <a:rPr lang="en-US" altLang="en-US" dirty="0"/>
              <a:t>None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7EE062-9B58-F7A2-C3D4-A3B0712EA1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B8A443-1054-C82D-A419-0F03D6A2CF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33B9F-DC53-BD92-0CBC-59323F4B3D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4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two meetings this week: Monday 18:15 HST, Thursday 10:30 HST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11-23/1720r0</a:t>
            </a:r>
            <a:r>
              <a:rPr lang="en-US" altLang="en-US" sz="2400" b="1" dirty="0"/>
              <a:t>,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 update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Liaison from WBA on QoS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C05B3D-21B8-4E6F-2AD4-980AB3F96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091D48-D818-A17B-6F48-C0BA78355E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5A351-230A-EEAB-60F8-8CB094D91B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742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235BE4-2633-6FE1-C314-2965256D12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D21733-3262-4040-CD22-61667E9E4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352C9-E7BF-825E-D8BB-921A5C7D1C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November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slot(s):  Wednesday 10:30 – 12:30h (AM2)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Effect of no-LBT NB on 802.11 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IEEE 802.11 Beacons and Bluetooth Coexistence Simulations</a:t>
            </a:r>
          </a:p>
          <a:p>
            <a:pPr marL="0" indent="0"/>
            <a:endParaRPr lang="en-GB" dirty="0"/>
          </a:p>
          <a:p>
            <a:pPr marL="0" indent="0"/>
            <a:r>
              <a:rPr lang="en-GB"/>
              <a:t>Agenda: 11-23/1728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F1DC2-7677-D8D4-9EFF-B90944734A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EEB4F-1E60-6CA4-D01F-4E274E8D40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18C3716-3F98-BAB4-4506-CFC1C0F8C7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83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883597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algn="l"/>
            <a:r>
              <a:rPr lang="en-US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Nov 12-17, 2023, Honolulu, HI, USA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802.1CB-2017/Cor1 - FRER Corrigendum 1,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802.1ACea - Amendment - Support for IEEE Std 802.15.6 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802.1AXdz - Amendment - YANG for Link Aggregation 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802.15.4ad - Amendment - Data rate and range extensions to IEEE 802.15.4 Smart Utility Network (SUN) Physical layer (PHY),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802.19.3a - Recommended Practice Amendment: Enhanced sub-1GHz Coexistence 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0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sz="2800" b="1" dirty="0"/>
          </a:p>
          <a:p>
            <a:r>
              <a:rPr lang="en-US" altLang="en-US" sz="2800" dirty="0"/>
              <a:t>Will Review the PARs on Monday 13:30-15:30 and post feedback to 802 EC Reflector.</a:t>
            </a:r>
          </a:p>
          <a:p>
            <a:r>
              <a:rPr lang="en-US" altLang="en-US" sz="2800" dirty="0"/>
              <a:t>Feedback to be reviewed on Thursda</a:t>
            </a:r>
            <a:r>
              <a:rPr lang="en-US" sz="2800" dirty="0"/>
              <a:t>y, </a:t>
            </a:r>
            <a:r>
              <a:rPr lang="en-US" altLang="en-US" sz="2800" dirty="0"/>
              <a:t>10:30-12:30 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GB"/>
              <a:t>Jon Rosdahl (Qualcomm)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B2B7F6-210C-0BB4-0C96-8A8845DC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November 2023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08A656-4E20-CB2D-5332-CCC72EC83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30363"/>
            <a:ext cx="11201400" cy="4160837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dirty="0"/>
              <a:t>Announcements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dirty="0"/>
              <a:t>Approval of Previous meeting minutes </a:t>
            </a:r>
          </a:p>
          <a:p>
            <a:pPr marL="838200" lvl="1" indent="-3810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sz="1800" dirty="0"/>
              <a:t>Minutes from September:</a:t>
            </a:r>
          </a:p>
          <a:p>
            <a:pPr marL="1181100" lvl="2" indent="-3810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sz="1600" dirty="0">
                <a:hlinkClick r:id="rId3"/>
              </a:rPr>
              <a:t>https://mentor.ieee.org/802.11/dcn/23/11-23-1595-00-0wng-wng-meeting-minutes-2023-september-atlanta-meeting.docx</a:t>
            </a:r>
            <a:r>
              <a:rPr lang="en-GB" altLang="en-US" sz="1600" dirty="0"/>
              <a:t> </a:t>
            </a:r>
          </a:p>
          <a:p>
            <a:pPr marL="438150" indent="-3810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dirty="0"/>
              <a:t>Presentations</a:t>
            </a:r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dirty="0"/>
              <a:t>“Multi-AP coordination over </a:t>
            </a:r>
            <a:r>
              <a:rPr lang="en-US" sz="1800" dirty="0" err="1"/>
              <a:t>Fibre</a:t>
            </a:r>
            <a:r>
              <a:rPr lang="en-US" sz="1800" dirty="0"/>
              <a:t>,” Tony Zeng (Huawei)</a:t>
            </a:r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dirty="0"/>
              <a:t>“L4S (Low Latency, Low Loss, and Scalable Throughput),” Greg White (Cable Labs)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Plans for January 2024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altLang="en-US" dirty="0"/>
              <a:t>Current agenda is document 11-23/1699r0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46466877-483C-4321-9727-BE02BE36A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14 November 2023, 0800-1000 Hawaii Standard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B403A7-11D9-AA48-1F72-E810C73CCC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A04E80-1CED-71E5-0879-25F53BACC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FD3D4-3A74-2973-C2FE-3C5D84A55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1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8562</TotalTime>
  <Words>3454</Words>
  <Application>Microsoft Office PowerPoint</Application>
  <PresentationFormat>Widescreen</PresentationFormat>
  <Paragraphs>653</Paragraphs>
  <Slides>31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微软雅黑</vt:lpstr>
      <vt:lpstr>Arial</vt:lpstr>
      <vt:lpstr>Calibri</vt:lpstr>
      <vt:lpstr>Times New Roman</vt:lpstr>
      <vt:lpstr>Verdana</vt:lpstr>
      <vt:lpstr>Wingdings</vt:lpstr>
      <vt:lpstr>Office Theme</vt:lpstr>
      <vt:lpstr>Document</vt:lpstr>
      <vt:lpstr>WG11 Opening Report Snapshot Slides November 2023</vt:lpstr>
      <vt:lpstr>Abstract</vt:lpstr>
      <vt:lpstr>Editors meeting: Agenda for 2023-11-14</vt:lpstr>
      <vt:lpstr>ANA Status</vt:lpstr>
      <vt:lpstr>ARC (Architecture) – Nov 2023</vt:lpstr>
      <vt:lpstr>ARC (Architecture) – Nov 2023</vt:lpstr>
      <vt:lpstr>Coex SC (Coexistence) – November 2023 </vt:lpstr>
      <vt:lpstr>PAR Review SC – Snapshot slide Chair: Jon Rosdahl</vt:lpstr>
      <vt:lpstr>802.11 WNG – November 2023</vt:lpstr>
      <vt:lpstr>IEEE 802 JTC1 SC will meet once on Tue, 14 November 2023 @ 4pm HST</vt:lpstr>
      <vt:lpstr>A large number of IEEE 802 submissions ought to be in the PSDO balloting &amp; publication process - but</vt:lpstr>
      <vt:lpstr>IEEE 802 has 144 standards in or through the PSDO pipeline</vt:lpstr>
      <vt:lpstr>TGme (Maintenance) Summary </vt:lpstr>
      <vt:lpstr>TGbe (Extremely High Throughput)</vt:lpstr>
      <vt:lpstr>TGbe November F2F Schedule</vt:lpstr>
      <vt:lpstr>TGbf (WLAN Sensing)– November 2023</vt:lpstr>
      <vt:lpstr>TGbf Timeline (To be Updated)</vt:lpstr>
      <vt:lpstr>PowerPoint Presentation</vt:lpstr>
      <vt:lpstr>PowerPoint Presentation</vt:lpstr>
      <vt:lpstr>TGbh (Random and Changing MAC Addresses) – Nov 2023</vt:lpstr>
      <vt:lpstr>IEEE 802.11 TGbi – November 2023</vt:lpstr>
      <vt:lpstr>TGbk 320MHz Positioning</vt:lpstr>
      <vt:lpstr>TGbk 320MHz Ranging</vt:lpstr>
      <vt:lpstr>TGbn (Ultra High Reliability)</vt:lpstr>
      <vt:lpstr>TGbn November F2F Schedule</vt:lpstr>
      <vt:lpstr>Snapshot of AMP SG for Nov 2023 IEEE 802 Plenary</vt:lpstr>
      <vt:lpstr>PowerPoint Presentation</vt:lpstr>
      <vt:lpstr>IMMW SG – Integrated mmWave</vt:lpstr>
      <vt:lpstr>IEEE 802.11 AIML TIG – November 2023 Artificial Intelligence and Machine Learning </vt:lpstr>
      <vt:lpstr>IEEE 802.11 AIML TIG – November 2023 Artificial Intelligence and Machine Learning </vt:lpstr>
      <vt:lpstr>802.11 ITU Liaison Ad Hoc (ITU AHG) – November 2023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189</cp:revision>
  <cp:lastPrinted>1601-01-01T00:00:00Z</cp:lastPrinted>
  <dcterms:created xsi:type="dcterms:W3CDTF">2018-05-02T19:26:26Z</dcterms:created>
  <dcterms:modified xsi:type="dcterms:W3CDTF">2023-11-13T22:00:02Z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