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2"/>
  </p:notesMasterIdLst>
  <p:handoutMasterIdLst>
    <p:handoutMasterId r:id="rId33"/>
  </p:handoutMasterIdLst>
  <p:sldIdLst>
    <p:sldId id="522" r:id="rId3"/>
    <p:sldId id="523" r:id="rId4"/>
    <p:sldId id="524" r:id="rId5"/>
    <p:sldId id="525" r:id="rId6"/>
    <p:sldId id="526" r:id="rId7"/>
    <p:sldId id="527" r:id="rId8"/>
    <p:sldId id="528" r:id="rId9"/>
    <p:sldId id="529" r:id="rId10"/>
    <p:sldId id="530" r:id="rId11"/>
    <p:sldId id="531" r:id="rId12"/>
    <p:sldId id="430" r:id="rId13"/>
    <p:sldId id="532" r:id="rId14"/>
    <p:sldId id="378" r:id="rId15"/>
    <p:sldId id="374" r:id="rId16"/>
    <p:sldId id="422" r:id="rId17"/>
    <p:sldId id="496" r:id="rId18"/>
    <p:sldId id="398" r:id="rId19"/>
    <p:sldId id="379" r:id="rId20"/>
    <p:sldId id="383" r:id="rId21"/>
    <p:sldId id="564" r:id="rId22"/>
    <p:sldId id="565" r:id="rId23"/>
    <p:sldId id="566" r:id="rId24"/>
    <p:sldId id="567" r:id="rId25"/>
    <p:sldId id="550" r:id="rId26"/>
    <p:sldId id="563" r:id="rId27"/>
    <p:sldId id="513" r:id="rId28"/>
    <p:sldId id="489" r:id="rId29"/>
    <p:sldId id="458" r:id="rId30"/>
    <p:sldId id="562" r:id="rId31"/>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FFE0"/>
    <a:srgbClr val="CCFFCC"/>
    <a:srgbClr val="FFCCFF"/>
    <a:srgbClr val="FF00FF"/>
    <a:srgbClr val="FF33CC"/>
    <a:srgbClr val="00CC99"/>
    <a:srgbClr val="FFFFCC"/>
    <a:srgbClr val="FF97DA"/>
    <a:srgbClr val="99FF66"/>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86" d="100"/>
          <a:sy n="86" d="100"/>
        </p:scale>
        <p:origin x="840" y="58"/>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802.11-23-1705r1</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Novmber 2023</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802.11-23-1705r1</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Novmber 2023</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24</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25</a:t>
            </a:fld>
            <a:endParaRPr lang="en-US" altLang="en-US"/>
          </a:p>
        </p:txBody>
      </p:sp>
    </p:spTree>
    <p:extLst>
      <p:ext uri="{BB962C8B-B14F-4D97-AF65-F5344CB8AC3E}">
        <p14:creationId xmlns:p14="http://schemas.microsoft.com/office/powerpoint/2010/main" val="2254787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27</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11</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802.11-23-1705r1</a:t>
            </a:r>
          </a:p>
        </p:txBody>
      </p:sp>
      <p:sp>
        <p:nvSpPr>
          <p:cNvPr id="5" name="Date Placeholder 4"/>
          <p:cNvSpPr>
            <a:spLocks noGrp="1"/>
          </p:cNvSpPr>
          <p:nvPr>
            <p:ph type="dt" idx="11"/>
          </p:nvPr>
        </p:nvSpPr>
        <p:spPr/>
        <p:txBody>
          <a:bodyPr/>
          <a:lstStyle/>
          <a:p>
            <a:pPr>
              <a:defRPr/>
            </a:pPr>
            <a:r>
              <a:rPr lang="en-US"/>
              <a:t>Novmber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12</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802.11-23-1705r1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Novmber 2023</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November 2023</a:t>
            </a:r>
          </a:p>
        </p:txBody>
      </p:sp>
      <p:sp>
        <p:nvSpPr>
          <p:cNvPr id="8"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November 2023</a:t>
            </a:r>
          </a:p>
        </p:txBody>
      </p:sp>
      <p:sp>
        <p:nvSpPr>
          <p:cNvPr id="4"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November 2023</a:t>
            </a:r>
          </a:p>
        </p:txBody>
      </p:sp>
      <p:sp>
        <p:nvSpPr>
          <p:cNvPr id="6" name="Rectangle 5"/>
          <p:cNvSpPr>
            <a:spLocks noGrp="1" noChangeArrowheads="1"/>
          </p:cNvSpPr>
          <p:nvPr>
            <p:ph type="ftr" sz="quarter" idx="11"/>
          </p:nvPr>
        </p:nvSpPr>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November 2023</a:t>
            </a:r>
          </a:p>
        </p:txBody>
      </p:sp>
      <p:sp>
        <p:nvSpPr>
          <p:cNvPr id="3"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November 2023</a:t>
            </a:r>
          </a:p>
        </p:txBody>
      </p:sp>
      <p:sp>
        <p:nvSpPr>
          <p:cNvPr id="6"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November 2023</a:t>
            </a:r>
          </a:p>
        </p:txBody>
      </p:sp>
      <p:sp>
        <p:nvSpPr>
          <p:cNvPr id="5" name="Footer Placeholder 4"/>
          <p:cNvSpPr>
            <a:spLocks noGrp="1"/>
          </p:cNvSpPr>
          <p:nvPr>
            <p:ph type="ftr" sz="quarter" idx="11"/>
          </p:nvPr>
        </p:nvSpPr>
        <p:spPr/>
        <p:txBody>
          <a:bodyPr/>
          <a:lstStyle>
            <a:lvl1pPr>
              <a:defRPr/>
            </a:lvl1pPr>
          </a:lstStyle>
          <a:p>
            <a:pPr>
              <a:defRPr/>
            </a:pPr>
            <a:r>
              <a:rPr lang="en-US"/>
              <a:t>Dorothy Stanley, HP Enterprise</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HP Enterprise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November 2023</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Dorothy Stanley, HP Enterprise</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802.11-23/1705r1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November 2023</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Dorothy Stanley, HP Enterprise</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9/documents"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7" Type="http://schemas.openxmlformats.org/officeDocument/2006/relationships/hyperlink" Target="mailto:adnan.shahid@Ugent.b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mailto:berger.catherine@ieee.org" TargetMode="External"/><Relationship Id="rId5" Type="http://schemas.openxmlformats.org/officeDocument/2006/relationships/hyperlink" Target="mailto:g.white@cablelabs.com" TargetMode="External"/><Relationship Id="rId4" Type="http://schemas.openxmlformats.org/officeDocument/2006/relationships/hyperlink" Target="mailto:florian.mendel@gmail.com"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1707-00-0000-liaison-from-itu-t-sg20-re-requirements-for-iot-ambient-power-devices.doc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grouper.ieee.org/groups/802/11/Liaisons/Liaisons-and-External-Communications.html" TargetMode="External"/><Relationship Id="rId4" Type="http://schemas.openxmlformats.org/officeDocument/2006/relationships/hyperlink" Target="https://grouper.ieee.org/groups/802/11/private/liaisons/WBA_2023_Get_Ready_for_Wi-Fi_7%20-%20LS%20to%20IEEE%20802.11.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3/ec-23-0003" TargetMode="External"/><Relationship Id="rId3" Type="http://schemas.openxmlformats.org/officeDocument/2006/relationships/hyperlink" Target="https://mentor.ieee.org/802.11/dcn/23/11-23-1704" TargetMode="External"/><Relationship Id="rId7" Type="http://schemas.openxmlformats.org/officeDocument/2006/relationships/hyperlink" Target="https://mentor.ieee.org/802.11/dcn/23/11-23-1709" TargetMode="External"/><Relationship Id="rId12" Type="http://schemas.openxmlformats.org/officeDocument/2006/relationships/hyperlink" Target="https://mentor.ieee.org/802.11/dcn/23/11-23-154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3/11-23-1689" TargetMode="External"/><Relationship Id="rId11" Type="http://schemas.openxmlformats.org/officeDocument/2006/relationships/hyperlink" Target="https://mentor.ieee.org/802.11/dcn/23/11-23-1710" TargetMode="External"/><Relationship Id="rId5" Type="http://schemas.openxmlformats.org/officeDocument/2006/relationships/hyperlink" Target="https://mentor.ieee.org/802.11/dcn/23/11-23-1708" TargetMode="External"/><Relationship Id="rId10" Type="http://schemas.openxmlformats.org/officeDocument/2006/relationships/hyperlink" Target="https://mentor.ieee.org/802.11/dcn/23/11-23-1686" TargetMode="External"/><Relationship Id="rId4" Type="http://schemas.openxmlformats.org/officeDocument/2006/relationships/hyperlink" Target="https://mentor.ieee.org/802.11/dcn/23/11-23-1705" TargetMode="External"/><Relationship Id="rId9" Type="http://schemas.openxmlformats.org/officeDocument/2006/relationships/hyperlink" Target="https://mentor.ieee.org/802.11/dcn/23/11-23-170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802.org/18/" TargetMode="External"/><Relationship Id="rId2" Type="http://schemas.openxmlformats.org/officeDocument/2006/relationships/hyperlink" Target="https://mentor.ieee.org/802.18/documents" TargetMode="External"/><Relationship Id="rId1" Type="http://schemas.openxmlformats.org/officeDocument/2006/relationships/slideLayout" Target="../slideLayouts/slideLayout2.xml"/><Relationship Id="rId4" Type="http://schemas.openxmlformats.org/officeDocument/2006/relationships/hyperlink" Target="https://ieee802.org/802tele_calendar.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November 2023</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2023-11-13</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November 2023</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6151" name="Object 11"/>
          <p:cNvGraphicFramePr>
            <a:graphicFrameLocks noChangeAspect="1"/>
          </p:cNvGraphicFramePr>
          <p:nvPr>
            <p:extLst>
              <p:ext uri="{D42A27DB-BD31-4B8C-83A1-F6EECF244321}">
                <p14:modId xmlns:p14="http://schemas.microsoft.com/office/powerpoint/2010/main" val="1981379868"/>
              </p:ext>
            </p:extLst>
          </p:nvPr>
        </p:nvGraphicFramePr>
        <p:xfrm>
          <a:off x="2052432" y="2386013"/>
          <a:ext cx="7653337" cy="2566987"/>
        </p:xfrm>
        <a:graphic>
          <a:graphicData uri="http://schemas.openxmlformats.org/presentationml/2006/ole">
            <mc:AlternateContent xmlns:mc="http://schemas.openxmlformats.org/markup-compatibility/2006">
              <mc:Choice xmlns:v="urn:schemas-microsoft-com:vml" Requires="v">
                <p:oleObj name="Document" r:id="rId3" imgW="8286150" imgH="2777437" progId="Word.Document.8">
                  <p:embed/>
                </p:oleObj>
              </mc:Choice>
              <mc:Fallback>
                <p:oleObj name="Document" r:id="rId3" imgW="8286150" imgH="2777437" progId="Word.Document.8">
                  <p:embed/>
                  <p:pic>
                    <p:nvPicPr>
                      <p:cNvPr id="0" name=""/>
                      <p:cNvPicPr>
                        <a:picLocks noChangeAspect="1" noChangeArrowheads="1"/>
                      </p:cNvPicPr>
                      <p:nvPr/>
                    </p:nvPicPr>
                    <p:blipFill>
                      <a:blip r:embed="rId4"/>
                      <a:srcRect/>
                      <a:stretch>
                        <a:fillRect/>
                      </a:stretch>
                    </p:blipFill>
                    <p:spPr bwMode="auto">
                      <a:xfrm>
                        <a:off x="2052432" y="2386013"/>
                        <a:ext cx="7653337" cy="2566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r>
              <a:rPr lang="en-US" altLang="en-US" dirty="0"/>
              <a:t>802.19 documents: </a:t>
            </a:r>
            <a:r>
              <a:rPr lang="en-US" altLang="en-US" dirty="0">
                <a:hlinkClick r:id="rId4"/>
              </a:rPr>
              <a:t>https://mentor.ieee.org/802.19/documents</a:t>
            </a:r>
            <a:endParaRPr lang="en-US" altLang="en-US" dirty="0"/>
          </a:p>
          <a:p>
            <a:pPr>
              <a:spcBef>
                <a:spcPts val="0"/>
              </a:spcBef>
              <a:buFont typeface="Arial" panose="020B0604020202020204" pitchFamily="34" charset="0"/>
              <a:buChar char="•"/>
            </a:pP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November 2023</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3898258851"/>
              </p:ext>
            </p:extLst>
          </p:nvPr>
        </p:nvGraphicFramePr>
        <p:xfrm>
          <a:off x="533401" y="4114800"/>
          <a:ext cx="5181600" cy="1953580"/>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Ambient Power for IoT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883722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767930990"/>
              </p:ext>
            </p:extLst>
          </p:nvPr>
        </p:nvGraphicFramePr>
        <p:xfrm>
          <a:off x="6248400" y="1719575"/>
          <a:ext cx="5744499" cy="3895390"/>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BB</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Light Communication (LC)**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1"/>
                  </a:ext>
                </a:extLst>
              </a:tr>
              <a:tr h="3463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BC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1" u="none" strike="noStrike" cap="none" normalizeH="0" baseline="0" dirty="0">
                          <a:ln>
                            <a:noFill/>
                          </a:ln>
                          <a:solidFill>
                            <a:schemeClr val="tx1"/>
                          </a:solidFill>
                          <a:effectLst/>
                          <a:latin typeface="Times New Roman" pitchFamily="18" charset="0"/>
                        </a:rPr>
                        <a:t>Enhanced Broadcast Service (BCS)**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WG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P802.11-2020 COR 2</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600" b="0" i="1" u="none" strike="noStrike" cap="none" normalizeH="0" baseline="0" dirty="0">
                        <a:ln>
                          <a:noFill/>
                        </a:ln>
                        <a:solidFill>
                          <a:schemeClr val="tx1"/>
                        </a:solidFill>
                        <a:effectLst/>
                        <a:latin typeface="Times New Roman" pitchFamily="18" charset="0"/>
                      </a:endParaRP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1" u="none" strike="noStrike" cap="none" normalizeH="0" baseline="0" dirty="0">
                          <a:ln>
                            <a:noFill/>
                          </a:ln>
                          <a:solidFill>
                            <a:schemeClr val="tx1"/>
                          </a:solidFill>
                          <a:effectLst/>
                          <a:latin typeface="Times New Roman" pitchFamily="18" charset="0"/>
                        </a:rPr>
                        <a:t>**in IEEE-SA publication editing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bl>
          </a:graphicData>
        </a:graphic>
      </p:graphicFrame>
      <p:sp>
        <p:nvSpPr>
          <p:cNvPr id="4" name="Footer Placeholder 3"/>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11</a:t>
            </a:fld>
            <a:endParaRPr lang="en-US"/>
          </a:p>
        </p:txBody>
      </p:sp>
    </p:spTree>
    <p:extLst>
      <p:ext uri="{BB962C8B-B14F-4D97-AF65-F5344CB8AC3E}">
        <p14:creationId xmlns:p14="http://schemas.microsoft.com/office/powerpoint/2010/main" val="3703323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12</a:t>
            </a:fld>
            <a:endParaRPr lang="en-US"/>
          </a:p>
        </p:txBody>
      </p:sp>
    </p:spTree>
    <p:extLst>
      <p:ext uri="{BB962C8B-B14F-4D97-AF65-F5344CB8AC3E}">
        <p14:creationId xmlns:p14="http://schemas.microsoft.com/office/powerpoint/2010/main" val="2167334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395207487"/>
              </p:ext>
            </p:extLst>
          </p:nvPr>
        </p:nvGraphicFramePr>
        <p:xfrm>
          <a:off x="3200400" y="1647614"/>
          <a:ext cx="5656072" cy="413632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BB</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BC</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3">
                        <a:lumMod val="60000"/>
                        <a:lumOff val="4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3">
                        <a:lumMod val="60000"/>
                        <a:lumOff val="40000"/>
                      </a:schemeClr>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err="1">
                          <a:ln>
                            <a:noFill/>
                          </a:ln>
                          <a:solidFill>
                            <a:schemeClr val="tx1"/>
                          </a:solidFill>
                          <a:effectLst/>
                          <a:latin typeface="Times New Roman" pitchFamily="18" charset="0"/>
                        </a:rPr>
                        <a:t>REVme</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72787818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P802.11-2020 Cor 2</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9167090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November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91191" y="5889545"/>
            <a:ext cx="6436570" cy="369332"/>
          </a:xfrm>
          <a:prstGeom prst="rect">
            <a:avLst/>
          </a:prstGeom>
          <a:solidFill>
            <a:schemeClr val="accent3">
              <a:lumMod val="60000"/>
              <a:lumOff val="40000"/>
            </a:schemeClr>
          </a:solidFill>
        </p:spPr>
        <p:txBody>
          <a:bodyPr wrap="none" rtlCol="0">
            <a:spAutoFit/>
          </a:bodyPr>
          <a:lstStyle/>
          <a:p>
            <a:r>
              <a:rPr lang="en-US" sz="1800" dirty="0"/>
              <a:t>PAR Extension Request – approved by SASB 2023 September</a:t>
            </a:r>
            <a:endParaRPr lang="en-GB" sz="1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 Stephen McCann</a:t>
            </a:r>
          </a:p>
          <a:p>
            <a:pPr>
              <a:defRPr/>
            </a:pPr>
            <a:r>
              <a:rPr lang="en-US" sz="2600" dirty="0"/>
              <a:t>Treasurer – Jon Rosdahl</a:t>
            </a:r>
          </a:p>
          <a:p>
            <a:pPr>
              <a:defRPr/>
            </a:pPr>
            <a:r>
              <a:rPr lang="en-US" sz="2600" dirty="0"/>
              <a:t>ANA Authority – Robert Stacey</a:t>
            </a:r>
          </a:p>
          <a:p>
            <a:pPr>
              <a:defRPr/>
            </a:pPr>
            <a:r>
              <a:rPr lang="en-US" sz="2600" dirty="0"/>
              <a:t>WG Technical Editors – Robert Stacey,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November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November 2023</a:t>
            </a:r>
            <a:endParaRPr lang="en-US" dirty="0"/>
          </a:p>
        </p:txBody>
      </p:sp>
      <p:sp>
        <p:nvSpPr>
          <p:cNvPr id="4" name="TextBox 3"/>
          <p:cNvSpPr txBox="1"/>
          <p:nvPr/>
        </p:nvSpPr>
        <p:spPr>
          <a:xfrm>
            <a:off x="7162800" y="5979269"/>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2093369057"/>
              </p:ext>
            </p:extLst>
          </p:nvPr>
        </p:nvGraphicFramePr>
        <p:xfrm>
          <a:off x="152400" y="897598"/>
          <a:ext cx="11734800" cy="4637902"/>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Dorothy STANLEY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 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BB</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Tuncer BAYKAS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br>
                        <a:rPr kumimoji="0" lang="en-US" sz="1400" b="1" i="0" u="none" strike="noStrike" kern="1200" cap="none" normalizeH="0" baseline="0" dirty="0">
                          <a:ln>
                            <a:noFill/>
                          </a:ln>
                          <a:solidFill>
                            <a:schemeClr val="tx1"/>
                          </a:solidFill>
                          <a:effectLst/>
                          <a:latin typeface="Times New Roman" pitchFamily="18" charset="0"/>
                          <a:ea typeface="+mn-ea"/>
                          <a:cs typeface="+mn-cs"/>
                        </a:rPr>
                      </a:br>
                      <a:r>
                        <a:rPr kumimoji="0" lang="en-US" sz="1400" b="1" i="0" u="none" strike="noStrike" kern="1200" cap="none" normalizeH="0" baseline="0" dirty="0">
                          <a:ln>
                            <a:noFill/>
                          </a:ln>
                          <a:solidFill>
                            <a:schemeClr val="tx1"/>
                          </a:solidFill>
                          <a:effectLst/>
                          <a:latin typeface="Times New Roman" pitchFamily="18" charset="0"/>
                          <a:ea typeface="+mn-ea"/>
                          <a:cs typeface="+mn-cs"/>
                        </a:rPr>
                        <a:t>Harry BIMS</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Stephen MCCANN, Jerome HENRY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AMP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Hao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Xiaofei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09198269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Dorothy Stanley, HP Enterprise</a:t>
            </a:r>
          </a:p>
        </p:txBody>
      </p:sp>
      <p:sp>
        <p:nvSpPr>
          <p:cNvPr id="7" name="Date Placeholder 6"/>
          <p:cNvSpPr>
            <a:spLocks noGrp="1"/>
          </p:cNvSpPr>
          <p:nvPr>
            <p:ph type="dt" sz="half" idx="10"/>
          </p:nvPr>
        </p:nvSpPr>
        <p:spPr/>
        <p:txBody>
          <a:bodyPr/>
          <a:lstStyle/>
          <a:p>
            <a:pPr>
              <a:defRPr/>
            </a:pPr>
            <a:r>
              <a:rPr lang="en-US"/>
              <a:t>November 2023</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1677631"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7023552"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5873747"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1990727"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2871000"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3411540"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9294619"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5484535"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71921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2798766"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4674084"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4141160"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1760538"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2221687"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7940371"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1371600"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1676400"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020990" y="3660948"/>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020990" y="4262400"/>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9294616"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52" name="Slide Number Placeholder 4"/>
          <p:cNvSpPr txBox="1">
            <a:spLocks/>
          </p:cNvSpPr>
          <p:nvPr/>
        </p:nvSpPr>
        <p:spPr>
          <a:xfrm>
            <a:off x="9982200" y="6629400"/>
            <a:ext cx="438150" cy="228600"/>
          </a:xfrm>
          <a:prstGeom prst="rect">
            <a:avLst/>
          </a:prstGeom>
        </p:spPr>
        <p:txBody>
          <a:bodyPr/>
          <a:lstStyle/>
          <a:p>
            <a:pPr eaLnBrk="1" fontAlgn="auto" hangingPunct="1">
              <a:spcBef>
                <a:spcPts val="0"/>
              </a:spcBef>
              <a:spcAft>
                <a:spcPts val="0"/>
              </a:spcAft>
              <a:defRPr/>
            </a:pPr>
            <a:fld id="{9DB06DC2-A86B-4567-B1B6-4A779827CDB5}" type="slidenum">
              <a:rPr lang="en-US" sz="800">
                <a:latin typeface="+mj-lt"/>
              </a:rPr>
              <a:pPr eaLnBrk="1" fontAlgn="auto" hangingPunct="1">
                <a:spcBef>
                  <a:spcPts val="0"/>
                </a:spcBef>
                <a:spcAft>
                  <a:spcPts val="0"/>
                </a:spcAft>
                <a:defRPr/>
              </a:pPr>
              <a:t>17</a:t>
            </a:fld>
            <a:endParaRPr lang="en-US" sz="800" dirty="0">
              <a:latin typeface="+mj-lt"/>
            </a:endParaRPr>
          </a:p>
        </p:txBody>
      </p:sp>
      <p:sp>
        <p:nvSpPr>
          <p:cNvPr id="4" name="Footer Placeholder 3"/>
          <p:cNvSpPr>
            <a:spLocks noGrp="1"/>
          </p:cNvSpPr>
          <p:nvPr>
            <p:ph type="ftr" sz="quarter" idx="11"/>
          </p:nvPr>
        </p:nvSpPr>
        <p:spPr/>
        <p:txBody>
          <a:bodyPr/>
          <a:lstStyle/>
          <a:p>
            <a:pPr>
              <a:defRPr/>
            </a:pPr>
            <a:r>
              <a:rPr lang="en-US"/>
              <a:t>Dorothy Stanley, HP Enterprise</a:t>
            </a:r>
          </a:p>
        </p:txBody>
      </p:sp>
      <p:sp>
        <p:nvSpPr>
          <p:cNvPr id="5" name="Date Placeholder 4"/>
          <p:cNvSpPr>
            <a:spLocks noGrp="1"/>
          </p:cNvSpPr>
          <p:nvPr>
            <p:ph type="dt" sz="half" idx="10"/>
          </p:nvPr>
        </p:nvSpPr>
        <p:spPr/>
        <p:txBody>
          <a:bodyPr/>
          <a:lstStyle/>
          <a:p>
            <a:pPr>
              <a:defRPr/>
            </a:pPr>
            <a:r>
              <a:rPr lang="en-US"/>
              <a:t>November 2023</a:t>
            </a:r>
            <a:endParaRPr lang="en-US" dirty="0"/>
          </a:p>
        </p:txBody>
      </p:sp>
      <p:sp>
        <p:nvSpPr>
          <p:cNvPr id="44" name="AutoShape 46"/>
          <p:cNvSpPr>
            <a:spLocks noChangeArrowheads="1"/>
          </p:cNvSpPr>
          <p:nvPr/>
        </p:nvSpPr>
        <p:spPr bwMode="auto">
          <a:xfrm>
            <a:off x="8001000" y="2158901"/>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7999704" y="289676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5469343" y="3985880"/>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8411369"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6841226" y="2023797"/>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6858000" y="2821044"/>
            <a:ext cx="990600"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a:t>
            </a:r>
          </a:p>
        </p:txBody>
      </p:sp>
      <p:sp>
        <p:nvSpPr>
          <p:cNvPr id="39" name="AutoShape 46"/>
          <p:cNvSpPr>
            <a:spLocks noChangeArrowheads="1"/>
          </p:cNvSpPr>
          <p:nvPr/>
        </p:nvSpPr>
        <p:spPr bwMode="auto">
          <a:xfrm>
            <a:off x="8003948" y="487625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6841226" y="3961861"/>
            <a:ext cx="1007374" cy="56642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a:t>
            </a:r>
          </a:p>
        </p:txBody>
      </p:sp>
      <p:sp>
        <p:nvSpPr>
          <p:cNvPr id="41" name="AutoShape 46"/>
          <p:cNvSpPr>
            <a:spLocks noChangeArrowheads="1"/>
          </p:cNvSpPr>
          <p:nvPr/>
        </p:nvSpPr>
        <p:spPr bwMode="auto">
          <a:xfrm>
            <a:off x="4290757" y="2265476"/>
            <a:ext cx="929946" cy="4777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5469343" y="3220842"/>
            <a:ext cx="1007658"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298027"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304800"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387707"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848856"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8" name="AutoShape 46"/>
          <p:cNvSpPr>
            <a:spLocks noChangeArrowheads="1"/>
          </p:cNvSpPr>
          <p:nvPr/>
        </p:nvSpPr>
        <p:spPr bwMode="auto">
          <a:xfrm>
            <a:off x="5492657" y="2424788"/>
            <a:ext cx="961029"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59" name="AutoShape 46"/>
          <p:cNvSpPr>
            <a:spLocks noChangeArrowheads="1"/>
          </p:cNvSpPr>
          <p:nvPr/>
        </p:nvSpPr>
        <p:spPr bwMode="auto">
          <a:xfrm>
            <a:off x="4233051" y="367928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60" name="AutoShape 46"/>
          <p:cNvSpPr>
            <a:spLocks noChangeArrowheads="1"/>
          </p:cNvSpPr>
          <p:nvPr/>
        </p:nvSpPr>
        <p:spPr bwMode="auto">
          <a:xfrm>
            <a:off x="3045583" y="2721769"/>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AIML TIG</a:t>
            </a:r>
          </a:p>
        </p:txBody>
      </p:sp>
      <p:sp>
        <p:nvSpPr>
          <p:cNvPr id="47" name="AutoShape 46"/>
          <p:cNvSpPr>
            <a:spLocks noChangeArrowheads="1"/>
          </p:cNvSpPr>
          <p:nvPr/>
        </p:nvSpPr>
        <p:spPr bwMode="auto">
          <a:xfrm>
            <a:off x="8001000" y="1437941"/>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3038399" y="441960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AMP SG</a:t>
            </a:r>
          </a:p>
        </p:txBody>
      </p:sp>
      <p:sp>
        <p:nvSpPr>
          <p:cNvPr id="61" name="AutoShape 46"/>
          <p:cNvSpPr>
            <a:spLocks noChangeArrowheads="1"/>
          </p:cNvSpPr>
          <p:nvPr/>
        </p:nvSpPr>
        <p:spPr bwMode="auto">
          <a:xfrm>
            <a:off x="4289529" y="2867905"/>
            <a:ext cx="896050" cy="56109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3032571"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r>
              <a:rPr lang="en-US" sz="1100" dirty="0">
                <a:latin typeface="Tahoma" pitchFamily="34" charset="0"/>
                <a:ea typeface="ＭＳ Ｐゴシック" charset="-128"/>
                <a:cs typeface="Arial" pitchFamily="34" charset="0"/>
              </a:rPr>
              <a:t>(Nov 2023)</a:t>
            </a:r>
          </a:p>
        </p:txBody>
      </p:sp>
      <p:sp>
        <p:nvSpPr>
          <p:cNvPr id="6" name="AutoShape 46">
            <a:extLst>
              <a:ext uri="{FF2B5EF4-FFF2-40B4-BE49-F238E27FC236}">
                <a16:creationId xmlns:a16="http://schemas.microsoft.com/office/drawing/2014/main" id="{40BECB86-3943-CE43-8BDE-2845BF1EB1E5}"/>
              </a:ext>
            </a:extLst>
          </p:cNvPr>
          <p:cNvSpPr>
            <a:spLocks noChangeArrowheads="1"/>
          </p:cNvSpPr>
          <p:nvPr/>
        </p:nvSpPr>
        <p:spPr bwMode="auto">
          <a:xfrm>
            <a:off x="5514265" y="1526033"/>
            <a:ext cx="934864"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2</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7" name="Table 6"/>
          <p:cNvGraphicFramePr>
            <a:graphicFrameLocks noGrp="1"/>
          </p:cNvGraphicFramePr>
          <p:nvPr>
            <p:extLst>
              <p:ext uri="{D42A27DB-BD31-4B8C-83A1-F6EECF244321}">
                <p14:modId xmlns:p14="http://schemas.microsoft.com/office/powerpoint/2010/main" val="845484961"/>
              </p:ext>
            </p:extLst>
          </p:nvPr>
        </p:nvGraphicFramePr>
        <p:xfrm>
          <a:off x="750357" y="1524000"/>
          <a:ext cx="10908243" cy="4501516"/>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3799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752600">
                <a:tc>
                  <a:txBody>
                    <a:bodyPr/>
                    <a:lstStyle/>
                    <a:p>
                      <a:pPr lvl="0" algn="ctr"/>
                      <a:r>
                        <a:rPr lang="en-GB" sz="2400" dirty="0"/>
                        <a:t>Type</a:t>
                      </a:r>
                      <a:endParaRPr lang="en-GB" sz="2400" b="1" dirty="0">
                        <a:latin typeface="Arial Narrow" panose="020B0606020202030204" pitchFamily="34" charset="0"/>
                      </a:endParaRPr>
                    </a:p>
                  </a:txBody>
                  <a:tcPr vert="vert270" anchor="ctr"/>
                </a:tc>
                <a:tc>
                  <a:txBody>
                    <a:bodyPr/>
                    <a:lstStyle/>
                    <a:p>
                      <a:pPr lvl="0" algn="ctr"/>
                      <a:r>
                        <a:rPr lang="en-GB" sz="2400" dirty="0"/>
                        <a:t>Label</a:t>
                      </a:r>
                      <a:endParaRPr lang="en-GB" sz="24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400" dirty="0"/>
                        <a:t>Approve</a:t>
                      </a:r>
                      <a:endParaRPr lang="en-GB" sz="2400" b="1" dirty="0">
                        <a:latin typeface="Arial Narrow" panose="020B0606020202030204" pitchFamily="34" charset="0"/>
                      </a:endParaRPr>
                    </a:p>
                  </a:txBody>
                  <a:tcPr vert="vert270" anchor="ctr"/>
                </a:tc>
                <a:tc>
                  <a:txBody>
                    <a:bodyPr/>
                    <a:lstStyle/>
                    <a:p>
                      <a:pPr lvl="0" algn="ctr"/>
                      <a:r>
                        <a:rPr lang="en-GB" sz="2400" dirty="0"/>
                        <a:t>Disapprove</a:t>
                      </a:r>
                      <a:endParaRPr lang="en-GB" sz="2400" b="1" dirty="0">
                        <a:latin typeface="Arial Narrow" panose="020B0606020202030204" pitchFamily="34" charset="0"/>
                      </a:endParaRPr>
                    </a:p>
                  </a:txBody>
                  <a:tcPr vert="vert270" anchor="ctr"/>
                </a:tc>
                <a:tc>
                  <a:txBody>
                    <a:bodyPr/>
                    <a:lstStyle/>
                    <a:p>
                      <a:pPr lvl="0" algn="ctr"/>
                      <a:r>
                        <a:rPr lang="en-GB" sz="2400" dirty="0"/>
                        <a:t>Abstain</a:t>
                      </a:r>
                      <a:endParaRPr lang="en-GB" sz="24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400" dirty="0"/>
                        <a:t>Result</a:t>
                      </a:r>
                      <a:endParaRPr lang="en-GB" sz="24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WGLB</a:t>
                      </a:r>
                    </a:p>
                  </a:txBody>
                  <a:tcPr/>
                </a:tc>
                <a:tc>
                  <a:txBody>
                    <a:bodyPr/>
                    <a:lstStyle/>
                    <a:p>
                      <a:pPr algn="ctr"/>
                      <a:r>
                        <a:rPr lang="en-GB" sz="2000" b="1" dirty="0">
                          <a:latin typeface="Calibri" panose="020F0502020204030204" pitchFamily="34" charset="0"/>
                          <a:cs typeface="Calibri" panose="020F0502020204030204" pitchFamily="34" charset="0"/>
                        </a:rPr>
                        <a:t>COR2</a:t>
                      </a:r>
                    </a:p>
                  </a:txBody>
                  <a:tcPr/>
                </a:tc>
                <a:tc>
                  <a:txBody>
                    <a:bodyPr/>
                    <a:lstStyle/>
                    <a:p>
                      <a:pPr algn="ctr"/>
                      <a:r>
                        <a:rPr lang="en-GB" sz="2000" b="1" dirty="0">
                          <a:latin typeface="Calibri" panose="020F0502020204030204" pitchFamily="34" charset="0"/>
                          <a:cs typeface="Calibri" panose="020F0502020204030204" pitchFamily="34" charset="0"/>
                        </a:rPr>
                        <a:t>9-25</a:t>
                      </a:r>
                    </a:p>
                  </a:txBody>
                  <a:tcPr/>
                </a:tc>
                <a:tc>
                  <a:txBody>
                    <a:bodyPr/>
                    <a:lstStyle/>
                    <a:p>
                      <a:pPr algn="ctr"/>
                      <a:r>
                        <a:rPr lang="en-GB" sz="2000" b="1" dirty="0">
                          <a:latin typeface="Calibri" panose="020F0502020204030204" pitchFamily="34" charset="0"/>
                          <a:cs typeface="Calibri" panose="020F0502020204030204" pitchFamily="34" charset="0"/>
                        </a:rPr>
                        <a:t>30</a:t>
                      </a:r>
                    </a:p>
                  </a:txBody>
                  <a:tcPr/>
                </a:tc>
                <a:tc>
                  <a:txBody>
                    <a:bodyPr/>
                    <a:lstStyle/>
                    <a:p>
                      <a:pPr algn="ctr"/>
                      <a:r>
                        <a:rPr lang="en-GB" sz="2000" b="1" dirty="0">
                          <a:latin typeface="Calibri" panose="020F0502020204030204" pitchFamily="34" charset="0"/>
                          <a:cs typeface="Calibri" panose="020F0502020204030204" pitchFamily="34" charset="0"/>
                        </a:rPr>
                        <a:t>1</a:t>
                      </a:r>
                    </a:p>
                  </a:txBody>
                  <a:tcPr/>
                </a:tc>
                <a:tc>
                  <a:txBody>
                    <a:bodyPr/>
                    <a:lstStyle/>
                    <a:p>
                      <a:pPr algn="ctr"/>
                      <a:r>
                        <a:rPr lang="en-GB" sz="2000" b="1" dirty="0">
                          <a:latin typeface="Calibri" panose="020F0502020204030204" pitchFamily="34" charset="0"/>
                          <a:cs typeface="Calibri" panose="020F0502020204030204" pitchFamily="34" charset="0"/>
                        </a:rPr>
                        <a:t>535</a:t>
                      </a:r>
                    </a:p>
                  </a:txBody>
                  <a:tcPr/>
                </a:tc>
                <a:tc>
                  <a:txBody>
                    <a:bodyPr/>
                    <a:lstStyle/>
                    <a:p>
                      <a:pPr algn="ctr"/>
                      <a:r>
                        <a:rPr lang="en-GB" sz="2000" b="1" dirty="0">
                          <a:latin typeface="Calibri" panose="020F0502020204030204" pitchFamily="34" charset="0"/>
                          <a:cs typeface="Calibri" panose="020F0502020204030204" pitchFamily="34" charset="0"/>
                        </a:rPr>
                        <a:t>272</a:t>
                      </a:r>
                    </a:p>
                  </a:txBody>
                  <a:tcPr/>
                </a:tc>
                <a:tc>
                  <a:txBody>
                    <a:bodyPr/>
                    <a:lstStyle/>
                    <a:p>
                      <a:pPr algn="ctr"/>
                      <a:r>
                        <a:rPr lang="en-GB" sz="2000" b="1" dirty="0">
                          <a:latin typeface="Calibri" panose="020F0502020204030204" pitchFamily="34" charset="0"/>
                          <a:cs typeface="Calibri" panose="020F0502020204030204" pitchFamily="34" charset="0"/>
                        </a:rPr>
                        <a:t>1</a:t>
                      </a:r>
                    </a:p>
                  </a:txBody>
                  <a:tcPr/>
                </a:tc>
                <a:tc>
                  <a:txBody>
                    <a:bodyPr/>
                    <a:lstStyle/>
                    <a:p>
                      <a:pPr algn="ctr"/>
                      <a:r>
                        <a:rPr lang="en-GB" sz="2000" b="1" dirty="0">
                          <a:latin typeface="Calibri" panose="020F0502020204030204" pitchFamily="34" charset="0"/>
                          <a:cs typeface="Calibri" panose="020F0502020204030204" pitchFamily="34" charset="0"/>
                        </a:rPr>
                        <a:t>25</a:t>
                      </a:r>
                    </a:p>
                  </a:txBody>
                  <a:tcPr/>
                </a:tc>
                <a:tc>
                  <a:txBody>
                    <a:bodyPr/>
                    <a:lstStyle/>
                    <a:p>
                      <a:pPr algn="ctr"/>
                      <a:r>
                        <a:rPr lang="en-GB" sz="2000" b="1" dirty="0">
                          <a:latin typeface="Calibri" panose="020F0502020204030204" pitchFamily="34" charset="0"/>
                          <a:cs typeface="Calibri" panose="020F0502020204030204" pitchFamily="34" charset="0"/>
                        </a:rPr>
                        <a:t>56</a:t>
                      </a:r>
                    </a:p>
                  </a:txBody>
                  <a:tcPr/>
                </a:tc>
                <a:tc>
                  <a:txBody>
                    <a:bodyPr/>
                    <a:lstStyle/>
                    <a:p>
                      <a:pPr algn="ctr"/>
                      <a:r>
                        <a:rPr lang="en-GB" sz="2000" b="1" dirty="0">
                          <a:latin typeface="Calibri" panose="020F0502020204030204" pitchFamily="34" charset="0"/>
                          <a:cs typeface="Calibri" panose="020F0502020204030204" pitchFamily="34" charset="0"/>
                        </a:rPr>
                        <a:t>99+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1"/>
                  </a:ext>
                </a:extLst>
              </a:tr>
              <a:tr h="511969">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algn="ctr"/>
                      <a:r>
                        <a:rPr lang="en-GB" sz="2000" b="1" dirty="0">
                          <a:latin typeface="Calibri" panose="020F0502020204030204" pitchFamily="34" charset="0"/>
                          <a:cs typeface="Calibri" panose="020F0502020204030204" pitchFamily="34" charset="0"/>
                        </a:rPr>
                        <a:t>Initial SA</a:t>
                      </a:r>
                    </a:p>
                  </a:txBody>
                  <a:tcPr/>
                </a:tc>
                <a:tc>
                  <a:txBody>
                    <a:bodyPr/>
                    <a:lstStyle/>
                    <a:p>
                      <a:pPr algn="ctr"/>
                      <a:r>
                        <a:rPr lang="en-GB" sz="2000" b="1" dirty="0" err="1">
                          <a:latin typeface="Calibri" panose="020F0502020204030204" pitchFamily="34" charset="0"/>
                          <a:cs typeface="Calibri" panose="020F0502020204030204" pitchFamily="34" charset="0"/>
                        </a:rPr>
                        <a:t>TGme</a:t>
                      </a:r>
                      <a:endParaRPr lang="en-GB" sz="2000" b="1" dirty="0">
                        <a:latin typeface="Calibri" panose="020F0502020204030204" pitchFamily="34" charset="0"/>
                        <a:cs typeface="Calibri" panose="020F0502020204030204" pitchFamily="34" charset="0"/>
                      </a:endParaRPr>
                    </a:p>
                  </a:txBody>
                  <a:tcPr/>
                </a:tc>
                <a:tc>
                  <a:txBody>
                    <a:bodyPr/>
                    <a:lstStyle/>
                    <a:p>
                      <a:pPr algn="ctr"/>
                      <a:r>
                        <a:rPr lang="en-GB" sz="2000" b="1" dirty="0">
                          <a:latin typeface="Calibri" panose="020F0502020204030204" pitchFamily="34" charset="0"/>
                          <a:cs typeface="Calibri" panose="020F0502020204030204" pitchFamily="34" charset="0"/>
                        </a:rPr>
                        <a:t>09-07</a:t>
                      </a:r>
                    </a:p>
                  </a:txBody>
                  <a:tcPr/>
                </a:tc>
                <a:tc>
                  <a:txBody>
                    <a:bodyPr/>
                    <a:lstStyle/>
                    <a:p>
                      <a:pPr algn="ctr"/>
                      <a:r>
                        <a:rPr lang="en-GB" sz="2000" b="1" dirty="0">
                          <a:latin typeface="Calibri" panose="020F0502020204030204" pitchFamily="34" charset="0"/>
                          <a:cs typeface="Calibri" panose="020F0502020204030204" pitchFamily="34" charset="0"/>
                        </a:rPr>
                        <a:t>33</a:t>
                      </a:r>
                    </a:p>
                  </a:txBody>
                  <a:tcPr/>
                </a:tc>
                <a:tc>
                  <a:txBody>
                    <a:bodyPr/>
                    <a:lstStyle/>
                    <a:p>
                      <a:pPr algn="ctr"/>
                      <a:r>
                        <a:rPr lang="en-GB" sz="2000" b="1" dirty="0">
                          <a:latin typeface="Calibri" panose="020F0502020204030204" pitchFamily="34" charset="0"/>
                          <a:cs typeface="Calibri" panose="020F0502020204030204" pitchFamily="34" charset="0"/>
                        </a:rPr>
                        <a:t>606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0002"/>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3"/>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extLst>
                  <a:ext uri="{0D108BD9-81ED-4DB2-BD59-A6C34878D82A}">
                    <a16:rowId xmlns:a16="http://schemas.microsoft.com/office/drawing/2014/main" val="10004"/>
                  </a:ext>
                </a:extLst>
              </a:tr>
              <a:tr h="511969">
                <a:tc>
                  <a:txBody>
                    <a:bodyPr/>
                    <a:lstStyle/>
                    <a:p>
                      <a:pPr algn="ctr"/>
                      <a:endParaRPr lang="en-GB" sz="2000" b="1" dirty="0">
                        <a:latin typeface="Calibri" panose="020F0502020204030204" pitchFamily="34" charset="0"/>
                        <a:cs typeface="Calibri" panose="020F0502020204030204" pitchFamily="34" charset="0"/>
                      </a:endParaRPr>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0006"/>
                  </a:ext>
                </a:extLst>
              </a:tr>
            </a:tbl>
          </a:graphicData>
        </a:graphic>
      </p:graphicFrame>
      <p:sp>
        <p:nvSpPr>
          <p:cNvPr id="6" name="Date Placeholder 5"/>
          <p:cNvSpPr>
            <a:spLocks noGrp="1"/>
          </p:cNvSpPr>
          <p:nvPr>
            <p:ph type="dt" sz="half" idx="10"/>
          </p:nvPr>
        </p:nvSpPr>
        <p:spPr/>
        <p:txBody>
          <a:bodyPr/>
          <a:lstStyle/>
          <a:p>
            <a:pPr>
              <a:defRPr/>
            </a:pPr>
            <a:r>
              <a:rPr lang="en-US"/>
              <a:t>November 2023</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345121" y="1613712"/>
            <a:ext cx="24339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b="0" dirty="0"/>
              <a:t>Data as of 2023-10-20</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3568576058"/>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97</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61</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535</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11</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November 2023</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November 2023.</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November 2023</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pic>
        <p:nvPicPr>
          <p:cNvPr id="6" name="Picture 5">
            <a:extLst>
              <a:ext uri="{FF2B5EF4-FFF2-40B4-BE49-F238E27FC236}">
                <a16:creationId xmlns:a16="http://schemas.microsoft.com/office/drawing/2014/main" id="{E10423F5-2477-A2BA-FBCC-6A159130940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674750"/>
            <a:ext cx="10615157" cy="5800663"/>
          </a:xfrm>
          <a:prstGeom prst="rect">
            <a:avLst/>
          </a:prstGeom>
        </p:spPr>
      </p:pic>
    </p:spTree>
    <p:extLst>
      <p:ext uri="{BB962C8B-B14F-4D97-AF65-F5344CB8AC3E}">
        <p14:creationId xmlns:p14="http://schemas.microsoft.com/office/powerpoint/2010/main" val="10593113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BF886797-8C70-4EB1-8875-218F36C8C491}"/>
              </a:ext>
            </a:extLst>
          </p:cNvPr>
          <p:cNvSpPr>
            <a:spLocks noGrp="1"/>
          </p:cNvSpPr>
          <p:nvPr>
            <p:ph type="dt" sz="half" idx="10"/>
          </p:nvPr>
        </p:nvSpPr>
        <p:spPr/>
        <p:txBody>
          <a:bodyPr/>
          <a:lstStyle/>
          <a:p>
            <a:pPr>
              <a:defRPr/>
            </a:pPr>
            <a:r>
              <a:rPr lang="en-US"/>
              <a:t>November 2023</a:t>
            </a:r>
          </a:p>
        </p:txBody>
      </p:sp>
      <p:sp>
        <p:nvSpPr>
          <p:cNvPr id="5" name="Footer Placeholder 4">
            <a:extLst>
              <a:ext uri="{FF2B5EF4-FFF2-40B4-BE49-F238E27FC236}">
                <a16:creationId xmlns:a16="http://schemas.microsoft.com/office/drawing/2014/main" id="{B9D96BD3-8C66-476D-BEED-D489DD0A32AD}"/>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C3613AD6-2F43-41F2-BCA7-AB796FA2EE5A}"/>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pic>
        <p:nvPicPr>
          <p:cNvPr id="9" name="Picture 8">
            <a:extLst>
              <a:ext uri="{FF2B5EF4-FFF2-40B4-BE49-F238E27FC236}">
                <a16:creationId xmlns:a16="http://schemas.microsoft.com/office/drawing/2014/main" id="{1F91024C-AF87-251D-918D-0509E037D0B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2000" y="674751"/>
            <a:ext cx="10615155" cy="5800662"/>
          </a:xfrm>
          <a:prstGeom prst="rect">
            <a:avLst/>
          </a:prstGeom>
        </p:spPr>
      </p:pic>
    </p:spTree>
    <p:extLst>
      <p:ext uri="{BB962C8B-B14F-4D97-AF65-F5344CB8AC3E}">
        <p14:creationId xmlns:p14="http://schemas.microsoft.com/office/powerpoint/2010/main" val="16180577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867C0-DE16-40E2-8E50-D6A1A8155F62}"/>
              </a:ext>
            </a:extLst>
          </p:cNvPr>
          <p:cNvSpPr>
            <a:spLocks noGrp="1"/>
          </p:cNvSpPr>
          <p:nvPr>
            <p:ph type="title"/>
          </p:nvPr>
        </p:nvSpPr>
        <p:spPr/>
        <p:txBody>
          <a:bodyPr/>
          <a:lstStyle/>
          <a:p>
            <a:r>
              <a:rPr lang="en-US" dirty="0"/>
              <a:t>Attendees by affiliation</a:t>
            </a:r>
            <a:br>
              <a:rPr lang="en-US" dirty="0"/>
            </a:br>
            <a:r>
              <a:rPr lang="en-US" dirty="0"/>
              <a:t>(attended at least one meeting September to November)</a:t>
            </a:r>
          </a:p>
        </p:txBody>
      </p:sp>
      <p:sp>
        <p:nvSpPr>
          <p:cNvPr id="4" name="Date Placeholder 3">
            <a:extLst>
              <a:ext uri="{FF2B5EF4-FFF2-40B4-BE49-F238E27FC236}">
                <a16:creationId xmlns:a16="http://schemas.microsoft.com/office/drawing/2014/main" id="{B2621AE5-EB5E-4CF0-A5F5-FC0015447EFB}"/>
              </a:ext>
            </a:extLst>
          </p:cNvPr>
          <p:cNvSpPr>
            <a:spLocks noGrp="1"/>
          </p:cNvSpPr>
          <p:nvPr>
            <p:ph type="dt" sz="half" idx="10"/>
          </p:nvPr>
        </p:nvSpPr>
        <p:spPr/>
        <p:txBody>
          <a:bodyPr/>
          <a:lstStyle/>
          <a:p>
            <a:pPr>
              <a:defRPr/>
            </a:pPr>
            <a:r>
              <a:rPr lang="en-US"/>
              <a:t>November 2023</a:t>
            </a:r>
          </a:p>
        </p:txBody>
      </p:sp>
      <p:sp>
        <p:nvSpPr>
          <p:cNvPr id="5" name="Footer Placeholder 4">
            <a:extLst>
              <a:ext uri="{FF2B5EF4-FFF2-40B4-BE49-F238E27FC236}">
                <a16:creationId xmlns:a16="http://schemas.microsoft.com/office/drawing/2014/main" id="{63A08059-8BA5-4ED7-89A0-1830D2473426}"/>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45089981-0F8C-4894-9157-388EF44E8F4F}"/>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9" name="Content Placeholder 8">
            <a:extLst>
              <a:ext uri="{FF2B5EF4-FFF2-40B4-BE49-F238E27FC236}">
                <a16:creationId xmlns:a16="http://schemas.microsoft.com/office/drawing/2014/main" id="{BA44D0A3-8AAB-B8BB-F77E-37F59FB8894E}"/>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912644" y="1752601"/>
            <a:ext cx="8642700" cy="4722812"/>
          </a:xfrm>
        </p:spPr>
      </p:pic>
    </p:spTree>
    <p:extLst>
      <p:ext uri="{BB962C8B-B14F-4D97-AF65-F5344CB8AC3E}">
        <p14:creationId xmlns:p14="http://schemas.microsoft.com/office/powerpoint/2010/main" val="3655127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18312-8B32-4EF3-A60E-0BAA89327CE2}"/>
              </a:ext>
            </a:extLst>
          </p:cNvPr>
          <p:cNvSpPr>
            <a:spLocks noGrp="1"/>
          </p:cNvSpPr>
          <p:nvPr>
            <p:ph type="title"/>
          </p:nvPr>
        </p:nvSpPr>
        <p:spPr/>
        <p:txBody>
          <a:bodyPr/>
          <a:lstStyle/>
          <a:p>
            <a:r>
              <a:rPr lang="en-US" dirty="0"/>
              <a:t>Attendance by subgroup (September to November)</a:t>
            </a:r>
          </a:p>
        </p:txBody>
      </p:sp>
      <p:sp>
        <p:nvSpPr>
          <p:cNvPr id="4" name="Date Placeholder 3">
            <a:extLst>
              <a:ext uri="{FF2B5EF4-FFF2-40B4-BE49-F238E27FC236}">
                <a16:creationId xmlns:a16="http://schemas.microsoft.com/office/drawing/2014/main" id="{8D20EB58-84BD-4A59-979A-CC5365F87061}"/>
              </a:ext>
            </a:extLst>
          </p:cNvPr>
          <p:cNvSpPr>
            <a:spLocks noGrp="1"/>
          </p:cNvSpPr>
          <p:nvPr>
            <p:ph type="dt" sz="half" idx="10"/>
          </p:nvPr>
        </p:nvSpPr>
        <p:spPr/>
        <p:txBody>
          <a:bodyPr/>
          <a:lstStyle/>
          <a:p>
            <a:pPr>
              <a:defRPr/>
            </a:pPr>
            <a:r>
              <a:rPr lang="en-US"/>
              <a:t>November 2023</a:t>
            </a:r>
          </a:p>
        </p:txBody>
      </p:sp>
      <p:sp>
        <p:nvSpPr>
          <p:cNvPr id="5" name="Footer Placeholder 4">
            <a:extLst>
              <a:ext uri="{FF2B5EF4-FFF2-40B4-BE49-F238E27FC236}">
                <a16:creationId xmlns:a16="http://schemas.microsoft.com/office/drawing/2014/main" id="{14DB3660-8F54-485A-ADFF-470042F745CC}"/>
              </a:ext>
            </a:extLst>
          </p:cNvPr>
          <p:cNvSpPr>
            <a:spLocks noGrp="1"/>
          </p:cNvSpPr>
          <p:nvPr>
            <p:ph type="ftr" sz="quarter" idx="11"/>
          </p:nvPr>
        </p:nvSpPr>
        <p:spPr/>
        <p:txBody>
          <a:bodyPr/>
          <a:lstStyle/>
          <a:p>
            <a:pPr>
              <a:defRPr/>
            </a:pPr>
            <a:r>
              <a:rPr lang="en-US"/>
              <a:t>Dorothy Stanley, HP Enterprise</a:t>
            </a:r>
          </a:p>
        </p:txBody>
      </p:sp>
      <p:sp>
        <p:nvSpPr>
          <p:cNvPr id="6" name="Slide Number Placeholder 5">
            <a:extLst>
              <a:ext uri="{FF2B5EF4-FFF2-40B4-BE49-F238E27FC236}">
                <a16:creationId xmlns:a16="http://schemas.microsoft.com/office/drawing/2014/main" id="{3E7AE66F-EC38-468C-838B-30F3AE0D9C11}"/>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23</a:t>
            </a:fld>
            <a:endParaRPr lang="en-US"/>
          </a:p>
        </p:txBody>
      </p:sp>
      <p:pic>
        <p:nvPicPr>
          <p:cNvPr id="8" name="Content Placeholder 7">
            <a:extLst>
              <a:ext uri="{FF2B5EF4-FFF2-40B4-BE49-F238E27FC236}">
                <a16:creationId xmlns:a16="http://schemas.microsoft.com/office/drawing/2014/main" id="{92B309A0-E38C-7923-4A66-7CC1877440E9}"/>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447800" y="1456947"/>
            <a:ext cx="9220200" cy="5038387"/>
          </a:xfrm>
        </p:spPr>
      </p:pic>
    </p:spTree>
    <p:extLst>
      <p:ext uri="{BB962C8B-B14F-4D97-AF65-F5344CB8AC3E}">
        <p14:creationId xmlns:p14="http://schemas.microsoft.com/office/powerpoint/2010/main" val="18369177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Florian Mendel, Infineon, </a:t>
            </a:r>
            <a:r>
              <a:rPr lang="en-US" sz="1600" dirty="0">
                <a:hlinkClick r:id="rId4"/>
              </a:rPr>
              <a:t>florian.mendel@gmail.com</a:t>
            </a:r>
            <a:r>
              <a:rPr lang="en-US" sz="1600" dirty="0"/>
              <a:t>   - Mid-week WG11 Plenary</a:t>
            </a:r>
          </a:p>
          <a:p>
            <a:pPr lvl="1"/>
            <a:r>
              <a:rPr lang="en-US" sz="1600" dirty="0"/>
              <a:t>Greg White, </a:t>
            </a:r>
            <a:r>
              <a:rPr lang="en-US" sz="1600" dirty="0" err="1"/>
              <a:t>Cablelabs</a:t>
            </a:r>
            <a:r>
              <a:rPr lang="en-US" sz="1600" dirty="0"/>
              <a:t>, </a:t>
            </a:r>
            <a:r>
              <a:rPr lang="en-US" sz="1600" dirty="0">
                <a:hlinkClick r:id="rId5"/>
              </a:rPr>
              <a:t>g.white@cablelabs.com</a:t>
            </a:r>
            <a:r>
              <a:rPr lang="en-US" sz="1600" dirty="0"/>
              <a:t>  - WNG</a:t>
            </a:r>
          </a:p>
          <a:p>
            <a:pPr lvl="1"/>
            <a:r>
              <a:rPr lang="en-US" sz="1600" dirty="0"/>
              <a:t>Catherine Berger, IEEE Editorial staff, </a:t>
            </a:r>
            <a:r>
              <a:rPr lang="en-US" sz="1600" dirty="0">
                <a:hlinkClick r:id="rId6"/>
              </a:rPr>
              <a:t>berger.catherine@ieee.org</a:t>
            </a:r>
            <a:r>
              <a:rPr lang="en-US" sz="1600" dirty="0"/>
              <a:t>  – 802.11 Editor meeting</a:t>
            </a:r>
          </a:p>
          <a:p>
            <a:pPr lvl="1"/>
            <a:r>
              <a:rPr lang="en-US" sz="1600" dirty="0"/>
              <a:t>Adnan Shahid, (U Ghent), </a:t>
            </a:r>
            <a:r>
              <a:rPr lang="en-US" sz="1600" dirty="0">
                <a:hlinkClick r:id="rId7"/>
              </a:rPr>
              <a:t>adnan.shahid@Ugent.be</a:t>
            </a:r>
            <a:r>
              <a:rPr lang="en-US" sz="1600" dirty="0"/>
              <a:t>  – AIML TIG</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M6.2 Announcements: 2023 November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24</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itle 1"/>
          <p:cNvSpPr>
            <a:spLocks noGrp="1"/>
          </p:cNvSpPr>
          <p:nvPr>
            <p:ph type="title"/>
          </p:nvPr>
        </p:nvSpPr>
        <p:spPr/>
        <p:txBody>
          <a:bodyPr/>
          <a:lstStyle/>
          <a:p>
            <a:r>
              <a:rPr lang="en-GB" altLang="en-US" dirty="0"/>
              <a:t>M6.2 Announcements</a:t>
            </a:r>
          </a:p>
        </p:txBody>
      </p:sp>
      <p:sp>
        <p:nvSpPr>
          <p:cNvPr id="21506" name="Content Placeholder 2"/>
          <p:cNvSpPr>
            <a:spLocks noGrp="1"/>
          </p:cNvSpPr>
          <p:nvPr>
            <p:ph idx="1"/>
          </p:nvPr>
        </p:nvSpPr>
        <p:spPr>
          <a:xfrm>
            <a:off x="887183" y="1600200"/>
            <a:ext cx="10363200" cy="4114800"/>
          </a:xfrm>
        </p:spPr>
        <p:txBody>
          <a:bodyPr/>
          <a:lstStyle/>
          <a:p>
            <a:pPr marL="0" indent="0">
              <a:buNone/>
            </a:pPr>
            <a:br>
              <a:rPr lang="en-US" dirty="0"/>
            </a:br>
            <a:r>
              <a:rPr lang="en-US" dirty="0"/>
              <a:t>Our web page on document submissions has been updated:</a:t>
            </a:r>
          </a:p>
          <a:p>
            <a:pPr marL="0" indent="0">
              <a:buNone/>
            </a:pPr>
            <a:r>
              <a:rPr lang="en-US" dirty="0"/>
              <a:t>See Documents </a:t>
            </a:r>
            <a:r>
              <a:rPr lang="en-US" dirty="0">
                <a:sym typeface="Wingdings" panose="05000000000000000000" pitchFamily="2" charset="2"/>
              </a:rPr>
              <a:t></a:t>
            </a:r>
            <a:r>
              <a:rPr lang="en-US" dirty="0"/>
              <a:t> IEEE 802.11 Document Instructions</a:t>
            </a:r>
          </a:p>
          <a:p>
            <a:pPr marL="0" indent="0">
              <a:buNone/>
            </a:pPr>
            <a:r>
              <a:rPr lang="en-US" dirty="0"/>
              <a:t>	https://grouper.ieee.org/groups/802/11/Rules/format-rules.html</a:t>
            </a:r>
          </a:p>
          <a:p>
            <a:pPr marL="0" indent="0">
              <a:buNone/>
            </a:pPr>
            <a:endParaRPr lang="en-US" dirty="0"/>
          </a:p>
          <a:p>
            <a:pPr marL="0" indent="0">
              <a:buNone/>
            </a:pPr>
            <a:r>
              <a:rPr lang="en-US" dirty="0"/>
              <a:t>Please use the document templates for your submissions</a:t>
            </a:r>
          </a:p>
        </p:txBody>
      </p:sp>
      <p:sp>
        <p:nvSpPr>
          <p:cNvPr id="20484" name="Date Placeholder 1"/>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25</a:t>
            </a:fld>
            <a:endParaRPr lang="en-US" altLang="en-US" sz="1200" b="0"/>
          </a:p>
        </p:txBody>
      </p:sp>
    </p:spTree>
    <p:extLst>
      <p:ext uri="{BB962C8B-B14F-4D97-AF65-F5344CB8AC3E}">
        <p14:creationId xmlns:p14="http://schemas.microsoft.com/office/powerpoint/2010/main" val="35090907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p:cNvSpPr>
            <a:spLocks noGrp="1"/>
          </p:cNvSpPr>
          <p:nvPr>
            <p:ph idx="1"/>
          </p:nvPr>
        </p:nvSpPr>
        <p:spPr>
          <a:xfrm>
            <a:off x="696913" y="1295400"/>
            <a:ext cx="10363200" cy="5027613"/>
          </a:xfrm>
        </p:spPr>
        <p:txBody>
          <a:bodyPr/>
          <a:lstStyle/>
          <a:p>
            <a:r>
              <a:rPr lang="en-GB" altLang="en-US" dirty="0"/>
              <a:t>The WG11 officer elected positions (Chair, 2 vice chairs) are open for election in March 2024.</a:t>
            </a:r>
          </a:p>
          <a:p>
            <a:r>
              <a:rPr lang="en-GB" altLang="en-US" dirty="0"/>
              <a:t>Nominations will be opened, received and closed during the March 2024  Monday opening plenary. Self-nomination is valid.</a:t>
            </a:r>
          </a:p>
          <a:p>
            <a:r>
              <a:rPr lang="en-US" altLang="en-US" dirty="0"/>
              <a:t>The current WG Chair is not seeking re-election.</a:t>
            </a:r>
            <a:endParaRPr lang="en-GB" altLang="en-US" dirty="0"/>
          </a:p>
          <a:p>
            <a:r>
              <a:rPr lang="en-GB" altLang="en-US" dirty="0"/>
              <a:t>Introductory statements made by candidates with Q&amp;A on Monday.</a:t>
            </a:r>
          </a:p>
          <a:p>
            <a:r>
              <a:rPr lang="en-GB" altLang="en-US" dirty="0"/>
              <a:t>Elections take place during the Wednesday mid-week plenary.</a:t>
            </a:r>
          </a:p>
          <a:p>
            <a:pPr lvl="1"/>
            <a:r>
              <a:rPr lang="en-GB" altLang="en-US" dirty="0"/>
              <a:t>All positions require majority confirmation vote. </a:t>
            </a:r>
          </a:p>
          <a:p>
            <a:r>
              <a:rPr lang="en-GB" altLang="en-US" dirty="0"/>
              <a:t>The WG chair &amp; vice chairs are subject to confirmation by IEEE 802 EC, and must provide and have had accepted statements of affiliation and support to 802 EC secretary before the Friday closing EC meeting.</a:t>
            </a:r>
          </a:p>
        </p:txBody>
      </p:sp>
      <p:sp>
        <p:nvSpPr>
          <p:cNvPr id="24579" name="Title 2"/>
          <p:cNvSpPr>
            <a:spLocks noGrp="1"/>
          </p:cNvSpPr>
          <p:nvPr>
            <p:ph type="title"/>
          </p:nvPr>
        </p:nvSpPr>
        <p:spPr>
          <a:xfrm>
            <a:off x="914400" y="685800"/>
            <a:ext cx="10363200" cy="685800"/>
          </a:xfrm>
        </p:spPr>
        <p:txBody>
          <a:bodyPr/>
          <a:lstStyle/>
          <a:p>
            <a:r>
              <a:rPr lang="en-GB" altLang="en-US" dirty="0"/>
              <a:t>M6.2 – WG Officer Elections Planned March 2024</a:t>
            </a:r>
          </a:p>
        </p:txBody>
      </p:sp>
      <p:sp>
        <p:nvSpPr>
          <p:cNvPr id="2458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2458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458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20EDCA67-571E-4F29-A6BA-F5C476F85358}" type="slidenum">
              <a:rPr lang="en-US" altLang="en-US" sz="1200" b="0" smtClean="0"/>
              <a:pPr>
                <a:spcBef>
                  <a:spcPct val="0"/>
                </a:spcBef>
                <a:buFontTx/>
                <a:buNone/>
              </a:pPr>
              <a:t>26</a:t>
            </a:fld>
            <a:endParaRPr lang="en-US" altLang="en-US" sz="1200" b="0"/>
          </a:p>
        </p:txBody>
      </p:sp>
    </p:spTree>
    <p:extLst>
      <p:ext uri="{BB962C8B-B14F-4D97-AF65-F5344CB8AC3E}">
        <p14:creationId xmlns:p14="http://schemas.microsoft.com/office/powerpoint/2010/main" val="6164196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sp>
        <p:nvSpPr>
          <p:cNvPr id="2" name="Date Placeholder 1"/>
          <p:cNvSpPr>
            <a:spLocks noGrp="1"/>
          </p:cNvSpPr>
          <p:nvPr>
            <p:ph type="dt" sz="half" idx="10"/>
          </p:nvPr>
        </p:nvSpPr>
        <p:spPr/>
        <p:txBody>
          <a:bodyPr/>
          <a:lstStyle/>
          <a:p>
            <a:pPr>
              <a:defRPr/>
            </a:pPr>
            <a:r>
              <a:rPr lang="en-US"/>
              <a:t>November 2023</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27</a:t>
            </a:fld>
            <a:endParaRPr lang="en-US"/>
          </a:p>
        </p:txBody>
      </p:sp>
    </p:spTree>
    <p:extLst>
      <p:ext uri="{BB962C8B-B14F-4D97-AF65-F5344CB8AC3E}">
        <p14:creationId xmlns:p14="http://schemas.microsoft.com/office/powerpoint/2010/main" val="14975100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28</a:t>
            </a:fld>
            <a:endParaRPr lang="en-US"/>
          </a:p>
        </p:txBody>
      </p:sp>
    </p:spTree>
    <p:extLst>
      <p:ext uri="{BB962C8B-B14F-4D97-AF65-F5344CB8AC3E}">
        <p14:creationId xmlns:p14="http://schemas.microsoft.com/office/powerpoint/2010/main" val="37839993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29</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733425" y="2624847"/>
            <a:ext cx="10515600" cy="3850565"/>
          </a:xfrm>
        </p:spPr>
        <p:txBody>
          <a:bodyPr/>
          <a:lstStyle/>
          <a:p>
            <a:pPr lvl="0"/>
            <a:r>
              <a:rPr lang="en-GB" dirty="0"/>
              <a:t>Please observe proper decorum in meetings; No Photography or recording </a:t>
            </a:r>
          </a:p>
          <a:p>
            <a:pPr lvl="0"/>
            <a:r>
              <a:rPr lang="en-GB" dirty="0"/>
              <a:t>Press (i.e., anyone reporting publicly on this meeting) are to announce their presence (Jan 2019 IEEE-SA Standards Board Ops Manual 5.3.3.2)</a:t>
            </a:r>
            <a:endParaRPr lang="en-GB" sz="1400" dirty="0"/>
          </a:p>
          <a:p>
            <a:pPr lvl="0"/>
            <a:r>
              <a:rPr lang="en-GB" dirty="0"/>
              <a:t>Laptop speakers, cell phone / tablet ringers off</a:t>
            </a:r>
          </a:p>
          <a:p>
            <a:pPr lvl="0"/>
            <a:r>
              <a:rPr lang="en-GB" dirty="0"/>
              <a:t>Mute when not speaking (teleconference)</a:t>
            </a:r>
          </a:p>
          <a:p>
            <a:pPr lvl="0"/>
            <a:r>
              <a:rPr lang="en-GB" dirty="0"/>
              <a:t>Use “no audio” in </a:t>
            </a:r>
            <a:r>
              <a:rPr lang="en-GB" dirty="0" err="1"/>
              <a:t>Webex</a:t>
            </a:r>
            <a:r>
              <a:rPr lang="en-GB" dirty="0"/>
              <a:t> when joining mixed mode meeting in person</a:t>
            </a:r>
          </a:p>
          <a:p>
            <a:r>
              <a:rPr lang="en-US" dirty="0"/>
              <a:t>Use chat window to enter the queue </a:t>
            </a:r>
            <a:r>
              <a:rPr lang="en-GB" dirty="0"/>
              <a:t>(teleconference)</a:t>
            </a:r>
          </a:p>
          <a:p>
            <a:pPr lvl="0"/>
            <a:r>
              <a:rPr lang="en-GB" dirty="0"/>
              <a:t>Wear badges at all times in meeting areas (face to face meetings)</a:t>
            </a:r>
            <a:endParaRPr lang="en-GB" sz="1400" dirty="0"/>
          </a:p>
          <a:p>
            <a:pPr lvl="1"/>
            <a:r>
              <a:rPr lang="en-GB" dirty="0"/>
              <a:t>Help the hotel security staff improve the general security of the meeting rooms</a:t>
            </a:r>
          </a:p>
        </p:txBody>
      </p:sp>
      <p:sp>
        <p:nvSpPr>
          <p:cNvPr id="4" name="Date Placeholder 3"/>
          <p:cNvSpPr>
            <a:spLocks noGrp="1"/>
          </p:cNvSpPr>
          <p:nvPr>
            <p:ph type="dt" sz="half" idx="10"/>
          </p:nvPr>
        </p:nvSpPr>
        <p:spPr/>
        <p:txBody>
          <a:bodyPr/>
          <a:lstStyle/>
          <a:p>
            <a:pPr>
              <a:defRPr/>
            </a:pPr>
            <a:r>
              <a:rPr lang="en-US"/>
              <a:t>November 2023</a:t>
            </a:r>
          </a:p>
        </p:txBody>
      </p:sp>
      <p:sp>
        <p:nvSpPr>
          <p:cNvPr id="5" name="Footer Placeholder 4"/>
          <p:cNvSpPr>
            <a:spLocks noGrp="1"/>
          </p:cNvSpPr>
          <p:nvPr>
            <p:ph type="ftr" sz="quarter" idx="11"/>
          </p:nvPr>
        </p:nvSpPr>
        <p:spPr/>
        <p:txBody>
          <a:bodyPr/>
          <a:lstStyle/>
          <a:p>
            <a:pPr>
              <a:defRPr/>
            </a:pPr>
            <a:r>
              <a:rPr lang="en-US"/>
              <a:t>Dorothy Stanley, HP Enterprise</a:t>
            </a:r>
          </a:p>
        </p:txBody>
      </p:sp>
      <p:grpSp>
        <p:nvGrpSpPr>
          <p:cNvPr id="7" name="Group 6"/>
          <p:cNvGrpSpPr/>
          <p:nvPr/>
        </p:nvGrpSpPr>
        <p:grpSpPr>
          <a:xfrm>
            <a:off x="1981200" y="1143003"/>
            <a:ext cx="3712116" cy="1217613"/>
            <a:chOff x="0" y="0"/>
            <a:chExt cx="8354569" cy="2740219"/>
          </a:xfrm>
        </p:grpSpPr>
        <p:sp>
          <p:nvSpPr>
            <p:cNvPr id="8" name="Shape 14"/>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9" name="Shape 36"/>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0" name="Shape 38"/>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1" name="Shape 40"/>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2" name="Shape 42"/>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3" name="Shape 44"/>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 name="Shape 46"/>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 name="Shape 48"/>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6" name="Shape 50"/>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7" name="Shape 52"/>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8" name="Shape 54"/>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 name="Shape 56"/>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 name="Shape 59"/>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 name="Shape 61"/>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 name="Shape 63"/>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3" name="Shape 65"/>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4" name="Shape 67"/>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5" name="Shape 69"/>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26" name="Shape 71"/>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7" name="Shape 73"/>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8" name="Shape 75"/>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9" name="Shape 76"/>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0" name="Shape 78"/>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1" name="Shape 80"/>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2" name="Shape 82"/>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3" name="Shape 84"/>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4" name="Shape 86"/>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5" name="Shape 88"/>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6" name="Shape 90"/>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7" name="Shape 91"/>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8" name="Shape 93"/>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39" name="Shape 95"/>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0" name="Shape 97"/>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1" name="Shape 99"/>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2" name="Shape 101"/>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3" name="Shape 103"/>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4" name="Shape 105"/>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5" name="Shape 107"/>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6" name="Shape 109"/>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7" name="Shape 111"/>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48" name="Shape 113"/>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49" name="Shape 115"/>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0" name="Shape 117"/>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1" name="Shape 119"/>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2" name="Shape 121"/>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3" name="Shape 123"/>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4" name="Shape 125"/>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5" name="Shape 127"/>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6" name="Shape 129"/>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7" name="Shape 131"/>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8" name="Shape 133"/>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59" name="Shape 135"/>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0" name="Shape 137"/>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1" name="Shape 139"/>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2" name="Shape 141"/>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3" name="Shape 143"/>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4" name="Shape 145"/>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5" name="Shape 147"/>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6" name="Shape 149"/>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7" name="Shape 151"/>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8" name="Shape 153"/>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69" name="Shape 155"/>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0" name="Shape 157"/>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1" name="Shape 159"/>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2" name="Shape 161"/>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3" name="Shape 162"/>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4" name="Shape 164"/>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5" name="Shape 166"/>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76" name="Shape 168"/>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77" name="Shape 170"/>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78" name="Shape 172"/>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79" name="Shape 174"/>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0" name="Shape 176"/>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81" name="Shape 178"/>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82" name="Shape 180"/>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83" name="Shape 182"/>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4" name="Shape 184"/>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85" name="Shape 186"/>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6" name="Shape 188"/>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7" name="Shape 190"/>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8" name="Shape 192"/>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89" name="Shape 194"/>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0" name="Shape 196"/>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1" name="Shape 198"/>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2" name="Shape 199"/>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93" name="Shape 201"/>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94" name="Shape 203"/>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95" name="Shape 205"/>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96" name="Shape 207"/>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7" name="Shape 209"/>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8" name="Shape 211"/>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99" name="Shape 213"/>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00" name="Shape 215"/>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01" name="Shape 217"/>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2" name="Shape 218"/>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3" name="Shape 220"/>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4" name="Shape 222"/>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5" name="Shape 224"/>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6" name="Shape 226"/>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7" name="Shape 228"/>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8" name="Shape 230"/>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09" name="Shape 232"/>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0" name="Shape 234"/>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1" name="Shape 2621"/>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112" name="Shape 238"/>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113" name="Shape 240"/>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4" name="Shape 242"/>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5" name="Shape 244"/>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6" name="Shape 246"/>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7" name="Shape 248"/>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8" name="Shape 250"/>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19" name="Shape 2622"/>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0" name="Shape 2623"/>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1" name="Shape 256"/>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22" name="Rectangle 121"/>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123" name="Shape 259"/>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4" name="Shape 260"/>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5" name="Shape 261"/>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6" name="Shape 262"/>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7" name="Shape 263"/>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128" name="Shape 264"/>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130" name="Group 129"/>
          <p:cNvGrpSpPr/>
          <p:nvPr/>
        </p:nvGrpSpPr>
        <p:grpSpPr>
          <a:xfrm>
            <a:off x="5907313" y="1261539"/>
            <a:ext cx="1728490" cy="1197598"/>
            <a:chOff x="0" y="0"/>
            <a:chExt cx="4896716" cy="3392729"/>
          </a:xfrm>
        </p:grpSpPr>
        <p:pic>
          <p:nvPicPr>
            <p:cNvPr id="131" name="Picture 130"/>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132" name="Group 131"/>
            <p:cNvGrpSpPr>
              <a:grpSpLocks/>
            </p:cNvGrpSpPr>
            <p:nvPr/>
          </p:nvGrpSpPr>
          <p:grpSpPr bwMode="auto">
            <a:xfrm>
              <a:off x="1691121" y="1156854"/>
              <a:ext cx="1799359" cy="1252970"/>
              <a:chOff x="1691121" y="1156854"/>
              <a:chExt cx="96" cy="81"/>
            </a:xfrm>
          </p:grpSpPr>
          <p:sp>
            <p:nvSpPr>
              <p:cNvPr id="133" name="Line 32"/>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134" name="Line 33"/>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135" name="Group 134"/>
          <p:cNvGrpSpPr/>
          <p:nvPr/>
        </p:nvGrpSpPr>
        <p:grpSpPr>
          <a:xfrm>
            <a:off x="8133199" y="1064594"/>
            <a:ext cx="1122631" cy="1311975"/>
            <a:chOff x="0" y="0"/>
            <a:chExt cx="5316682" cy="6213396"/>
          </a:xfrm>
        </p:grpSpPr>
        <p:pic>
          <p:nvPicPr>
            <p:cNvPr id="136" name="Picture 13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137" name="Group 136"/>
            <p:cNvGrpSpPr>
              <a:grpSpLocks/>
            </p:cNvGrpSpPr>
            <p:nvPr/>
          </p:nvGrpSpPr>
          <p:grpSpPr bwMode="auto">
            <a:xfrm>
              <a:off x="658091" y="1021773"/>
              <a:ext cx="4340290" cy="3030682"/>
              <a:chOff x="658091" y="1021773"/>
              <a:chExt cx="96" cy="81"/>
            </a:xfrm>
          </p:grpSpPr>
          <p:sp>
            <p:nvSpPr>
              <p:cNvPr id="138" name="Line 32"/>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139" name="Line 33"/>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sz="2000" dirty="0"/>
              <a:t>Liaisons received since September 2023:</a:t>
            </a:r>
          </a:p>
          <a:p>
            <a:pPr marL="0" indent="0">
              <a:buNone/>
            </a:pPr>
            <a:endParaRPr lang="en-US" sz="2000" dirty="0"/>
          </a:p>
          <a:p>
            <a:pPr marL="0" indent="0">
              <a:buNone/>
            </a:pPr>
            <a:r>
              <a:rPr lang="en-US" sz="2000" dirty="0"/>
              <a:t>From ITU-T SG20 re: Ambient Power, see </a:t>
            </a:r>
            <a:r>
              <a:rPr lang="en-US" sz="2000" dirty="0">
                <a:hlinkClick r:id="rId3"/>
              </a:rPr>
              <a:t>https://mentor.ieee.org/802.11/dcn/23/11-23-1707-00-0000-liaison-from-itu-t-sg20-re-requirements-for-iot-ambient-power-devices.docx</a:t>
            </a:r>
            <a:r>
              <a:rPr lang="en-US" sz="2000" dirty="0"/>
              <a:t> </a:t>
            </a:r>
          </a:p>
          <a:p>
            <a:pPr marL="0" indent="0">
              <a:buNone/>
            </a:pPr>
            <a:endParaRPr lang="en-US" sz="2000" dirty="0"/>
          </a:p>
          <a:p>
            <a:pPr marL="0" indent="0">
              <a:buNone/>
            </a:pPr>
            <a:r>
              <a:rPr lang="en-US" sz="2000" dirty="0"/>
              <a:t>WBA whitepaper: Get ready for Wi-Fi 7; Necati </a:t>
            </a:r>
            <a:r>
              <a:rPr lang="en-US" sz="2000" dirty="0" err="1"/>
              <a:t>Canpolat</a:t>
            </a:r>
            <a:r>
              <a:rPr lang="en-US" sz="2000" dirty="0"/>
              <a:t> introduced the liaison on Wednesday of the 2023 September meeting –  see </a:t>
            </a:r>
            <a:r>
              <a:rPr lang="en-US" sz="2000" dirty="0">
                <a:hlinkClick r:id="rId4"/>
              </a:rPr>
              <a:t>https://grouper.ieee.org/groups/802/11/private/liaisons/WBA_2023_Get_Ready_for_Wi-Fi_7%20-%20LS%20to%20IEEE%20802.11.pdf</a:t>
            </a:r>
            <a:r>
              <a:rPr lang="en-US" sz="2000" dirty="0"/>
              <a:t>   (information only).</a:t>
            </a:r>
          </a:p>
          <a:p>
            <a:pPr marL="0" indent="0">
              <a:buNone/>
            </a:pPr>
            <a:endParaRPr lang="en-US" sz="2000" dirty="0"/>
          </a:p>
          <a:p>
            <a:pPr marL="0" indent="0">
              <a:buNone/>
            </a:pPr>
            <a:r>
              <a:rPr lang="en-US" sz="2000" dirty="0"/>
              <a:t>Liaisons website, see </a:t>
            </a:r>
            <a:r>
              <a:rPr lang="en-US" sz="2000" dirty="0">
                <a:hlinkClick r:id="rId5"/>
              </a:rPr>
              <a:t>https://grouper.ieee.org/groups/802/11/Liaisons/Liaisons-and-External-Communications.html</a:t>
            </a:r>
            <a:r>
              <a:rPr lang="en-US" sz="2000" dirty="0"/>
              <a:t> </a:t>
            </a:r>
          </a:p>
          <a:p>
            <a:pPr marL="0" indent="0">
              <a:buNone/>
            </a:pPr>
            <a:endParaRPr lang="en-GB" sz="2000"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799100" y="1752600"/>
            <a:ext cx="10859500" cy="4343400"/>
          </a:xfrm>
        </p:spPr>
        <p:txBody>
          <a:bodyPr/>
          <a:lstStyle/>
          <a:p>
            <a:pPr marL="0" indent="0">
              <a:buNone/>
            </a:pPr>
            <a:r>
              <a:rPr lang="en-US" altLang="en-US" dirty="0"/>
              <a:t>November 2023 </a:t>
            </a:r>
          </a:p>
          <a:p>
            <a:pPr marL="0" indent="0">
              <a:buNone/>
            </a:pPr>
            <a:r>
              <a:rPr lang="en-US" altLang="en-US" sz="2800" b="0" dirty="0"/>
              <a:t>AMP SG 2</a:t>
            </a:r>
            <a:r>
              <a:rPr lang="en-US" altLang="en-US" sz="2800" b="0" baseline="30000" dirty="0"/>
              <a:t>nd</a:t>
            </a:r>
            <a:r>
              <a:rPr lang="en-US" altLang="en-US" sz="2800" b="0" dirty="0"/>
              <a:t>  Recharter &amp; first extension</a:t>
            </a:r>
          </a:p>
          <a:p>
            <a:pPr marL="0" indent="0">
              <a:buNone/>
            </a:pPr>
            <a:r>
              <a:rPr lang="en-US" altLang="en-US" b="0" dirty="0"/>
              <a:t>P802.11-2020 Cor 2 PAR unconditional to SA Ballot</a:t>
            </a:r>
          </a:p>
          <a:p>
            <a:pPr marL="0" indent="0">
              <a:buNone/>
            </a:pPr>
            <a:r>
              <a:rPr lang="en-US" altLang="en-US" b="0" dirty="0"/>
              <a:t>P802.11be conditional to SA Ballot</a:t>
            </a:r>
          </a:p>
          <a:p>
            <a:pPr marL="0" indent="0">
              <a:buNone/>
            </a:pPr>
            <a:endParaRPr lang="en-US" altLang="en-US" sz="28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IEEE-SA Standards Board (SASB)</a:t>
            </a:r>
          </a:p>
        </p:txBody>
      </p:sp>
      <p:sp>
        <p:nvSpPr>
          <p:cNvPr id="15363" name="Content Placeholder 2"/>
          <p:cNvSpPr>
            <a:spLocks noGrp="1"/>
          </p:cNvSpPr>
          <p:nvPr>
            <p:ph idx="1"/>
          </p:nvPr>
        </p:nvSpPr>
        <p:spPr>
          <a:xfrm>
            <a:off x="894127" y="1600200"/>
            <a:ext cx="10363200" cy="4648200"/>
          </a:xfrm>
        </p:spPr>
        <p:txBody>
          <a:bodyPr/>
          <a:lstStyle/>
          <a:p>
            <a:pPr marL="0" indent="0">
              <a:buNone/>
            </a:pPr>
            <a:endParaRPr lang="en-US" altLang="en-US" sz="2800" dirty="0"/>
          </a:p>
          <a:p>
            <a:pPr marL="0" indent="0">
              <a:buNone/>
            </a:pPr>
            <a:r>
              <a:rPr lang="en-US" altLang="en-US" sz="2800" dirty="0"/>
              <a:t>September 2023 – All approved</a:t>
            </a:r>
          </a:p>
          <a:p>
            <a:pPr marL="0" indent="0">
              <a:buNone/>
            </a:pPr>
            <a:r>
              <a:rPr lang="en-US" altLang="en-US" sz="2800" b="0" dirty="0"/>
              <a:t>P802.11be PAR Extension </a:t>
            </a:r>
          </a:p>
          <a:p>
            <a:pPr marL="0" indent="0">
              <a:buNone/>
            </a:pPr>
            <a:r>
              <a:rPr lang="en-US" altLang="en-US" sz="2800" b="0" dirty="0"/>
              <a:t>P802.11bn PAR </a:t>
            </a:r>
          </a:p>
          <a:p>
            <a:pPr marL="0" indent="0">
              <a:buNone/>
            </a:pPr>
            <a:r>
              <a:rPr lang="en-US" altLang="en-US" sz="2800" b="0" dirty="0"/>
              <a:t>P802.11-2020 Cor 2 PAR</a:t>
            </a:r>
          </a:p>
          <a:p>
            <a:pPr marL="0" indent="0">
              <a:buNone/>
            </a:pPr>
            <a:endParaRPr lang="en-US" altLang="en-US" sz="2800" b="0" dirty="0"/>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November 2023</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Dorothy Stanley, HP Enterprise</a:t>
            </a:r>
          </a:p>
        </p:txBody>
      </p:sp>
      <p:graphicFrame>
        <p:nvGraphicFramePr>
          <p:cNvPr id="8" name="Table 7"/>
          <p:cNvGraphicFramePr>
            <a:graphicFrameLocks noGrp="1"/>
          </p:cNvGraphicFramePr>
          <p:nvPr>
            <p:extLst>
              <p:ext uri="{D42A27DB-BD31-4B8C-83A1-F6EECF244321}">
                <p14:modId xmlns:p14="http://schemas.microsoft.com/office/powerpoint/2010/main" val="556586850"/>
              </p:ext>
            </p:extLst>
          </p:nvPr>
        </p:nvGraphicFramePr>
        <p:xfrm>
          <a:off x="914400" y="1828802"/>
          <a:ext cx="9639831" cy="3914524"/>
        </p:xfrm>
        <a:graphic>
          <a:graphicData uri="http://schemas.openxmlformats.org/drawingml/2006/table">
            <a:tbl>
              <a:tblPr/>
              <a:tblGrid>
                <a:gridCol w="3620031">
                  <a:extLst>
                    <a:ext uri="{9D8B030D-6E8A-4147-A177-3AD203B41FA5}">
                      <a16:colId xmlns:a16="http://schemas.microsoft.com/office/drawing/2014/main" val="20000"/>
                    </a:ext>
                  </a:extLst>
                </a:gridCol>
                <a:gridCol w="6019800">
                  <a:extLst>
                    <a:ext uri="{9D8B030D-6E8A-4147-A177-3AD203B41FA5}">
                      <a16:colId xmlns:a16="http://schemas.microsoft.com/office/drawing/2014/main" val="20001"/>
                    </a:ext>
                  </a:extLst>
                </a:gridCol>
              </a:tblGrid>
              <a:tr h="352674">
                <a:tc>
                  <a:txBody>
                    <a:bodyPr/>
                    <a:lstStyle/>
                    <a:p>
                      <a:pPr algn="l" fontAlgn="b"/>
                      <a:r>
                        <a:rPr lang="en-US" sz="2000" b="1" i="1" u="none" strike="noStrike">
                          <a:effectLst/>
                          <a:latin typeface="Arial" panose="020B0604020202020204" pitchFamily="34" charset="0"/>
                        </a:rPr>
                        <a:t>WG Session Reports</a:t>
                      </a:r>
                    </a:p>
                  </a:txBody>
                  <a:tcPr marL="0" marR="0" marT="0" marB="0" anchor="b">
                    <a:lnL>
                      <a:noFill/>
                    </a:lnL>
                    <a:lnR>
                      <a:noFill/>
                    </a:lnR>
                    <a:lnT>
                      <a:noFill/>
                    </a:lnT>
                    <a:lnB>
                      <a:noFill/>
                    </a:lnB>
                    <a:solidFill>
                      <a:srgbClr val="FFCCFF"/>
                    </a:solidFill>
                  </a:tcPr>
                </a:tc>
                <a:tc>
                  <a:txBody>
                    <a:bodyPr/>
                    <a:lstStyle/>
                    <a:p>
                      <a:pPr algn="l" fontAlgn="b"/>
                      <a:r>
                        <a:rPr lang="en-US" sz="2000" b="0" i="1" u="sng" strike="noStrike">
                          <a:solidFill>
                            <a:srgbClr val="0000D4"/>
                          </a:solidFill>
                          <a:effectLst/>
                          <a:latin typeface="Arial" panose="020B0604020202020204" pitchFamily="34" charset="0"/>
                        </a:rPr>
                        <a:t> </a:t>
                      </a: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0"/>
                  </a:ext>
                </a:extLst>
              </a:tr>
              <a:tr h="352674">
                <a:tc>
                  <a:txBody>
                    <a:bodyPr/>
                    <a:lstStyle/>
                    <a:p>
                      <a:pPr algn="l" fontAlgn="b"/>
                      <a:r>
                        <a:rPr lang="en-US" sz="2000" b="0" i="0" u="none" strike="noStrike">
                          <a:solidFill>
                            <a:srgbClr val="323232"/>
                          </a:solidFill>
                          <a:effectLst/>
                          <a:latin typeface="Arial" panose="020B0604020202020204" pitchFamily="34" charset="0"/>
                        </a:rPr>
                        <a:t>WG Agenda</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3"/>
                        </a:rPr>
                        <a:t>https://mentor.ieee.org/802.11/dcn/23/11-23-1704</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1"/>
                  </a:ext>
                </a:extLst>
              </a:tr>
              <a:tr h="352674">
                <a:tc>
                  <a:txBody>
                    <a:bodyPr/>
                    <a:lstStyle/>
                    <a:p>
                      <a:pPr algn="l" fontAlgn="b"/>
                      <a:r>
                        <a:rPr lang="en-US" sz="2000" b="0" i="0" u="none" strike="noStrike">
                          <a:solidFill>
                            <a:srgbClr val="323232"/>
                          </a:solidFill>
                          <a:effectLst/>
                          <a:latin typeface="Arial" panose="020B0604020202020204" pitchFamily="34" charset="0"/>
                        </a:rPr>
                        <a:t>Opening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4"/>
                        </a:rPr>
                        <a:t>https://mentor.ieee.org/802.11/dcn/23/11-23-1705</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2"/>
                  </a:ext>
                </a:extLst>
              </a:tr>
              <a:tr h="352674">
                <a:tc>
                  <a:txBody>
                    <a:bodyPr/>
                    <a:lstStyle/>
                    <a:p>
                      <a:pPr algn="l" fontAlgn="b"/>
                      <a:r>
                        <a:rPr lang="en-US" sz="2000" b="0" i="0" u="none" strike="noStrike">
                          <a:solidFill>
                            <a:srgbClr val="323232"/>
                          </a:solidFill>
                          <a:effectLst/>
                          <a:latin typeface="Arial" panose="020B0604020202020204" pitchFamily="34" charset="0"/>
                        </a:rPr>
                        <a:t>Snapshot slides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5"/>
                        </a:rPr>
                        <a:t>https://mentor.ieee.org/802.11/dcn/23/11-23-1708</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3"/>
                  </a:ext>
                </a:extLst>
              </a:tr>
              <a:tr h="394166">
                <a:tc>
                  <a:txBody>
                    <a:bodyPr/>
                    <a:lstStyle/>
                    <a:p>
                      <a:pPr algn="l" fontAlgn="b"/>
                      <a:r>
                        <a:rPr lang="en-US" sz="2000" b="0" i="0" u="none" strike="noStrike">
                          <a:solidFill>
                            <a:srgbClr val="323232"/>
                          </a:solidFill>
                          <a:effectLst/>
                          <a:latin typeface="Arial" panose="020B0604020202020204" pitchFamily="34" charset="0"/>
                        </a:rPr>
                        <a:t>1</a:t>
                      </a:r>
                      <a:r>
                        <a:rPr lang="en-US" sz="2000" b="0" i="0" u="none" strike="noStrike" baseline="30000">
                          <a:solidFill>
                            <a:srgbClr val="323232"/>
                          </a:solidFill>
                          <a:effectLst/>
                          <a:latin typeface="Arial" panose="020B0604020202020204" pitchFamily="34" charset="0"/>
                        </a:rPr>
                        <a:t>st</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6"/>
                        </a:rPr>
                        <a:t>https://mentor.ieee.org/802.11/dcn/23/11-23-1689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4"/>
                  </a:ext>
                </a:extLst>
              </a:tr>
              <a:tr h="394166">
                <a:tc>
                  <a:txBody>
                    <a:bodyPr/>
                    <a:lstStyle/>
                    <a:p>
                      <a:pPr algn="l" fontAlgn="b"/>
                      <a:r>
                        <a:rPr lang="en-US" sz="2000" b="0" i="0" u="none" strike="noStrike">
                          <a:solidFill>
                            <a:srgbClr val="323232"/>
                          </a:solidFill>
                          <a:effectLst/>
                          <a:latin typeface="Arial" panose="020B0604020202020204" pitchFamily="34" charset="0"/>
                        </a:rPr>
                        <a:t>2</a:t>
                      </a:r>
                      <a:r>
                        <a:rPr lang="en-US" sz="2000" b="0" i="0" u="none" strike="noStrike" baseline="30000">
                          <a:solidFill>
                            <a:srgbClr val="323232"/>
                          </a:solidFill>
                          <a:effectLst/>
                          <a:latin typeface="Arial" panose="020B0604020202020204" pitchFamily="34" charset="0"/>
                        </a:rPr>
                        <a:t>nd</a:t>
                      </a:r>
                      <a:r>
                        <a:rPr lang="en-US" sz="2000" b="0" i="0" u="none" strike="noStrike">
                          <a:solidFill>
                            <a:srgbClr val="323232"/>
                          </a:solidFill>
                          <a:effectLst/>
                          <a:latin typeface="Arial" panose="020B0604020202020204" pitchFamily="34" charset="0"/>
                        </a:rPr>
                        <a:t> vice chair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7"/>
                        </a:rPr>
                        <a:t>https://mentor.ieee.org/802.11/dcn/23/11-23-1709</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5"/>
                  </a:ext>
                </a:extLst>
              </a:tr>
              <a:tr h="352674">
                <a:tc>
                  <a:txBody>
                    <a:bodyPr/>
                    <a:lstStyle/>
                    <a:p>
                      <a:pPr algn="l" fontAlgn="b"/>
                      <a:r>
                        <a:rPr lang="en-US" sz="2000" b="0" i="0" u="none" strike="noStrike">
                          <a:solidFill>
                            <a:srgbClr val="323232"/>
                          </a:solidFill>
                          <a:effectLst/>
                          <a:latin typeface="Arial" panose="020B0604020202020204" pitchFamily="34" charset="0"/>
                        </a:rPr>
                        <a:t>Treasurer</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8"/>
                        </a:rPr>
                        <a:t>https://mentor.ieee.org/802-ec/dcn/23/ec-23-0003</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6"/>
                  </a:ext>
                </a:extLst>
              </a:tr>
              <a:tr h="267696">
                <a:tc>
                  <a:txBody>
                    <a:bodyPr/>
                    <a:lstStyle/>
                    <a:p>
                      <a:pPr algn="l" fontAlgn="b"/>
                      <a:r>
                        <a:rPr lang="en-US" sz="2000" b="0" i="0" u="none" strike="noStrike">
                          <a:solidFill>
                            <a:srgbClr val="323232"/>
                          </a:solidFill>
                          <a:effectLst/>
                          <a:latin typeface="Arial" panose="020B0604020202020204" pitchFamily="34" charset="0"/>
                        </a:rPr>
                        <a:t>Chair's Supplementary Material</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9"/>
                        </a:rPr>
                        <a:t>https://mentor.ieee.org/802.11/dcn/23/11-23-1706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7"/>
                  </a:ext>
                </a:extLst>
              </a:tr>
              <a:tr h="352674">
                <a:tc>
                  <a:txBody>
                    <a:bodyPr/>
                    <a:lstStyle/>
                    <a:p>
                      <a:pPr algn="l" fontAlgn="b"/>
                      <a:r>
                        <a:rPr lang="en-US" sz="2000" b="0" i="0" u="none" strike="noStrike">
                          <a:solidFill>
                            <a:srgbClr val="323232"/>
                          </a:solidFill>
                          <a:effectLst/>
                          <a:latin typeface="Arial" panose="020B0604020202020204" pitchFamily="34" charset="0"/>
                        </a:rPr>
                        <a:t>Motions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0"/>
                        </a:rPr>
                        <a:t>https://mentor.ieee.org/802.11/dcn/23/11-23-1686</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8"/>
                  </a:ext>
                </a:extLst>
              </a:tr>
              <a:tr h="352674">
                <a:tc>
                  <a:txBody>
                    <a:bodyPr/>
                    <a:lstStyle/>
                    <a:p>
                      <a:pPr algn="l" fontAlgn="b"/>
                      <a:r>
                        <a:rPr lang="en-US" sz="2000" b="0" i="0" u="none" strike="noStrike">
                          <a:solidFill>
                            <a:srgbClr val="323232"/>
                          </a:solidFill>
                          <a:effectLst/>
                          <a:latin typeface="Arial" panose="020B0604020202020204" pitchFamily="34" charset="0"/>
                        </a:rPr>
                        <a:t>Session report</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a:solidFill>
                            <a:srgbClr val="0000D4"/>
                          </a:solidFill>
                          <a:effectLst/>
                          <a:latin typeface="Arial" panose="020B0604020202020204" pitchFamily="34" charset="0"/>
                          <a:hlinkClick r:id="rId11"/>
                        </a:rPr>
                        <a:t>https://mentor.ieee.org/802.11/dcn/23/11-23-1710</a:t>
                      </a:r>
                      <a:endParaRPr lang="en-US" sz="2000" b="0" i="0" u="sng" strike="noStrike">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09"/>
                  </a:ext>
                </a:extLst>
              </a:tr>
              <a:tr h="352674">
                <a:tc>
                  <a:txBody>
                    <a:bodyPr/>
                    <a:lstStyle/>
                    <a:p>
                      <a:pPr algn="l" fontAlgn="b"/>
                      <a:r>
                        <a:rPr lang="en-US" sz="2000" b="0" i="0" u="none" strike="noStrike">
                          <a:solidFill>
                            <a:srgbClr val="323232"/>
                          </a:solidFill>
                          <a:effectLst/>
                          <a:latin typeface="Arial" panose="020B0604020202020204" pitchFamily="34" charset="0"/>
                        </a:rPr>
                        <a:t>Previous Session Minutes</a:t>
                      </a:r>
                    </a:p>
                  </a:txBody>
                  <a:tcPr marL="0" marR="0" marT="0" marB="0" anchor="b">
                    <a:lnL>
                      <a:noFill/>
                    </a:lnL>
                    <a:lnR>
                      <a:noFill/>
                    </a:lnR>
                    <a:lnT>
                      <a:noFill/>
                    </a:lnT>
                    <a:lnB>
                      <a:noFill/>
                    </a:lnB>
                    <a:solidFill>
                      <a:srgbClr val="FFCCFF"/>
                    </a:solidFill>
                  </a:tcPr>
                </a:tc>
                <a:tc>
                  <a:txBody>
                    <a:bodyPr/>
                    <a:lstStyle/>
                    <a:p>
                      <a:pPr algn="l" fontAlgn="b"/>
                      <a:r>
                        <a:rPr lang="en-US" sz="2000" b="0" i="0" u="sng" strike="noStrike" dirty="0">
                          <a:solidFill>
                            <a:srgbClr val="0000D4"/>
                          </a:solidFill>
                          <a:effectLst/>
                          <a:latin typeface="Arial" panose="020B0604020202020204" pitchFamily="34" charset="0"/>
                          <a:hlinkClick r:id="rId12"/>
                        </a:rPr>
                        <a:t>https://mentor.ieee.org/802.11/dcn/23/11-23-1542</a:t>
                      </a:r>
                      <a:endParaRPr lang="en-US" sz="2000" b="0" i="0" u="sng" strike="noStrike" dirty="0">
                        <a:solidFill>
                          <a:srgbClr val="0000D4"/>
                        </a:solidFill>
                        <a:effectLst/>
                        <a:latin typeface="Arial" panose="020B0604020202020204" pitchFamily="34" charset="0"/>
                      </a:endParaRPr>
                    </a:p>
                  </a:txBody>
                  <a:tcPr marL="0" marR="0" marT="0" marB="0" anchor="b">
                    <a:lnL>
                      <a:noFill/>
                    </a:lnL>
                    <a:lnR>
                      <a:noFill/>
                    </a:lnR>
                    <a:lnT>
                      <a:noFill/>
                    </a:lnT>
                    <a:lnB>
                      <a:noFill/>
                    </a:lnB>
                    <a:solidFill>
                      <a:srgbClr val="FFCCFF"/>
                    </a:solidFill>
                  </a:tcPr>
                </a:tc>
                <a:extLst>
                  <a:ext uri="{0D108BD9-81ED-4DB2-BD59-A6C34878D82A}">
                    <a16:rowId xmlns:a16="http://schemas.microsoft.com/office/drawing/2014/main" val="10010"/>
                  </a:ext>
                </a:extLst>
              </a:tr>
            </a:tbl>
          </a:graphicData>
        </a:graphic>
      </p:graphicFrame>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November 2023 session, reciprocal credit is given for other WG/TAG meetings which occur during the WG11 session, Monday November 12, 2023 10:30 am Eastern time to Friday, November 17, 2023 noon Eastern time. </a:t>
            </a:r>
          </a:p>
          <a:p>
            <a:endParaRPr lang="en-US" altLang="en-US" dirty="0"/>
          </a:p>
          <a:p>
            <a:r>
              <a:rPr lang="en-US" altLang="en-US" dirty="0"/>
              <a:t>The </a:t>
            </a:r>
            <a:r>
              <a:rPr lang="en-US" altLang="en-US" u="sng" dirty="0"/>
              <a:t>November</a:t>
            </a:r>
            <a:r>
              <a:rPr lang="en-US" altLang="en-US" dirty="0"/>
              <a:t> 2023 in-person and electronic meeting DOES count towards voting credit. NOTE: 12 meetings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981200"/>
            <a:ext cx="10591800" cy="4114800"/>
          </a:xfrm>
        </p:spPr>
        <p:txBody>
          <a:bodyPr/>
          <a:lstStyle/>
          <a:p>
            <a:pPr>
              <a:spcBef>
                <a:spcPts val="0"/>
              </a:spcBef>
              <a:buFont typeface="Arial" panose="020B0604020202020204" pitchFamily="34" charset="0"/>
              <a:buChar char="•"/>
            </a:pPr>
            <a:r>
              <a:rPr lang="en-US" dirty="0"/>
              <a:t>Agenda:   See </a:t>
            </a:r>
            <a:r>
              <a:rPr lang="en-US" dirty="0">
                <a:hlinkClick r:id="rId2"/>
              </a:rPr>
              <a:t>https://mentor.ieee.org/802.18/documents</a:t>
            </a:r>
            <a:r>
              <a:rPr lang="en-US" dirty="0"/>
              <a:t> </a:t>
            </a:r>
          </a:p>
          <a:p>
            <a:pPr>
              <a:spcBef>
                <a:spcPts val="0"/>
              </a:spcBef>
              <a:buFont typeface="Arial" panose="020B0604020202020204" pitchFamily="34" charset="0"/>
              <a:buChar char="•"/>
            </a:pPr>
            <a:r>
              <a:rPr lang="en-US" altLang="en-US" dirty="0"/>
              <a:t>Meeting times: Tuesday 2023-11-14 AM2 and Thursday 2023-11-16 AM1, see </a:t>
            </a:r>
            <a:r>
              <a:rPr lang="en-US" altLang="en-US" dirty="0">
                <a:hlinkClick r:id="rId3"/>
              </a:rPr>
              <a:t>https://www.ieee802.org/18/</a:t>
            </a:r>
            <a:r>
              <a:rPr lang="en-US" altLang="en-US" dirty="0"/>
              <a:t> and </a:t>
            </a:r>
            <a:r>
              <a:rPr lang="en-US" altLang="en-US" dirty="0">
                <a:hlinkClick r:id="rId4"/>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Discussion items of interest to 802.11 WG include</a:t>
            </a:r>
          </a:p>
          <a:p>
            <a:pPr lvl="1">
              <a:spcBef>
                <a:spcPts val="0"/>
              </a:spcBef>
              <a:buFont typeface="Arial" panose="020B0604020202020204" pitchFamily="34" charset="0"/>
              <a:buChar char="•"/>
            </a:pPr>
            <a:r>
              <a:rPr lang="en-US" altLang="en-US" dirty="0"/>
              <a:t>Recent Americas, European ETSI, CEPT and Asia Pacific activities status and discussion</a:t>
            </a:r>
          </a:p>
          <a:p>
            <a:pPr lvl="1">
              <a:spcBef>
                <a:spcPts val="0"/>
              </a:spcBef>
              <a:buFont typeface="Arial" panose="020B0604020202020204" pitchFamily="34" charset="0"/>
              <a:buChar char="•"/>
            </a:pPr>
            <a:r>
              <a:rPr lang="en-US" dirty="0"/>
              <a:t>IEEE 802 ITU-R WP5A contributions</a:t>
            </a:r>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November 2023</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Dorothy Stanley, HP Enterprise</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190489</TotalTime>
  <Words>2790</Words>
  <Application>Microsoft Office PowerPoint</Application>
  <PresentationFormat>Widescreen</PresentationFormat>
  <Paragraphs>687</Paragraphs>
  <Slides>29</Slides>
  <Notes>16</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29</vt:i4>
      </vt:variant>
    </vt:vector>
  </HeadingPairs>
  <TitlesOfParts>
    <vt:vector size="38" baseType="lpstr">
      <vt:lpstr>Arial</vt:lpstr>
      <vt:lpstr>Arial Narrow</vt:lpstr>
      <vt:lpstr>Calibri</vt:lpstr>
      <vt:lpstr>Tahoma</vt:lpstr>
      <vt:lpstr>Times New Roman</vt:lpstr>
      <vt:lpstr>Wingdings</vt:lpstr>
      <vt:lpstr>Default Design</vt:lpstr>
      <vt:lpstr>Custom Design</vt:lpstr>
      <vt:lpstr>Document</vt:lpstr>
      <vt:lpstr>802.11 Working Group Opening Report November 2023</vt:lpstr>
      <vt:lpstr>Introduction</vt:lpstr>
      <vt:lpstr>M1.3 Meeting Decorum</vt:lpstr>
      <vt:lpstr>M2.2.1 Summary of Liaisons </vt:lpstr>
      <vt:lpstr>M2.3 Recent and anticipated 802 EC actions</vt:lpstr>
      <vt:lpstr>M2.3 IEEE-SA Standards Board (SASB)</vt:lpstr>
      <vt:lpstr>M3.1 802.11 Working Group Session Documents</vt:lpstr>
      <vt:lpstr>M3.2 Joint meetings and Reciprocal Credit</vt:lpstr>
      <vt:lpstr>M3.2 802.18 details</vt:lpstr>
      <vt:lpstr>M3.2 802.19 details</vt:lpstr>
      <vt:lpstr>M4.1.1/W2.6 IEEE 802.11 Groups </vt:lpstr>
      <vt:lpstr>M3.2 Other 802 WG meetings</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PowerPoint Presentation</vt:lpstr>
      <vt:lpstr>Attendees by affiliation (attended at least one meeting September to November)</vt:lpstr>
      <vt:lpstr>Attendance by subgroup (September to November)</vt:lpstr>
      <vt:lpstr>M6.2 Announcements: 2023 November Designation of Individual experts</vt:lpstr>
      <vt:lpstr>M6.2 Announcements</vt:lpstr>
      <vt:lpstr>M6.2 – WG Officer Elections Planned March 2024</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dorothy.stanley@hpe.com</dc:creator>
  <cp:keywords>November 2023</cp:keywords>
  <cp:lastModifiedBy>Stanley, Dorothy</cp:lastModifiedBy>
  <cp:revision>2529</cp:revision>
  <cp:lastPrinted>1998-02-10T13:28:06Z</cp:lastPrinted>
  <dcterms:created xsi:type="dcterms:W3CDTF">1998-02-10T13:07:52Z</dcterms:created>
  <dcterms:modified xsi:type="dcterms:W3CDTF">2023-11-13T19:27:16Z</dcterms:modified>
  <cp:category>Dorothy Stanley, HP Enterprise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