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2"/>
  </p:notesMasterIdLst>
  <p:handoutMasterIdLst>
    <p:handoutMasterId r:id="rId33"/>
  </p:handoutMasterIdLst>
  <p:sldIdLst>
    <p:sldId id="522" r:id="rId3"/>
    <p:sldId id="523" r:id="rId4"/>
    <p:sldId id="524" r:id="rId5"/>
    <p:sldId id="525" r:id="rId6"/>
    <p:sldId id="526" r:id="rId7"/>
    <p:sldId id="527" r:id="rId8"/>
    <p:sldId id="528" r:id="rId9"/>
    <p:sldId id="529" r:id="rId10"/>
    <p:sldId id="530" r:id="rId11"/>
    <p:sldId id="531" r:id="rId12"/>
    <p:sldId id="430" r:id="rId13"/>
    <p:sldId id="532" r:id="rId14"/>
    <p:sldId id="378" r:id="rId15"/>
    <p:sldId id="374" r:id="rId16"/>
    <p:sldId id="422" r:id="rId17"/>
    <p:sldId id="496" r:id="rId18"/>
    <p:sldId id="398" r:id="rId19"/>
    <p:sldId id="379" r:id="rId20"/>
    <p:sldId id="383" r:id="rId21"/>
    <p:sldId id="564" r:id="rId22"/>
    <p:sldId id="565" r:id="rId23"/>
    <p:sldId id="566" r:id="rId24"/>
    <p:sldId id="567" r:id="rId25"/>
    <p:sldId id="550" r:id="rId26"/>
    <p:sldId id="563" r:id="rId27"/>
    <p:sldId id="513" r:id="rId28"/>
    <p:sldId id="489" r:id="rId29"/>
    <p:sldId id="458" r:id="rId30"/>
    <p:sldId id="562" r:id="rId3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varScale="1">
        <p:scale>
          <a:sx n="86" d="100"/>
          <a:sy n="86" d="100"/>
        </p:scale>
        <p:origin x="840" y="5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802.11-23-1705r1</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802.11-23-1705r1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Novmber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11</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802.11-23-1705r1</a:t>
            </a:r>
          </a:p>
        </p:txBody>
      </p:sp>
      <p:sp>
        <p:nvSpPr>
          <p:cNvPr id="5" name="Date Placeholder 4"/>
          <p:cNvSpPr>
            <a:spLocks noGrp="1"/>
          </p:cNvSpPr>
          <p:nvPr>
            <p:ph type="dt" idx="11"/>
          </p:nvPr>
        </p:nvSpPr>
        <p:spPr/>
        <p:txBody>
          <a:bodyPr/>
          <a:lstStyle/>
          <a:p>
            <a:pPr>
              <a:defRPr/>
            </a:pPr>
            <a:r>
              <a:rPr lang="en-US"/>
              <a:t>Novmber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802.11-23-1705r1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Novmber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November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November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November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November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November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802.11-23/1705r1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November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adnan.shahid@Ugent.b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berger.catherine@ieee.org" TargetMode="External"/><Relationship Id="rId5" Type="http://schemas.openxmlformats.org/officeDocument/2006/relationships/hyperlink" Target="mailto:g.white@cablelabs.com" TargetMode="External"/><Relationship Id="rId4" Type="http://schemas.openxmlformats.org/officeDocument/2006/relationships/hyperlink" Target="mailto:florian.mendel@gmail.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07-00-0000-liaison-from-itu-t-sg20-re-requirements-for-iot-ambient-power-devices.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grouper.ieee.org/groups/802/11/Liaisons/Liaisons-and-External-Communications.html" TargetMode="External"/><Relationship Id="rId4" Type="http://schemas.openxmlformats.org/officeDocument/2006/relationships/hyperlink" Target="https://grouper.ieee.org/groups/802/11/private/liaisons/WBA_2023_Get_Ready_for_Wi-Fi_7%20-%20LS%20to%20IEEE%20802.11.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1704" TargetMode="External"/><Relationship Id="rId7" Type="http://schemas.openxmlformats.org/officeDocument/2006/relationships/hyperlink" Target="https://mentor.ieee.org/802.11/dcn/23/11-23-1709" TargetMode="External"/><Relationship Id="rId12" Type="http://schemas.openxmlformats.org/officeDocument/2006/relationships/hyperlink" Target="https://mentor.ieee.org/802.11/dcn/23/11-23-154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1689" TargetMode="External"/><Relationship Id="rId11" Type="http://schemas.openxmlformats.org/officeDocument/2006/relationships/hyperlink" Target="https://mentor.ieee.org/802.11/dcn/23/11-23-1710" TargetMode="External"/><Relationship Id="rId5" Type="http://schemas.openxmlformats.org/officeDocument/2006/relationships/hyperlink" Target="https://mentor.ieee.org/802.11/dcn/23/11-23-1708" TargetMode="External"/><Relationship Id="rId10" Type="http://schemas.openxmlformats.org/officeDocument/2006/relationships/hyperlink" Target="https://mentor.ieee.org/802.11/dcn/23/11-23-1686" TargetMode="External"/><Relationship Id="rId4" Type="http://schemas.openxmlformats.org/officeDocument/2006/relationships/hyperlink" Target="https://mentor.ieee.org/802.11/dcn/23/11-23-1705" TargetMode="External"/><Relationship Id="rId9" Type="http://schemas.openxmlformats.org/officeDocument/2006/relationships/hyperlink" Target="https://mentor.ieee.org/802.11/dcn/23/11-23-170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November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2023-11-13</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November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November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89825885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883722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767930990"/>
              </p:ext>
            </p:extLst>
          </p:nvPr>
        </p:nvGraphicFramePr>
        <p:xfrm>
          <a:off x="6248400" y="1719575"/>
          <a:ext cx="5744499" cy="389539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WG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P802.11-2020 COR 2</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**in IEEE-SA publication editing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11</a:t>
            </a:fld>
            <a:endParaRPr lang="en-US"/>
          </a:p>
        </p:txBody>
      </p:sp>
    </p:spTree>
    <p:extLst>
      <p:ext uri="{BB962C8B-B14F-4D97-AF65-F5344CB8AC3E}">
        <p14:creationId xmlns:p14="http://schemas.microsoft.com/office/powerpoint/2010/main" val="370332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73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395207487"/>
              </p:ext>
            </p:extLst>
          </p:nvPr>
        </p:nvGraphicFramePr>
        <p:xfrm>
          <a:off x="3200400" y="1647614"/>
          <a:ext cx="5656072" cy="413632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60000"/>
                        <a:lumOff val="4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60000"/>
                        <a:lumOff val="40000"/>
                      </a:schemeClr>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72787818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P802.11-2020 Cor 2</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9167090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November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91191" y="5889545"/>
            <a:ext cx="6436570" cy="369332"/>
          </a:xfrm>
          <a:prstGeom prst="rect">
            <a:avLst/>
          </a:prstGeom>
          <a:solidFill>
            <a:schemeClr val="accent3">
              <a:lumMod val="60000"/>
              <a:lumOff val="40000"/>
            </a:schemeClr>
          </a:solidFill>
        </p:spPr>
        <p:txBody>
          <a:bodyPr wrap="none" rtlCol="0">
            <a:spAutoFit/>
          </a:bodyPr>
          <a:lstStyle/>
          <a:p>
            <a:r>
              <a:rPr lang="en-US" sz="1800" dirty="0"/>
              <a:t>PAR Extension Request – approved by SASB 2023 September</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November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November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093369057"/>
              </p:ext>
            </p:extLst>
          </p:nvPr>
        </p:nvGraphicFramePr>
        <p:xfrm>
          <a:off x="152400" y="897598"/>
          <a:ext cx="11734800" cy="463790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 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09198269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November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7023552"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873747"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4845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71921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674084"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141160"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940371"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November 2023</a:t>
            </a:r>
            <a:endParaRPr lang="en-US" dirty="0"/>
          </a:p>
        </p:txBody>
      </p:sp>
      <p:sp>
        <p:nvSpPr>
          <p:cNvPr id="44" name="AutoShape 46"/>
          <p:cNvSpPr>
            <a:spLocks noChangeArrowheads="1"/>
          </p:cNvSpPr>
          <p:nvPr/>
        </p:nvSpPr>
        <p:spPr bwMode="auto">
          <a:xfrm>
            <a:off x="8001000"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4113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6841226" y="2023797"/>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841226" y="3961861"/>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492657" y="2424788"/>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4233051" y="367928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38399" y="441960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4289529" y="2867905"/>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2571"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
        <p:nvSpPr>
          <p:cNvPr id="6" name="AutoShape 46">
            <a:extLst>
              <a:ext uri="{FF2B5EF4-FFF2-40B4-BE49-F238E27FC236}">
                <a16:creationId xmlns:a16="http://schemas.microsoft.com/office/drawing/2014/main" id="{40BECB86-3943-CE43-8BDE-2845BF1EB1E5}"/>
              </a:ext>
            </a:extLst>
          </p:cNvPr>
          <p:cNvSpPr>
            <a:spLocks noChangeArrowheads="1"/>
          </p:cNvSpPr>
          <p:nvPr/>
        </p:nvSpPr>
        <p:spPr bwMode="auto">
          <a:xfrm>
            <a:off x="5514265" y="1526033"/>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2</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845484961"/>
              </p:ext>
            </p:extLst>
          </p:nvPr>
        </p:nvGraphicFramePr>
        <p:xfrm>
          <a:off x="750357" y="1524000"/>
          <a:ext cx="10908243" cy="4501516"/>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Initial WGLB</a:t>
                      </a:r>
                    </a:p>
                  </a:txBody>
                  <a:tcPr/>
                </a:tc>
                <a:tc>
                  <a:txBody>
                    <a:bodyPr/>
                    <a:lstStyle/>
                    <a:p>
                      <a:pPr algn="ctr"/>
                      <a:r>
                        <a:rPr lang="en-GB" sz="2000" b="1" dirty="0">
                          <a:latin typeface="Calibri" panose="020F0502020204030204" pitchFamily="34" charset="0"/>
                          <a:cs typeface="Calibri" panose="020F0502020204030204" pitchFamily="34" charset="0"/>
                        </a:rPr>
                        <a:t>COR2</a:t>
                      </a:r>
                    </a:p>
                  </a:txBody>
                  <a:tcPr/>
                </a:tc>
                <a:tc>
                  <a:txBody>
                    <a:bodyPr/>
                    <a:lstStyle/>
                    <a:p>
                      <a:pPr algn="ctr"/>
                      <a:r>
                        <a:rPr lang="en-GB" sz="2000" b="1" dirty="0">
                          <a:latin typeface="Calibri" panose="020F0502020204030204" pitchFamily="34" charset="0"/>
                          <a:cs typeface="Calibri" panose="020F0502020204030204" pitchFamily="34" charset="0"/>
                        </a:rPr>
                        <a:t>9-25</a:t>
                      </a:r>
                    </a:p>
                  </a:txBody>
                  <a:tcPr/>
                </a:tc>
                <a:tc>
                  <a:txBody>
                    <a:bodyPr/>
                    <a:lstStyle/>
                    <a:p>
                      <a:pPr algn="ctr"/>
                      <a:r>
                        <a:rPr lang="en-GB" sz="2000" b="1" dirty="0">
                          <a:latin typeface="Calibri" panose="020F0502020204030204" pitchFamily="34" charset="0"/>
                          <a:cs typeface="Calibri" panose="020F0502020204030204" pitchFamily="34" charset="0"/>
                        </a:rPr>
                        <a:t>30</a:t>
                      </a:r>
                    </a:p>
                  </a:txBody>
                  <a:tcPr/>
                </a:tc>
                <a:tc>
                  <a:txBody>
                    <a:bodyPr/>
                    <a:lstStyle/>
                    <a:p>
                      <a:pPr algn="ctr"/>
                      <a:r>
                        <a:rPr lang="en-GB" sz="2000" b="1" dirty="0">
                          <a:latin typeface="Calibri" panose="020F0502020204030204" pitchFamily="34" charset="0"/>
                          <a:cs typeface="Calibri" panose="020F0502020204030204" pitchFamily="34" charset="0"/>
                        </a:rPr>
                        <a:t>1</a:t>
                      </a:r>
                    </a:p>
                  </a:txBody>
                  <a:tcPr/>
                </a:tc>
                <a:tc>
                  <a:txBody>
                    <a:bodyPr/>
                    <a:lstStyle/>
                    <a:p>
                      <a:pPr algn="ctr"/>
                      <a:r>
                        <a:rPr lang="en-GB" sz="2000" b="1" dirty="0">
                          <a:latin typeface="Calibri" panose="020F0502020204030204" pitchFamily="34" charset="0"/>
                          <a:cs typeface="Calibri" panose="020F0502020204030204" pitchFamily="34" charset="0"/>
                        </a:rPr>
                        <a:t>535</a:t>
                      </a:r>
                    </a:p>
                  </a:txBody>
                  <a:tcPr/>
                </a:tc>
                <a:tc>
                  <a:txBody>
                    <a:bodyPr/>
                    <a:lstStyle/>
                    <a:p>
                      <a:pPr algn="ctr"/>
                      <a:r>
                        <a:rPr lang="en-GB" sz="2000" b="1" dirty="0">
                          <a:latin typeface="Calibri" panose="020F0502020204030204" pitchFamily="34" charset="0"/>
                          <a:cs typeface="Calibri" panose="020F0502020204030204" pitchFamily="34" charset="0"/>
                        </a:rPr>
                        <a:t>272</a:t>
                      </a:r>
                    </a:p>
                  </a:txBody>
                  <a:tcPr/>
                </a:tc>
                <a:tc>
                  <a:txBody>
                    <a:bodyPr/>
                    <a:lstStyle/>
                    <a:p>
                      <a:pPr algn="ctr"/>
                      <a:r>
                        <a:rPr lang="en-GB" sz="2000" b="1" dirty="0">
                          <a:latin typeface="Calibri" panose="020F0502020204030204" pitchFamily="34" charset="0"/>
                          <a:cs typeface="Calibri" panose="020F0502020204030204" pitchFamily="34" charset="0"/>
                        </a:rPr>
                        <a:t>1</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56</a:t>
                      </a:r>
                    </a:p>
                  </a:txBody>
                  <a:tcPr/>
                </a:tc>
                <a:tc>
                  <a:txBody>
                    <a:bodyPr/>
                    <a:lstStyle/>
                    <a:p>
                      <a:pPr algn="ctr"/>
                      <a:r>
                        <a:rPr lang="en-GB" sz="2000" b="1" dirty="0">
                          <a:latin typeface="Calibri" panose="020F0502020204030204" pitchFamily="34" charset="0"/>
                          <a:cs typeface="Calibri" panose="020F0502020204030204" pitchFamily="34" charset="0"/>
                        </a:rPr>
                        <a:t>99+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Initial SA</a:t>
                      </a:r>
                    </a:p>
                  </a:txBody>
                  <a:tcPr/>
                </a:tc>
                <a:tc>
                  <a:txBody>
                    <a:bodyPr/>
                    <a:lstStyle/>
                    <a:p>
                      <a:pPr algn="ctr"/>
                      <a:r>
                        <a:rPr lang="en-GB" sz="2000" b="1" dirty="0" err="1">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09-07</a:t>
                      </a:r>
                    </a:p>
                  </a:txBody>
                  <a:tcPr/>
                </a:tc>
                <a:tc>
                  <a:txBody>
                    <a:bodyPr/>
                    <a:lstStyle/>
                    <a:p>
                      <a:pPr algn="ctr"/>
                      <a:r>
                        <a:rPr lang="en-GB" sz="2000" b="1" dirty="0">
                          <a:latin typeface="Calibri" panose="020F0502020204030204" pitchFamily="34" charset="0"/>
                          <a:cs typeface="Calibri" panose="020F0502020204030204" pitchFamily="34" charset="0"/>
                        </a:rPr>
                        <a:t>33</a:t>
                      </a:r>
                    </a:p>
                  </a:txBody>
                  <a:tcPr/>
                </a:tc>
                <a:tc>
                  <a:txBody>
                    <a:bodyPr/>
                    <a:lstStyle/>
                    <a:p>
                      <a:pPr algn="ctr"/>
                      <a:r>
                        <a:rPr lang="en-GB" sz="2000" b="1" dirty="0">
                          <a:latin typeface="Calibri" panose="020F0502020204030204" pitchFamily="34" charset="0"/>
                          <a:cs typeface="Calibri" panose="020F0502020204030204" pitchFamily="34" charset="0"/>
                        </a:rPr>
                        <a:t>606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3"/>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November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2023-10-20</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3568576058"/>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97</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61</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535</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November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November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November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6" name="Picture 5">
            <a:extLst>
              <a:ext uri="{FF2B5EF4-FFF2-40B4-BE49-F238E27FC236}">
                <a16:creationId xmlns:a16="http://schemas.microsoft.com/office/drawing/2014/main" id="{E10423F5-2477-A2BA-FBCC-6A15913094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674750"/>
            <a:ext cx="10615157" cy="5800663"/>
          </a:xfrm>
          <a:prstGeom prst="rect">
            <a:avLst/>
          </a:prstGeom>
        </p:spPr>
      </p:pic>
    </p:spTree>
    <p:extLst>
      <p:ext uri="{BB962C8B-B14F-4D97-AF65-F5344CB8AC3E}">
        <p14:creationId xmlns:p14="http://schemas.microsoft.com/office/powerpoint/2010/main" val="1059311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November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9" name="Picture 8">
            <a:extLst>
              <a:ext uri="{FF2B5EF4-FFF2-40B4-BE49-F238E27FC236}">
                <a16:creationId xmlns:a16="http://schemas.microsoft.com/office/drawing/2014/main" id="{1F91024C-AF87-251D-918D-0509E037D0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674751"/>
            <a:ext cx="10615155" cy="5800662"/>
          </a:xfrm>
          <a:prstGeom prst="rect">
            <a:avLst/>
          </a:prstGeom>
        </p:spPr>
      </p:pic>
    </p:spTree>
    <p:extLst>
      <p:ext uri="{BB962C8B-B14F-4D97-AF65-F5344CB8AC3E}">
        <p14:creationId xmlns:p14="http://schemas.microsoft.com/office/powerpoint/2010/main" val="1618057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September to November)</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November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9" name="Content Placeholder 8">
            <a:extLst>
              <a:ext uri="{FF2B5EF4-FFF2-40B4-BE49-F238E27FC236}">
                <a16:creationId xmlns:a16="http://schemas.microsoft.com/office/drawing/2014/main" id="{BA44D0A3-8AAB-B8BB-F77E-37F59FB8894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12644" y="1752601"/>
            <a:ext cx="8642700" cy="4722812"/>
          </a:xfrm>
        </p:spPr>
      </p:pic>
    </p:spTree>
    <p:extLst>
      <p:ext uri="{BB962C8B-B14F-4D97-AF65-F5344CB8AC3E}">
        <p14:creationId xmlns:p14="http://schemas.microsoft.com/office/powerpoint/2010/main" val="3655127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(September to November)</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November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8" name="Content Placeholder 7">
            <a:extLst>
              <a:ext uri="{FF2B5EF4-FFF2-40B4-BE49-F238E27FC236}">
                <a16:creationId xmlns:a16="http://schemas.microsoft.com/office/drawing/2014/main" id="{92B309A0-E38C-7923-4A66-7CC1877440E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47800" y="1456947"/>
            <a:ext cx="9220200" cy="5038387"/>
          </a:xfrm>
        </p:spPr>
      </p:pic>
    </p:spTree>
    <p:extLst>
      <p:ext uri="{BB962C8B-B14F-4D97-AF65-F5344CB8AC3E}">
        <p14:creationId xmlns:p14="http://schemas.microsoft.com/office/powerpoint/2010/main" val="1836917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Florian Mendel, Infineon, </a:t>
            </a:r>
            <a:r>
              <a:rPr lang="en-US" sz="1600" dirty="0">
                <a:hlinkClick r:id="rId4"/>
              </a:rPr>
              <a:t>florian.mendel@gmail.com</a:t>
            </a:r>
            <a:r>
              <a:rPr lang="en-US" sz="1600" dirty="0"/>
              <a:t>   - Mid-week WG11 Plenary</a:t>
            </a:r>
          </a:p>
          <a:p>
            <a:pPr lvl="1"/>
            <a:r>
              <a:rPr lang="en-US" sz="1600" dirty="0"/>
              <a:t>Greg White, </a:t>
            </a:r>
            <a:r>
              <a:rPr lang="en-US" sz="1600" dirty="0" err="1"/>
              <a:t>Cablelabs</a:t>
            </a:r>
            <a:r>
              <a:rPr lang="en-US" sz="1600" dirty="0"/>
              <a:t>, </a:t>
            </a:r>
            <a:r>
              <a:rPr lang="en-US" sz="1600" dirty="0">
                <a:hlinkClick r:id="rId5"/>
              </a:rPr>
              <a:t>g.white@cablelabs.com</a:t>
            </a:r>
            <a:r>
              <a:rPr lang="en-US" sz="1600" dirty="0"/>
              <a:t>  - WNG</a:t>
            </a:r>
          </a:p>
          <a:p>
            <a:pPr lvl="1"/>
            <a:r>
              <a:rPr lang="en-US" sz="1600" dirty="0"/>
              <a:t>Catherine Berger, IEEE Editorial staff, </a:t>
            </a:r>
            <a:r>
              <a:rPr lang="en-US" sz="1600" dirty="0">
                <a:hlinkClick r:id="rId6"/>
              </a:rPr>
              <a:t>berger.catherine@ieee.org</a:t>
            </a:r>
            <a:r>
              <a:rPr lang="en-US" sz="1600" dirty="0"/>
              <a:t>  – 802.11 Editor meeting</a:t>
            </a:r>
          </a:p>
          <a:p>
            <a:pPr lvl="1"/>
            <a:r>
              <a:rPr lang="en-US" sz="1600" dirty="0"/>
              <a:t>Adnan Shahid, (U Ghent), </a:t>
            </a:r>
            <a:r>
              <a:rPr lang="en-US" sz="1600" dirty="0">
                <a:hlinkClick r:id="rId7"/>
              </a:rPr>
              <a:t>adnan.shahid@Ugent.be</a:t>
            </a:r>
            <a:r>
              <a:rPr lang="en-US" sz="1600" dirty="0"/>
              <a:t>  – AIML TIG</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November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M6.2 Announcements</a:t>
            </a:r>
          </a:p>
        </p:txBody>
      </p:sp>
      <p:sp>
        <p:nvSpPr>
          <p:cNvPr id="21506" name="Content Placeholder 2"/>
          <p:cNvSpPr>
            <a:spLocks noGrp="1"/>
          </p:cNvSpPr>
          <p:nvPr>
            <p:ph idx="1"/>
          </p:nvPr>
        </p:nvSpPr>
        <p:spPr>
          <a:xfrm>
            <a:off x="887183" y="1600200"/>
            <a:ext cx="10363200" cy="4114800"/>
          </a:xfrm>
        </p:spPr>
        <p:txBody>
          <a:bodyPr/>
          <a:lstStyle/>
          <a:p>
            <a:pPr marL="0" indent="0">
              <a:buNone/>
            </a:pPr>
            <a:br>
              <a:rPr lang="en-US" dirty="0"/>
            </a:br>
            <a:r>
              <a:rPr lang="en-US" dirty="0"/>
              <a:t>Our web page on document submissions has been updated:</a:t>
            </a:r>
          </a:p>
          <a:p>
            <a:pPr marL="0" indent="0">
              <a:buNone/>
            </a:pPr>
            <a:r>
              <a:rPr lang="en-US" dirty="0"/>
              <a:t>See Documents </a:t>
            </a:r>
            <a:r>
              <a:rPr lang="en-US" dirty="0">
                <a:sym typeface="Wingdings" panose="05000000000000000000" pitchFamily="2" charset="2"/>
              </a:rPr>
              <a:t></a:t>
            </a:r>
            <a:r>
              <a:rPr lang="en-US" dirty="0"/>
              <a:t> IEEE 802.11 Document Instructions</a:t>
            </a:r>
          </a:p>
          <a:p>
            <a:pPr marL="0" indent="0">
              <a:buNone/>
            </a:pPr>
            <a:r>
              <a:rPr lang="en-US" dirty="0"/>
              <a:t>	https://grouper.ieee.org/groups/802/11/Rules/format-rules.html</a:t>
            </a:r>
          </a:p>
          <a:p>
            <a:pPr marL="0" indent="0">
              <a:buNone/>
            </a:pPr>
            <a:endParaRPr lang="en-US" dirty="0"/>
          </a:p>
          <a:p>
            <a:pPr marL="0" indent="0">
              <a:buNone/>
            </a:pPr>
            <a:r>
              <a:rPr lang="en-US" dirty="0"/>
              <a:t>Please use the document templates for your submissions</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a:t>The WG11 officer elected positions (Chair, 2 vice chairs) are open for election in March 2024.</a:t>
            </a:r>
          </a:p>
          <a:p>
            <a:r>
              <a:rPr lang="en-GB" altLang="en-US" dirty="0"/>
              <a:t>Nominations will be opened, received and closed during the March 2024  Monday opening plenary. Self-nomination is valid.</a:t>
            </a:r>
          </a:p>
          <a:p>
            <a:r>
              <a:rPr lang="en-US" altLang="en-US" dirty="0"/>
              <a:t>The current WG Chair is not seeking re-election.</a:t>
            </a:r>
            <a:endParaRPr lang="en-GB" altLang="en-US" dirty="0"/>
          </a:p>
          <a:p>
            <a:r>
              <a:rPr lang="en-GB" altLang="en-US" dirty="0"/>
              <a:t>Introductory statements made by candidates with Q&amp;A on Monday.</a:t>
            </a:r>
          </a:p>
          <a:p>
            <a:r>
              <a:rPr lang="en-GB" altLang="en-US" dirty="0"/>
              <a:t>Elections take place during the Wednesday mid-week plenary.</a:t>
            </a:r>
          </a:p>
          <a:p>
            <a:pPr lvl="1"/>
            <a:r>
              <a:rPr lang="en-GB" altLang="en-US" dirty="0"/>
              <a:t>All positions require majority confirmation vote. </a:t>
            </a:r>
          </a:p>
          <a:p>
            <a:r>
              <a:rPr lang="en-GB" altLang="en-US" dirty="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a:t>M6.2 – WG Officer Elections Planned March 2024</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616419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November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27</a:t>
            </a:fld>
            <a:endParaRPr lang="en-US"/>
          </a:p>
        </p:txBody>
      </p:sp>
    </p:spTree>
    <p:extLst>
      <p:ext uri="{BB962C8B-B14F-4D97-AF65-F5344CB8AC3E}">
        <p14:creationId xmlns:p14="http://schemas.microsoft.com/office/powerpoint/2010/main" val="1497510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83999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November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September 2023:</a:t>
            </a:r>
          </a:p>
          <a:p>
            <a:pPr marL="0" indent="0">
              <a:buNone/>
            </a:pPr>
            <a:endParaRPr lang="en-US" sz="2000" dirty="0"/>
          </a:p>
          <a:p>
            <a:pPr marL="0" indent="0">
              <a:buNone/>
            </a:pPr>
            <a:r>
              <a:rPr lang="en-US" sz="2000" dirty="0"/>
              <a:t>From ITU-T SG20 re: Ambient Power, see </a:t>
            </a:r>
            <a:r>
              <a:rPr lang="en-US" sz="2000" dirty="0">
                <a:hlinkClick r:id="rId3"/>
              </a:rPr>
              <a:t>https://mentor.ieee.org/802.11/dcn/23/11-23-1707-00-0000-liaison-from-itu-t-sg20-re-requirements-for-iot-ambient-power-devices.docx</a:t>
            </a:r>
            <a:r>
              <a:rPr lang="en-US" sz="2000" dirty="0"/>
              <a:t> </a:t>
            </a:r>
          </a:p>
          <a:p>
            <a:pPr marL="0" indent="0">
              <a:buNone/>
            </a:pPr>
            <a:endParaRPr lang="en-US" sz="2000" dirty="0"/>
          </a:p>
          <a:p>
            <a:pPr marL="0" indent="0">
              <a:buNone/>
            </a:pPr>
            <a:r>
              <a:rPr lang="en-US" sz="2000" dirty="0"/>
              <a:t>WBA whitepaper: Get ready for Wi-Fi 7; Necati </a:t>
            </a:r>
            <a:r>
              <a:rPr lang="en-US" sz="2000" dirty="0" err="1"/>
              <a:t>Canpolat</a:t>
            </a:r>
            <a:r>
              <a:rPr lang="en-US" sz="2000" dirty="0"/>
              <a:t> introduced the liaison on Wednesday of the 2023 September meeting –  see </a:t>
            </a:r>
            <a:r>
              <a:rPr lang="en-US" sz="2000" dirty="0">
                <a:hlinkClick r:id="rId4"/>
              </a:rPr>
              <a:t>https://grouper.ieee.org/groups/802/11/private/liaisons/WBA_2023_Get_Ready_for_Wi-Fi_7%20-%20LS%20to%20IEEE%20802.11.pdf</a:t>
            </a:r>
            <a:r>
              <a:rPr lang="en-US" sz="2000" dirty="0"/>
              <a:t>   (information only).</a:t>
            </a:r>
          </a:p>
          <a:p>
            <a:pPr marL="0" indent="0">
              <a:buNone/>
            </a:pPr>
            <a:endParaRPr lang="en-US" sz="2000" dirty="0"/>
          </a:p>
          <a:p>
            <a:pPr marL="0" indent="0">
              <a:buNone/>
            </a:pPr>
            <a:r>
              <a:rPr lang="en-US" sz="2000" dirty="0"/>
              <a:t>Liaisons website, see </a:t>
            </a:r>
            <a:r>
              <a:rPr lang="en-US" sz="2000" dirty="0">
                <a:hlinkClick r:id="rId5"/>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November 2023 </a:t>
            </a:r>
          </a:p>
          <a:p>
            <a:pPr marL="0" indent="0">
              <a:buNone/>
            </a:pPr>
            <a:r>
              <a:rPr lang="en-US" altLang="en-US" sz="2800" b="0" dirty="0"/>
              <a:t>AMP SG 2</a:t>
            </a:r>
            <a:r>
              <a:rPr lang="en-US" altLang="en-US" sz="2800" b="0" baseline="30000" dirty="0"/>
              <a:t>nd</a:t>
            </a:r>
            <a:r>
              <a:rPr lang="en-US" altLang="en-US" sz="2800" b="0" dirty="0"/>
              <a:t>  Recharter &amp; first extension</a:t>
            </a:r>
          </a:p>
          <a:p>
            <a:pPr marL="0" indent="0">
              <a:buNone/>
            </a:pPr>
            <a:r>
              <a:rPr lang="en-US" altLang="en-US" b="0" dirty="0"/>
              <a:t>P802.11-2020 Cor 2 PAR unconditional to SA Ballot</a:t>
            </a:r>
          </a:p>
          <a:p>
            <a:pPr marL="0" indent="0">
              <a:buNone/>
            </a:pPr>
            <a:r>
              <a:rPr lang="en-US" altLang="en-US" b="0" dirty="0"/>
              <a:t>P802.11be conditional to SA Ballot</a:t>
            </a:r>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September 2023 – All approved</a:t>
            </a:r>
          </a:p>
          <a:p>
            <a:pPr marL="0" indent="0">
              <a:buNone/>
            </a:pPr>
            <a:r>
              <a:rPr lang="en-US" altLang="en-US" sz="2800" b="0" dirty="0"/>
              <a:t>P802.11be PAR Extension </a:t>
            </a:r>
          </a:p>
          <a:p>
            <a:pPr marL="0" indent="0">
              <a:buNone/>
            </a:pPr>
            <a:r>
              <a:rPr lang="en-US" altLang="en-US" sz="2800" b="0" dirty="0"/>
              <a:t>P802.11bn PAR </a:t>
            </a:r>
          </a:p>
          <a:p>
            <a:pPr marL="0" indent="0">
              <a:buNone/>
            </a:pPr>
            <a:r>
              <a:rPr lang="en-US" altLang="en-US" sz="2800" b="0" dirty="0"/>
              <a:t>P802.11-2020 Cor 2 PAR</a:t>
            </a:r>
          </a:p>
          <a:p>
            <a:pPr marL="0" indent="0">
              <a:buNone/>
            </a:pP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November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556586850"/>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https://mentor.ieee.org/802.11/dcn/23/11-23-1704</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https://mentor.ieee.org/802.11/dcn/23/11-23-1705</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https://mentor.ieee.org/802.11/dcn/23/11-23-1708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https://mentor.ieee.org/802.11/dcn/23/11-23-1689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https://mentor.ieee.org/802.11/dcn/23/11-23-1709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https://mentor.ieee.org/802.11/dcn/23/11-23-1706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https://mentor.ieee.org/802.11/dcn/23/11-23-1686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https://mentor.ieee.org/802.11/dcn/23/11-23-1710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https://mentor.ieee.org/802.11/dcn/23/11-23-1542</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November 2023 session, reciprocal credit is given for other WG/TAG meetings which occur during the WG11 session, Monday November 12, 2023 10:30 am Eastern time to Friday, November 17, 2023 noon Eastern time. </a:t>
            </a:r>
          </a:p>
          <a:p>
            <a:endParaRPr lang="en-US" altLang="en-US" dirty="0"/>
          </a:p>
          <a:p>
            <a:r>
              <a:rPr lang="en-US" altLang="en-US" dirty="0"/>
              <a:t>The </a:t>
            </a:r>
            <a:r>
              <a:rPr lang="en-US" altLang="en-US" u="sng" dirty="0"/>
              <a:t>November</a:t>
            </a:r>
            <a:r>
              <a:rPr lang="en-US" altLang="en-US" dirty="0"/>
              <a:t> 2023 in-person and electronic meeting DOES count towards voting credit. NOTE: 12 meetings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981200"/>
            <a:ext cx="10591800" cy="4114800"/>
          </a:xfrm>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2023-11-14 AM2 and Thursday 2023-11-16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190489</TotalTime>
  <Words>2790</Words>
  <Application>Microsoft Office PowerPoint</Application>
  <PresentationFormat>Widescreen</PresentationFormat>
  <Paragraphs>687</Paragraphs>
  <Slides>29</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8"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November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M4.1.1/W2.6 IEEE 802.11 Groups </vt:lpstr>
      <vt:lpstr>M3.2 Other 802 WG meetings</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PowerPoint Presentation</vt:lpstr>
      <vt:lpstr>Attendees by affiliation (attended at least one meeting September to November)</vt:lpstr>
      <vt:lpstr>Attendance by subgroup (September to November)</vt:lpstr>
      <vt:lpstr>M6.2 Announcements: 2023 November Designation of Individual experts</vt:lpstr>
      <vt:lpstr>M6.2 Announcements</vt:lpstr>
      <vt:lpstr>M6.2 – WG Officer Elections Planned March 2024</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November 2023</cp:keywords>
  <cp:lastModifiedBy>Stanley, Dorothy</cp:lastModifiedBy>
  <cp:revision>2529</cp:revision>
  <cp:lastPrinted>1998-02-10T13:28:06Z</cp:lastPrinted>
  <dcterms:created xsi:type="dcterms:W3CDTF">1998-02-10T13:07:52Z</dcterms:created>
  <dcterms:modified xsi:type="dcterms:W3CDTF">2023-11-13T19:27:16Z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