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2"/>
  </p:notesMasterIdLst>
  <p:handoutMasterIdLst>
    <p:handoutMasterId r:id="rId33"/>
  </p:handoutMasterIdLst>
  <p:sldIdLst>
    <p:sldId id="522" r:id="rId3"/>
    <p:sldId id="523" r:id="rId4"/>
    <p:sldId id="524" r:id="rId5"/>
    <p:sldId id="525" r:id="rId6"/>
    <p:sldId id="526" r:id="rId7"/>
    <p:sldId id="527" r:id="rId8"/>
    <p:sldId id="528" r:id="rId9"/>
    <p:sldId id="529" r:id="rId10"/>
    <p:sldId id="530" r:id="rId11"/>
    <p:sldId id="531" r:id="rId12"/>
    <p:sldId id="430" r:id="rId13"/>
    <p:sldId id="532" r:id="rId14"/>
    <p:sldId id="378" r:id="rId15"/>
    <p:sldId id="374" r:id="rId16"/>
    <p:sldId id="422" r:id="rId17"/>
    <p:sldId id="496" r:id="rId18"/>
    <p:sldId id="398" r:id="rId19"/>
    <p:sldId id="379" r:id="rId20"/>
    <p:sldId id="383" r:id="rId21"/>
    <p:sldId id="564" r:id="rId22"/>
    <p:sldId id="565" r:id="rId23"/>
    <p:sldId id="566" r:id="rId24"/>
    <p:sldId id="567" r:id="rId25"/>
    <p:sldId id="550" r:id="rId26"/>
    <p:sldId id="563" r:id="rId27"/>
    <p:sldId id="513" r:id="rId28"/>
    <p:sldId id="489" r:id="rId29"/>
    <p:sldId id="458" r:id="rId30"/>
    <p:sldId id="562" r:id="rId31"/>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50" autoAdjust="0"/>
    <p:restoredTop sz="92269" autoAdjust="0"/>
  </p:normalViewPr>
  <p:slideViewPr>
    <p:cSldViewPr>
      <p:cViewPr varScale="1">
        <p:scale>
          <a:sx n="86" d="100"/>
          <a:sy n="86" d="100"/>
        </p:scale>
        <p:origin x="830" y="58"/>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802.11-23-1705r0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Novmber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802.11-23-1705r0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Novmber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802.11-23-1705r0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Novmber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802.11-23-1705r0</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802.11-23-1705r0</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Novmber 2023</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802.11-23-1705r0</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24</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802.11-23-1705r0</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25</a:t>
            </a:fld>
            <a:endParaRPr lang="en-US" altLang="en-US"/>
          </a:p>
        </p:txBody>
      </p:sp>
    </p:spTree>
    <p:extLst>
      <p:ext uri="{BB962C8B-B14F-4D97-AF65-F5344CB8AC3E}">
        <p14:creationId xmlns:p14="http://schemas.microsoft.com/office/powerpoint/2010/main" val="2254787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802.11-23-1705r0</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27</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802.11-23-1705r0</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802.11-23-1705r0</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802.11-23-1705r0</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802.11-23-1705r0</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802.11-23-1705r0</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802.11-23-1705r0</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Novmber 2023</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11</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802.11-23-1705r0</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12</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802.11-23-1705r0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Novmber 2023</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November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November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November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November 2023</a:t>
            </a:r>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November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November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November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November 2023</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802.11-23/1705r0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November 2023</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9/documents"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mailto:berger.catherine@ieee.org" TargetMode="External"/><Relationship Id="rId5" Type="http://schemas.openxmlformats.org/officeDocument/2006/relationships/hyperlink" Target="mailto:g.white@cablelabs.com" TargetMode="External"/><Relationship Id="rId4" Type="http://schemas.openxmlformats.org/officeDocument/2006/relationships/hyperlink" Target="mailto:florian.mendel@gmail.com"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1707-00-0000-liaison-from-itu-t-sg20-re-requirements-for-iot-ambient-power-devices.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grouper.ieee.org/groups/802/11/Liaisons/Liaisons-and-External-Communications.html" TargetMode="External"/><Relationship Id="rId4" Type="http://schemas.openxmlformats.org/officeDocument/2006/relationships/hyperlink" Target="https://grouper.ieee.org/groups/802/11/private/liaisons/WBA_2023_Get_Ready_for_Wi-Fi_7%20-%20LS%20to%20IEEE%20802.11.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3/ec-23-0003" TargetMode="External"/><Relationship Id="rId3" Type="http://schemas.openxmlformats.org/officeDocument/2006/relationships/hyperlink" Target="https://mentor.ieee.org/802.11/dcn/23/11-23-1704" TargetMode="External"/><Relationship Id="rId7" Type="http://schemas.openxmlformats.org/officeDocument/2006/relationships/hyperlink" Target="https://mentor.ieee.org/802.11/dcn/23/11-23-1709" TargetMode="External"/><Relationship Id="rId12" Type="http://schemas.openxmlformats.org/officeDocument/2006/relationships/hyperlink" Target="https://mentor.ieee.org/802.11/dcn/23/11-23-1542"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3/11-23-1689" TargetMode="External"/><Relationship Id="rId11" Type="http://schemas.openxmlformats.org/officeDocument/2006/relationships/hyperlink" Target="https://mentor.ieee.org/802.11/dcn/23/11-23-1710" TargetMode="External"/><Relationship Id="rId5" Type="http://schemas.openxmlformats.org/officeDocument/2006/relationships/hyperlink" Target="https://mentor.ieee.org/802.11/dcn/23/11-23-1708" TargetMode="External"/><Relationship Id="rId10" Type="http://schemas.openxmlformats.org/officeDocument/2006/relationships/hyperlink" Target="https://mentor.ieee.org/802.11/dcn/23/11-23-1686" TargetMode="External"/><Relationship Id="rId4" Type="http://schemas.openxmlformats.org/officeDocument/2006/relationships/hyperlink" Target="https://mentor.ieee.org/802.11/dcn/23/11-23-1705" TargetMode="External"/><Relationship Id="rId9" Type="http://schemas.openxmlformats.org/officeDocument/2006/relationships/hyperlink" Target="https://mentor.ieee.org/802.11/dcn/23/11-23-170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8/" TargetMode="External"/><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November 2023</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2023-11-12</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November 2023</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6151" name="Object 11"/>
          <p:cNvGraphicFramePr>
            <a:graphicFrameLocks noChangeAspect="1"/>
          </p:cNvGraphicFramePr>
          <p:nvPr>
            <p:extLst>
              <p:ext uri="{D42A27DB-BD31-4B8C-83A1-F6EECF244321}">
                <p14:modId xmlns:p14="http://schemas.microsoft.com/office/powerpoint/2010/main" val="1981379868"/>
              </p:ext>
            </p:extLst>
          </p:nvPr>
        </p:nvGraphicFramePr>
        <p:xfrm>
          <a:off x="2052432" y="2386013"/>
          <a:ext cx="7653337" cy="2566987"/>
        </p:xfrm>
        <a:graphic>
          <a:graphicData uri="http://schemas.openxmlformats.org/presentationml/2006/ole">
            <mc:AlternateContent xmlns:mc="http://schemas.openxmlformats.org/markup-compatibility/2006">
              <mc:Choice xmlns:v="urn:schemas-microsoft-com:vml" Requires="v">
                <p:oleObj name="Document" r:id="rId3" imgW="8286150" imgH="2777437" progId="Word.Document.8">
                  <p:embed/>
                </p:oleObj>
              </mc:Choice>
              <mc:Fallback>
                <p:oleObj name="Document" r:id="rId3" imgW="8286150" imgH="2777437" progId="Word.Document.8">
                  <p:embed/>
                  <p:pic>
                    <p:nvPicPr>
                      <p:cNvPr id="0" name=""/>
                      <p:cNvPicPr>
                        <a:picLocks noChangeAspect="1" noChangeArrowheads="1"/>
                      </p:cNvPicPr>
                      <p:nvPr/>
                    </p:nvPicPr>
                    <p:blipFill>
                      <a:blip r:embed="rId4"/>
                      <a:srcRect/>
                      <a:stretch>
                        <a:fillRect/>
                      </a:stretch>
                    </p:blipFill>
                    <p:spPr bwMode="auto">
                      <a:xfrm>
                        <a:off x="2052432" y="2386013"/>
                        <a:ext cx="7653337" cy="25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r>
              <a:rPr lang="en-US" altLang="en-US" dirty="0"/>
              <a:t>802.19 documents: </a:t>
            </a:r>
            <a:r>
              <a:rPr lang="en-US" altLang="en-US" dirty="0">
                <a:hlinkClick r:id="rId4"/>
              </a:rPr>
              <a:t>https://mentor.ieee.org/802.19/documents</a:t>
            </a:r>
            <a:endParaRPr lang="en-US" altLang="en-US" dirty="0"/>
          </a:p>
          <a:p>
            <a:pPr>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November 2023</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3898258851"/>
              </p:ext>
            </p:extLst>
          </p:nvPr>
        </p:nvGraphicFramePr>
        <p:xfrm>
          <a:off x="533401" y="4114800"/>
          <a:ext cx="5181600" cy="1953580"/>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Ambient Power for IoT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Integrated Millimeter Wave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883722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08174223"/>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767930990"/>
              </p:ext>
            </p:extLst>
          </p:nvPr>
        </p:nvGraphicFramePr>
        <p:xfrm>
          <a:off x="6248400" y="1719575"/>
          <a:ext cx="5744499" cy="3895390"/>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BB</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Light Communication (LC)**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1"/>
                  </a:ext>
                </a:extLst>
              </a:tr>
              <a:tr h="3463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Enhanced Broadcast Service (BCS)**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WG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P802.11-2020 COR 2</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1"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**in IEEE-SA publication editing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 name="Footer Placeholder 3"/>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11</a:t>
            </a:fld>
            <a:endParaRPr lang="en-US"/>
          </a:p>
        </p:txBody>
      </p:sp>
    </p:spTree>
    <p:extLst>
      <p:ext uri="{BB962C8B-B14F-4D97-AF65-F5344CB8AC3E}">
        <p14:creationId xmlns:p14="http://schemas.microsoft.com/office/powerpoint/2010/main" val="3703323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12</a:t>
            </a:fld>
            <a:endParaRPr lang="en-US"/>
          </a:p>
        </p:txBody>
      </p:sp>
    </p:spTree>
    <p:extLst>
      <p:ext uri="{BB962C8B-B14F-4D97-AF65-F5344CB8AC3E}">
        <p14:creationId xmlns:p14="http://schemas.microsoft.com/office/powerpoint/2010/main" val="2167334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395207487"/>
              </p:ext>
            </p:extLst>
          </p:nvPr>
        </p:nvGraphicFramePr>
        <p:xfrm>
          <a:off x="3200400" y="1647614"/>
          <a:ext cx="5656072" cy="413632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BB</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3">
                        <a:lumMod val="60000"/>
                        <a:lumOff val="4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2025</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3">
                        <a:lumMod val="60000"/>
                        <a:lumOff val="40000"/>
                      </a:schemeClr>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err="1">
                          <a:ln>
                            <a:noFill/>
                          </a:ln>
                          <a:solidFill>
                            <a:schemeClr val="tx1"/>
                          </a:solidFill>
                          <a:effectLst/>
                          <a:latin typeface="Times New Roman" pitchFamily="18" charset="0"/>
                        </a:rPr>
                        <a:t>REVme</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72787818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P802.11-2020 Cor 2</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916709035"/>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November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91191" y="5889545"/>
            <a:ext cx="6436570" cy="369332"/>
          </a:xfrm>
          <a:prstGeom prst="rect">
            <a:avLst/>
          </a:prstGeom>
          <a:solidFill>
            <a:schemeClr val="accent3">
              <a:lumMod val="60000"/>
              <a:lumOff val="40000"/>
            </a:schemeClr>
          </a:solidFill>
        </p:spPr>
        <p:txBody>
          <a:bodyPr wrap="none" rtlCol="0">
            <a:spAutoFit/>
          </a:bodyPr>
          <a:lstStyle/>
          <a:p>
            <a:r>
              <a:rPr lang="en-US" sz="1800" dirty="0"/>
              <a:t>PAR Extension Request – approved by SASB 2023 September</a:t>
            </a:r>
            <a:endParaRPr lang="en-GB"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a:t>
            </a:r>
          </a:p>
          <a:p>
            <a:pPr>
              <a:defRPr/>
            </a:pPr>
            <a:r>
              <a:rPr lang="en-US" sz="2600" dirty="0"/>
              <a:t>Treasurer – Jon Rosdahl</a:t>
            </a:r>
          </a:p>
          <a:p>
            <a:pPr>
              <a:defRPr/>
            </a:pPr>
            <a:r>
              <a:rPr lang="en-US" sz="2600" dirty="0"/>
              <a:t>ANA Authority – Robert Stacey</a:t>
            </a:r>
          </a:p>
          <a:p>
            <a:pPr>
              <a:defRPr/>
            </a:pPr>
            <a:r>
              <a:rPr lang="en-US" sz="2600" dirty="0"/>
              <a:t>WG Technical Editors – Robert Stacey,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November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November 2023</a:t>
            </a:r>
            <a:endParaRPr lang="en-US" dirty="0"/>
          </a:p>
        </p:txBody>
      </p:sp>
      <p:sp>
        <p:nvSpPr>
          <p:cNvPr id="4" name="TextBox 3"/>
          <p:cNvSpPr txBox="1"/>
          <p:nvPr/>
        </p:nvSpPr>
        <p:spPr>
          <a:xfrm>
            <a:off x="7162800" y="5979269"/>
            <a:ext cx="274320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2093369057"/>
              </p:ext>
            </p:extLst>
          </p:nvPr>
        </p:nvGraphicFramePr>
        <p:xfrm>
          <a:off x="152400" y="897598"/>
          <a:ext cx="11734800" cy="463790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 Emily QI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 Manish KUMAR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Nikola SERAFIMOVSKI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Tuncer BAYKAS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br>
                        <a:rPr kumimoji="0" lang="en-US" sz="1400" b="1" i="0" u="none" strike="noStrike" kern="1200" cap="none" normalizeH="0" baseline="0" dirty="0">
                          <a:ln>
                            <a:noFill/>
                          </a:ln>
                          <a:solidFill>
                            <a:schemeClr val="tx1"/>
                          </a:solidFill>
                          <a:effectLst/>
                          <a:latin typeface="Times New Roman" pitchFamily="18" charset="0"/>
                          <a:ea typeface="+mn-ea"/>
                          <a:cs typeface="+mn-cs"/>
                        </a:rPr>
                      </a:br>
                      <a:r>
                        <a:rPr kumimoji="0" lang="en-US" sz="1400" b="1" i="0" u="none" strike="noStrike" kern="1200" cap="none" normalizeH="0" baseline="0" dirty="0">
                          <a:ln>
                            <a:noFill/>
                          </a:ln>
                          <a:solidFill>
                            <a:schemeClr val="tx1"/>
                          </a:solidFill>
                          <a:effectLst/>
                          <a:latin typeface="Times New Roman" pitchFamily="18" charset="0"/>
                          <a:ea typeface="+mn-ea"/>
                          <a:cs typeface="+mn-cs"/>
                        </a:rPr>
                        <a:t>Harry BIMS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AMP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Steve SHELLHAMMER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Hao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IMMW</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23783722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09198269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039806322"/>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Dorothy Stanley, HP Enterprise</a:t>
            </a:r>
          </a:p>
        </p:txBody>
      </p:sp>
      <p:sp>
        <p:nvSpPr>
          <p:cNvPr id="7" name="Date Placeholder 6"/>
          <p:cNvSpPr>
            <a:spLocks noGrp="1"/>
          </p:cNvSpPr>
          <p:nvPr>
            <p:ph type="dt" sz="half" idx="10"/>
          </p:nvPr>
        </p:nvSpPr>
        <p:spPr/>
        <p:txBody>
          <a:bodyPr/>
          <a:lstStyle/>
          <a:p>
            <a:pPr>
              <a:defRPr/>
            </a:pPr>
            <a:r>
              <a:rPr lang="en-US"/>
              <a:t>November 2023</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7023552"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873747"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4845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7192169"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674084"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141160"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940371"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1676400"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20990" y="3660948"/>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20990" y="42624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52" name="Slide Number Placeholder 4"/>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9DB06DC2-A86B-4567-B1B6-4A779827CDB5}" type="slidenum">
              <a:rPr lang="en-US" sz="800">
                <a:latin typeface="+mj-lt"/>
              </a:rPr>
              <a:pPr eaLnBrk="1" fontAlgn="auto" hangingPunct="1">
                <a:spcBef>
                  <a:spcPts val="0"/>
                </a:spcBef>
                <a:spcAft>
                  <a:spcPts val="0"/>
                </a:spcAft>
                <a:defRPr/>
              </a:pPr>
              <a:t>17</a:t>
            </a:fld>
            <a:endParaRPr lang="en-US" sz="800" dirty="0">
              <a:latin typeface="+mj-lt"/>
            </a:endParaRPr>
          </a:p>
        </p:txBody>
      </p:sp>
      <p:sp>
        <p:nvSpPr>
          <p:cNvPr id="4" name="Footer Placeholder 3"/>
          <p:cNvSpPr>
            <a:spLocks noGrp="1"/>
          </p:cNvSpPr>
          <p:nvPr>
            <p:ph type="ftr" sz="quarter" idx="11"/>
          </p:nvPr>
        </p:nvSpPr>
        <p:spPr/>
        <p:txBody>
          <a:bodyPr/>
          <a:lstStyle/>
          <a:p>
            <a:pPr>
              <a:defRPr/>
            </a:pPr>
            <a:r>
              <a:rPr lang="en-US"/>
              <a:t>Dorothy Stanley, HP Enterprise</a:t>
            </a:r>
          </a:p>
        </p:txBody>
      </p:sp>
      <p:sp>
        <p:nvSpPr>
          <p:cNvPr id="5" name="Date Placeholder 4"/>
          <p:cNvSpPr>
            <a:spLocks noGrp="1"/>
          </p:cNvSpPr>
          <p:nvPr>
            <p:ph type="dt" sz="half" idx="10"/>
          </p:nvPr>
        </p:nvSpPr>
        <p:spPr/>
        <p:txBody>
          <a:bodyPr/>
          <a:lstStyle/>
          <a:p>
            <a:pPr>
              <a:defRPr/>
            </a:pPr>
            <a:r>
              <a:rPr lang="en-US"/>
              <a:t>November 2023</a:t>
            </a:r>
            <a:endParaRPr lang="en-US" dirty="0"/>
          </a:p>
        </p:txBody>
      </p:sp>
      <p:sp>
        <p:nvSpPr>
          <p:cNvPr id="44" name="AutoShape 46"/>
          <p:cNvSpPr>
            <a:spLocks noChangeArrowheads="1"/>
          </p:cNvSpPr>
          <p:nvPr/>
        </p:nvSpPr>
        <p:spPr bwMode="auto">
          <a:xfrm>
            <a:off x="8001000" y="2158901"/>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7999704" y="289676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5469343" y="3985880"/>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8411369"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6841226" y="2023797"/>
            <a:ext cx="1007657" cy="599750"/>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6858000" y="2821044"/>
            <a:ext cx="990600"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8003948" y="487625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6841226" y="3961861"/>
            <a:ext cx="1007374" cy="56642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a:t>
            </a:r>
          </a:p>
        </p:txBody>
      </p:sp>
      <p:sp>
        <p:nvSpPr>
          <p:cNvPr id="41" name="AutoShape 46"/>
          <p:cNvSpPr>
            <a:spLocks noChangeArrowheads="1"/>
          </p:cNvSpPr>
          <p:nvPr/>
        </p:nvSpPr>
        <p:spPr bwMode="auto">
          <a:xfrm>
            <a:off x="4290757" y="2265476"/>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5469343" y="3220842"/>
            <a:ext cx="1007658"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8" name="AutoShape 46"/>
          <p:cNvSpPr>
            <a:spLocks noChangeArrowheads="1"/>
          </p:cNvSpPr>
          <p:nvPr/>
        </p:nvSpPr>
        <p:spPr bwMode="auto">
          <a:xfrm>
            <a:off x="5492657" y="2424788"/>
            <a:ext cx="961029"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59" name="AutoShape 46"/>
          <p:cNvSpPr>
            <a:spLocks noChangeArrowheads="1"/>
          </p:cNvSpPr>
          <p:nvPr/>
        </p:nvSpPr>
        <p:spPr bwMode="auto">
          <a:xfrm>
            <a:off x="4233051" y="367928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60" name="AutoShape 46"/>
          <p:cNvSpPr>
            <a:spLocks noChangeArrowheads="1"/>
          </p:cNvSpPr>
          <p:nvPr/>
        </p:nvSpPr>
        <p:spPr bwMode="auto">
          <a:xfrm>
            <a:off x="3045583" y="2721769"/>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AIML TIG</a:t>
            </a:r>
          </a:p>
        </p:txBody>
      </p:sp>
      <p:sp>
        <p:nvSpPr>
          <p:cNvPr id="47" name="AutoShape 46"/>
          <p:cNvSpPr>
            <a:spLocks noChangeArrowheads="1"/>
          </p:cNvSpPr>
          <p:nvPr/>
        </p:nvSpPr>
        <p:spPr bwMode="auto">
          <a:xfrm>
            <a:off x="8001000" y="1437941"/>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3038399" y="4419601"/>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AMP SG</a:t>
            </a:r>
          </a:p>
        </p:txBody>
      </p:sp>
      <p:sp>
        <p:nvSpPr>
          <p:cNvPr id="61" name="AutoShape 46"/>
          <p:cNvSpPr>
            <a:spLocks noChangeArrowheads="1"/>
          </p:cNvSpPr>
          <p:nvPr/>
        </p:nvSpPr>
        <p:spPr bwMode="auto">
          <a:xfrm>
            <a:off x="4289529" y="2867905"/>
            <a:ext cx="896050" cy="56109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3032571" y="369897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r>
              <a:rPr lang="en-US" sz="1100" dirty="0">
                <a:latin typeface="Tahoma" pitchFamily="34" charset="0"/>
                <a:ea typeface="ＭＳ Ｐゴシック" charset="-128"/>
                <a:cs typeface="Arial" pitchFamily="34" charset="0"/>
              </a:rPr>
              <a:t>(Nov 2023)</a:t>
            </a:r>
          </a:p>
        </p:txBody>
      </p:sp>
      <p:sp>
        <p:nvSpPr>
          <p:cNvPr id="6" name="AutoShape 46">
            <a:extLst>
              <a:ext uri="{FF2B5EF4-FFF2-40B4-BE49-F238E27FC236}">
                <a16:creationId xmlns:a16="http://schemas.microsoft.com/office/drawing/2014/main" id="{40BECB86-3943-CE43-8BDE-2845BF1EB1E5}"/>
              </a:ext>
            </a:extLst>
          </p:cNvPr>
          <p:cNvSpPr>
            <a:spLocks noChangeArrowheads="1"/>
          </p:cNvSpPr>
          <p:nvPr/>
        </p:nvSpPr>
        <p:spPr bwMode="auto">
          <a:xfrm>
            <a:off x="5514265" y="1526033"/>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2</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7" name="Table 6"/>
          <p:cNvGraphicFramePr>
            <a:graphicFrameLocks noGrp="1"/>
          </p:cNvGraphicFramePr>
          <p:nvPr>
            <p:extLst>
              <p:ext uri="{D42A27DB-BD31-4B8C-83A1-F6EECF244321}">
                <p14:modId xmlns:p14="http://schemas.microsoft.com/office/powerpoint/2010/main" val="845484961"/>
              </p:ext>
            </p:extLst>
          </p:nvPr>
        </p:nvGraphicFramePr>
        <p:xfrm>
          <a:off x="750357" y="1524000"/>
          <a:ext cx="10908243" cy="4501516"/>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3799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752600">
                <a:tc>
                  <a:txBody>
                    <a:bodyPr/>
                    <a:lstStyle/>
                    <a:p>
                      <a:pPr lvl="0" algn="ctr"/>
                      <a:r>
                        <a:rPr lang="en-GB" sz="2400" dirty="0"/>
                        <a:t>Type</a:t>
                      </a:r>
                      <a:endParaRPr lang="en-GB" sz="2400" b="1" dirty="0">
                        <a:latin typeface="Arial Narrow" panose="020B0606020202030204" pitchFamily="34" charset="0"/>
                      </a:endParaRPr>
                    </a:p>
                  </a:txBody>
                  <a:tcPr vert="vert270" anchor="ctr"/>
                </a:tc>
                <a:tc>
                  <a:txBody>
                    <a:bodyPr/>
                    <a:lstStyle/>
                    <a:p>
                      <a:pPr lvl="0" algn="ctr"/>
                      <a:r>
                        <a:rPr lang="en-GB" sz="2400" dirty="0"/>
                        <a:t>Label</a:t>
                      </a:r>
                      <a:endParaRPr lang="en-GB" sz="24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400" dirty="0"/>
                        <a:t>Approve</a:t>
                      </a:r>
                      <a:endParaRPr lang="en-GB" sz="2400" b="1" dirty="0">
                        <a:latin typeface="Arial Narrow" panose="020B0606020202030204" pitchFamily="34" charset="0"/>
                      </a:endParaRPr>
                    </a:p>
                  </a:txBody>
                  <a:tcPr vert="vert270" anchor="ctr"/>
                </a:tc>
                <a:tc>
                  <a:txBody>
                    <a:bodyPr/>
                    <a:lstStyle/>
                    <a:p>
                      <a:pPr lvl="0" algn="ctr"/>
                      <a:r>
                        <a:rPr lang="en-GB" sz="2400" dirty="0"/>
                        <a:t>Disapprove</a:t>
                      </a:r>
                      <a:endParaRPr lang="en-GB" sz="2400" b="1" dirty="0">
                        <a:latin typeface="Arial Narrow" panose="020B0606020202030204" pitchFamily="34" charset="0"/>
                      </a:endParaRPr>
                    </a:p>
                  </a:txBody>
                  <a:tcPr vert="vert270" anchor="ctr"/>
                </a:tc>
                <a:tc>
                  <a:txBody>
                    <a:bodyPr/>
                    <a:lstStyle/>
                    <a:p>
                      <a:pPr lvl="0" algn="ctr"/>
                      <a:r>
                        <a:rPr lang="en-GB" sz="2400" dirty="0"/>
                        <a:t>Abstain</a:t>
                      </a:r>
                      <a:endParaRPr lang="en-GB" sz="24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400" dirty="0"/>
                        <a:t>Result</a:t>
                      </a:r>
                      <a:endParaRPr lang="en-GB" sz="24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Initial WGLB</a:t>
                      </a:r>
                    </a:p>
                  </a:txBody>
                  <a:tcPr/>
                </a:tc>
                <a:tc>
                  <a:txBody>
                    <a:bodyPr/>
                    <a:lstStyle/>
                    <a:p>
                      <a:pPr algn="ctr"/>
                      <a:r>
                        <a:rPr lang="en-GB" sz="2000" b="1" dirty="0">
                          <a:latin typeface="Calibri" panose="020F0502020204030204" pitchFamily="34" charset="0"/>
                          <a:cs typeface="Calibri" panose="020F0502020204030204" pitchFamily="34" charset="0"/>
                        </a:rPr>
                        <a:t>COR2</a:t>
                      </a:r>
                    </a:p>
                  </a:txBody>
                  <a:tcPr/>
                </a:tc>
                <a:tc>
                  <a:txBody>
                    <a:bodyPr/>
                    <a:lstStyle/>
                    <a:p>
                      <a:pPr algn="ctr"/>
                      <a:r>
                        <a:rPr lang="en-GB" sz="2000" b="1" dirty="0">
                          <a:latin typeface="Calibri" panose="020F0502020204030204" pitchFamily="34" charset="0"/>
                          <a:cs typeface="Calibri" panose="020F0502020204030204" pitchFamily="34" charset="0"/>
                        </a:rPr>
                        <a:t>9-25</a:t>
                      </a:r>
                    </a:p>
                  </a:txBody>
                  <a:tcPr/>
                </a:tc>
                <a:tc>
                  <a:txBody>
                    <a:bodyPr/>
                    <a:lstStyle/>
                    <a:p>
                      <a:pPr algn="ctr"/>
                      <a:r>
                        <a:rPr lang="en-GB" sz="2000" b="1" dirty="0">
                          <a:latin typeface="Calibri" panose="020F0502020204030204" pitchFamily="34" charset="0"/>
                          <a:cs typeface="Calibri" panose="020F0502020204030204" pitchFamily="34" charset="0"/>
                        </a:rPr>
                        <a:t>30</a:t>
                      </a:r>
                    </a:p>
                  </a:txBody>
                  <a:tcPr/>
                </a:tc>
                <a:tc>
                  <a:txBody>
                    <a:bodyPr/>
                    <a:lstStyle/>
                    <a:p>
                      <a:pPr algn="ctr"/>
                      <a:r>
                        <a:rPr lang="en-GB" sz="2000" b="1" dirty="0">
                          <a:latin typeface="Calibri" panose="020F0502020204030204" pitchFamily="34" charset="0"/>
                          <a:cs typeface="Calibri" panose="020F0502020204030204" pitchFamily="34" charset="0"/>
                        </a:rPr>
                        <a:t>1</a:t>
                      </a:r>
                    </a:p>
                  </a:txBody>
                  <a:tcPr/>
                </a:tc>
                <a:tc>
                  <a:txBody>
                    <a:bodyPr/>
                    <a:lstStyle/>
                    <a:p>
                      <a:pPr algn="ctr"/>
                      <a:r>
                        <a:rPr lang="en-GB" sz="2000" b="1" dirty="0">
                          <a:latin typeface="Calibri" panose="020F0502020204030204" pitchFamily="34" charset="0"/>
                          <a:cs typeface="Calibri" panose="020F0502020204030204" pitchFamily="34" charset="0"/>
                        </a:rPr>
                        <a:t>535</a:t>
                      </a:r>
                    </a:p>
                  </a:txBody>
                  <a:tcPr/>
                </a:tc>
                <a:tc>
                  <a:txBody>
                    <a:bodyPr/>
                    <a:lstStyle/>
                    <a:p>
                      <a:pPr algn="ctr"/>
                      <a:r>
                        <a:rPr lang="en-GB" sz="2000" b="1" dirty="0">
                          <a:latin typeface="Calibri" panose="020F0502020204030204" pitchFamily="34" charset="0"/>
                          <a:cs typeface="Calibri" panose="020F0502020204030204" pitchFamily="34" charset="0"/>
                        </a:rPr>
                        <a:t>272</a:t>
                      </a:r>
                    </a:p>
                  </a:txBody>
                  <a:tcPr/>
                </a:tc>
                <a:tc>
                  <a:txBody>
                    <a:bodyPr/>
                    <a:lstStyle/>
                    <a:p>
                      <a:pPr algn="ctr"/>
                      <a:r>
                        <a:rPr lang="en-GB" sz="2000" b="1" dirty="0">
                          <a:latin typeface="Calibri" panose="020F0502020204030204" pitchFamily="34" charset="0"/>
                          <a:cs typeface="Calibri" panose="020F0502020204030204" pitchFamily="34" charset="0"/>
                        </a:rPr>
                        <a:t>1</a:t>
                      </a:r>
                    </a:p>
                  </a:txBody>
                  <a:tcPr/>
                </a:tc>
                <a:tc>
                  <a:txBody>
                    <a:bodyPr/>
                    <a:lstStyle/>
                    <a:p>
                      <a:pPr algn="ctr"/>
                      <a:r>
                        <a:rPr lang="en-GB" sz="2000" b="1" dirty="0">
                          <a:latin typeface="Calibri" panose="020F0502020204030204" pitchFamily="34" charset="0"/>
                          <a:cs typeface="Calibri" panose="020F0502020204030204" pitchFamily="34" charset="0"/>
                        </a:rPr>
                        <a:t>25</a:t>
                      </a:r>
                    </a:p>
                  </a:txBody>
                  <a:tcPr/>
                </a:tc>
                <a:tc>
                  <a:txBody>
                    <a:bodyPr/>
                    <a:lstStyle/>
                    <a:p>
                      <a:pPr algn="ctr"/>
                      <a:r>
                        <a:rPr lang="en-GB" sz="2000" b="1" dirty="0">
                          <a:latin typeface="Calibri" panose="020F0502020204030204" pitchFamily="34" charset="0"/>
                          <a:cs typeface="Calibri" panose="020F0502020204030204" pitchFamily="34" charset="0"/>
                        </a:rPr>
                        <a:t>56</a:t>
                      </a:r>
                    </a:p>
                  </a:txBody>
                  <a:tcPr/>
                </a:tc>
                <a:tc>
                  <a:txBody>
                    <a:bodyPr/>
                    <a:lstStyle/>
                    <a:p>
                      <a:pPr algn="ctr"/>
                      <a:r>
                        <a:rPr lang="en-GB" sz="2000" b="1" dirty="0">
                          <a:latin typeface="Calibri" panose="020F0502020204030204" pitchFamily="34" charset="0"/>
                          <a:cs typeface="Calibri" panose="020F0502020204030204" pitchFamily="34" charset="0"/>
                        </a:rPr>
                        <a:t>99+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1"/>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Initial SA</a:t>
                      </a:r>
                    </a:p>
                  </a:txBody>
                  <a:tcPr/>
                </a:tc>
                <a:tc>
                  <a:txBody>
                    <a:bodyPr/>
                    <a:lstStyle/>
                    <a:p>
                      <a:pPr algn="ctr"/>
                      <a:r>
                        <a:rPr lang="en-GB" sz="2000" b="1" dirty="0" err="1">
                          <a:latin typeface="Calibri" panose="020F0502020204030204" pitchFamily="34" charset="0"/>
                          <a:cs typeface="Calibri" panose="020F0502020204030204" pitchFamily="34" charset="0"/>
                        </a:rPr>
                        <a:t>TGme</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09-07</a:t>
                      </a:r>
                    </a:p>
                  </a:txBody>
                  <a:tcPr/>
                </a:tc>
                <a:tc>
                  <a:txBody>
                    <a:bodyPr/>
                    <a:lstStyle/>
                    <a:p>
                      <a:pPr algn="ctr"/>
                      <a:r>
                        <a:rPr lang="en-GB" sz="2000" b="1" dirty="0">
                          <a:latin typeface="Calibri" panose="020F0502020204030204" pitchFamily="34" charset="0"/>
                          <a:cs typeface="Calibri" panose="020F0502020204030204" pitchFamily="34" charset="0"/>
                        </a:rPr>
                        <a:t>33</a:t>
                      </a:r>
                    </a:p>
                  </a:txBody>
                  <a:tcPr/>
                </a:tc>
                <a:tc>
                  <a:txBody>
                    <a:bodyPr/>
                    <a:lstStyle/>
                    <a:p>
                      <a:pPr algn="ctr"/>
                      <a:r>
                        <a:rPr lang="en-GB" sz="2000" b="1" dirty="0">
                          <a:latin typeface="Calibri" panose="020F0502020204030204" pitchFamily="34" charset="0"/>
                          <a:cs typeface="Calibri" panose="020F0502020204030204" pitchFamily="34" charset="0"/>
                        </a:rPr>
                        <a:t>606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135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2"/>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3"/>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4"/>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0006"/>
                  </a:ext>
                </a:extLst>
              </a:tr>
            </a:tbl>
          </a:graphicData>
        </a:graphic>
      </p:graphicFrame>
      <p:sp>
        <p:nvSpPr>
          <p:cNvPr id="6" name="Date Placeholder 5"/>
          <p:cNvSpPr>
            <a:spLocks noGrp="1"/>
          </p:cNvSpPr>
          <p:nvPr>
            <p:ph type="dt" sz="half" idx="10"/>
          </p:nvPr>
        </p:nvSpPr>
        <p:spPr/>
        <p:txBody>
          <a:bodyPr/>
          <a:lstStyle/>
          <a:p>
            <a:pPr>
              <a:defRPr/>
            </a:pPr>
            <a:r>
              <a:rPr lang="en-US"/>
              <a:t>November 2023</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345121" y="1613712"/>
            <a:ext cx="24339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2023-10-20</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3568576058"/>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97</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61</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535</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11</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November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November 2023.</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November 2023</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November 2023</a:t>
            </a:r>
          </a:p>
        </p:txBody>
      </p:sp>
      <p:sp>
        <p:nvSpPr>
          <p:cNvPr id="5" name="Footer Placeholder 4"/>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6" name="Picture 5">
            <a:extLst>
              <a:ext uri="{FF2B5EF4-FFF2-40B4-BE49-F238E27FC236}">
                <a16:creationId xmlns:a16="http://schemas.microsoft.com/office/drawing/2014/main" id="{E10423F5-2477-A2BA-FBCC-6A159130940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674750"/>
            <a:ext cx="10615157" cy="5800663"/>
          </a:xfrm>
          <a:prstGeom prst="rect">
            <a:avLst/>
          </a:prstGeom>
        </p:spPr>
      </p:pic>
    </p:spTree>
    <p:extLst>
      <p:ext uri="{BB962C8B-B14F-4D97-AF65-F5344CB8AC3E}">
        <p14:creationId xmlns:p14="http://schemas.microsoft.com/office/powerpoint/2010/main" val="10593113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F886797-8C70-4EB1-8875-218F36C8C491}"/>
              </a:ext>
            </a:extLst>
          </p:cNvPr>
          <p:cNvSpPr>
            <a:spLocks noGrp="1"/>
          </p:cNvSpPr>
          <p:nvPr>
            <p:ph type="dt" sz="half" idx="10"/>
          </p:nvPr>
        </p:nvSpPr>
        <p:spPr/>
        <p:txBody>
          <a:bodyPr/>
          <a:lstStyle/>
          <a:p>
            <a:pPr>
              <a:defRPr/>
            </a:pPr>
            <a:r>
              <a:rPr lang="en-US"/>
              <a:t>November 2023</a:t>
            </a:r>
          </a:p>
        </p:txBody>
      </p:sp>
      <p:sp>
        <p:nvSpPr>
          <p:cNvPr id="5" name="Footer Placeholder 4">
            <a:extLst>
              <a:ext uri="{FF2B5EF4-FFF2-40B4-BE49-F238E27FC236}">
                <a16:creationId xmlns:a16="http://schemas.microsoft.com/office/drawing/2014/main" id="{B9D96BD3-8C66-476D-BEED-D489DD0A32AD}"/>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C3613AD6-2F43-41F2-BCA7-AB796FA2EE5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9" name="Picture 8">
            <a:extLst>
              <a:ext uri="{FF2B5EF4-FFF2-40B4-BE49-F238E27FC236}">
                <a16:creationId xmlns:a16="http://schemas.microsoft.com/office/drawing/2014/main" id="{1F91024C-AF87-251D-918D-0509E037D0B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674751"/>
            <a:ext cx="10615155" cy="5800662"/>
          </a:xfrm>
          <a:prstGeom prst="rect">
            <a:avLst/>
          </a:prstGeom>
        </p:spPr>
      </p:pic>
    </p:spTree>
    <p:extLst>
      <p:ext uri="{BB962C8B-B14F-4D97-AF65-F5344CB8AC3E}">
        <p14:creationId xmlns:p14="http://schemas.microsoft.com/office/powerpoint/2010/main" val="16180577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867C0-DE16-40E2-8E50-D6A1A8155F62}"/>
              </a:ext>
            </a:extLst>
          </p:cNvPr>
          <p:cNvSpPr>
            <a:spLocks noGrp="1"/>
          </p:cNvSpPr>
          <p:nvPr>
            <p:ph type="title"/>
          </p:nvPr>
        </p:nvSpPr>
        <p:spPr/>
        <p:txBody>
          <a:bodyPr/>
          <a:lstStyle/>
          <a:p>
            <a:r>
              <a:rPr lang="en-US" dirty="0"/>
              <a:t>Attendees by affiliation</a:t>
            </a:r>
            <a:br>
              <a:rPr lang="en-US" dirty="0"/>
            </a:br>
            <a:r>
              <a:rPr lang="en-US" dirty="0"/>
              <a:t>(attended at least one meeting September to November)</a:t>
            </a:r>
          </a:p>
        </p:txBody>
      </p:sp>
      <p:sp>
        <p:nvSpPr>
          <p:cNvPr id="4" name="Date Placeholder 3">
            <a:extLst>
              <a:ext uri="{FF2B5EF4-FFF2-40B4-BE49-F238E27FC236}">
                <a16:creationId xmlns:a16="http://schemas.microsoft.com/office/drawing/2014/main" id="{B2621AE5-EB5E-4CF0-A5F5-FC0015447EFB}"/>
              </a:ext>
            </a:extLst>
          </p:cNvPr>
          <p:cNvSpPr>
            <a:spLocks noGrp="1"/>
          </p:cNvSpPr>
          <p:nvPr>
            <p:ph type="dt" sz="half" idx="10"/>
          </p:nvPr>
        </p:nvSpPr>
        <p:spPr/>
        <p:txBody>
          <a:bodyPr/>
          <a:lstStyle/>
          <a:p>
            <a:pPr>
              <a:defRPr/>
            </a:pPr>
            <a:r>
              <a:rPr lang="en-US"/>
              <a:t>November 2023</a:t>
            </a:r>
          </a:p>
        </p:txBody>
      </p:sp>
      <p:sp>
        <p:nvSpPr>
          <p:cNvPr id="5" name="Footer Placeholder 4">
            <a:extLst>
              <a:ext uri="{FF2B5EF4-FFF2-40B4-BE49-F238E27FC236}">
                <a16:creationId xmlns:a16="http://schemas.microsoft.com/office/drawing/2014/main" id="{63A08059-8BA5-4ED7-89A0-1830D2473426}"/>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45089981-0F8C-4894-9157-388EF44E8F4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9" name="Content Placeholder 8">
            <a:extLst>
              <a:ext uri="{FF2B5EF4-FFF2-40B4-BE49-F238E27FC236}">
                <a16:creationId xmlns:a16="http://schemas.microsoft.com/office/drawing/2014/main" id="{BA44D0A3-8AAB-B8BB-F77E-37F59FB8894E}"/>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912644" y="1752601"/>
            <a:ext cx="8642700" cy="4722812"/>
          </a:xfrm>
        </p:spPr>
      </p:pic>
    </p:spTree>
    <p:extLst>
      <p:ext uri="{BB962C8B-B14F-4D97-AF65-F5344CB8AC3E}">
        <p14:creationId xmlns:p14="http://schemas.microsoft.com/office/powerpoint/2010/main" val="3655127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8312-8B32-4EF3-A60E-0BAA89327CE2}"/>
              </a:ext>
            </a:extLst>
          </p:cNvPr>
          <p:cNvSpPr>
            <a:spLocks noGrp="1"/>
          </p:cNvSpPr>
          <p:nvPr>
            <p:ph type="title"/>
          </p:nvPr>
        </p:nvSpPr>
        <p:spPr/>
        <p:txBody>
          <a:bodyPr/>
          <a:lstStyle/>
          <a:p>
            <a:r>
              <a:rPr lang="en-US" dirty="0"/>
              <a:t>Attendance by subgroup (September to November)</a:t>
            </a:r>
          </a:p>
        </p:txBody>
      </p:sp>
      <p:sp>
        <p:nvSpPr>
          <p:cNvPr id="4" name="Date Placeholder 3">
            <a:extLst>
              <a:ext uri="{FF2B5EF4-FFF2-40B4-BE49-F238E27FC236}">
                <a16:creationId xmlns:a16="http://schemas.microsoft.com/office/drawing/2014/main" id="{8D20EB58-84BD-4A59-979A-CC5365F87061}"/>
              </a:ext>
            </a:extLst>
          </p:cNvPr>
          <p:cNvSpPr>
            <a:spLocks noGrp="1"/>
          </p:cNvSpPr>
          <p:nvPr>
            <p:ph type="dt" sz="half" idx="10"/>
          </p:nvPr>
        </p:nvSpPr>
        <p:spPr/>
        <p:txBody>
          <a:bodyPr/>
          <a:lstStyle/>
          <a:p>
            <a:pPr>
              <a:defRPr/>
            </a:pPr>
            <a:r>
              <a:rPr lang="en-US"/>
              <a:t>November 2023</a:t>
            </a:r>
          </a:p>
        </p:txBody>
      </p:sp>
      <p:sp>
        <p:nvSpPr>
          <p:cNvPr id="5" name="Footer Placeholder 4">
            <a:extLst>
              <a:ext uri="{FF2B5EF4-FFF2-40B4-BE49-F238E27FC236}">
                <a16:creationId xmlns:a16="http://schemas.microsoft.com/office/drawing/2014/main" id="{14DB3660-8F54-485A-ADFF-470042F745CC}"/>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8" name="Content Placeholder 7">
            <a:extLst>
              <a:ext uri="{FF2B5EF4-FFF2-40B4-BE49-F238E27FC236}">
                <a16:creationId xmlns:a16="http://schemas.microsoft.com/office/drawing/2014/main" id="{92B309A0-E38C-7923-4A66-7CC1877440E9}"/>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447800" y="1456947"/>
            <a:ext cx="9220200" cy="5038387"/>
          </a:xfrm>
        </p:spPr>
      </p:pic>
    </p:spTree>
    <p:extLst>
      <p:ext uri="{BB962C8B-B14F-4D97-AF65-F5344CB8AC3E}">
        <p14:creationId xmlns:p14="http://schemas.microsoft.com/office/powerpoint/2010/main" val="18369177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Florian Mendel, Infineon, </a:t>
            </a:r>
            <a:r>
              <a:rPr lang="en-US" sz="1600" dirty="0">
                <a:hlinkClick r:id="rId4"/>
              </a:rPr>
              <a:t>florian.mendel@gmail.com</a:t>
            </a:r>
            <a:r>
              <a:rPr lang="en-US" sz="1600" dirty="0"/>
              <a:t>   - Mid-week WG11 Plenary</a:t>
            </a:r>
          </a:p>
          <a:p>
            <a:pPr lvl="1"/>
            <a:r>
              <a:rPr lang="en-US" sz="1600" dirty="0"/>
              <a:t>Greg White, </a:t>
            </a:r>
            <a:r>
              <a:rPr lang="en-US" sz="1600" dirty="0" err="1"/>
              <a:t>Cablelabs</a:t>
            </a:r>
            <a:r>
              <a:rPr lang="en-US" sz="1600" dirty="0"/>
              <a:t>, </a:t>
            </a:r>
            <a:r>
              <a:rPr lang="en-US" sz="1600" dirty="0">
                <a:hlinkClick r:id="rId5"/>
              </a:rPr>
              <a:t>g.white@cablelabs.com</a:t>
            </a:r>
            <a:r>
              <a:rPr lang="en-US" sz="1600" dirty="0"/>
              <a:t>  - WNG</a:t>
            </a:r>
          </a:p>
          <a:p>
            <a:pPr lvl="1"/>
            <a:r>
              <a:rPr lang="en-US" sz="1600" dirty="0"/>
              <a:t>Catherine Berger, </a:t>
            </a:r>
            <a:r>
              <a:rPr lang="en-US" sz="1600" dirty="0">
                <a:hlinkClick r:id="rId6"/>
              </a:rPr>
              <a:t>berger.catherine@ieee.org</a:t>
            </a:r>
            <a:r>
              <a:rPr lang="en-US" sz="1600" dirty="0"/>
              <a:t>  – 802.11 Editor meeting</a:t>
            </a:r>
          </a:p>
          <a:p>
            <a:pPr lvl="1"/>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M6.2 Announcements: 2023 November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24</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1"/>
          <p:cNvSpPr>
            <a:spLocks noGrp="1"/>
          </p:cNvSpPr>
          <p:nvPr>
            <p:ph type="title"/>
          </p:nvPr>
        </p:nvSpPr>
        <p:spPr/>
        <p:txBody>
          <a:bodyPr/>
          <a:lstStyle/>
          <a:p>
            <a:r>
              <a:rPr lang="en-GB" altLang="en-US" dirty="0"/>
              <a:t>M6.2 Announcements</a:t>
            </a:r>
          </a:p>
        </p:txBody>
      </p:sp>
      <p:sp>
        <p:nvSpPr>
          <p:cNvPr id="21506" name="Content Placeholder 2"/>
          <p:cNvSpPr>
            <a:spLocks noGrp="1"/>
          </p:cNvSpPr>
          <p:nvPr>
            <p:ph idx="1"/>
          </p:nvPr>
        </p:nvSpPr>
        <p:spPr>
          <a:xfrm>
            <a:off x="887183" y="1600200"/>
            <a:ext cx="10363200" cy="4114800"/>
          </a:xfrm>
        </p:spPr>
        <p:txBody>
          <a:bodyPr/>
          <a:lstStyle/>
          <a:p>
            <a:pPr marL="0" indent="0">
              <a:buNone/>
            </a:pPr>
            <a:br>
              <a:rPr lang="en-US" dirty="0"/>
            </a:br>
            <a:r>
              <a:rPr lang="en-US" dirty="0"/>
              <a:t>Our web page on document submissions has been updated:</a:t>
            </a:r>
          </a:p>
          <a:p>
            <a:pPr marL="0" indent="0">
              <a:buNone/>
            </a:pPr>
            <a:r>
              <a:rPr lang="en-US" dirty="0"/>
              <a:t>See Documents </a:t>
            </a:r>
            <a:r>
              <a:rPr lang="en-US" dirty="0">
                <a:sym typeface="Wingdings" panose="05000000000000000000" pitchFamily="2" charset="2"/>
              </a:rPr>
              <a:t></a:t>
            </a:r>
            <a:r>
              <a:rPr lang="en-US" dirty="0"/>
              <a:t> IEEE 802.11 Document Instructions</a:t>
            </a:r>
          </a:p>
          <a:p>
            <a:pPr marL="0" indent="0">
              <a:buNone/>
            </a:pPr>
            <a:r>
              <a:rPr lang="en-US" dirty="0"/>
              <a:t>	https://grouper.ieee.org/groups/802/11/Rules/format-rules.html</a:t>
            </a:r>
          </a:p>
          <a:p>
            <a:pPr marL="0" indent="0">
              <a:buNone/>
            </a:pPr>
            <a:endParaRPr lang="en-US" dirty="0"/>
          </a:p>
          <a:p>
            <a:pPr marL="0" indent="0">
              <a:buNone/>
            </a:pPr>
            <a:r>
              <a:rPr lang="en-US" dirty="0"/>
              <a:t>Please use the document templates for your submissions</a:t>
            </a:r>
          </a:p>
        </p:txBody>
      </p:sp>
      <p:sp>
        <p:nvSpPr>
          <p:cNvPr id="20484"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25</a:t>
            </a:fld>
            <a:endParaRPr lang="en-US" altLang="en-US" sz="1200" b="0"/>
          </a:p>
        </p:txBody>
      </p:sp>
    </p:spTree>
    <p:extLst>
      <p:ext uri="{BB962C8B-B14F-4D97-AF65-F5344CB8AC3E}">
        <p14:creationId xmlns:p14="http://schemas.microsoft.com/office/powerpoint/2010/main" val="35090907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696913" y="1295400"/>
            <a:ext cx="10363200" cy="5027613"/>
          </a:xfrm>
        </p:spPr>
        <p:txBody>
          <a:bodyPr/>
          <a:lstStyle/>
          <a:p>
            <a:r>
              <a:rPr lang="en-GB" altLang="en-US" dirty="0"/>
              <a:t>The WG11 officer elected positions (Chair, 2 vice chairs) are open for election in March 2024.</a:t>
            </a:r>
          </a:p>
          <a:p>
            <a:r>
              <a:rPr lang="en-GB" altLang="en-US" dirty="0"/>
              <a:t>Nominations will be opened, received and closed during the March 2024  Monday opening plenary. Self-nomination is valid.</a:t>
            </a:r>
          </a:p>
          <a:p>
            <a:r>
              <a:rPr lang="en-US" altLang="en-US" dirty="0"/>
              <a:t>The current WG Chair is not seeking re-election.</a:t>
            </a:r>
            <a:endParaRPr lang="en-GB" altLang="en-US" dirty="0"/>
          </a:p>
          <a:p>
            <a:r>
              <a:rPr lang="en-GB" altLang="en-US" dirty="0"/>
              <a:t>Introductory statements made by candidates with Q&amp;A on Monday.</a:t>
            </a:r>
          </a:p>
          <a:p>
            <a:r>
              <a:rPr lang="en-GB" altLang="en-US" dirty="0"/>
              <a:t>Elections take place during the Wednesday mid-week plenary.</a:t>
            </a:r>
          </a:p>
          <a:p>
            <a:pPr lvl="1"/>
            <a:r>
              <a:rPr lang="en-GB" altLang="en-US" dirty="0"/>
              <a:t>All positions require majority confirmation vote. </a:t>
            </a:r>
          </a:p>
          <a:p>
            <a:r>
              <a:rPr lang="en-GB" altLang="en-US" dirty="0"/>
              <a:t>The WG chair &amp; vice chairs are subject to confirmation by IEEE 802 EC, and must provide and have had accepted statements of affiliation and support to 802 EC secretary before the Friday closing EC meeting.</a:t>
            </a:r>
          </a:p>
        </p:txBody>
      </p:sp>
      <p:sp>
        <p:nvSpPr>
          <p:cNvPr id="24579" name="Title 2"/>
          <p:cNvSpPr>
            <a:spLocks noGrp="1"/>
          </p:cNvSpPr>
          <p:nvPr>
            <p:ph type="title"/>
          </p:nvPr>
        </p:nvSpPr>
        <p:spPr>
          <a:xfrm>
            <a:off x="914400" y="685800"/>
            <a:ext cx="10363200" cy="685800"/>
          </a:xfrm>
        </p:spPr>
        <p:txBody>
          <a:bodyPr/>
          <a:lstStyle/>
          <a:p>
            <a:r>
              <a:rPr lang="en-GB" altLang="en-US" dirty="0"/>
              <a:t>M6.2 – WG Officer Elections Planned March 2024</a:t>
            </a:r>
          </a:p>
        </p:txBody>
      </p:sp>
      <p:sp>
        <p:nvSpPr>
          <p:cNvPr id="245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45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45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0EDCA67-571E-4F29-A6BA-F5C476F85358}" type="slidenum">
              <a:rPr lang="en-US" altLang="en-US" sz="1200" b="0" smtClean="0"/>
              <a:pPr>
                <a:spcBef>
                  <a:spcPct val="0"/>
                </a:spcBef>
                <a:buFontTx/>
                <a:buNone/>
              </a:pPr>
              <a:t>26</a:t>
            </a:fld>
            <a:endParaRPr lang="en-US" altLang="en-US" sz="1200" b="0"/>
          </a:p>
        </p:txBody>
      </p:sp>
    </p:spTree>
    <p:extLst>
      <p:ext uri="{BB962C8B-B14F-4D97-AF65-F5344CB8AC3E}">
        <p14:creationId xmlns:p14="http://schemas.microsoft.com/office/powerpoint/2010/main" val="6164196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November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27</a:t>
            </a:fld>
            <a:endParaRPr lang="en-US"/>
          </a:p>
        </p:txBody>
      </p:sp>
    </p:spTree>
    <p:extLst>
      <p:ext uri="{BB962C8B-B14F-4D97-AF65-F5344CB8AC3E}">
        <p14:creationId xmlns:p14="http://schemas.microsoft.com/office/powerpoint/2010/main" val="14975100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37839993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29</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November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sz="2000" dirty="0"/>
              <a:t>Liaisons received since September 2023:</a:t>
            </a:r>
          </a:p>
          <a:p>
            <a:pPr marL="0" indent="0">
              <a:buNone/>
            </a:pPr>
            <a:endParaRPr lang="en-US" sz="2000" dirty="0"/>
          </a:p>
          <a:p>
            <a:pPr marL="0" indent="0">
              <a:buNone/>
            </a:pPr>
            <a:r>
              <a:rPr lang="en-US" sz="2000" dirty="0"/>
              <a:t>From ITU-T SG20 re: Ambient Power, see </a:t>
            </a:r>
            <a:r>
              <a:rPr lang="en-US" sz="2000" dirty="0">
                <a:hlinkClick r:id="rId3"/>
              </a:rPr>
              <a:t>https://mentor.ieee.org/802.11/dcn/23/11-23-1707-00-0000-liaison-from-itu-t-sg20-re-requirements-for-iot-ambient-power-devices.docx</a:t>
            </a:r>
            <a:r>
              <a:rPr lang="en-US" sz="2000" dirty="0"/>
              <a:t> </a:t>
            </a:r>
          </a:p>
          <a:p>
            <a:pPr marL="0" indent="0">
              <a:buNone/>
            </a:pPr>
            <a:endParaRPr lang="en-US" sz="2000" dirty="0"/>
          </a:p>
          <a:p>
            <a:pPr marL="0" indent="0">
              <a:buNone/>
            </a:pPr>
            <a:r>
              <a:rPr lang="en-US" sz="2000" dirty="0"/>
              <a:t>WBA whitepaper: Get ready for Wi-Fi 7; Necati </a:t>
            </a:r>
            <a:r>
              <a:rPr lang="en-US" sz="2000" dirty="0" err="1"/>
              <a:t>Canpolat</a:t>
            </a:r>
            <a:r>
              <a:rPr lang="en-US" sz="2000" dirty="0"/>
              <a:t> introduced the liaison on Wednesday of the 2023 September meeting –  see </a:t>
            </a:r>
            <a:r>
              <a:rPr lang="en-US" sz="2000" dirty="0">
                <a:hlinkClick r:id="rId4"/>
              </a:rPr>
              <a:t>https://grouper.ieee.org/groups/802/11/private/liaisons/WBA_2023_Get_Ready_for_Wi-Fi_7%20-%20LS%20to%20IEEE%20802.11.pdf</a:t>
            </a:r>
            <a:r>
              <a:rPr lang="en-US" sz="2000" dirty="0"/>
              <a:t>   (information only).</a:t>
            </a:r>
          </a:p>
          <a:p>
            <a:pPr marL="0" indent="0">
              <a:buNone/>
            </a:pPr>
            <a:endParaRPr lang="en-US" sz="2000" dirty="0"/>
          </a:p>
          <a:p>
            <a:pPr marL="0" indent="0">
              <a:buNone/>
            </a:pPr>
            <a:r>
              <a:rPr lang="en-US" sz="2000" dirty="0"/>
              <a:t>Liaisons website, see </a:t>
            </a:r>
            <a:r>
              <a:rPr lang="en-US" sz="2000" dirty="0">
                <a:hlinkClick r:id="rId5"/>
              </a:rPr>
              <a:t>https://grouper.ieee.org/groups/802/11/Liaisons/Liaisons-and-External-Communications.html</a:t>
            </a:r>
            <a:r>
              <a:rPr lang="en-US" sz="2000" dirty="0"/>
              <a:t> </a:t>
            </a:r>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799100" y="1752600"/>
            <a:ext cx="10859500" cy="4343400"/>
          </a:xfrm>
        </p:spPr>
        <p:txBody>
          <a:bodyPr/>
          <a:lstStyle/>
          <a:p>
            <a:pPr marL="0" indent="0">
              <a:buNone/>
            </a:pPr>
            <a:r>
              <a:rPr lang="en-US" altLang="en-US" dirty="0"/>
              <a:t>November 2023 </a:t>
            </a:r>
          </a:p>
          <a:p>
            <a:pPr marL="0" indent="0">
              <a:buNone/>
            </a:pPr>
            <a:r>
              <a:rPr lang="en-US" altLang="en-US" sz="2800" b="0" dirty="0"/>
              <a:t>AMP SG 2</a:t>
            </a:r>
            <a:r>
              <a:rPr lang="en-US" altLang="en-US" sz="2800" b="0" baseline="30000" dirty="0"/>
              <a:t>nd</a:t>
            </a:r>
            <a:r>
              <a:rPr lang="en-US" altLang="en-US" sz="2800" b="0" dirty="0"/>
              <a:t>  Recharter &amp; first extension</a:t>
            </a:r>
          </a:p>
          <a:p>
            <a:pPr marL="0" indent="0">
              <a:buNone/>
            </a:pPr>
            <a:r>
              <a:rPr lang="en-US" altLang="en-US" b="0" dirty="0"/>
              <a:t>P802.11-2020 Cor 2 PAR unconditional to SA Ballot</a:t>
            </a:r>
          </a:p>
          <a:p>
            <a:pPr marL="0" indent="0">
              <a:buNone/>
            </a:pPr>
            <a:r>
              <a:rPr lang="en-US" altLang="en-US" b="0" dirty="0"/>
              <a:t>P802.11be conditional to SA Ballot</a:t>
            </a:r>
          </a:p>
          <a:p>
            <a:pPr marL="0" indent="0">
              <a:buNone/>
            </a:pPr>
            <a:endParaRPr lang="en-US" altLang="en-US" sz="28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IEEE-SA Standards Board (SASB)</a:t>
            </a:r>
          </a:p>
        </p:txBody>
      </p:sp>
      <p:sp>
        <p:nvSpPr>
          <p:cNvPr id="15363" name="Content Placeholder 2"/>
          <p:cNvSpPr>
            <a:spLocks noGrp="1"/>
          </p:cNvSpPr>
          <p:nvPr>
            <p:ph idx="1"/>
          </p:nvPr>
        </p:nvSpPr>
        <p:spPr>
          <a:xfrm>
            <a:off x="894127" y="1600200"/>
            <a:ext cx="10363200" cy="4648200"/>
          </a:xfrm>
        </p:spPr>
        <p:txBody>
          <a:bodyPr/>
          <a:lstStyle/>
          <a:p>
            <a:pPr marL="0" indent="0">
              <a:buNone/>
            </a:pPr>
            <a:endParaRPr lang="en-US" altLang="en-US" sz="2800" dirty="0"/>
          </a:p>
          <a:p>
            <a:pPr marL="0" indent="0">
              <a:buNone/>
            </a:pPr>
            <a:r>
              <a:rPr lang="en-US" altLang="en-US" sz="2800" dirty="0"/>
              <a:t>September 2023 – All approved</a:t>
            </a:r>
          </a:p>
          <a:p>
            <a:pPr marL="0" indent="0">
              <a:buNone/>
            </a:pPr>
            <a:r>
              <a:rPr lang="en-US" altLang="en-US" sz="2800" b="0" dirty="0"/>
              <a:t>P802.11be PAR Extension </a:t>
            </a:r>
          </a:p>
          <a:p>
            <a:pPr marL="0" indent="0">
              <a:buNone/>
            </a:pPr>
            <a:r>
              <a:rPr lang="en-US" altLang="en-US" sz="2800" b="0" dirty="0"/>
              <a:t>P802.11bn PAR </a:t>
            </a:r>
          </a:p>
          <a:p>
            <a:pPr marL="0" indent="0">
              <a:buNone/>
            </a:pPr>
            <a:r>
              <a:rPr lang="en-US" altLang="en-US" sz="2800" b="0" dirty="0"/>
              <a:t>P802.11-2020 Cor 2 PAR</a:t>
            </a:r>
          </a:p>
          <a:p>
            <a:pPr marL="0" indent="0">
              <a:buNone/>
            </a:pPr>
            <a:endParaRPr lang="en-US" altLang="en-US" sz="28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November 2023</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8" name="Table 7"/>
          <p:cNvGraphicFramePr>
            <a:graphicFrameLocks noGrp="1"/>
          </p:cNvGraphicFramePr>
          <p:nvPr>
            <p:extLst>
              <p:ext uri="{D42A27DB-BD31-4B8C-83A1-F6EECF244321}">
                <p14:modId xmlns:p14="http://schemas.microsoft.com/office/powerpoint/2010/main" val="556586850"/>
              </p:ext>
            </p:extLst>
          </p:nvPr>
        </p:nvGraphicFramePr>
        <p:xfrm>
          <a:off x="914400" y="1828802"/>
          <a:ext cx="9639831" cy="3914524"/>
        </p:xfrm>
        <a:graphic>
          <a:graphicData uri="http://schemas.openxmlformats.org/drawingml/2006/table">
            <a:tbl>
              <a:tblPr/>
              <a:tblGrid>
                <a:gridCol w="3620031">
                  <a:extLst>
                    <a:ext uri="{9D8B030D-6E8A-4147-A177-3AD203B41FA5}">
                      <a16:colId xmlns:a16="http://schemas.microsoft.com/office/drawing/2014/main" val="20000"/>
                    </a:ext>
                  </a:extLst>
                </a:gridCol>
                <a:gridCol w="6019800">
                  <a:extLst>
                    <a:ext uri="{9D8B030D-6E8A-4147-A177-3AD203B41FA5}">
                      <a16:colId xmlns:a16="http://schemas.microsoft.com/office/drawing/2014/main" val="20001"/>
                    </a:ext>
                  </a:extLst>
                </a:gridCol>
              </a:tblGrid>
              <a:tr h="352674">
                <a:tc>
                  <a:txBody>
                    <a:bodyPr/>
                    <a:lstStyle/>
                    <a:p>
                      <a:pPr algn="l" fontAlgn="b"/>
                      <a:r>
                        <a:rPr lang="en-US" sz="20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US" sz="20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0"/>
                  </a:ext>
                </a:extLst>
              </a:tr>
              <a:tr h="352674">
                <a:tc>
                  <a:txBody>
                    <a:bodyPr/>
                    <a:lstStyle/>
                    <a:p>
                      <a:pPr algn="l" fontAlgn="b"/>
                      <a:r>
                        <a:rPr lang="en-US"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3"/>
                        </a:rPr>
                        <a:t>https://mentor.ieee.org/802.11/dcn/23/11-23-1704</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1"/>
                  </a:ext>
                </a:extLst>
              </a:tr>
              <a:tr h="352674">
                <a:tc>
                  <a:txBody>
                    <a:bodyPr/>
                    <a:lstStyle/>
                    <a:p>
                      <a:pPr algn="l" fontAlgn="b"/>
                      <a:r>
                        <a:rPr lang="en-US"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4"/>
                        </a:rPr>
                        <a:t>https://mentor.ieee.org/802.11/dcn/23/11-23-1705</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2"/>
                  </a:ext>
                </a:extLst>
              </a:tr>
              <a:tr h="352674">
                <a:tc>
                  <a:txBody>
                    <a:bodyPr/>
                    <a:lstStyle/>
                    <a:p>
                      <a:pPr algn="l" fontAlgn="b"/>
                      <a:r>
                        <a:rPr lang="en-US" sz="2000" b="0" i="0" u="none" strike="noStrike">
                          <a:solidFill>
                            <a:srgbClr val="323232"/>
                          </a:solidFill>
                          <a:effectLst/>
                          <a:latin typeface="Arial" panose="020B0604020202020204" pitchFamily="34" charset="0"/>
                        </a:rPr>
                        <a:t>Snapshot slides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5"/>
                        </a:rPr>
                        <a:t>https://mentor.ieee.org/802.11/dcn/23/11-23-1708</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3"/>
                  </a:ext>
                </a:extLst>
              </a:tr>
              <a:tr h="394166">
                <a:tc>
                  <a:txBody>
                    <a:bodyPr/>
                    <a:lstStyle/>
                    <a:p>
                      <a:pPr algn="l" fontAlgn="b"/>
                      <a:r>
                        <a:rPr lang="en-US" sz="2000" b="0" i="0" u="none" strike="noStrike">
                          <a:solidFill>
                            <a:srgbClr val="323232"/>
                          </a:solidFill>
                          <a:effectLst/>
                          <a:latin typeface="Arial" panose="020B0604020202020204" pitchFamily="34" charset="0"/>
                        </a:rPr>
                        <a:t>1</a:t>
                      </a:r>
                      <a:r>
                        <a:rPr lang="en-US" sz="2000" b="0" i="0" u="none" strike="noStrike" baseline="30000">
                          <a:solidFill>
                            <a:srgbClr val="323232"/>
                          </a:solidFill>
                          <a:effectLst/>
                          <a:latin typeface="Arial" panose="020B0604020202020204" pitchFamily="34" charset="0"/>
                        </a:rPr>
                        <a:t>st</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6"/>
                        </a:rPr>
                        <a:t>https://mentor.ieee.org/802.11/dcn/23/11-23-1689</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4"/>
                  </a:ext>
                </a:extLst>
              </a:tr>
              <a:tr h="394166">
                <a:tc>
                  <a:txBody>
                    <a:bodyPr/>
                    <a:lstStyle/>
                    <a:p>
                      <a:pPr algn="l" fontAlgn="b"/>
                      <a:r>
                        <a:rPr lang="en-US" sz="2000" b="0" i="0" u="none" strike="noStrike">
                          <a:solidFill>
                            <a:srgbClr val="323232"/>
                          </a:solidFill>
                          <a:effectLst/>
                          <a:latin typeface="Arial" panose="020B0604020202020204" pitchFamily="34" charset="0"/>
                        </a:rPr>
                        <a:t>2</a:t>
                      </a:r>
                      <a:r>
                        <a:rPr lang="en-US" sz="2000" b="0" i="0" u="none" strike="noStrike" baseline="30000">
                          <a:solidFill>
                            <a:srgbClr val="323232"/>
                          </a:solidFill>
                          <a:effectLst/>
                          <a:latin typeface="Arial" panose="020B0604020202020204" pitchFamily="34" charset="0"/>
                        </a:rPr>
                        <a:t>nd</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7"/>
                        </a:rPr>
                        <a:t>https://mentor.ieee.org/802.11/dcn/23/11-23-1709</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5"/>
                  </a:ext>
                </a:extLst>
              </a:tr>
              <a:tr h="352674">
                <a:tc>
                  <a:txBody>
                    <a:bodyPr/>
                    <a:lstStyle/>
                    <a:p>
                      <a:pPr algn="l" fontAlgn="b"/>
                      <a:r>
                        <a:rPr lang="en-US" sz="2000" b="0" i="0" u="none" strike="noStrike">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8"/>
                        </a:rPr>
                        <a:t>https://mentor.ieee.org/802-ec/dcn/23/ec-23-0003</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6"/>
                  </a:ext>
                </a:extLst>
              </a:tr>
              <a:tr h="267696">
                <a:tc>
                  <a:txBody>
                    <a:bodyPr/>
                    <a:lstStyle/>
                    <a:p>
                      <a:pPr algn="l" fontAlgn="b"/>
                      <a:r>
                        <a:rPr lang="en-US" sz="2000" b="0" i="0" u="none" strike="noStrike">
                          <a:solidFill>
                            <a:srgbClr val="323232"/>
                          </a:solidFill>
                          <a:effectLst/>
                          <a:latin typeface="Arial" panose="020B0604020202020204" pitchFamily="34" charset="0"/>
                        </a:rPr>
                        <a:t>Chair's Supplementary Material</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9"/>
                        </a:rPr>
                        <a:t>https://mentor.ieee.org/802.11/dcn/23/11-23-1706</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7"/>
                  </a:ext>
                </a:extLst>
              </a:tr>
              <a:tr h="352674">
                <a:tc>
                  <a:txBody>
                    <a:bodyPr/>
                    <a:lstStyle/>
                    <a:p>
                      <a:pPr algn="l" fontAlgn="b"/>
                      <a:r>
                        <a:rPr lang="en-US" sz="20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0"/>
                        </a:rPr>
                        <a:t>https://mentor.ieee.org/802.11/dcn/23/11-23-1686</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8"/>
                  </a:ext>
                </a:extLst>
              </a:tr>
              <a:tr h="352674">
                <a:tc>
                  <a:txBody>
                    <a:bodyPr/>
                    <a:lstStyle/>
                    <a:p>
                      <a:pPr algn="l" fontAlgn="b"/>
                      <a:r>
                        <a:rPr lang="en-US" sz="2000" b="0" i="0" u="none" strike="noStrike">
                          <a:solidFill>
                            <a:srgbClr val="323232"/>
                          </a:solidFill>
                          <a:effectLst/>
                          <a:latin typeface="Arial" panose="020B0604020202020204" pitchFamily="34" charset="0"/>
                        </a:rPr>
                        <a:t>Session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1"/>
                        </a:rPr>
                        <a:t>https://mentor.ieee.org/802.11/dcn/23/11-23-1710</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9"/>
                  </a:ext>
                </a:extLst>
              </a:tr>
              <a:tr h="352674">
                <a:tc>
                  <a:txBody>
                    <a:bodyPr/>
                    <a:lstStyle/>
                    <a:p>
                      <a:pPr algn="l" fontAlgn="b"/>
                      <a:r>
                        <a:rPr lang="en-US" sz="20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dirty="0">
                          <a:solidFill>
                            <a:srgbClr val="0000D4"/>
                          </a:solidFill>
                          <a:effectLst/>
                          <a:latin typeface="Arial" panose="020B0604020202020204" pitchFamily="34" charset="0"/>
                          <a:hlinkClick r:id="rId12"/>
                        </a:rPr>
                        <a:t>https://mentor.ieee.org/802.11/dcn/23/11-23-1542</a:t>
                      </a:r>
                      <a:endParaRPr lang="en-US"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November 2023 session, reciprocal credit is given for other WG/TAG meetings which occur during the WG11 session, Monday November 12, 2023 10:30 am Eastern time to Friday, November 17, 2023 noon Eastern time. </a:t>
            </a:r>
          </a:p>
          <a:p>
            <a:endParaRPr lang="en-US" altLang="en-US" dirty="0"/>
          </a:p>
          <a:p>
            <a:r>
              <a:rPr lang="en-US" altLang="en-US" dirty="0"/>
              <a:t>The </a:t>
            </a:r>
            <a:r>
              <a:rPr lang="en-US" altLang="en-US" u="sng" dirty="0"/>
              <a:t>November</a:t>
            </a:r>
            <a:r>
              <a:rPr lang="en-US" altLang="en-US" dirty="0"/>
              <a:t> 2023 in-person and electronic meeting DOES count towards voting credit. NOTE: 12 meetings required for 75%.</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a:xfrm>
            <a:off x="914400" y="1981200"/>
            <a:ext cx="10591800" cy="4114800"/>
          </a:xfrm>
        </p:spPr>
        <p:txBody>
          <a:bodyPr/>
          <a:lstStyle/>
          <a:p>
            <a:pPr>
              <a:spcBef>
                <a:spcPts val="0"/>
              </a:spcBef>
              <a:buFont typeface="Arial" panose="020B0604020202020204" pitchFamily="34" charset="0"/>
              <a:buChar char="•"/>
            </a:pPr>
            <a:r>
              <a:rPr lang="en-US" dirty="0"/>
              <a:t>Agenda:   See </a:t>
            </a:r>
            <a:r>
              <a:rPr lang="en-US" dirty="0">
                <a:hlinkClick r:id="rId2"/>
              </a:rPr>
              <a:t>https://mentor.ieee.org/802.18/documents</a:t>
            </a:r>
            <a:r>
              <a:rPr lang="en-US" dirty="0"/>
              <a:t> </a:t>
            </a:r>
          </a:p>
          <a:p>
            <a:pPr>
              <a:spcBef>
                <a:spcPts val="0"/>
              </a:spcBef>
              <a:buFont typeface="Arial" panose="020B0604020202020204" pitchFamily="34" charset="0"/>
              <a:buChar char="•"/>
            </a:pPr>
            <a:r>
              <a:rPr lang="en-US" altLang="en-US" dirty="0"/>
              <a:t>Meeting times: Tuesday 2023-11-14 AM2 and Thursday 2023-11-16 AM1, see </a:t>
            </a:r>
            <a:r>
              <a:rPr lang="en-US" altLang="en-US" dirty="0">
                <a:hlinkClick r:id="rId3"/>
              </a:rPr>
              <a:t>https://www.ieee802.org/18/</a:t>
            </a:r>
            <a:r>
              <a:rPr lang="en-US" altLang="en-US" dirty="0"/>
              <a:t> and </a:t>
            </a:r>
            <a:r>
              <a:rPr lang="en-US" altLang="en-US" dirty="0">
                <a:hlinkClick r:id="rId4"/>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Discussion items of interest to 802.11 WG include</a:t>
            </a:r>
          </a:p>
          <a:p>
            <a:pPr lvl="1">
              <a:spcBef>
                <a:spcPts val="0"/>
              </a:spcBef>
              <a:buFont typeface="Arial" panose="020B0604020202020204" pitchFamily="34" charset="0"/>
              <a:buChar char="•"/>
            </a:pPr>
            <a:r>
              <a:rPr lang="en-US" altLang="en-US" dirty="0"/>
              <a:t>Recent Americas, European ETSI, CEPT and Asia Pacific activities status and discussion</a:t>
            </a:r>
          </a:p>
          <a:p>
            <a:pPr lvl="1">
              <a:spcBef>
                <a:spcPts val="0"/>
              </a:spcBef>
              <a:buFont typeface="Arial" panose="020B0604020202020204" pitchFamily="34" charset="0"/>
              <a:buChar char="•"/>
            </a:pPr>
            <a:r>
              <a:rPr lang="en-US" dirty="0"/>
              <a:t>IEEE 802 ITU-R WP5A contributions</a:t>
            </a:r>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189749</TotalTime>
  <Words>2769</Words>
  <Application>Microsoft Office PowerPoint</Application>
  <PresentationFormat>Widescreen</PresentationFormat>
  <Paragraphs>687</Paragraphs>
  <Slides>29</Slides>
  <Notes>16</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29</vt:i4>
      </vt:variant>
    </vt:vector>
  </HeadingPairs>
  <TitlesOfParts>
    <vt:vector size="38" baseType="lpstr">
      <vt:lpstr>Arial</vt:lpstr>
      <vt:lpstr>Arial Narrow</vt:lpstr>
      <vt:lpstr>Calibri</vt:lpstr>
      <vt:lpstr>Tahoma</vt:lpstr>
      <vt:lpstr>Times New Roman</vt:lpstr>
      <vt:lpstr>Wingdings</vt:lpstr>
      <vt:lpstr>Default Design</vt:lpstr>
      <vt:lpstr>Custom Design</vt:lpstr>
      <vt:lpstr>Document</vt:lpstr>
      <vt:lpstr>802.11 Working Group Opening Report November 2023</vt:lpstr>
      <vt:lpstr>Introduction</vt:lpstr>
      <vt:lpstr>M1.3 Meeting Decorum</vt:lpstr>
      <vt:lpstr>M2.2.1 Summary of Liaisons </vt:lpstr>
      <vt:lpstr>M2.3 Recent and anticipated 802 EC actions</vt:lpstr>
      <vt:lpstr>M2.3 IEEE-SA Standards Board (SASB)</vt:lpstr>
      <vt:lpstr>M3.1 802.11 Working Group Session Documents</vt:lpstr>
      <vt:lpstr>M3.2 Joint meetings and Reciprocal Credit</vt:lpstr>
      <vt:lpstr>M3.2 802.18 details</vt:lpstr>
      <vt:lpstr>M3.2 802.19 details</vt:lpstr>
      <vt:lpstr>M4.1.1/W2.6 IEEE 802.11 Groups </vt:lpstr>
      <vt:lpstr>M3.2 Other 802 WG meetings</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PowerPoint Presentation</vt:lpstr>
      <vt:lpstr>PowerPoint Presentation</vt:lpstr>
      <vt:lpstr>Attendees by affiliation (attended at least one meeting September to November)</vt:lpstr>
      <vt:lpstr>Attendance by subgroup (September to November)</vt:lpstr>
      <vt:lpstr>M6.2 Announcements: 2023 November Designation of Individual experts</vt:lpstr>
      <vt:lpstr>M6.2 Announcements</vt:lpstr>
      <vt:lpstr>M6.2 – WG Officer Elections Planned March 2024</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dorothy.stanley@hpe.com</dc:creator>
  <cp:keywords>November 2023</cp:keywords>
  <cp:lastModifiedBy>Stanley, Dorothy</cp:lastModifiedBy>
  <cp:revision>2527</cp:revision>
  <cp:lastPrinted>1998-02-10T13:28:06Z</cp:lastPrinted>
  <dcterms:created xsi:type="dcterms:W3CDTF">1998-02-10T13:07:52Z</dcterms:created>
  <dcterms:modified xsi:type="dcterms:W3CDTF">2023-11-13T07:07:04Z</dcterms:modified>
  <cp:category>Dorothy Stanley, HP Enterprise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