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63" r:id="rId9"/>
    <p:sldId id="848" r:id="rId10"/>
    <p:sldId id="2373"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63"/>
            <p14:sldId id="848"/>
            <p14:sldId id="2373"/>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EEF463-B132-4873-9F47-C2BA5BF20444}" v="1" dt="2023-11-13T21:57:04.2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74" d="100"/>
          <a:sy n="74" d="100"/>
        </p:scale>
        <p:origin x="62" y="25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5EEF463-B132-4873-9F47-C2BA5BF20444}"/>
    <pc:docChg chg="custSel modSld modMainMaster">
      <pc:chgData name="Mike Montemurro" userId="40c20c913ca7511e" providerId="LiveId" clId="{D5EEF463-B132-4873-9F47-C2BA5BF20444}" dt="2023-11-14T18:11:20.354" v="221" actId="20577"/>
      <pc:docMkLst>
        <pc:docMk/>
      </pc:docMkLst>
      <pc:sldChg chg="modSp mod">
        <pc:chgData name="Mike Montemurro" userId="40c20c913ca7511e" providerId="LiveId" clId="{D5EEF463-B132-4873-9F47-C2BA5BF20444}" dt="2023-11-14T18:11:20.354" v="221" actId="20577"/>
        <pc:sldMkLst>
          <pc:docMk/>
          <pc:sldMk cId="2822743645" sldId="850"/>
        </pc:sldMkLst>
        <pc:spChg chg="mod">
          <ac:chgData name="Mike Montemurro" userId="40c20c913ca7511e" providerId="LiveId" clId="{D5EEF463-B132-4873-9F47-C2BA5BF20444}" dt="2023-11-14T18:11:20.354" v="221" actId="20577"/>
          <ac:spMkLst>
            <pc:docMk/>
            <pc:sldMk cId="2822743645" sldId="850"/>
            <ac:spMk id="5" creationId="{5C289E12-1085-4168-A398-0F7249308ABA}"/>
          </ac:spMkLst>
        </pc:spChg>
      </pc:sldChg>
      <pc:sldChg chg="modSp mod">
        <pc:chgData name="Mike Montemurro" userId="40c20c913ca7511e" providerId="LiveId" clId="{D5EEF463-B132-4873-9F47-C2BA5BF20444}" dt="2023-11-14T18:08:47.107" v="219" actId="20577"/>
        <pc:sldMkLst>
          <pc:docMk/>
          <pc:sldMk cId="3028779059" sldId="2368"/>
        </pc:sldMkLst>
        <pc:spChg chg="mod">
          <ac:chgData name="Mike Montemurro" userId="40c20c913ca7511e" providerId="LiveId" clId="{D5EEF463-B132-4873-9F47-C2BA5BF20444}" dt="2023-11-14T18:08:47.107" v="219" actId="20577"/>
          <ac:spMkLst>
            <pc:docMk/>
            <pc:sldMk cId="3028779059" sldId="2368"/>
            <ac:spMk id="2" creationId="{7D79007B-AF56-597C-C6F8-BB87C87B9569}"/>
          </ac:spMkLst>
        </pc:spChg>
        <pc:spChg chg="mod">
          <ac:chgData name="Mike Montemurro" userId="40c20c913ca7511e" providerId="LiveId" clId="{D5EEF463-B132-4873-9F47-C2BA5BF20444}" dt="2023-11-13T21:57:04.278" v="69" actId="14100"/>
          <ac:spMkLst>
            <pc:docMk/>
            <pc:sldMk cId="3028779059" sldId="2368"/>
            <ac:spMk id="3" creationId="{5B8DD137-6145-B9BE-7DF1-F35ABF1216E8}"/>
          </ac:spMkLst>
        </pc:spChg>
      </pc:sldChg>
      <pc:sldChg chg="modSp mod">
        <pc:chgData name="Mike Montemurro" userId="40c20c913ca7511e" providerId="LiveId" clId="{D5EEF463-B132-4873-9F47-C2BA5BF20444}" dt="2023-11-14T03:49:47.280" v="120" actId="20577"/>
        <pc:sldMkLst>
          <pc:docMk/>
          <pc:sldMk cId="2478274848" sldId="2369"/>
        </pc:sldMkLst>
        <pc:spChg chg="mod">
          <ac:chgData name="Mike Montemurro" userId="40c20c913ca7511e" providerId="LiveId" clId="{D5EEF463-B132-4873-9F47-C2BA5BF20444}" dt="2023-11-14T02:35:36.729" v="110" actId="20577"/>
          <ac:spMkLst>
            <pc:docMk/>
            <pc:sldMk cId="2478274848" sldId="2369"/>
            <ac:spMk id="2" creationId="{4E41AAE1-F249-0848-05B8-5526A4350794}"/>
          </ac:spMkLst>
        </pc:spChg>
        <pc:spChg chg="mod">
          <ac:chgData name="Mike Montemurro" userId="40c20c913ca7511e" providerId="LiveId" clId="{D5EEF463-B132-4873-9F47-C2BA5BF20444}" dt="2023-11-14T03:49:47.280" v="120" actId="20577"/>
          <ac:spMkLst>
            <pc:docMk/>
            <pc:sldMk cId="2478274848" sldId="2369"/>
            <ac:spMk id="4103" creationId="{00000000-0000-0000-0000-000000000000}"/>
          </ac:spMkLst>
        </pc:spChg>
      </pc:sldChg>
      <pc:sldChg chg="modSp mod">
        <pc:chgData name="Mike Montemurro" userId="40c20c913ca7511e" providerId="LiveId" clId="{D5EEF463-B132-4873-9F47-C2BA5BF20444}" dt="2023-11-14T02:30:16.603" v="82" actId="20577"/>
        <pc:sldMkLst>
          <pc:docMk/>
          <pc:sldMk cId="3638405448" sldId="2370"/>
        </pc:sldMkLst>
        <pc:spChg chg="mod">
          <ac:chgData name="Mike Montemurro" userId="40c20c913ca7511e" providerId="LiveId" clId="{D5EEF463-B132-4873-9F47-C2BA5BF20444}" dt="2023-11-14T02:30:16.603" v="82" actId="20577"/>
          <ac:spMkLst>
            <pc:docMk/>
            <pc:sldMk cId="3638405448" sldId="2370"/>
            <ac:spMk id="5" creationId="{312E63CB-7AA4-47E9-A213-073D8CADFEE1}"/>
          </ac:spMkLst>
        </pc:spChg>
      </pc:sldChg>
      <pc:sldMasterChg chg="modSp mod">
        <pc:chgData name="Mike Montemurro" userId="40c20c913ca7511e" providerId="LiveId" clId="{D5EEF463-B132-4873-9F47-C2BA5BF20444}" dt="2023-11-13T20:56:44.084" v="1" actId="20577"/>
        <pc:sldMasterMkLst>
          <pc:docMk/>
          <pc:sldMasterMk cId="0" sldId="2147483648"/>
        </pc:sldMasterMkLst>
        <pc:spChg chg="mod">
          <ac:chgData name="Mike Montemurro" userId="40c20c913ca7511e" providerId="LiveId" clId="{D5EEF463-B132-4873-9F47-C2BA5BF20444}" dt="2023-11-13T20:56:44.084"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el und Inhalt">
    <p:spTree>
      <p:nvGrpSpPr>
        <p:cNvPr id="1" name=""/>
        <p:cNvGrpSpPr/>
        <p:nvPr/>
      </p:nvGrpSpPr>
      <p:grpSpPr>
        <a:xfrm>
          <a:off x="0" y="0"/>
          <a:ext cx="0" cy="0"/>
          <a:chOff x="0" y="0"/>
          <a:chExt cx="0" cy="0"/>
        </a:xfrm>
      </p:grpSpPr>
      <p:sp>
        <p:nvSpPr>
          <p:cNvPr id="4" name="TextBox 3"/>
          <p:cNvSpPr txBox="1"/>
          <p:nvPr userDrawn="1"/>
        </p:nvSpPr>
        <p:spPr>
          <a:xfrm>
            <a:off x="8026400" y="381001"/>
            <a:ext cx="711200" cy="276225"/>
          </a:xfrm>
          <a:prstGeom prst="rect">
            <a:avLst/>
          </a:prstGeom>
          <a:noFill/>
        </p:spPr>
        <p:txBody>
          <a:bodyPr>
            <a:spAutoFit/>
          </a:bodyPr>
          <a:lstStyle/>
          <a:p>
            <a:pPr eaLnBrk="0" hangingPunct="0">
              <a:defRPr/>
            </a:pPr>
            <a:endParaRPr lang="en-US" sz="1200" dirty="0">
              <a:latin typeface="Times New Roman" pitchFamily="18" charset="0"/>
            </a:endParaRPr>
          </a:p>
        </p:txBody>
      </p:sp>
      <p:sp>
        <p:nvSpPr>
          <p:cNvPr id="3" name="Inhaltsplatzhalter 2"/>
          <p:cNvSpPr>
            <a:spLocks noGrp="1"/>
          </p:cNvSpPr>
          <p:nvPr>
            <p:ph idx="1"/>
          </p:nvPr>
        </p:nvSpPr>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2" name="Title 1">
            <a:extLst>
              <a:ext uri="{FF2B5EF4-FFF2-40B4-BE49-F238E27FC236}">
                <a16:creationId xmlns:a16="http://schemas.microsoft.com/office/drawing/2014/main" id="{2CB95CDD-E1F6-2D43-A6DE-DFE5E038FF14}"/>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E8C9794E-61A5-714F-A1C3-0B830A40B19C}"/>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13" name="Footer Placeholder 12">
            <a:extLst>
              <a:ext uri="{FF2B5EF4-FFF2-40B4-BE49-F238E27FC236}">
                <a16:creationId xmlns:a16="http://schemas.microsoft.com/office/drawing/2014/main" id="{8DF689E7-6B72-2C4B-99D0-CD708FC1A435}"/>
              </a:ext>
            </a:extLst>
          </p:cNvPr>
          <p:cNvSpPr>
            <a:spLocks noGrp="1"/>
          </p:cNvSpPr>
          <p:nvPr>
            <p:ph type="ftr" sz="quarter" idx="11"/>
          </p:nvPr>
        </p:nvSpPr>
        <p:spPr/>
        <p:txBody>
          <a:bodyPr/>
          <a:lstStyle/>
          <a:p>
            <a:pPr>
              <a:defRPr/>
            </a:pPr>
            <a:r>
              <a:rPr lang="en-US"/>
              <a:t>Michael Montemurro, Huawei</a:t>
            </a:r>
          </a:p>
        </p:txBody>
      </p:sp>
      <p:sp>
        <p:nvSpPr>
          <p:cNvPr id="14" name="Slide Number Placeholder 13">
            <a:extLst>
              <a:ext uri="{FF2B5EF4-FFF2-40B4-BE49-F238E27FC236}">
                <a16:creationId xmlns:a16="http://schemas.microsoft.com/office/drawing/2014/main" id="{92BF0E52-58D7-5042-997A-535993AD5256}"/>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a:t>
            </a:fld>
            <a:endParaRPr lang="en-US"/>
          </a:p>
        </p:txBody>
      </p:sp>
    </p:spTree>
    <p:extLst>
      <p:ext uri="{BB962C8B-B14F-4D97-AF65-F5344CB8AC3E}">
        <p14:creationId xmlns:p14="http://schemas.microsoft.com/office/powerpoint/2010/main" val="3222530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802.11-23/1695r4</a:t>
            </a:r>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810034" y="304800"/>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2023</a:t>
            </a:r>
            <a:endParaRPr lang="en-US" altLang="en-US" sz="1800" b="1" dirty="0"/>
          </a:p>
        </p:txBody>
      </p:sp>
      <p:sp>
        <p:nvSpPr>
          <p:cNvPr id="4" name="Line 10">
            <a:extLst>
              <a:ext uri="{FF2B5EF4-FFF2-40B4-BE49-F238E27FC236}">
                <a16:creationId xmlns:a16="http://schemas.microsoft.com/office/drawing/2014/main" id="{ECD59C23-7D48-0029-0129-5474E5469AF5}"/>
              </a:ext>
            </a:extLst>
          </p:cNvPr>
          <p:cNvSpPr>
            <a:spLocks noChangeShapeType="1"/>
          </p:cNvSpPr>
          <p:nvPr userDrawn="1"/>
        </p:nvSpPr>
        <p:spPr bwMode="auto">
          <a:xfrm>
            <a:off x="762000" y="6096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adea36bb-d70a-4157-b7e8-97d554e398cf/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1823-00-000m-minutes-for-revme-2023-october-adhoc-toronto.docx" TargetMode="External"/><Relationship Id="rId2" Type="http://schemas.openxmlformats.org/officeDocument/2006/relationships/hyperlink" Target="https://mentor.ieee.org/802.11/dcn/23/11-23-1692-00-000m-minutes-for-revme-2023-sept-interim-buckhead.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1864-00-000m-minutes-for-revme-telecon-nov-6-2023.docx" TargetMode="External"/><Relationship Id="rId4" Type="http://schemas.openxmlformats.org/officeDocument/2006/relationships/hyperlink" Target="https://mentor.ieee.org/802.11/dcn/23/11-23-1691-00-000m-minutes-for-revme-telecon-sept-6-2023.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2023-11-14</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1465331796"/>
              </p:ext>
            </p:extLst>
          </p:nvPr>
        </p:nvGraphicFramePr>
        <p:xfrm>
          <a:off x="2123281" y="2320925"/>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123281" y="2320925"/>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EA7B30-6898-B557-187E-5DBC2CF7F632}"/>
              </a:ext>
            </a:extLst>
          </p:cNvPr>
          <p:cNvSpPr>
            <a:spLocks noGrp="1"/>
          </p:cNvSpPr>
          <p:nvPr>
            <p:ph idx="1"/>
          </p:nvPr>
        </p:nvSpPr>
        <p:spPr>
          <a:xfrm>
            <a:off x="838200" y="1828800"/>
            <a:ext cx="10363200" cy="4114800"/>
          </a:xfrm>
        </p:spPr>
        <p:txBody>
          <a:bodyPr/>
          <a:lstStyle/>
          <a:p>
            <a:pPr marL="0" lvl="0" indent="0">
              <a:buNone/>
              <a:tabLst>
                <a:tab pos="457200" algn="l"/>
              </a:tabLst>
            </a:pPr>
            <a:r>
              <a:rPr lang="en-GB" sz="1800" b="1" dirty="0">
                <a:effectLst/>
                <a:latin typeface="Times New Roman" panose="02020603050405020304" pitchFamily="18" charset="0"/>
                <a:ea typeface="Times New Roman" panose="02020603050405020304" pitchFamily="18" charset="0"/>
              </a:rPr>
              <a:t>Authorize </a:t>
            </a:r>
            <a:r>
              <a:rPr lang="en-GB" sz="1800" b="1" dirty="0" err="1">
                <a:effectLst/>
                <a:latin typeface="Times New Roman" panose="02020603050405020304" pitchFamily="18" charset="0"/>
                <a:ea typeface="Times New Roman" panose="02020603050405020304" pitchFamily="18" charset="0"/>
              </a:rPr>
              <a:t>TGme</a:t>
            </a:r>
            <a:r>
              <a:rPr lang="en-GB" sz="1800" b="1" dirty="0">
                <a:effectLst/>
                <a:latin typeface="Times New Roman" panose="02020603050405020304" pitchFamily="18" charset="0"/>
                <a:ea typeface="Times New Roman" panose="02020603050405020304" pitchFamily="18" charset="0"/>
              </a:rPr>
              <a:t> to hold an ad-hoc meeting on </a:t>
            </a:r>
            <a:r>
              <a:rPr lang="en-GB" sz="1800" dirty="0">
                <a:latin typeface="Times New Roman" panose="02020603050405020304" pitchFamily="18" charset="0"/>
                <a:ea typeface="Times New Roman" panose="02020603050405020304" pitchFamily="18" charset="0"/>
              </a:rPr>
              <a:t>&lt;&gt; </a:t>
            </a:r>
            <a:r>
              <a:rPr lang="en-GB" sz="1800" b="1" dirty="0">
                <a:effectLst/>
                <a:latin typeface="Times New Roman" panose="02020603050405020304" pitchFamily="18" charset="0"/>
                <a:ea typeface="Times New Roman" panose="02020603050405020304" pitchFamily="18" charset="0"/>
              </a:rPr>
              <a:t>with the preferred venue being &lt;&gt;, for the purpose of SA Ballot comment resolution.</a:t>
            </a:r>
            <a:endParaRPr lang="en-CA" sz="1800" dirty="0">
              <a:effectLst/>
              <a:latin typeface="Times New Roman" panose="02020603050405020304" pitchFamily="18" charset="0"/>
              <a:ea typeface="Times New Roman" panose="02020603050405020304" pitchFamily="18" charset="0"/>
            </a:endParaRPr>
          </a:p>
          <a:p>
            <a:pPr marL="0" indent="0">
              <a:buNone/>
            </a:pPr>
            <a:r>
              <a:rPr lang="en-GB" sz="1800" b="1"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indent="0">
              <a:buNone/>
            </a:pPr>
            <a:r>
              <a:rPr lang="en-US" sz="1800" dirty="0">
                <a:effectLst/>
                <a:latin typeface="Times New Roman" panose="02020603050405020304" pitchFamily="18" charset="0"/>
                <a:ea typeface="Times New Roman" panose="02020603050405020304" pitchFamily="18" charset="0"/>
              </a:rPr>
              <a:t> </a:t>
            </a:r>
            <a:endParaRPr lang="en-CA" sz="1800" dirty="0">
              <a:effectLst/>
              <a:latin typeface="Times New Roman" panose="02020603050405020304" pitchFamily="18" charset="0"/>
              <a:ea typeface="Times New Roman" panose="02020603050405020304" pitchFamily="18" charset="0"/>
            </a:endParaRPr>
          </a:p>
          <a:p>
            <a:pPr marL="0" lvl="0" indent="0">
              <a:buNone/>
              <a:tabLst>
                <a:tab pos="457200" algn="l"/>
              </a:tabLst>
            </a:pPr>
            <a:r>
              <a:rPr lang="en-CA" sz="1800" b="1" dirty="0">
                <a:effectLst/>
                <a:latin typeface="Times New Roman" panose="02020603050405020304" pitchFamily="18" charset="0"/>
                <a:ea typeface="Times New Roman" panose="02020603050405020304" pitchFamily="18" charset="0"/>
              </a:rPr>
              <a:t>Moved: &lt;&gt;</a:t>
            </a:r>
          </a:p>
          <a:p>
            <a:pPr marL="0" lvl="0" indent="0">
              <a:buNone/>
              <a:tabLst>
                <a:tab pos="457200" algn="l"/>
              </a:tabLst>
            </a:pPr>
            <a:r>
              <a:rPr lang="en-CA" sz="1800" dirty="0">
                <a:latin typeface="Times New Roman" panose="02020603050405020304" pitchFamily="18" charset="0"/>
                <a:ea typeface="Times New Roman" panose="02020603050405020304" pitchFamily="18" charset="0"/>
              </a:rPr>
              <a:t>Second: &lt;&gt;</a:t>
            </a:r>
          </a:p>
          <a:p>
            <a:pPr marL="0" lvl="0" indent="0">
              <a:buNone/>
              <a:tabLst>
                <a:tab pos="457200" algn="l"/>
              </a:tabLst>
            </a:pPr>
            <a:r>
              <a:rPr lang="en-CA" sz="1800" dirty="0">
                <a:effectLst/>
                <a:latin typeface="Times New Roman" panose="02020603050405020304" pitchFamily="18" charset="0"/>
                <a:ea typeface="Times New Roman" panose="02020603050405020304" pitchFamily="18" charset="0"/>
              </a:rPr>
              <a:t>Result: &lt;&gt;. &lt;&gt;.</a:t>
            </a:r>
          </a:p>
          <a:p>
            <a:pPr marL="0" indent="0">
              <a:buNone/>
            </a:pPr>
            <a:endParaRPr lang="en-CA" dirty="0"/>
          </a:p>
        </p:txBody>
      </p:sp>
      <p:sp>
        <p:nvSpPr>
          <p:cNvPr id="3" name="Title 2">
            <a:extLst>
              <a:ext uri="{FF2B5EF4-FFF2-40B4-BE49-F238E27FC236}">
                <a16:creationId xmlns:a16="http://schemas.microsoft.com/office/drawing/2014/main" id="{0A495611-3706-18E7-1DB7-585F06BC2240}"/>
              </a:ext>
            </a:extLst>
          </p:cNvPr>
          <p:cNvSpPr>
            <a:spLocks noGrp="1"/>
          </p:cNvSpPr>
          <p:nvPr>
            <p:ph type="title"/>
          </p:nvPr>
        </p:nvSpPr>
        <p:spPr/>
        <p:txBody>
          <a:bodyPr/>
          <a:lstStyle/>
          <a:p>
            <a:r>
              <a:rPr lang="en-CA" dirty="0" err="1"/>
              <a:t>Adhoc</a:t>
            </a:r>
            <a:r>
              <a:rPr lang="en-CA" dirty="0"/>
              <a:t> Motion</a:t>
            </a:r>
          </a:p>
        </p:txBody>
      </p:sp>
      <p:sp>
        <p:nvSpPr>
          <p:cNvPr id="4" name="Footer Placeholder 3">
            <a:extLst>
              <a:ext uri="{FF2B5EF4-FFF2-40B4-BE49-F238E27FC236}">
                <a16:creationId xmlns:a16="http://schemas.microsoft.com/office/drawing/2014/main" id="{4E50F649-032A-E1A9-364C-8F6B2E6DA4DA}"/>
              </a:ext>
            </a:extLst>
          </p:cNvPr>
          <p:cNvSpPr>
            <a:spLocks noGrp="1"/>
          </p:cNvSpPr>
          <p:nvPr>
            <p:ph type="ftr" sz="quarter" idx="11"/>
          </p:nvPr>
        </p:nvSpPr>
        <p:spPr/>
        <p:txBody>
          <a:bodyPr/>
          <a:lstStyle/>
          <a:p>
            <a:pPr>
              <a:defRPr/>
            </a:pPr>
            <a:r>
              <a:rPr lang="en-US"/>
              <a:t>Michael Montemurro, Huawei</a:t>
            </a:r>
          </a:p>
        </p:txBody>
      </p:sp>
      <p:sp>
        <p:nvSpPr>
          <p:cNvPr id="5" name="Slide Number Placeholder 4">
            <a:extLst>
              <a:ext uri="{FF2B5EF4-FFF2-40B4-BE49-F238E27FC236}">
                <a16:creationId xmlns:a16="http://schemas.microsoft.com/office/drawing/2014/main" id="{01B05D33-56E0-2A76-59F9-EE27B81822FA}"/>
              </a:ext>
            </a:extLst>
          </p:cNvPr>
          <p:cNvSpPr>
            <a:spLocks noGrp="1"/>
          </p:cNvSpPr>
          <p:nvPr>
            <p:ph type="sldNum" sz="quarter" idx="12"/>
          </p:nvPr>
        </p:nvSpPr>
        <p:spPr/>
        <p:txBody>
          <a:bodyPr/>
          <a:lstStyle/>
          <a:p>
            <a:pPr>
              <a:defRPr/>
            </a:pPr>
            <a:r>
              <a:rPr lang="en-US"/>
              <a:t>Slide </a:t>
            </a:r>
            <a:fld id="{C0237118-83BD-4B23-982E-CD5E6FF86FA7}" type="slidenum">
              <a:rPr lang="en-US" smtClean="0"/>
              <a:pPr>
                <a:defRPr/>
              </a:pPr>
              <a:t>10</a:t>
            </a:fld>
            <a:endParaRPr lang="en-US"/>
          </a:p>
        </p:txBody>
      </p:sp>
    </p:spTree>
    <p:extLst>
      <p:ext uri="{BB962C8B-B14F-4D97-AF65-F5344CB8AC3E}">
        <p14:creationId xmlns:p14="http://schemas.microsoft.com/office/powerpoint/2010/main" val="3766763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November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IEEE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https://web.cvent.com/event/adea36bb-d70a-4157-b7e8-97d554e398cf/summary</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381000" y="1232694"/>
            <a:ext cx="57912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Monday November 13, 4pm  HST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 Minutes (Slide 7)</a:t>
            </a:r>
          </a:p>
          <a:p>
            <a:pPr lvl="1"/>
            <a:r>
              <a:rPr lang="en-GB" sz="1400" dirty="0"/>
              <a:t>Goals: SA recirculation end of January</a:t>
            </a:r>
          </a:p>
          <a:p>
            <a:pPr lvl="2"/>
            <a:r>
              <a:rPr lang="en-CA" altLang="en-US" sz="1400" dirty="0"/>
              <a:t>Need contributions/agenda requests</a:t>
            </a:r>
            <a:endParaRPr lang="en-GB" sz="1400" dirty="0"/>
          </a:p>
          <a:p>
            <a:pPr lvl="1"/>
            <a:r>
              <a:rPr lang="en-GB" sz="1400" dirty="0"/>
              <a:t>Editor report</a:t>
            </a:r>
          </a:p>
          <a:p>
            <a:pPr lvl="1"/>
            <a:r>
              <a:rPr lang="en-GB" sz="1400" dirty="0"/>
              <a:t>Comment resolution</a:t>
            </a:r>
          </a:p>
          <a:p>
            <a:pPr lvl="2"/>
            <a:r>
              <a:rPr lang="en-CA" altLang="en-US" sz="1400" dirty="0"/>
              <a:t>CID 6420 (ED1), 6171 (MAC),  – Rison (Samsung)</a:t>
            </a:r>
          </a:p>
          <a:p>
            <a:pPr lvl="2"/>
            <a:r>
              <a:rPr lang="en-CA" altLang="en-US" sz="1400" dirty="0"/>
              <a:t>ED2 CIDs – doc 11-23/1762, 11-23/1764 – Au (Huawei)</a:t>
            </a:r>
          </a:p>
          <a:p>
            <a:pPr lvl="2"/>
            <a:r>
              <a:rPr lang="en-CA" altLang="en-US" sz="1400" dirty="0"/>
              <a:t>MDR related – doc 11-23/2045 – Au (Huawei)</a:t>
            </a:r>
          </a:p>
          <a:p>
            <a:pPr lvl="2"/>
            <a:r>
              <a:rPr lang="en-CA" altLang="en-US" sz="1400" dirty="0"/>
              <a:t>CIDs 6010, 6011, 6012 (PHY) – doc 11-23/2044 Au (Huawei)</a:t>
            </a:r>
          </a:p>
          <a:p>
            <a:pPr lvl="2"/>
            <a:r>
              <a:rPr lang="en-CA" altLang="en-US" sz="1400" dirty="0"/>
              <a:t>CID 6585 – doc 11-23/1854 – Au (Huawei)</a:t>
            </a:r>
          </a:p>
          <a:p>
            <a:pPr lvl="2"/>
            <a:r>
              <a:rPr lang="en-CA" altLang="en-US" sz="1400" dirty="0"/>
              <a:t>CID 6412, 6228, 6181, 6153 and 6026 (ED1) – doc 11-23/1747 – Qi (Intel)</a:t>
            </a:r>
          </a:p>
          <a:p>
            <a:pPr lvl="1"/>
            <a:r>
              <a:rPr lang="es-ES" sz="1400" dirty="0" err="1"/>
              <a:t>Recess</a:t>
            </a:r>
            <a:endParaRPr lang="en-GB" sz="1400" dirty="0"/>
          </a:p>
          <a:p>
            <a:pPr marL="914400" lvl="2" indent="0">
              <a:buNone/>
            </a:pPr>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5791200" y="12326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10:30am HST</a:t>
            </a:r>
          </a:p>
          <a:p>
            <a:pPr lvl="1"/>
            <a:r>
              <a:rPr lang="en-CA" altLang="en-US" sz="1400" dirty="0"/>
              <a:t>Comment resolution – security related issues</a:t>
            </a:r>
          </a:p>
          <a:p>
            <a:pPr lvl="2"/>
            <a:r>
              <a:rPr lang="en-CA" altLang="en-US" sz="1400" dirty="0"/>
              <a:t>CID 6054 – doc 11-23/1774 – </a:t>
            </a:r>
            <a:r>
              <a:rPr lang="en-CA" altLang="en-US" sz="1400" dirty="0" err="1"/>
              <a:t>Ptasinski</a:t>
            </a:r>
            <a:r>
              <a:rPr lang="en-CA" altLang="en-US" sz="1400" dirty="0"/>
              <a:t> (Morse Micro)</a:t>
            </a:r>
          </a:p>
          <a:p>
            <a:pPr lvl="2"/>
            <a:r>
              <a:rPr lang="en-CA" altLang="en-US" sz="1400" dirty="0"/>
              <a:t>SAE password id – doc 11-23/1236 – Malinen (Qualcomm)</a:t>
            </a:r>
          </a:p>
          <a:p>
            <a:pPr lvl="2"/>
            <a:r>
              <a:rPr lang="en-CA" altLang="en-US" sz="1400" dirty="0"/>
              <a:t>CIDs 6086,  6483,  6088,  6085, 6419 – doc 11/23-1856 – Malinen (Qualcomm)</a:t>
            </a:r>
          </a:p>
          <a:p>
            <a:pPr lvl="2"/>
            <a:r>
              <a:rPr lang="en-CA" altLang="en-US" sz="1400" dirty="0"/>
              <a:t>CID 6040, 6590 (SEC) – doc 11-21/772 – Montemurro (Huawei)</a:t>
            </a:r>
          </a:p>
          <a:p>
            <a:pPr lvl="1"/>
            <a:r>
              <a:rPr lang="en-CA" altLang="en-US" sz="1400" dirty="0"/>
              <a:t>Recess</a:t>
            </a:r>
          </a:p>
          <a:p>
            <a:pPr marL="914400" lvl="2" indent="0">
              <a:buNone/>
            </a:pPr>
            <a:endParaRPr lang="en-CA" altLang="en-US" sz="1100" dirty="0"/>
          </a:p>
        </p:txBody>
      </p:sp>
      <p:sp>
        <p:nvSpPr>
          <p:cNvPr id="2" name="Rectangle 19">
            <a:extLst>
              <a:ext uri="{FF2B5EF4-FFF2-40B4-BE49-F238E27FC236}">
                <a16:creationId xmlns:a16="http://schemas.microsoft.com/office/drawing/2014/main" id="{4E41AAE1-F249-0848-05B8-5526A4350794}"/>
              </a:ext>
            </a:extLst>
          </p:cNvPr>
          <p:cNvSpPr>
            <a:spLocks noChangeArrowheads="1"/>
          </p:cNvSpPr>
          <p:nvPr/>
        </p:nvSpPr>
        <p:spPr bwMode="auto">
          <a:xfrm>
            <a:off x="5715000" y="3290094"/>
            <a:ext cx="6248400" cy="1815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Tuesday November 14, 4pm HST</a:t>
            </a:r>
          </a:p>
          <a:p>
            <a:pPr lvl="1"/>
            <a:r>
              <a:rPr lang="en-CA" altLang="en-US" sz="1400" dirty="0"/>
              <a:t>Comment resolution</a:t>
            </a:r>
          </a:p>
          <a:p>
            <a:pPr lvl="2"/>
            <a:r>
              <a:rPr lang="en-CA" altLang="en-US" sz="1400" dirty="0"/>
              <a:t>CID 6340 (PHY) – Levy (Interdigital)</a:t>
            </a:r>
          </a:p>
          <a:p>
            <a:pPr lvl="2"/>
            <a:r>
              <a:rPr lang="en-CA" altLang="en-US" sz="1400" dirty="0"/>
              <a:t>CID 6116, 6117, 6223 (PHY) – Levy (Interdigital)</a:t>
            </a:r>
          </a:p>
          <a:p>
            <a:pPr lvl="2"/>
            <a:r>
              <a:rPr lang="en-CA" altLang="en-US" sz="1400" dirty="0"/>
              <a:t>CIDs 6077, 6078 – doc 11-23/1903 – Derham (Broadcom) </a:t>
            </a:r>
          </a:p>
          <a:p>
            <a:pPr lvl="2"/>
            <a:r>
              <a:rPr lang="en-CA" altLang="en-US" sz="1400" dirty="0"/>
              <a:t>CIDs 6076, 6079, 6607 –doc 11-23/1904 – Hart (Cisco)</a:t>
            </a:r>
          </a:p>
          <a:p>
            <a:pPr lvl="2"/>
            <a:r>
              <a:rPr lang="en-US" altLang="en-US" sz="1400" dirty="0"/>
              <a:t>CIDs 6036 (PHY) and 6037 (PHY) – Xin (Huawei)</a:t>
            </a:r>
            <a:r>
              <a:rPr lang="en-CA" altLang="en-US" sz="1400" dirty="0"/>
              <a:t> </a:t>
            </a:r>
          </a:p>
          <a:p>
            <a:pPr lvl="1"/>
            <a:r>
              <a:rPr lang="en-CA" altLang="en-US" sz="1400" dirty="0"/>
              <a:t>Recess</a:t>
            </a:r>
          </a:p>
          <a:p>
            <a:pPr marL="914400" lvl="2" indent="0">
              <a:buNone/>
            </a:pP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3" name="Rectangle 19">
            <a:extLst>
              <a:ext uri="{FF2B5EF4-FFF2-40B4-BE49-F238E27FC236}">
                <a16:creationId xmlns:a16="http://schemas.microsoft.com/office/drawing/2014/main" id="{5B8DD137-6145-B9BE-7DF1-F35ABF1216E8}"/>
              </a:ext>
            </a:extLst>
          </p:cNvPr>
          <p:cNvSpPr>
            <a:spLocks noChangeArrowheads="1"/>
          </p:cNvSpPr>
          <p:nvPr/>
        </p:nvSpPr>
        <p:spPr bwMode="auto">
          <a:xfrm>
            <a:off x="304800" y="1371600"/>
            <a:ext cx="63246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Wednesday November 15, 4pm HST</a:t>
            </a:r>
            <a:endParaRPr lang="en-US" altLang="en-US" sz="1800" dirty="0"/>
          </a:p>
          <a:p>
            <a:pPr lvl="1"/>
            <a:r>
              <a:rPr lang="en-CA" altLang="en-US" sz="1400" dirty="0"/>
              <a:t>Presentations</a:t>
            </a:r>
          </a:p>
          <a:p>
            <a:pPr lvl="2"/>
            <a:r>
              <a:rPr lang="en-CA" altLang="en-US" sz="1400" dirty="0"/>
              <a:t>CID 6038 (GEN) – doc 11-23/1701 – Montemurro (Huawei) – Note that CID 6287 is similar</a:t>
            </a:r>
          </a:p>
          <a:p>
            <a:pPr lvl="2"/>
            <a:r>
              <a:rPr lang="en-CA" altLang="en-US" sz="1400" dirty="0"/>
              <a:t>CID 6001 – 6005 (MAC) – doc – 11-23/1890 - Patil (Qualcomm)</a:t>
            </a:r>
          </a:p>
          <a:p>
            <a:pPr lvl="2"/>
            <a:r>
              <a:rPr lang="en-CA" altLang="en-US" sz="1400" dirty="0"/>
              <a:t>CID 6256 (GEN) – Hamilton (Ruckus-</a:t>
            </a:r>
            <a:r>
              <a:rPr lang="en-CA" altLang="en-US" sz="1400" dirty="0" err="1"/>
              <a:t>Commscope</a:t>
            </a:r>
            <a:r>
              <a:rPr lang="en-CA" altLang="en-US" sz="1400" dirty="0"/>
              <a:t>)</a:t>
            </a:r>
          </a:p>
          <a:p>
            <a:pPr lvl="2"/>
            <a:r>
              <a:rPr lang="en-CA" altLang="en-US" sz="1400" dirty="0"/>
              <a:t>CID 6268 (GEN) – Hamilton (Ruckus-</a:t>
            </a:r>
            <a:r>
              <a:rPr lang="en-CA" altLang="en-US" sz="1400" dirty="0" err="1"/>
              <a:t>Commscope</a:t>
            </a:r>
            <a:r>
              <a:rPr lang="en-CA" altLang="en-US" sz="1400" dirty="0"/>
              <a:t>)</a:t>
            </a:r>
          </a:p>
          <a:p>
            <a:pPr lvl="2"/>
            <a:r>
              <a:rPr lang="en-CA" altLang="en-US" sz="1400" dirty="0"/>
              <a:t>CID 6578 (PHY) – doc 11-23/1901 – McCann (Huawei)</a:t>
            </a:r>
          </a:p>
          <a:p>
            <a:pPr lvl="2"/>
            <a:r>
              <a:rPr lang="en-CA" altLang="en-US" sz="1400" dirty="0"/>
              <a:t>CID 6552 (MAC)  – doc 11-23/1902 – McCann (Huawei)</a:t>
            </a:r>
          </a:p>
          <a:p>
            <a:pPr lvl="2"/>
            <a:r>
              <a:rPr lang="en-CA" altLang="en-US" sz="1400" dirty="0"/>
              <a:t>MAC Review CIDs – Hamilton (Ruckus-</a:t>
            </a:r>
            <a:r>
              <a:rPr lang="en-CA" altLang="en-US" sz="1400" dirty="0" err="1"/>
              <a:t>Commscope</a:t>
            </a:r>
            <a:r>
              <a:rPr lang="en-CA" altLang="en-US" sz="1400" dirty="0"/>
              <a:t>)</a:t>
            </a:r>
          </a:p>
          <a:p>
            <a:pPr lvl="1"/>
            <a:r>
              <a:rPr lang="en-CA" altLang="en-US" sz="1400" dirty="0"/>
              <a:t>Recess</a:t>
            </a:r>
          </a:p>
        </p:txBody>
      </p:sp>
      <p:sp>
        <p:nvSpPr>
          <p:cNvPr id="2" name="Rectangle 19">
            <a:extLst>
              <a:ext uri="{FF2B5EF4-FFF2-40B4-BE49-F238E27FC236}">
                <a16:creationId xmlns:a16="http://schemas.microsoft.com/office/drawing/2014/main" id="{7D79007B-AF56-597C-C6F8-BB87C87B9569}"/>
              </a:ext>
            </a:extLst>
          </p:cNvPr>
          <p:cNvSpPr>
            <a:spLocks noChangeArrowheads="1"/>
          </p:cNvSpPr>
          <p:nvPr/>
        </p:nvSpPr>
        <p:spPr bwMode="auto">
          <a:xfrm>
            <a:off x="6363207" y="1371600"/>
            <a:ext cx="5562599"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600" dirty="0"/>
              <a:t>Thursday November 17, 4pm HST</a:t>
            </a:r>
            <a:endParaRPr lang="en-US" altLang="en-US" sz="1800" dirty="0"/>
          </a:p>
          <a:p>
            <a:pPr lvl="1"/>
            <a:r>
              <a:rPr lang="en-CA" altLang="en-US" sz="1400" dirty="0"/>
              <a:t>Motions</a:t>
            </a:r>
            <a:endParaRPr lang="en-CA" sz="1400" dirty="0"/>
          </a:p>
          <a:p>
            <a:pPr lvl="2"/>
            <a:r>
              <a:rPr lang="en-CA" altLang="en-US" sz="1400" dirty="0"/>
              <a:t>Doc 11-23/24r12 – slides &lt;x&gt; through &lt;y&gt;</a:t>
            </a:r>
          </a:p>
          <a:p>
            <a:pPr lvl="1"/>
            <a:r>
              <a:rPr lang="en-CA" altLang="en-US" sz="1400" dirty="0"/>
              <a:t>Comment Resolution </a:t>
            </a:r>
          </a:p>
          <a:p>
            <a:pPr lvl="2"/>
            <a:r>
              <a:rPr lang="en-CA" altLang="en-US" sz="1400" dirty="0"/>
              <a:t>CID 6412, 6228, 6181, 6153 and 6026 (ED1) – doc 11-23/1747 – Qi (Intel)</a:t>
            </a:r>
          </a:p>
          <a:p>
            <a:pPr lvl="2"/>
            <a:r>
              <a:rPr lang="en-CA" altLang="en-US" sz="1400" dirty="0"/>
              <a:t>CIDs 6125-6134 – doc 11-23/2024 and 11-23/2028 – Hedayat (Apple)</a:t>
            </a:r>
          </a:p>
          <a:p>
            <a:pPr lvl="2"/>
            <a:r>
              <a:rPr lang="en-CA" altLang="en-US" sz="1400" dirty="0"/>
              <a:t>CID 6018, 6028, 6029 – doc 11-23/2034 – Qi (Intel)</a:t>
            </a:r>
          </a:p>
          <a:p>
            <a:pPr lvl="2"/>
            <a:r>
              <a:rPr lang="en-CA" altLang="en-US" sz="1400" dirty="0"/>
              <a:t>CID 6016, 6017 (others) – doc 11-23/2035 – Qi (Intel)</a:t>
            </a:r>
          </a:p>
          <a:p>
            <a:pPr lvl="2"/>
            <a:r>
              <a:rPr lang="en-CA" altLang="en-US" sz="1400" dirty="0"/>
              <a:t>CID 6171 – Rison (Samsung)</a:t>
            </a:r>
          </a:p>
          <a:p>
            <a:pPr lvl="2"/>
            <a:r>
              <a:rPr lang="en-CA" altLang="en-US" sz="1400" dirty="0"/>
              <a:t>CID 6032, 6033 – doc 11-23/2074 – </a:t>
            </a:r>
            <a:r>
              <a:rPr lang="en-CA" altLang="en-US" sz="1400" dirty="0" err="1"/>
              <a:t>Halasz</a:t>
            </a:r>
            <a:r>
              <a:rPr lang="en-CA" altLang="en-US" sz="1400" dirty="0"/>
              <a:t> (Morse Micro)</a:t>
            </a:r>
          </a:p>
          <a:p>
            <a:pPr lvl="1"/>
            <a:r>
              <a:rPr lang="en-CA" altLang="en-US" sz="1600" dirty="0"/>
              <a:t>Teleconferences, Plans for January, December </a:t>
            </a:r>
            <a:r>
              <a:rPr lang="en-CA" altLang="en-US" sz="1600" dirty="0" err="1"/>
              <a:t>adhoc</a:t>
            </a:r>
            <a:r>
              <a:rPr lang="en-CA" altLang="en-US" sz="1600" dirty="0"/>
              <a:t> reminder</a:t>
            </a:r>
          </a:p>
          <a:p>
            <a:pPr lvl="1"/>
            <a:r>
              <a:rPr lang="en-CA" altLang="en-US" sz="1400" dirty="0" err="1"/>
              <a:t>AoB</a:t>
            </a:r>
            <a:endParaRPr lang="en-CA" altLang="en-US" sz="1400" dirty="0"/>
          </a:p>
          <a:p>
            <a:pPr lvl="1"/>
            <a:r>
              <a:rPr lang="en-CA" altLang="en-US" sz="1400" dirty="0"/>
              <a:t>Adjourn</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000" dirty="0"/>
              <a:t>Approve the minutes in documents</a:t>
            </a:r>
          </a:p>
          <a:p>
            <a:pPr>
              <a:lnSpc>
                <a:spcPct val="80000"/>
              </a:lnSpc>
            </a:pPr>
            <a:r>
              <a:rPr lang="en-US" altLang="en-US" sz="2000" dirty="0"/>
              <a:t>September:</a:t>
            </a:r>
          </a:p>
          <a:p>
            <a:pPr marL="800100" lvl="2" indent="0">
              <a:lnSpc>
                <a:spcPct val="80000"/>
              </a:lnSpc>
              <a:buNone/>
            </a:pPr>
            <a:r>
              <a:rPr lang="en-US" altLang="en-US" sz="2000" dirty="0">
                <a:hlinkClick r:id="rId2"/>
              </a:rPr>
              <a:t>https://mentor.ieee.org/802.11/dcn/23/11-23-1692-00-000m-minutes-for-revme-2023-sept-interim-buckhead.docx</a:t>
            </a:r>
            <a:endParaRPr lang="en-US" altLang="en-US" sz="2000" dirty="0"/>
          </a:p>
          <a:p>
            <a:pPr>
              <a:lnSpc>
                <a:spcPct val="80000"/>
              </a:lnSpc>
            </a:pPr>
            <a:r>
              <a:rPr lang="en-US" altLang="en-US" sz="2000" dirty="0"/>
              <a:t>October </a:t>
            </a:r>
            <a:r>
              <a:rPr lang="en-US" altLang="en-US" sz="2000" dirty="0" err="1"/>
              <a:t>Adhoc</a:t>
            </a:r>
            <a:r>
              <a:rPr lang="en-US" altLang="en-US" sz="2000" dirty="0"/>
              <a:t>:</a:t>
            </a:r>
          </a:p>
          <a:p>
            <a:pPr marL="457200" lvl="1" indent="0">
              <a:lnSpc>
                <a:spcPct val="80000"/>
              </a:lnSpc>
              <a:buNone/>
            </a:pPr>
            <a:r>
              <a:rPr lang="en-US" dirty="0"/>
              <a:t>	</a:t>
            </a:r>
            <a:r>
              <a:rPr lang="en-US" dirty="0">
                <a:hlinkClick r:id="rId3"/>
              </a:rPr>
              <a:t>https://mentor.ieee.org/802.11/dcn/23/11-23-1823-00-000m-minutes-for-revme-2023-october-adhoc-toronto.docx</a:t>
            </a:r>
            <a:r>
              <a:rPr lang="en-US" dirty="0"/>
              <a:t> </a:t>
            </a:r>
          </a:p>
          <a:p>
            <a:pPr>
              <a:lnSpc>
                <a:spcPct val="80000"/>
              </a:lnSpc>
            </a:pPr>
            <a:r>
              <a:rPr lang="en-US" altLang="en-US" sz="2000" dirty="0"/>
              <a:t>Teleconferences:</a:t>
            </a:r>
          </a:p>
          <a:p>
            <a:pPr marL="457200" lvl="1" indent="0">
              <a:lnSpc>
                <a:spcPct val="80000"/>
              </a:lnSpc>
              <a:buNone/>
            </a:pPr>
            <a:r>
              <a:rPr lang="en-US" dirty="0"/>
              <a:t>	</a:t>
            </a:r>
            <a:r>
              <a:rPr lang="en-US" altLang="en-US" dirty="0">
                <a:hlinkClick r:id="rId4"/>
              </a:rPr>
              <a:t> https://mentor.ieee.org/802.11/dcn/23/11-23-1691-00-000m-minutes-for-revme-telecon-sept-6-2023.docx </a:t>
            </a:r>
            <a:endParaRPr lang="en-US" dirty="0"/>
          </a:p>
          <a:p>
            <a:pPr marL="457200" lvl="1" indent="0">
              <a:lnSpc>
                <a:spcPct val="80000"/>
              </a:lnSpc>
              <a:buNone/>
            </a:pPr>
            <a:r>
              <a:rPr lang="en-US" dirty="0"/>
              <a:t>	</a:t>
            </a:r>
            <a:r>
              <a:rPr lang="en-US" dirty="0">
                <a:hlinkClick r:id="rId5"/>
              </a:rPr>
              <a:t>https://mentor.ieee.org/802.11/dcn/23/11-23-1864-00-000m-minutes-for-revme-telecon-nov-6-2023.docx</a:t>
            </a:r>
            <a:r>
              <a:rPr lang="en-US" dirty="0"/>
              <a:t> </a:t>
            </a:r>
            <a:endParaRPr lang="en-CA" dirty="0"/>
          </a:p>
          <a:p>
            <a:pPr marL="0" indent="0">
              <a:lnSpc>
                <a:spcPct val="80000"/>
              </a:lnSpc>
              <a:buNone/>
            </a:pPr>
            <a:r>
              <a:rPr lang="en-CA" dirty="0"/>
              <a:t>Moved: Jon</a:t>
            </a:r>
          </a:p>
          <a:p>
            <a:pPr marL="0" indent="0">
              <a:buNone/>
            </a:pPr>
            <a:r>
              <a:rPr lang="en-CA" dirty="0"/>
              <a:t>Seconded: Dan</a:t>
            </a:r>
          </a:p>
          <a:p>
            <a:pPr marL="0" indent="0">
              <a:buNone/>
            </a:pPr>
            <a:r>
              <a:rPr lang="en-CA" dirty="0"/>
              <a:t>Results: &lt;&gt;. &lt;&gt;</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F345F46-AFF6-18FA-4D1E-837DFE5D44B7}"/>
              </a:ext>
            </a:extLst>
          </p:cNvPr>
          <p:cNvSpPr>
            <a:spLocks noGrp="1"/>
          </p:cNvSpPr>
          <p:nvPr>
            <p:ph idx="1"/>
          </p:nvPr>
        </p:nvSpPr>
        <p:spPr/>
        <p:txBody>
          <a:bodyPr/>
          <a:lstStyle/>
          <a:p>
            <a:pPr>
              <a:lnSpc>
                <a:spcPct val="80000"/>
              </a:lnSpc>
            </a:pPr>
            <a:r>
              <a:rPr lang="en-US" altLang="en-US" sz="1800" dirty="0">
                <a:solidFill>
                  <a:srgbClr val="00B050"/>
                </a:solidFill>
              </a:rPr>
              <a:t>Feb 2021 – PAR Approval</a:t>
            </a:r>
          </a:p>
          <a:p>
            <a:pPr>
              <a:lnSpc>
                <a:spcPct val="80000"/>
              </a:lnSpc>
            </a:pPr>
            <a:r>
              <a:rPr lang="en-US" altLang="en-US" sz="1800" dirty="0">
                <a:solidFill>
                  <a:srgbClr val="00B050"/>
                </a:solidFill>
              </a:rPr>
              <a:t>March 2021– Initial meeting, issue comment collection on IEEE Std 802.11-2020 (if published)</a:t>
            </a:r>
          </a:p>
          <a:p>
            <a:pPr>
              <a:lnSpc>
                <a:spcPct val="80000"/>
              </a:lnSpc>
            </a:pPr>
            <a:r>
              <a:rPr lang="en-US" altLang="en-US" sz="1800" dirty="0">
                <a:solidFill>
                  <a:srgbClr val="00B050"/>
                </a:solidFill>
              </a:rPr>
              <a:t>March 2021 – Draft 0.00 available</a:t>
            </a:r>
          </a:p>
          <a:p>
            <a:pPr>
              <a:lnSpc>
                <a:spcPct val="80000"/>
              </a:lnSpc>
            </a:pPr>
            <a:r>
              <a:rPr lang="en-US" altLang="en-US" sz="1800" dirty="0">
                <a:solidFill>
                  <a:srgbClr val="00B050"/>
                </a:solidFill>
              </a:rPr>
              <a:t>May 2021 – Process CC input, 11ax, 11ay, 11ba integration begins</a:t>
            </a:r>
          </a:p>
          <a:p>
            <a:pPr>
              <a:lnSpc>
                <a:spcPct val="80000"/>
              </a:lnSpc>
            </a:pPr>
            <a:r>
              <a:rPr lang="en-US" altLang="en-US" sz="1800" dirty="0">
                <a:solidFill>
                  <a:srgbClr val="00B050"/>
                </a:solidFill>
              </a:rPr>
              <a:t>Nov 2021 – Initial D1.0 WG Letter ballot </a:t>
            </a:r>
          </a:p>
          <a:p>
            <a:pPr>
              <a:lnSpc>
                <a:spcPct val="80000"/>
              </a:lnSpc>
            </a:pPr>
            <a:r>
              <a:rPr lang="en-US" altLang="en-US" sz="1800" dirty="0">
                <a:solidFill>
                  <a:srgbClr val="00B050"/>
                </a:solidFill>
              </a:rPr>
              <a:t>Sep 2022 – D2.0 Recirculation LB </a:t>
            </a:r>
          </a:p>
          <a:p>
            <a:pPr>
              <a:lnSpc>
                <a:spcPct val="80000"/>
              </a:lnSpc>
            </a:pPr>
            <a:r>
              <a:rPr lang="en-US" altLang="en-US" sz="1800" dirty="0">
                <a:solidFill>
                  <a:srgbClr val="00B050"/>
                </a:solidFill>
              </a:rPr>
              <a:t>Mar 2023 – D3.0 Recirculation LB </a:t>
            </a:r>
            <a:endParaRPr lang="en-US" altLang="en-US" sz="1800" dirty="0">
              <a:solidFill>
                <a:srgbClr val="00B0F0"/>
              </a:solidFill>
            </a:endParaRPr>
          </a:p>
          <a:p>
            <a:pPr>
              <a:lnSpc>
                <a:spcPct val="80000"/>
              </a:lnSpc>
            </a:pPr>
            <a:r>
              <a:rPr lang="en-US" altLang="en-US" sz="1800" dirty="0">
                <a:solidFill>
                  <a:srgbClr val="00B050"/>
                </a:solidFill>
              </a:rPr>
              <a:t>July 2023 – D4.0 Recirculation </a:t>
            </a:r>
          </a:p>
          <a:p>
            <a:pPr>
              <a:lnSpc>
                <a:spcPct val="80000"/>
              </a:lnSpc>
            </a:pPr>
            <a:r>
              <a:rPr lang="en-US" altLang="en-US" sz="1800" dirty="0">
                <a:solidFill>
                  <a:srgbClr val="00B050"/>
                </a:solidFill>
              </a:rPr>
              <a:t>Sep 2023 – D4.0 Initial SA Ballot </a:t>
            </a:r>
          </a:p>
          <a:p>
            <a:pPr>
              <a:lnSpc>
                <a:spcPct val="80000"/>
              </a:lnSpc>
            </a:pPr>
            <a:r>
              <a:rPr lang="en-US" altLang="en-US" sz="1800" dirty="0">
                <a:solidFill>
                  <a:srgbClr val="00B0F0"/>
                </a:solidFill>
              </a:rPr>
              <a:t>Feb 2024 – D5.0 Recirculation SA Ballot (roll-in of published amendment 11az, 11bd, 11bc, 11bb)</a:t>
            </a:r>
          </a:p>
          <a:p>
            <a:pPr>
              <a:lnSpc>
                <a:spcPct val="80000"/>
              </a:lnSpc>
            </a:pPr>
            <a:r>
              <a:rPr lang="en-US" altLang="en-US" sz="1800" dirty="0">
                <a:solidFill>
                  <a:srgbClr val="00B0F0"/>
                </a:solidFill>
              </a:rPr>
              <a:t>May 2024 – D6.0 Recirculation SA Ballot</a:t>
            </a:r>
          </a:p>
          <a:p>
            <a:pPr>
              <a:lnSpc>
                <a:spcPct val="80000"/>
              </a:lnSpc>
            </a:pPr>
            <a:r>
              <a:rPr lang="en-US" altLang="en-US" sz="1800" dirty="0">
                <a:solidFill>
                  <a:srgbClr val="00B0F0"/>
                </a:solidFill>
              </a:rPr>
              <a:t>Jul 2024 – D7.0 Recirculation SA Ballot (clean recirculation)</a:t>
            </a:r>
          </a:p>
          <a:p>
            <a:pPr>
              <a:lnSpc>
                <a:spcPct val="80000"/>
              </a:lnSpc>
            </a:pPr>
            <a:r>
              <a:rPr lang="en-US" altLang="en-US" sz="1800" dirty="0">
                <a:solidFill>
                  <a:srgbClr val="00B0F0"/>
                </a:solidFill>
              </a:rPr>
              <a:t>Sep 2024 – </a:t>
            </a:r>
            <a:r>
              <a:rPr lang="en-US" altLang="en-US" sz="1800" dirty="0" err="1">
                <a:solidFill>
                  <a:srgbClr val="00B0F0"/>
                </a:solidFill>
              </a:rPr>
              <a:t>RevCom</a:t>
            </a:r>
            <a:r>
              <a:rPr lang="en-US" altLang="en-US" sz="1800" dirty="0">
                <a:solidFill>
                  <a:srgbClr val="00B0F0"/>
                </a:solidFill>
              </a:rPr>
              <a:t>/SASB Approval</a:t>
            </a:r>
          </a:p>
        </p:txBody>
      </p:sp>
      <p:sp>
        <p:nvSpPr>
          <p:cNvPr id="3" name="Title 2">
            <a:extLst>
              <a:ext uri="{FF2B5EF4-FFF2-40B4-BE49-F238E27FC236}">
                <a16:creationId xmlns:a16="http://schemas.microsoft.com/office/drawing/2014/main" id="{C15AE0E6-06E4-00FD-8348-9A2CF3BA10EA}"/>
              </a:ext>
            </a:extLst>
          </p:cNvPr>
          <p:cNvSpPr>
            <a:spLocks noGrp="1"/>
          </p:cNvSpPr>
          <p:nvPr>
            <p:ph type="title"/>
          </p:nvPr>
        </p:nvSpPr>
        <p:spPr/>
        <p:txBody>
          <a:bodyPr/>
          <a:lstStyle/>
          <a:p>
            <a:r>
              <a:rPr lang="en-CA" dirty="0" err="1"/>
              <a:t>TGme</a:t>
            </a:r>
            <a:r>
              <a:rPr lang="en-CA" dirty="0"/>
              <a:t> Timeline</a:t>
            </a:r>
          </a:p>
        </p:txBody>
      </p:sp>
      <p:sp>
        <p:nvSpPr>
          <p:cNvPr id="4" name="Date Placeholder 3">
            <a:extLst>
              <a:ext uri="{FF2B5EF4-FFF2-40B4-BE49-F238E27FC236}">
                <a16:creationId xmlns:a16="http://schemas.microsoft.com/office/drawing/2014/main" id="{25A70A58-D5AD-74D1-22BA-E43E9F5ED6FE}"/>
              </a:ext>
            </a:extLst>
          </p:cNvPr>
          <p:cNvSpPr>
            <a:spLocks noGrp="1"/>
          </p:cNvSpPr>
          <p:nvPr>
            <p:ph type="dt" sz="half" idx="10"/>
          </p:nvPr>
        </p:nvSpPr>
        <p:spPr>
          <a:xfrm>
            <a:off x="929217" y="332601"/>
            <a:ext cx="968214" cy="276999"/>
          </a:xfrm>
        </p:spPr>
        <p:txBody>
          <a:bodyPr/>
          <a:lstStyle/>
          <a:p>
            <a:pPr>
              <a:defRPr/>
            </a:pPr>
            <a:r>
              <a:rPr lang="en-US" dirty="0"/>
              <a:t>May 2023</a:t>
            </a:r>
          </a:p>
        </p:txBody>
      </p:sp>
      <p:sp>
        <p:nvSpPr>
          <p:cNvPr id="5" name="Footer Placeholder 4">
            <a:extLst>
              <a:ext uri="{FF2B5EF4-FFF2-40B4-BE49-F238E27FC236}">
                <a16:creationId xmlns:a16="http://schemas.microsoft.com/office/drawing/2014/main" id="{7F9576EA-0C94-35A4-540B-5B382E4A80CD}"/>
              </a:ext>
            </a:extLst>
          </p:cNvPr>
          <p:cNvSpPr>
            <a:spLocks noGrp="1"/>
          </p:cNvSpPr>
          <p:nvPr>
            <p:ph type="ftr" sz="quarter" idx="11"/>
          </p:nvPr>
        </p:nvSpPr>
        <p:spPr/>
        <p:txBody>
          <a:bodyPr/>
          <a:lstStyle/>
          <a:p>
            <a:pPr>
              <a:defRPr/>
            </a:pPr>
            <a:r>
              <a:rPr lang="en-US"/>
              <a:t>Michael Montemurro, Huawei</a:t>
            </a:r>
          </a:p>
        </p:txBody>
      </p:sp>
    </p:spTree>
    <p:extLst>
      <p:ext uri="{BB962C8B-B14F-4D97-AF65-F5344CB8AC3E}">
        <p14:creationId xmlns:p14="http://schemas.microsoft.com/office/powerpoint/2010/main" val="327604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Reminder: November 20 (scheduled)</a:t>
            </a:r>
          </a:p>
          <a:p>
            <a:pPr lvl="1">
              <a:lnSpc>
                <a:spcPct val="80000"/>
              </a:lnSpc>
            </a:pPr>
            <a:r>
              <a:rPr lang="en-US" altLang="en-US" sz="1600" dirty="0"/>
              <a:t>Dec 1, 15, Jan 5, 12,</a:t>
            </a:r>
          </a:p>
          <a:p>
            <a:pPr>
              <a:lnSpc>
                <a:spcPct val="80000"/>
              </a:lnSpc>
            </a:pPr>
            <a:r>
              <a:rPr lang="en-US" altLang="en-US" sz="2000" dirty="0" err="1"/>
              <a:t>Adhoc</a:t>
            </a:r>
            <a:r>
              <a:rPr lang="en-US" altLang="en-US" sz="2000" dirty="0"/>
              <a:t>: </a:t>
            </a:r>
          </a:p>
          <a:p>
            <a:pPr lvl="1">
              <a:lnSpc>
                <a:spcPct val="80000"/>
              </a:lnSpc>
            </a:pPr>
            <a:r>
              <a:rPr lang="en-US" altLang="en-US" sz="1600" dirty="0"/>
              <a:t>Reminder: </a:t>
            </a:r>
            <a:r>
              <a:rPr lang="en-US" altLang="en-US" sz="1600" dirty="0" err="1"/>
              <a:t>Piscattaway</a:t>
            </a:r>
            <a:r>
              <a:rPr lang="en-US" altLang="en-US" sz="1600" dirty="0"/>
              <a:t>, NJ </a:t>
            </a:r>
            <a:r>
              <a:rPr lang="en-US" altLang="en-US" sz="1600" dirty="0" err="1"/>
              <a:t>adhoc</a:t>
            </a:r>
            <a:r>
              <a:rPr lang="en-US" altLang="en-US" sz="1600" dirty="0"/>
              <a:t> – Dec 7-8</a:t>
            </a:r>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113055</TotalTime>
  <Words>2546</Words>
  <Application>Microsoft Office PowerPoint</Application>
  <PresentationFormat>Widescreen</PresentationFormat>
  <Paragraphs>270</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November 802 plenary session</vt:lpstr>
      <vt:lpstr>Chair’s welcome and Patent Reminder</vt:lpstr>
      <vt:lpstr>REVme Agenda</vt:lpstr>
      <vt:lpstr>REVme Agenda</vt:lpstr>
      <vt:lpstr>REVme minutes approval</vt:lpstr>
      <vt:lpstr>TGme Timeline</vt:lpstr>
      <vt:lpstr>Teleconference/Meeting plan</vt:lpstr>
      <vt:lpstr>Adhoc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11-22/1695</dc:title>
  <dc:subject>Task Group AY November 2015 Meeting Agenda</dc:subject>
  <dc:creator>montemurro.michael@gmail.com</dc:creator>
  <cp:keywords>November 2023</cp:keywords>
  <dc:description/>
  <cp:lastModifiedBy>Mike Montemurro</cp:lastModifiedBy>
  <cp:revision>4624</cp:revision>
  <cp:lastPrinted>2014-11-04T15:04:57Z</cp:lastPrinted>
  <dcterms:created xsi:type="dcterms:W3CDTF">2007-04-17T18:10:23Z</dcterms:created>
  <dcterms:modified xsi:type="dcterms:W3CDTF">2023-11-14T18:11:30Z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