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530" r:id="rId3"/>
    <p:sldId id="1063" r:id="rId4"/>
    <p:sldId id="560" r:id="rId5"/>
    <p:sldId id="620" r:id="rId6"/>
    <p:sldId id="1072" r:id="rId7"/>
    <p:sldId id="1073" r:id="rId8"/>
    <p:sldId id="615" r:id="rId9"/>
    <p:sldId id="1044" r:id="rId10"/>
    <p:sldId id="543" r:id="rId11"/>
    <p:sldId id="1078" r:id="rId12"/>
    <p:sldId id="1077" r:id="rId13"/>
    <p:sldId id="1069" r:id="rId14"/>
    <p:sldId id="659" r:id="rId15"/>
    <p:sldId id="660" r:id="rId16"/>
    <p:sldId id="1053" r:id="rId17"/>
    <p:sldId id="1074" r:id="rId18"/>
    <p:sldId id="1065" r:id="rId19"/>
    <p:sldId id="1066" r:id="rId20"/>
    <p:sldId id="1067" r:id="rId21"/>
    <p:sldId id="658" r:id="rId22"/>
    <p:sldId id="671" r:id="rId23"/>
    <p:sldId id="1064" r:id="rId24"/>
    <p:sldId id="1071" r:id="rId25"/>
    <p:sldId id="1068" r:id="rId26"/>
    <p:sldId id="562" r:id="rId27"/>
    <p:sldId id="1075" r:id="rId28"/>
    <p:sldId id="1076" r:id="rId29"/>
    <p:sldId id="679" r:id="rId30"/>
    <p:sldId id="633" r:id="rId31"/>
    <p:sldId id="669" r:id="rId32"/>
    <p:sldId id="1070" r:id="rId33"/>
    <p:sldId id="634" r:id="rId3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88" d="100"/>
          <a:sy n="88" d="100"/>
        </p:scale>
        <p:origin x="120" y="23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802.11-23/1686r6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802.11-23/1686r6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802.11-23/1686r6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802.11-23/1686r6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802.11-23/1686r6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93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802.11-23/1686r6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01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802.11-23/1686r6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87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802.11-23/1686r6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802.11-23/1686r6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ypr-nodejs.standards.ieee.org/mypr-file/par/8958/mypr" TargetMode="External"/><Relationship Id="rId2" Type="http://schemas.openxmlformats.org/officeDocument/2006/relationships/hyperlink" Target="https://development.standards.ieee.org/myproject-web/app#viewpar/14793/1089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ypr-nodejs.standards.ieee.org/mypr-file/par/8958/mypr" TargetMode="External"/><Relationship Id="rId2" Type="http://schemas.openxmlformats.org/officeDocument/2006/relationships/hyperlink" Target="https://grouper.ieee.org/groups/802/11/PARs/P802_11be_PAR_Detail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063-00-ACSD-p802-11be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March – Denver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</a:t>
            </a:r>
            <a:r>
              <a:rPr lang="en-US" b="1" dirty="0"/>
              <a:t>March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Hyatt Regency, Denver as an in-person only session, would you attend?</a:t>
            </a:r>
          </a:p>
          <a:p>
            <a:pPr lvl="2"/>
            <a:r>
              <a:rPr lang="en-US" sz="2000" b="1" dirty="0"/>
              <a:t>Yes – 79</a:t>
            </a:r>
          </a:p>
          <a:p>
            <a:pPr lvl="2"/>
            <a:r>
              <a:rPr lang="en-US" sz="2000" b="1" dirty="0"/>
              <a:t>No – 73</a:t>
            </a:r>
          </a:p>
          <a:p>
            <a:pPr lvl="2"/>
            <a:r>
              <a:rPr lang="en-US" sz="2000" b="1" dirty="0"/>
              <a:t>Abstain –3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</a:t>
            </a:r>
            <a:r>
              <a:rPr lang="en-US" b="1" dirty="0"/>
              <a:t>March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Hyatt Regency, Denver as mixed-mode session, will you attend:</a:t>
            </a:r>
          </a:p>
          <a:p>
            <a:pPr lvl="2"/>
            <a:r>
              <a:rPr lang="en-US" sz="2000" b="1" dirty="0"/>
              <a:t>Attend In-person - 80</a:t>
            </a:r>
          </a:p>
          <a:p>
            <a:pPr lvl="2"/>
            <a:r>
              <a:rPr lang="en-US" sz="2000" b="1" dirty="0"/>
              <a:t>Attend Virtually (remotely) - 81</a:t>
            </a:r>
          </a:p>
          <a:p>
            <a:pPr lvl="2"/>
            <a:r>
              <a:rPr lang="en-US" sz="2000" b="1" dirty="0"/>
              <a:t>Will not attend plenary - 3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TGbk</a:t>
            </a:r>
            <a:r>
              <a:rPr lang="en-US" dirty="0"/>
              <a:t>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</a:t>
            </a:r>
            <a:r>
              <a:rPr lang="en-US" sz="2000" cap="none" dirty="0"/>
              <a:t>Ali </a:t>
            </a:r>
            <a:r>
              <a:rPr lang="en-US" sz="2000" cap="none" dirty="0" err="1"/>
              <a:t>Raissinia</a:t>
            </a:r>
            <a:r>
              <a:rPr lang="en-US" sz="2000" dirty="0"/>
              <a:t> as the IEEE 802.11bk vice-chair.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/>
              <a:t>Segev</a:t>
            </a:r>
            <a:r>
              <a:rPr lang="en-US" sz="2000" dirty="0"/>
              <a:t>, Second: Christian Berger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71642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TGbn</a:t>
            </a:r>
            <a:r>
              <a:rPr lang="en-US" dirty="0"/>
              <a:t> vice-chairs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the following IEEE 802.11bn vice-chairs: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Laurent Cariou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Jianhan Liu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Kiseon Ryu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Alfred Asterjadhi, Second: Ian Sherlock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54100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Cor 2 Initial Letter Ballot comments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the resolutions in 11-23/</a:t>
            </a:r>
            <a:r>
              <a:rPr lang="en-GB" dirty="0"/>
              <a:t>1961r0</a:t>
            </a:r>
            <a:r>
              <a:rPr lang="en-US" dirty="0">
                <a:solidFill>
                  <a:schemeClr val="tx1"/>
                </a:solidFill>
              </a:rPr>
              <a:t> for the comment received from LB278.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Joseph Levy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/>
              <a:t>Result: </a:t>
            </a:r>
            <a:r>
              <a:rPr lang="en-US" sz="2400" dirty="0"/>
              <a:t>Unanimous consent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1166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Cor 2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Believing that P802.11-2020/Cor 2/D1.0 meets the conditions for IEEE 802 SA ballot,</a:t>
            </a:r>
          </a:p>
          <a:p>
            <a:pPr>
              <a:spcBef>
                <a:spcPts val="0"/>
              </a:spcBef>
            </a:pPr>
            <a:r>
              <a:rPr lang="en-US" dirty="0"/>
              <a:t>approve document </a:t>
            </a:r>
            <a:r>
              <a:rPr lang="en-GB" dirty="0"/>
              <a:t>11-23/1959r0 </a:t>
            </a:r>
            <a:r>
              <a:rPr lang="en-US" dirty="0"/>
              <a:t>as the report to the IEEE 802 Executive Committee</a:t>
            </a:r>
          </a:p>
          <a:p>
            <a:pPr>
              <a:spcBef>
                <a:spcPts val="0"/>
              </a:spcBef>
            </a:pPr>
            <a:r>
              <a:rPr lang="en-US" dirty="0"/>
              <a:t>regarding the requirements for approval to forward P802.11-2020/Cor 2/D1.0 to SA Ballot, granting the WG chair editorial license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Dave </a:t>
            </a:r>
            <a:r>
              <a:rPr lang="en-US" dirty="0" err="1"/>
              <a:t>Halasz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117, No: 0, Abstain: 12 (Motion passes)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8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/>
              <a:t>Cor 2 Unconditional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unconditionally forward </a:t>
            </a:r>
            <a:r>
              <a:rPr lang="en-US" dirty="0"/>
              <a:t>P802.11-2020/Cor 2/D1.0</a:t>
            </a:r>
            <a:r>
              <a:rPr lang="en-US" dirty="0">
                <a:solidFill>
                  <a:schemeClr val="tx1"/>
                </a:solidFill>
              </a:rPr>
              <a:t>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Marc </a:t>
            </a:r>
            <a:r>
              <a:rPr lang="en-US" dirty="0" err="1"/>
              <a:t>Emmelmann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110, No: 0, Abstain: 10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/>
              <a:t>Cor 2 PAR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Re-confirm the </a:t>
            </a:r>
            <a:r>
              <a:rPr lang="en-US" dirty="0"/>
              <a:t>P802.11-2020/Cor 2</a:t>
            </a:r>
            <a:r>
              <a:rPr lang="en-US" dirty="0">
                <a:solidFill>
                  <a:schemeClr val="tx1"/>
                </a:solidFill>
              </a:rPr>
              <a:t> PAR in document: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https://development.standards.ieee.org/myproject-web/app#viewpar/14793/10892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  <a:hlinkClick r:id="rId3"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Subir Das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115, No: 0, Abstain: 9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392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 err="1"/>
              <a:t>TGbe</a:t>
            </a:r>
            <a:r>
              <a:rPr lang="en-GB" dirty="0"/>
              <a:t>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Having approved changes to P802.11be D4.0, as defined in 11-23/1375r25,</a:t>
            </a:r>
          </a:p>
          <a:p>
            <a:r>
              <a:rPr lang="en-GB" dirty="0">
                <a:solidFill>
                  <a:schemeClr val="tx1"/>
                </a:solidFill>
              </a:rPr>
              <a:t>Instruct the editor to prepare P802.11be Draft D5.0</a:t>
            </a:r>
          </a:p>
          <a:p>
            <a:r>
              <a:rPr lang="en-GB" dirty="0">
                <a:solidFill>
                  <a:schemeClr val="tx1"/>
                </a:solidFill>
              </a:rPr>
              <a:t>Approve a 15 day Working Group Technical Letter Ballot asking the question “Should P802.11be Draft 5.0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/>
              <a:t>Result: </a:t>
            </a:r>
            <a:r>
              <a:rPr lang="en-US" sz="2400" dirty="0"/>
              <a:t>Unanimous consent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Mike Montemurro, 2</a:t>
            </a:r>
            <a:r>
              <a:rPr lang="en-US" sz="2000" baseline="30000" dirty="0"/>
              <a:t>nd</a:t>
            </a:r>
            <a:r>
              <a:rPr lang="en-US" sz="2000" dirty="0"/>
              <a:t>: Abhishek Patil, Results (Y/N/A): 79/0/7]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5381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</a:t>
            </a:r>
            <a:r>
              <a:rPr lang="en-GB" dirty="0"/>
              <a:t>P802.11be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document 11-23/2053r2 as the report to the IEEE 802 Executive Committee on the requirements for conditional approval to forward P802.11be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Subir Das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122, No: 0, Abstain: 5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George Cherian, Results (Y/N/A): 69/2/5]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648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</a:t>
            </a:r>
            <a:r>
              <a:rPr lang="en-GB" dirty="0"/>
              <a:t>P802.11be 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conditionally forward </a:t>
            </a:r>
            <a:r>
              <a:rPr lang="en-US" dirty="0"/>
              <a:t>P802.11be</a:t>
            </a:r>
            <a:r>
              <a:rPr lang="en-US" dirty="0">
                <a:solidFill>
                  <a:schemeClr val="tx1"/>
                </a:solidFill>
              </a:rPr>
              <a:t>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Bo Sun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122, No: 0, Abstain: 6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Subir Das, Results (Y/N/A): 73/1/4]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329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November 2023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</a:t>
            </a:r>
          </a:p>
          <a:p>
            <a:r>
              <a:rPr lang="en-US" sz="2000" b="0" dirty="0"/>
              <a:t>R1 Results from the opening plenary and other draft motions</a:t>
            </a:r>
          </a:p>
          <a:p>
            <a:r>
              <a:rPr lang="en-US" sz="2000" b="0" dirty="0"/>
              <a:t>R2 Results from the mid-week plenary and draft motions for the closing plenary</a:t>
            </a:r>
          </a:p>
          <a:p>
            <a:r>
              <a:rPr lang="en-US" sz="2000" b="0" dirty="0"/>
              <a:t>R3 Results from the closing plenary (unverified) and draft EC motions</a:t>
            </a:r>
          </a:p>
          <a:p>
            <a:r>
              <a:rPr lang="en-US" sz="2000" b="0" dirty="0"/>
              <a:t>R4 Updates to draft EC motions</a:t>
            </a:r>
          </a:p>
          <a:p>
            <a:r>
              <a:rPr lang="en-US" sz="2000" b="0" dirty="0"/>
              <a:t>R5 Includes EC motion results</a:t>
            </a:r>
          </a:p>
          <a:p>
            <a:r>
              <a:rPr lang="en-US" sz="2000" b="0" dirty="0"/>
              <a:t>R6 Verified motion results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GB" dirty="0"/>
              <a:t>P802.11be PAR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</a:t>
            </a:r>
            <a:r>
              <a:rPr lang="en-US" dirty="0"/>
              <a:t>P802.11be</a:t>
            </a:r>
            <a:r>
              <a:rPr lang="en-US" dirty="0">
                <a:solidFill>
                  <a:schemeClr val="tx1"/>
                </a:solidFill>
              </a:rPr>
              <a:t> PAR in document: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https://grouper.ieee.org/groups/802/11/PARs/P802_11be_PAR_Detail.pdf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  <a:hlinkClick r:id="rId3"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Lei Wang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125, No: 0, Abstain: 5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xx, 2</a:t>
            </a:r>
            <a:r>
              <a:rPr lang="en-US" sz="2000" baseline="30000" dirty="0"/>
              <a:t>nd</a:t>
            </a:r>
            <a:r>
              <a:rPr lang="en-US" sz="2000" dirty="0"/>
              <a:t>: xx, Results (Y/N/A): xx/xx/xx]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549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P802.11be</a:t>
            </a:r>
            <a:r>
              <a:rPr lang="en-US" sz="3200" dirty="0"/>
              <a:t> </a:t>
            </a:r>
            <a:r>
              <a:rPr lang="en-GB" dirty="0"/>
              <a:t>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P802.11be CSD in document: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https://mentor.ieee.org/802-ec/dcn/19/ec-19-0063-00-ACSD-p802-11be.docx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Alfred Asterjadhi on behalf of </a:t>
            </a:r>
            <a:r>
              <a:rPr lang="en-US" dirty="0" err="1"/>
              <a:t>TGbe</a:t>
            </a:r>
            <a:r>
              <a:rPr lang="en-US" dirty="0"/>
              <a:t>, Second: Marc </a:t>
            </a:r>
            <a:r>
              <a:rPr lang="en-US" dirty="0" err="1"/>
              <a:t>Emmelmann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124, No: 1, Abstain: 7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983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P802.11bf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Having approved comment resolutions for all of the comments received from LB276 on P802.11bf D2.0 as contained in document 11-23/1394r12,</a:t>
            </a:r>
          </a:p>
          <a:p>
            <a:r>
              <a:rPr lang="en-GB" sz="2000" dirty="0">
                <a:solidFill>
                  <a:schemeClr val="tx1"/>
                </a:solidFill>
              </a:rPr>
              <a:t>https://mentor.ieee.org/802.11/dcn/23/11-23-1394-12-00bf-lb276-comments-and-approved-resolutions.xlsx</a:t>
            </a:r>
          </a:p>
          <a:p>
            <a:r>
              <a:rPr lang="en-GB" sz="2000" dirty="0">
                <a:solidFill>
                  <a:schemeClr val="tx1"/>
                </a:solidFill>
              </a:rPr>
              <a:t>Instruct the editor to prepare P802.11bf D3.0 incorporating these resolutions and,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a 30 day Working Group Recirculation Ballot asking the question “Should P802.11bf D3.0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Tony Xiao Han on behalf of </a:t>
            </a:r>
            <a:r>
              <a:rPr lang="en-US" sz="2000" dirty="0" err="1"/>
              <a:t>TGbf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1800" dirty="0"/>
              <a:t>[</a:t>
            </a:r>
            <a:r>
              <a:rPr lang="en-US" sz="1800" dirty="0" err="1"/>
              <a:t>TGbf</a:t>
            </a:r>
            <a:r>
              <a:rPr lang="en-US" sz="1800" dirty="0"/>
              <a:t>: </a:t>
            </a:r>
            <a:r>
              <a:rPr lang="en-GB" sz="1800" dirty="0"/>
              <a:t>Moved: </a:t>
            </a:r>
            <a:r>
              <a:rPr lang="en-GB" sz="1800" dirty="0" err="1"/>
              <a:t>Alecsander</a:t>
            </a:r>
            <a:r>
              <a:rPr lang="en-GB" sz="1800" dirty="0"/>
              <a:t> Eitan, 2nd: Rui Du, </a:t>
            </a:r>
            <a:r>
              <a:rPr lang="en-US" sz="1800" dirty="0"/>
              <a:t>Results (Y/N/A): 17/0/1]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P802.11bf PAR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Believing that the PAR contained in the document referenced below meets IEEE-SA guidelines, request that the PAR contained in 11-23-2095r0 be posted to the IEEE 802 Executive Committee (EC) agenda for EC approval to submit to </a:t>
            </a:r>
            <a:r>
              <a:rPr lang="en-GB" dirty="0" err="1">
                <a:solidFill>
                  <a:schemeClr val="tx1"/>
                </a:solidFill>
              </a:rPr>
              <a:t>NesCom</a:t>
            </a:r>
            <a:r>
              <a:rPr lang="en-GB" dirty="0">
                <a:solidFill>
                  <a:schemeClr val="tx1"/>
                </a:solidFill>
              </a:rPr>
              <a:t>, granting the WG chair editorial license.</a:t>
            </a:r>
            <a:endParaRPr lang="en-US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/>
              <a:t>Moved by Tony Xiao Han on behalf of </a:t>
            </a:r>
            <a:r>
              <a:rPr lang="en-US" dirty="0" err="1"/>
              <a:t>TGbf</a:t>
            </a:r>
            <a:r>
              <a:rPr lang="en-US" dirty="0"/>
              <a:t>, Second: Jonathan </a:t>
            </a:r>
            <a:r>
              <a:rPr lang="en-US" dirty="0" err="1"/>
              <a:t>Segev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98, No: 0, Abstain: 13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</a:t>
            </a:r>
            <a:r>
              <a:rPr lang="en-GB" sz="2000" dirty="0"/>
              <a:t>Moved: Cheng Chen, 2nd: Ali </a:t>
            </a:r>
            <a:r>
              <a:rPr lang="en-GB" sz="2000" dirty="0" err="1"/>
              <a:t>Raissinia</a:t>
            </a:r>
            <a:r>
              <a:rPr lang="en-GB" sz="2000" dirty="0"/>
              <a:t>, </a:t>
            </a:r>
            <a:r>
              <a:rPr lang="en-US" sz="2000" dirty="0"/>
              <a:t>Results (Y/N/A): 27/0/2]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4377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P802.11bf</a:t>
            </a:r>
            <a:r>
              <a:rPr lang="en-US" sz="3200" dirty="0"/>
              <a:t> </a:t>
            </a:r>
            <a:r>
              <a:rPr lang="en-GB" dirty="0"/>
              <a:t>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Believing that the CSD contained in the document referenced below meets IEEE 802 guidelines, request that the CSD contained in ec-20-0203r0 be posted to the IEEE 802 Executive Committee (EC) agenda for EC approval, granting the WG chair editorial license.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Tony Xiao Han on behalf of </a:t>
            </a:r>
            <a:r>
              <a:rPr lang="en-US" dirty="0" err="1"/>
              <a:t>TGbf</a:t>
            </a:r>
            <a:r>
              <a:rPr lang="en-US" dirty="0"/>
              <a:t>, Second: Cheng Chen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91, No: 0, Abstain: 14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Moved: Cheng Chen, 2nd: Ali </a:t>
            </a:r>
            <a:r>
              <a:rPr lang="en-US" sz="2000" dirty="0" err="1"/>
              <a:t>Raissinia</a:t>
            </a:r>
            <a:r>
              <a:rPr lang="en-US" sz="2000" dirty="0"/>
              <a:t>, Result: 25/0/2]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054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18: P802.11bh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Having approved comment resolutions for all of the comments received from LB 274 on P802.11bh D1.0 as contained in 11-23/1152r30 and motions 23, 24, 25, and 26 of 11-22/0651r31, </a:t>
            </a:r>
          </a:p>
          <a:p>
            <a:r>
              <a:rPr lang="en-GB" sz="2000" dirty="0">
                <a:solidFill>
                  <a:schemeClr val="tx1"/>
                </a:solidFill>
              </a:rPr>
              <a:t>Instruct the editor to prepare P802.11bh D2.0 incorporating those changes, and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a 20 day Working Group Recirculation Ballot asking the question “Should P802.11bh D2.0 be forwarded to SA Ballot?”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Mark Hamilton on behalf of </a:t>
            </a:r>
            <a:r>
              <a:rPr lang="en-US" sz="2000" dirty="0" err="1"/>
              <a:t>TGbh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1800" dirty="0"/>
              <a:t>[</a:t>
            </a:r>
            <a:r>
              <a:rPr lang="en-US" sz="1800" dirty="0" err="1"/>
              <a:t>TGbh</a:t>
            </a:r>
            <a:r>
              <a:rPr lang="en-US" sz="1800" dirty="0"/>
              <a:t>: </a:t>
            </a:r>
            <a:r>
              <a:rPr lang="en-GB" sz="1800" dirty="0"/>
              <a:t>Moved: Peter Yee, 2nd: Stephen Orr, </a:t>
            </a:r>
            <a:r>
              <a:rPr lang="en-US" sz="1800" dirty="0"/>
              <a:t>Result: Unanimous consent]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7822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19: </a:t>
            </a:r>
            <a:r>
              <a:rPr lang="en-GB" dirty="0"/>
              <a:t>IEEE 802.11bh liaison to WBA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635409"/>
          </a:xfrm>
        </p:spPr>
        <p:txBody>
          <a:bodyPr/>
          <a:lstStyle/>
          <a:p>
            <a:pPr marL="0" indent="0"/>
            <a:r>
              <a:rPr lang="en-GB" sz="2000" dirty="0"/>
              <a:t>Approve the liaison in 11-23/2116r2 to the Wireless Broadband Alliance (WBA), attaching P802.11bh D1.0, granting the WG chair editorial license.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Mark Hamilton on behalf of </a:t>
            </a:r>
            <a:r>
              <a:rPr lang="en-US" sz="2000" dirty="0" err="1"/>
              <a:t>TGbh</a:t>
            </a:r>
            <a:r>
              <a:rPr lang="en-US" sz="2000" dirty="0"/>
              <a:t>, Second: Joseph Levy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90, No: 0, Abstain: 16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TGbh</a:t>
            </a:r>
            <a:r>
              <a:rPr lang="en-US" sz="2000" dirty="0"/>
              <a:t>: </a:t>
            </a:r>
            <a:r>
              <a:rPr lang="en-GB" sz="2000" dirty="0"/>
              <a:t>Moved: Stephen Orr, 2nd: Joseph Levy, </a:t>
            </a:r>
            <a:r>
              <a:rPr lang="en-US" sz="2000" dirty="0"/>
              <a:t>Result: Unanimous consent]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20: AMP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GB" sz="2000" dirty="0"/>
              <a:t>Believing that the PAR contained in the document referenced below meets IEEE-SA guidelines,</a:t>
            </a:r>
          </a:p>
          <a:p>
            <a:r>
              <a:rPr lang="en-GB" sz="2000" dirty="0"/>
              <a:t>Request that the PAR contained in 11-23/1006r4 &lt;https://mentor.ieee.org/802.11/dcn/23/11-23-1006-04-0amp-ieee-802-11-amp-sg-proposed-par.docx&gt; be 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GB" sz="2000" dirty="0"/>
              <a:t>Moved by Bo Sun on behalf of AMP SG, Second: Rakesh </a:t>
            </a:r>
            <a:r>
              <a:rPr lang="en-GB" sz="2000" dirty="0" err="1"/>
              <a:t>Taori</a:t>
            </a:r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117, No: 4, Abstain: 31 (Motion passes)</a:t>
            </a:r>
          </a:p>
          <a:p>
            <a:r>
              <a:rPr lang="en-US" sz="2000" dirty="0"/>
              <a:t>[AMP: </a:t>
            </a:r>
            <a:r>
              <a:rPr lang="en-GB" sz="2000" dirty="0"/>
              <a:t>Moved: </a:t>
            </a:r>
            <a:r>
              <a:rPr lang="en-GB" altLang="zh-CN" sz="2000" dirty="0"/>
              <a:t>Rakesh </a:t>
            </a:r>
            <a:r>
              <a:rPr lang="en-GB" altLang="zh-CN" sz="2000" dirty="0" err="1"/>
              <a:t>Taori</a:t>
            </a:r>
            <a:r>
              <a:rPr lang="en-GB" sz="2000" dirty="0"/>
              <a:t>, 2nd: Bin Tian, </a:t>
            </a:r>
            <a:r>
              <a:rPr lang="en-US" sz="2000" dirty="0"/>
              <a:t>Result: Y/N/A: 82/20/5]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0586992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21: AMP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GB" sz="2000" dirty="0"/>
              <a:t>Believing that the CSD contained in the document referenced below meets IEEE-SA guidelines,</a:t>
            </a:r>
          </a:p>
          <a:p>
            <a:r>
              <a:rPr lang="en-GB" sz="2000" dirty="0"/>
              <a:t>Request that the CSD contained in </a:t>
            </a:r>
            <a:r>
              <a:rPr lang="pt-BR" sz="2000" dirty="0"/>
              <a:t>11-23/1212r2 &lt;https://mentor.ieee.org/802.11/dcn/23/11-23-1212-02-0amp-ieee-802-11-amp-sg-proposed-csd.docx&gt; </a:t>
            </a:r>
            <a:r>
              <a:rPr lang="en-GB" sz="2000" dirty="0"/>
              <a:t>be posted to the IEEE 802 Executive Committee (EC) agenda for WG 802 preview and EC approval.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GB" sz="2000" dirty="0"/>
              <a:t>Moved by Bo Sun on behalf of AMP SG, Second: </a:t>
            </a:r>
            <a:r>
              <a:rPr lang="en-GB" sz="2000" dirty="0" err="1"/>
              <a:t>Weijie</a:t>
            </a:r>
            <a:r>
              <a:rPr lang="en-GB" sz="2000" dirty="0"/>
              <a:t> Xu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102, No: 1, Abstain: 27 (Motion passes)</a:t>
            </a:r>
          </a:p>
          <a:p>
            <a:r>
              <a:rPr lang="en-US" sz="2000" dirty="0"/>
              <a:t>[AMP: </a:t>
            </a:r>
            <a:r>
              <a:rPr lang="en-GB" sz="2000" dirty="0"/>
              <a:t>Moved: Bin Tian, 2nd: Rakesh </a:t>
            </a:r>
            <a:r>
              <a:rPr lang="en-GB" sz="2000" dirty="0" err="1"/>
              <a:t>Taori</a:t>
            </a:r>
            <a:r>
              <a:rPr lang="en-GB" sz="2000" dirty="0"/>
              <a:t>, </a:t>
            </a:r>
            <a:r>
              <a:rPr lang="en-US" sz="2000" dirty="0"/>
              <a:t>Result: Y/N/A: 82/9/11]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44460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22: AMP SG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the IEEE 802 LMSC approve the second rechartering &amp; 6 month extension of the AMP Study Group.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Bo Sun, Second: </a:t>
            </a:r>
            <a:r>
              <a:rPr lang="en-US" sz="2000" dirty="0" err="1"/>
              <a:t>Vytas</a:t>
            </a:r>
            <a:r>
              <a:rPr lang="en-US" sz="2000" dirty="0"/>
              <a:t> </a:t>
            </a:r>
            <a:r>
              <a:rPr lang="en-US" sz="2000" dirty="0" err="1"/>
              <a:t>Kezys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105, No: 2, Abstain: 16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53325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monDAY</a:t>
            </a:r>
            <a:r>
              <a:rPr lang="en-US" dirty="0"/>
              <a:t> (November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273352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5.051: </a:t>
            </a:r>
            <a:r>
              <a:rPr lang="en-GB" sz="2800" dirty="0"/>
              <a:t>P802.11be Conditional to SA Ballot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Conditionally approve sending P802.11be to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Confirm the CSD for P802.11be in ec-19-0063-00-ACSD-p802-11be.docx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See 11-23/2053r7 for supporting documentation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result: Yes: 123, No: 0, Abstain: 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PAR result: Yes: 126, No: 0, Abstain: 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CSD result: Yes: 124, No: 0, Abstain 7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Unanimous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78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5.052: </a:t>
            </a:r>
            <a:r>
              <a:rPr lang="en-GB" sz="2800" dirty="0"/>
              <a:t>P802.11-2020 Cor 2 Unconditional to SA Ballot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Approve sending P802.11-2020 Cor 2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See </a:t>
            </a:r>
            <a:r>
              <a:rPr lang="en-GB" sz="2000" dirty="0"/>
              <a:t>11-23/1959r1</a:t>
            </a:r>
            <a:r>
              <a:rPr lang="en-US" sz="2000" dirty="0">
                <a:solidFill>
                  <a:schemeClr val="tx1"/>
                </a:solidFill>
              </a:rPr>
              <a:t>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result: Yes: 111, No: 0, Abstain: 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PAR result: Yes: 116, No: 0, Abstain: 9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Unanimous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2665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6.021: IEEE 802.11 Second rechartering of the Ambient Power (AMP)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Grant the 2nd rechartering &amp; 6 month extension of the </a:t>
            </a:r>
            <a:r>
              <a:rPr lang="en-US" sz="2000" dirty="0">
                <a:solidFill>
                  <a:schemeClr val="tx1"/>
                </a:solidFill>
              </a:rPr>
              <a:t>802.11 Ambient Power (AMP) </a:t>
            </a:r>
            <a:r>
              <a:rPr lang="en-GB" sz="2000" dirty="0">
                <a:solidFill>
                  <a:schemeClr val="tx1"/>
                </a:solidFill>
              </a:rPr>
              <a:t>Study Group.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Rationale: The 802.11 AMP SG is progressing development of the PAR and CSD, which were approved in WG11 today.</a:t>
            </a:r>
            <a:br>
              <a:rPr lang="en-GB" sz="1600" dirty="0">
                <a:solidFill>
                  <a:schemeClr val="tx1"/>
                </a:solidFill>
              </a:rPr>
            </a:br>
            <a:r>
              <a:rPr lang="en-GB" sz="1600" dirty="0">
                <a:solidFill>
                  <a:schemeClr val="tx1"/>
                </a:solidFill>
              </a:rPr>
              <a:t>These documents will be posted for EC preview and consideration at the March 2024 Plenary session.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result: Yes: 106, No: 2, Abstain: 17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TGbn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Alfred </a:t>
            </a:r>
            <a:r>
              <a:rPr lang="en-US" sz="2000" dirty="0" err="1"/>
              <a:t>Asterjadhi</a:t>
            </a:r>
            <a:r>
              <a:rPr lang="en-US" sz="2000" dirty="0"/>
              <a:t> as the IEEE 802.11 </a:t>
            </a:r>
            <a:r>
              <a:rPr lang="en-US" sz="2000" dirty="0" err="1"/>
              <a:t>TGbn</a:t>
            </a:r>
            <a:r>
              <a:rPr lang="en-US" sz="2000" dirty="0"/>
              <a:t> chair.</a:t>
            </a:r>
          </a:p>
          <a:p>
            <a:endParaRPr lang="en-US" sz="2000" dirty="0"/>
          </a:p>
          <a:p>
            <a:r>
              <a:rPr lang="en-US" sz="2000" dirty="0"/>
              <a:t>Moved: Matthew Fischer, Seconded: Rich Kennedy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IMMW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Laurent </a:t>
            </a:r>
            <a:r>
              <a:rPr lang="en-US" sz="2000" dirty="0" err="1"/>
              <a:t>Cariou</a:t>
            </a:r>
            <a:r>
              <a:rPr lang="en-US" sz="2000" dirty="0"/>
              <a:t> as the IEEE 802.11 Integrated </a:t>
            </a:r>
            <a:r>
              <a:rPr lang="en-US" sz="2000" dirty="0" err="1"/>
              <a:t>MilliMeter</a:t>
            </a:r>
            <a:r>
              <a:rPr lang="en-US" sz="2000" dirty="0"/>
              <a:t> Wave (IMMW) SG chair.</a:t>
            </a:r>
          </a:p>
          <a:p>
            <a:endParaRPr lang="en-US" sz="2000" dirty="0"/>
          </a:p>
          <a:p>
            <a:r>
              <a:rPr lang="en-US" sz="2000" dirty="0"/>
              <a:t>Moved: Bin Tian, Seconded: Rakesh </a:t>
            </a:r>
            <a:r>
              <a:rPr lang="en-US" sz="2000" dirty="0" err="1"/>
              <a:t>Taori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87126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(November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P802.11bk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/>
              <a:t>Having approved 11-23-0049r18, instruct the editor to prepare P802.11bk D1.0,  </a:t>
            </a:r>
          </a:p>
          <a:p>
            <a:r>
              <a:rPr lang="en-US" sz="2000" dirty="0"/>
              <a:t>and approve a 30 day Working Group Technical Letter Ballot asking the question “Should P802.11bk D1.0 be forwarded to SA Ballot?”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: Moved: Roy Want, 2nd: Christian Berger, Result: 11/0/0]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90544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(November 17)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January – Panama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as an in-person only session, would you attend?</a:t>
            </a:r>
          </a:p>
          <a:p>
            <a:pPr lvl="2"/>
            <a:r>
              <a:rPr lang="en-US" sz="2000" b="1" dirty="0"/>
              <a:t>Yes – 69</a:t>
            </a:r>
          </a:p>
          <a:p>
            <a:pPr lvl="2"/>
            <a:r>
              <a:rPr lang="en-US" sz="2000" b="1" dirty="0"/>
              <a:t>No – 79</a:t>
            </a:r>
          </a:p>
          <a:p>
            <a:pPr lvl="2"/>
            <a:r>
              <a:rPr lang="en-US" sz="2000" b="1" dirty="0"/>
              <a:t>Abstain – 7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as mixed-mode session, will you attend:</a:t>
            </a:r>
          </a:p>
          <a:p>
            <a:pPr lvl="2"/>
            <a:r>
              <a:rPr lang="en-US" sz="2000" b="1" dirty="0"/>
              <a:t>Attend In-person – 72</a:t>
            </a:r>
          </a:p>
          <a:p>
            <a:pPr lvl="2"/>
            <a:r>
              <a:rPr lang="en-US" sz="2000" b="1" dirty="0"/>
              <a:t>Attend Virtually (remotely) - 74</a:t>
            </a:r>
          </a:p>
          <a:p>
            <a:pPr lvl="2"/>
            <a:r>
              <a:rPr lang="en-US" sz="2000" b="1" dirty="0"/>
              <a:t>Will not attend plenary - 8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2508</Words>
  <Application>Microsoft Office PowerPoint</Application>
  <PresentationFormat>Widescreen</PresentationFormat>
  <Paragraphs>471</Paragraphs>
  <Slides>33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Times New Roman</vt:lpstr>
      <vt:lpstr>Office Theme</vt:lpstr>
      <vt:lpstr>Document</vt:lpstr>
      <vt:lpstr>802.11 November 2023 WG Motions</vt:lpstr>
      <vt:lpstr>Abstract</vt:lpstr>
      <vt:lpstr>monDAY (November 13) </vt:lpstr>
      <vt:lpstr>Motion 1: TGbn Chair</vt:lpstr>
      <vt:lpstr>Motion 2: IMMW SG Chair</vt:lpstr>
      <vt:lpstr>WEDNESDAY (November 15) </vt:lpstr>
      <vt:lpstr>Motion 3: P802.11bk initial letter ballot</vt:lpstr>
      <vt:lpstr>FRIDAY (November 17)  </vt:lpstr>
      <vt:lpstr>Straw Poll:  January – Panama Interim</vt:lpstr>
      <vt:lpstr>Straw Poll:  March – Denver Plenary</vt:lpstr>
      <vt:lpstr>Motion 4: TGbk vice-chair</vt:lpstr>
      <vt:lpstr>Motion 5: TGbn vice-chairs</vt:lpstr>
      <vt:lpstr>Motion 6: Cor 2 Initial Letter Ballot comments</vt:lpstr>
      <vt:lpstr>Motion 7: Cor 2 Report to EC</vt:lpstr>
      <vt:lpstr>Motion 8: Cor 2 Unconditional SA Ballot</vt:lpstr>
      <vt:lpstr>Motion 9: Cor 2 PAR re-confirmation</vt:lpstr>
      <vt:lpstr>Motion 10: TGbe letter ballot</vt:lpstr>
      <vt:lpstr>Motion 11: P802.11be Report to EC</vt:lpstr>
      <vt:lpstr>Motion 12: P802.11be Conditional SA Ballot</vt:lpstr>
      <vt:lpstr>Motion 13: P802.11be PAR re-confirmation</vt:lpstr>
      <vt:lpstr>Motion 14: P802.11be CSD Re-affirmation</vt:lpstr>
      <vt:lpstr>Motion 15: P802.11bf re-circulation letter ballot</vt:lpstr>
      <vt:lpstr>Motion 16: P802.11bf PAR modification</vt:lpstr>
      <vt:lpstr>Motion 17: P802.11bf CSD Re-affirmation</vt:lpstr>
      <vt:lpstr>Motion 18: P802.11bh re-circulation letter ballot</vt:lpstr>
      <vt:lpstr>Motion 19: IEEE 802.11bh liaison to WBA</vt:lpstr>
      <vt:lpstr>Motion 20: AMP PAR</vt:lpstr>
      <vt:lpstr>Motion 21: AMP CSD</vt:lpstr>
      <vt:lpstr>Motion 22: AMP SG extension</vt:lpstr>
      <vt:lpstr>EC Motions </vt:lpstr>
      <vt:lpstr>5.051: P802.11be Conditional to SA Ballot</vt:lpstr>
      <vt:lpstr>5.052: P802.11-2020 Cor 2 Unconditional to SA Ballot</vt:lpstr>
      <vt:lpstr>6.021: IEEE 802.11 Second rechartering of the Ambient Power (AMP) Study Group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1811</cp:revision>
  <cp:lastPrinted>1601-01-01T00:00:00Z</cp:lastPrinted>
  <dcterms:created xsi:type="dcterms:W3CDTF">2018-05-10T16:45:22Z</dcterms:created>
  <dcterms:modified xsi:type="dcterms:W3CDTF">2023-11-21T14:31:37Z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