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56" r:id="rId2"/>
    <p:sldId id="530" r:id="rId3"/>
    <p:sldId id="1063" r:id="rId4"/>
    <p:sldId id="560" r:id="rId5"/>
    <p:sldId id="620" r:id="rId6"/>
    <p:sldId id="1072" r:id="rId7"/>
    <p:sldId id="1073" r:id="rId8"/>
    <p:sldId id="615" r:id="rId9"/>
    <p:sldId id="1044" r:id="rId10"/>
    <p:sldId id="543" r:id="rId11"/>
    <p:sldId id="1078" r:id="rId12"/>
    <p:sldId id="1077" r:id="rId13"/>
    <p:sldId id="1069" r:id="rId14"/>
    <p:sldId id="659" r:id="rId15"/>
    <p:sldId id="660" r:id="rId16"/>
    <p:sldId id="1053" r:id="rId17"/>
    <p:sldId id="1074" r:id="rId18"/>
    <p:sldId id="1065" r:id="rId19"/>
    <p:sldId id="1066" r:id="rId20"/>
    <p:sldId id="1067" r:id="rId21"/>
    <p:sldId id="658" r:id="rId22"/>
    <p:sldId id="671" r:id="rId23"/>
    <p:sldId id="1064" r:id="rId24"/>
    <p:sldId id="1071" r:id="rId25"/>
    <p:sldId id="1068" r:id="rId26"/>
    <p:sldId id="562" r:id="rId27"/>
    <p:sldId id="1075" r:id="rId28"/>
    <p:sldId id="1076" r:id="rId29"/>
    <p:sldId id="679" r:id="rId30"/>
    <p:sldId id="633" r:id="rId31"/>
    <p:sldId id="669" r:id="rId32"/>
    <p:sldId id="1070" r:id="rId33"/>
    <p:sldId id="634" r:id="rId3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7001" autoAdjust="0"/>
    <p:restoredTop sz="95267" autoAdjust="0"/>
  </p:normalViewPr>
  <p:slideViewPr>
    <p:cSldViewPr>
      <p:cViewPr varScale="1">
        <p:scale>
          <a:sx n="99" d="100"/>
          <a:sy n="99" d="100"/>
        </p:scale>
        <p:origin x="178" y="7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379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802.11-23/1686r3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November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802.11-23/1686r3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802.11-23/1686r3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802.11-23/1686r3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802.11-23/1686r3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0935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802.11-23/1686r3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1012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802.11-23/1686r3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872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802.11-23/1686r3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November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79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802.11-23/1686r3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ypr-nodejs.standards.ieee.org/mypr-file/par/8958/mypr" TargetMode="External"/><Relationship Id="rId2" Type="http://schemas.openxmlformats.org/officeDocument/2006/relationships/hyperlink" Target="https://development.standards.ieee.org/myproject-web/app#viewpar/14793/10892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mypr-nodejs.standards.ieee.org/mypr-file/par/8958/mypr" TargetMode="External"/><Relationship Id="rId2" Type="http://schemas.openxmlformats.org/officeDocument/2006/relationships/hyperlink" Target="https://grouper.ieee.org/groups/802/11/PARs/P802_11be_PAR_Detail.pdf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9/ec-19-0063-00-ACSD-p802-11be.docx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8/11-18-1233-07-0eht-eht-draft-proposed-csd.docx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November 2023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2023-11-17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3658759"/>
              </p:ext>
            </p:extLst>
          </p:nvPr>
        </p:nvGraphicFramePr>
        <p:xfrm>
          <a:off x="1001713" y="2438400"/>
          <a:ext cx="9736137" cy="236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545244" progId="Word.Document.8">
                  <p:embed/>
                </p:oleObj>
              </mc:Choice>
              <mc:Fallback>
                <p:oleObj name="Document" r:id="rId3" imgW="10439485" imgH="254524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1713" y="2438400"/>
                        <a:ext cx="9736137" cy="23685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6C3BA-701A-C0AE-916F-E07BBF07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 March – Denver Plenary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C28A-A341-FE36-4528-7717D6B50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en-US" sz="2000" b="1" dirty="0"/>
              <a:t>1. If the 2024 </a:t>
            </a:r>
            <a:r>
              <a:rPr lang="en-US" b="1" dirty="0"/>
              <a:t>March</a:t>
            </a:r>
            <a:r>
              <a:rPr lang="en-US" sz="2000" b="1" dirty="0"/>
              <a:t> 802 Plenary</a:t>
            </a:r>
            <a:r>
              <a:rPr lang="en-US" b="1" dirty="0"/>
              <a:t> </a:t>
            </a:r>
            <a:r>
              <a:rPr lang="en-US" sz="2000" b="1" dirty="0"/>
              <a:t>Session were held at the Hyatt Regency, Denver as an in-person only session, would you attend?</a:t>
            </a:r>
          </a:p>
          <a:p>
            <a:pPr lvl="2"/>
            <a:r>
              <a:rPr lang="en-US" sz="2000" b="1" dirty="0"/>
              <a:t>Yes – 79</a:t>
            </a:r>
          </a:p>
          <a:p>
            <a:pPr lvl="2"/>
            <a:r>
              <a:rPr lang="en-US" sz="2000" b="1" dirty="0"/>
              <a:t>No – 73</a:t>
            </a:r>
          </a:p>
          <a:p>
            <a:pPr lvl="2"/>
            <a:r>
              <a:rPr lang="en-US" sz="2000" b="1" dirty="0"/>
              <a:t>Abstain –3</a:t>
            </a:r>
          </a:p>
          <a:p>
            <a:pPr lvl="2"/>
            <a:endParaRPr lang="en-US" sz="2000" b="1" dirty="0"/>
          </a:p>
          <a:p>
            <a:pPr marL="457200" lvl="1" indent="0">
              <a:buNone/>
            </a:pPr>
            <a:r>
              <a:rPr lang="en-US" sz="2000" b="1" dirty="0"/>
              <a:t>2. If the 2024 </a:t>
            </a:r>
            <a:r>
              <a:rPr lang="en-US" b="1" dirty="0"/>
              <a:t>March</a:t>
            </a:r>
            <a:r>
              <a:rPr lang="en-US" sz="2000" b="1" dirty="0"/>
              <a:t> 802 Plenary</a:t>
            </a:r>
            <a:r>
              <a:rPr lang="en-US" b="1" dirty="0"/>
              <a:t> </a:t>
            </a:r>
            <a:r>
              <a:rPr lang="en-US" sz="2000" b="1" dirty="0"/>
              <a:t>Session were held at the Hyatt Regency, Denver as mixed-mode session, will you attend:</a:t>
            </a:r>
          </a:p>
          <a:p>
            <a:pPr lvl="2"/>
            <a:r>
              <a:rPr lang="en-US" sz="2000" b="1" dirty="0"/>
              <a:t>Attend In-person - 80</a:t>
            </a:r>
          </a:p>
          <a:p>
            <a:pPr lvl="2"/>
            <a:r>
              <a:rPr lang="en-US" sz="2000" b="1" dirty="0"/>
              <a:t>Attend Virtually (remotely) - 81</a:t>
            </a:r>
          </a:p>
          <a:p>
            <a:pPr lvl="2"/>
            <a:r>
              <a:rPr lang="en-US" sz="2000" b="1" dirty="0"/>
              <a:t>Will not attend plenary - 3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375F8-B52A-36D5-87EC-8A2A754EAF03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dirty="0"/>
              <a:t>November 2023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3A64-ACDC-5D4A-D3DB-A7CBD6729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10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C33668C-EA29-69EA-043E-D519D0F234EB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86831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4: </a:t>
            </a:r>
            <a:r>
              <a:rPr lang="en-US" dirty="0" err="1"/>
              <a:t>TGbk</a:t>
            </a:r>
            <a:r>
              <a:rPr lang="en-US" dirty="0"/>
              <a:t> vice-chair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sz="2000" dirty="0"/>
              <a:t>Confirm </a:t>
            </a:r>
            <a:r>
              <a:rPr lang="en-US" sz="2000" cap="none" dirty="0"/>
              <a:t>Ali </a:t>
            </a:r>
            <a:r>
              <a:rPr lang="en-US" sz="2000" cap="none" dirty="0" err="1"/>
              <a:t>Raissinia</a:t>
            </a:r>
            <a:r>
              <a:rPr lang="en-US" sz="2000" dirty="0"/>
              <a:t> as the IEEE 802.11bk vice-chair.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Jonathan </a:t>
            </a:r>
            <a:r>
              <a:rPr lang="en-US" sz="2000" dirty="0" err="1"/>
              <a:t>Segev</a:t>
            </a:r>
            <a:r>
              <a:rPr lang="en-US" sz="2000" dirty="0"/>
              <a:t>, Second: Christian Berger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>
              <a:spcBef>
                <a:spcPts val="0"/>
              </a:spcBef>
            </a:pPr>
            <a:endParaRPr lang="en-US" sz="2000" dirty="0"/>
          </a:p>
          <a:p>
            <a:pPr>
              <a:spcBef>
                <a:spcPts val="0"/>
              </a:spcBef>
            </a:pPr>
            <a:endParaRPr lang="en-US" sz="2000" dirty="0"/>
          </a:p>
          <a:p>
            <a:r>
              <a:rPr lang="en-US" sz="2000" dirty="0"/>
              <a:t>Result: Unanimous consent (Motion passes)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4716423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5: </a:t>
            </a:r>
            <a:r>
              <a:rPr lang="en-US" dirty="0" err="1"/>
              <a:t>TGbn</a:t>
            </a:r>
            <a:r>
              <a:rPr lang="en-US" dirty="0"/>
              <a:t> vice-chairs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sz="2000" dirty="0"/>
              <a:t>Confirm the following IEEE 802.11bn vice-chairs: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000" dirty="0"/>
              <a:t>Laurent Cariou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000" dirty="0"/>
              <a:t>Jianhan Liu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000" dirty="0"/>
              <a:t>Kiseon Ryu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Alfred Asterjadhi, Second: Ian Sherlock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Unanimous consent (Motion passes)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7541006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6: </a:t>
            </a:r>
            <a:r>
              <a:rPr lang="en-GB" dirty="0"/>
              <a:t>Cor 2 Initial Letter Ballot comments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Approve the resolutions in 11-23/</a:t>
            </a:r>
            <a:r>
              <a:rPr lang="en-GB" dirty="0"/>
              <a:t>1961r0</a:t>
            </a:r>
            <a:r>
              <a:rPr lang="en-US" dirty="0">
                <a:solidFill>
                  <a:schemeClr val="tx1"/>
                </a:solidFill>
              </a:rPr>
              <a:t> for the comment received from LB278.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Robert Stacey, Second: Joseph Levy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r>
              <a:rPr lang="en-US" dirty="0"/>
              <a:t>Result: </a:t>
            </a:r>
            <a:r>
              <a:rPr lang="en-US" sz="2400" dirty="0"/>
              <a:t>Unanimous consent (Motion passes)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7611660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7: </a:t>
            </a:r>
            <a:r>
              <a:rPr lang="en-GB" dirty="0"/>
              <a:t>Cor 2 Report to EC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Believing that P802.11-2020/Cor 2/D1.0 meets the conditions for IEEE 802 SA ballot,</a:t>
            </a:r>
          </a:p>
          <a:p>
            <a:pPr>
              <a:spcBef>
                <a:spcPts val="0"/>
              </a:spcBef>
            </a:pPr>
            <a:r>
              <a:rPr lang="en-US" dirty="0"/>
              <a:t>approve document </a:t>
            </a:r>
            <a:r>
              <a:rPr lang="en-GB" dirty="0"/>
              <a:t>11-23/1959r0 </a:t>
            </a:r>
            <a:r>
              <a:rPr lang="en-US" dirty="0"/>
              <a:t>as the report to the IEEE 802 Executive Committee</a:t>
            </a:r>
          </a:p>
          <a:p>
            <a:pPr>
              <a:spcBef>
                <a:spcPts val="0"/>
              </a:spcBef>
            </a:pPr>
            <a:r>
              <a:rPr lang="en-US" dirty="0"/>
              <a:t>regarding the requirements for approval to forward P802.11-2020/Cor 2/D1.0 to SA Ballot, granting the WG chair editorial license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Robert Stacey, Second: Dave </a:t>
            </a:r>
            <a:r>
              <a:rPr lang="en-US" dirty="0" err="1"/>
              <a:t>Halasz</a:t>
            </a: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Result: Yes: 117, No: 0, Abstain: 13 (Motion passes)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0586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8: </a:t>
            </a:r>
            <a:r>
              <a:rPr lang="en-GB" dirty="0"/>
              <a:t>Cor 2 Unconditional SA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Request the IEEE 802 Executive Committee to unconditionally forward </a:t>
            </a:r>
            <a:r>
              <a:rPr lang="en-US" dirty="0"/>
              <a:t>P802.11-2020/Cor 2/D1.0</a:t>
            </a:r>
            <a:r>
              <a:rPr lang="en-US" dirty="0">
                <a:solidFill>
                  <a:schemeClr val="tx1"/>
                </a:solidFill>
              </a:rPr>
              <a:t> to SA Ballot.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Robert Stacey, Second: Marc </a:t>
            </a:r>
            <a:r>
              <a:rPr lang="en-US" dirty="0" err="1"/>
              <a:t>Emmelmann</a:t>
            </a: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Result: Yes: 111, No: 0, Abstain: 10 (Motion passes)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43716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9: </a:t>
            </a:r>
            <a:r>
              <a:rPr lang="en-GB" dirty="0"/>
              <a:t>Cor 2 PAR re-confirmation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Re-confirm the </a:t>
            </a:r>
            <a:r>
              <a:rPr lang="en-US" dirty="0"/>
              <a:t>P802.11-2020/Cor 2</a:t>
            </a:r>
            <a:r>
              <a:rPr lang="en-US" dirty="0">
                <a:solidFill>
                  <a:schemeClr val="tx1"/>
                </a:solidFill>
              </a:rPr>
              <a:t> PAR in document: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https://development.standards.ieee.org/myproject-web/app#viewpar/14793/10892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  <a:hlinkClick r:id="rId3"/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Robert Stacey, Second: Subir Das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Result: Yes: 116, No: 0, Abstain: 9 (Motion passes)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33922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10: </a:t>
            </a:r>
            <a:r>
              <a:rPr lang="en-GB" dirty="0" err="1"/>
              <a:t>TGbe</a:t>
            </a:r>
            <a:r>
              <a:rPr lang="en-GB" dirty="0"/>
              <a:t> letter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Having approved changes to P802.11be D4.0, as defined in 11-23/1375r25,</a:t>
            </a:r>
          </a:p>
          <a:p>
            <a:r>
              <a:rPr lang="en-GB" dirty="0">
                <a:solidFill>
                  <a:schemeClr val="tx1"/>
                </a:solidFill>
              </a:rPr>
              <a:t>Instruct the editor to prepare P802.11be Draft D5.0</a:t>
            </a:r>
          </a:p>
          <a:p>
            <a:r>
              <a:rPr lang="en-GB" dirty="0">
                <a:solidFill>
                  <a:schemeClr val="tx1"/>
                </a:solidFill>
              </a:rPr>
              <a:t>Approve a 15 day Working Group Technical Letter Ballot asking the question “Should P802.11be Draft 5.0 be forwarded to SA Ballot?”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Alfred Asterjadhi on behalf of </a:t>
            </a:r>
            <a:r>
              <a:rPr lang="en-US" dirty="0" err="1"/>
              <a:t>TGbe</a:t>
            </a: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r>
              <a:rPr lang="en-US" dirty="0"/>
              <a:t>Result: </a:t>
            </a:r>
            <a:r>
              <a:rPr lang="en-US" sz="2400" dirty="0"/>
              <a:t>Unanimous consent (Motion passes)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[</a:t>
            </a:r>
            <a:r>
              <a:rPr lang="en-US" sz="2000" dirty="0" err="1"/>
              <a:t>TGbe</a:t>
            </a:r>
            <a:r>
              <a:rPr lang="en-US" sz="2000" dirty="0"/>
              <a:t>: Moved: Mike Montemurro, 2</a:t>
            </a:r>
            <a:r>
              <a:rPr lang="en-US" sz="2000" baseline="30000" dirty="0"/>
              <a:t>nd</a:t>
            </a:r>
            <a:r>
              <a:rPr lang="en-US" sz="2000" dirty="0"/>
              <a:t>: Abhishek Patil, Results (Y/N/A): 79/0/7]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53817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11: </a:t>
            </a:r>
            <a:r>
              <a:rPr lang="en-GB" dirty="0"/>
              <a:t>P802.11be Report to EC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document 11-23/2053r2 as the report to the IEEE 802 Executive Committee on the requirements for conditional approval to forward P802.11be to SA Ballot.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Alfred Asterjadhi on behalf of </a:t>
            </a:r>
            <a:r>
              <a:rPr lang="en-US" dirty="0" err="1"/>
              <a:t>TGbe</a:t>
            </a:r>
            <a:r>
              <a:rPr lang="en-US" dirty="0"/>
              <a:t>, Second: Subir Das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Result: Yes: 123, No: 0, Abstain: 5 (Motion passes)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[</a:t>
            </a:r>
            <a:r>
              <a:rPr lang="en-US" sz="2000" dirty="0" err="1"/>
              <a:t>TGbe</a:t>
            </a:r>
            <a:r>
              <a:rPr lang="en-US" sz="2000" dirty="0"/>
              <a:t>: Moved: Stephen McCann, 2</a:t>
            </a:r>
            <a:r>
              <a:rPr lang="en-US" sz="2000" baseline="30000" dirty="0"/>
              <a:t>nd</a:t>
            </a:r>
            <a:r>
              <a:rPr lang="en-US" sz="2000" dirty="0"/>
              <a:t>: George Cherian, Results (Y/N/A): 69/2/5]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16488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12: </a:t>
            </a:r>
            <a:r>
              <a:rPr lang="en-GB" dirty="0"/>
              <a:t>P802.11be Conditional SA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Request the IEEE 802 Executive Committee to conditionally forward </a:t>
            </a:r>
            <a:r>
              <a:rPr lang="en-US" dirty="0"/>
              <a:t>P802.11be</a:t>
            </a:r>
            <a:r>
              <a:rPr lang="en-US" dirty="0">
                <a:solidFill>
                  <a:schemeClr val="tx1"/>
                </a:solidFill>
              </a:rPr>
              <a:t> to SA Ballot.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Alfred Asterjadhi on behalf of </a:t>
            </a:r>
            <a:r>
              <a:rPr lang="en-US" dirty="0" err="1"/>
              <a:t>TGbe</a:t>
            </a:r>
            <a:r>
              <a:rPr lang="en-US" dirty="0"/>
              <a:t>, Second: Bo Sun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Result: Yes: 123, No: 0, Abstain: 7 (Motion passes)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[</a:t>
            </a:r>
            <a:r>
              <a:rPr lang="en-US" sz="2000" dirty="0" err="1"/>
              <a:t>TGbe</a:t>
            </a:r>
            <a:r>
              <a:rPr lang="en-US" sz="2000" dirty="0"/>
              <a:t>: Moved: Stephen McCann, 2</a:t>
            </a:r>
            <a:r>
              <a:rPr lang="en-US" sz="2000" baseline="30000" dirty="0"/>
              <a:t>nd</a:t>
            </a:r>
            <a:r>
              <a:rPr lang="en-US" sz="2000" dirty="0"/>
              <a:t>: Subir Das, Results (Y/N/A): 73/1/4]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8329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motions that are brought to the November 2023 802.11 WG plenary meeting.</a:t>
            </a:r>
          </a:p>
          <a:p>
            <a:endParaRPr lang="en-US" b="0" dirty="0"/>
          </a:p>
          <a:p>
            <a:r>
              <a:rPr lang="en-US" sz="2000" b="0" dirty="0"/>
              <a:t>Revisions</a:t>
            </a:r>
          </a:p>
          <a:p>
            <a:r>
              <a:rPr lang="en-US" sz="2000" b="0" dirty="0"/>
              <a:t>R0 Draft motions</a:t>
            </a:r>
          </a:p>
          <a:p>
            <a:r>
              <a:rPr lang="en-US" sz="2000" b="0" dirty="0"/>
              <a:t>R1 Results from the opening plenary and other draft motions</a:t>
            </a:r>
          </a:p>
          <a:p>
            <a:r>
              <a:rPr lang="en-US" sz="2000" b="0" dirty="0"/>
              <a:t>R2 Results from the mid-week plenary and draft motions for the closing plenary</a:t>
            </a:r>
          </a:p>
          <a:p>
            <a:r>
              <a:rPr lang="en-US" sz="2000" b="0" dirty="0"/>
              <a:t>R3 Results from the closing plenary (unverified) and draft EC motions</a:t>
            </a:r>
          </a:p>
          <a:p>
            <a:endParaRPr lang="en-US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13: </a:t>
            </a:r>
            <a:r>
              <a:rPr lang="en-GB" dirty="0"/>
              <a:t>P802.11be PAR re-confirmation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Re-affirm the </a:t>
            </a:r>
            <a:r>
              <a:rPr lang="en-US" dirty="0"/>
              <a:t>P802.11be</a:t>
            </a:r>
            <a:r>
              <a:rPr lang="en-US" dirty="0">
                <a:solidFill>
                  <a:schemeClr val="tx1"/>
                </a:solidFill>
              </a:rPr>
              <a:t> PAR in document: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https://grouper.ieee.org/groups/802/11/PARs/P802_11be_PAR_Detail.pdf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  <a:hlinkClick r:id="rId3"/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Alfred Asterjadhi on behalf of </a:t>
            </a:r>
            <a:r>
              <a:rPr lang="en-US" dirty="0" err="1"/>
              <a:t>TGbe</a:t>
            </a:r>
            <a:r>
              <a:rPr lang="en-US" dirty="0"/>
              <a:t>, Second: Lei Wang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Result: Yes: 126, No: 0, Abstain: 5 (Motion passes)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[</a:t>
            </a:r>
            <a:r>
              <a:rPr lang="en-US" sz="2000" dirty="0" err="1"/>
              <a:t>TGbe</a:t>
            </a:r>
            <a:r>
              <a:rPr lang="en-US" sz="2000" dirty="0"/>
              <a:t>: Moved: xx, 2</a:t>
            </a:r>
            <a:r>
              <a:rPr lang="en-US" sz="2000" baseline="30000" dirty="0"/>
              <a:t>nd</a:t>
            </a:r>
            <a:r>
              <a:rPr lang="en-US" sz="2000" dirty="0"/>
              <a:t>: xx, Results (Y/N/A): xx/xx/xx]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25497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14: P802.11be</a:t>
            </a:r>
            <a:r>
              <a:rPr lang="en-US" sz="3200" dirty="0"/>
              <a:t> </a:t>
            </a:r>
            <a:r>
              <a:rPr lang="en-GB" dirty="0"/>
              <a:t>CSD Re-affirmation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Re-affirm the P802.11be CSD in document: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https://mentor.ieee.org/802-ec/dcn/19/ec-19-0063-00-ACSD-p802-11be.docx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 by Alfred Asterjadhi on behalf of </a:t>
            </a:r>
            <a:r>
              <a:rPr lang="en-US" dirty="0" err="1"/>
              <a:t>TGbe</a:t>
            </a:r>
            <a:r>
              <a:rPr lang="en-US" dirty="0"/>
              <a:t>, Second: Marc </a:t>
            </a:r>
            <a:r>
              <a:rPr lang="en-US" dirty="0" err="1"/>
              <a:t>Emmelmann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Result: Yes: 124, No: 1, Abstain: 7 (Motion passes)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89834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15: P802.11bf re-circulation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GB" sz="2000" dirty="0">
                <a:solidFill>
                  <a:schemeClr val="tx1"/>
                </a:solidFill>
              </a:rPr>
              <a:t>Having approved comment resolutions for all of the comments received from LB276 on P802.11bf D2.0 as contained in document 11-23/1394r12,</a:t>
            </a:r>
          </a:p>
          <a:p>
            <a:r>
              <a:rPr lang="en-GB" sz="2000" dirty="0">
                <a:solidFill>
                  <a:schemeClr val="tx1"/>
                </a:solidFill>
              </a:rPr>
              <a:t>https://mentor.ieee.org/802.11/dcn/23/11-23-1394-12-00bf-lb276-comments-and-approved-resolutions.xlsx</a:t>
            </a:r>
          </a:p>
          <a:p>
            <a:r>
              <a:rPr lang="en-GB" sz="2000" dirty="0">
                <a:solidFill>
                  <a:schemeClr val="tx1"/>
                </a:solidFill>
              </a:rPr>
              <a:t>Instruct the editor to prepare P802.11bf D3.0 incorporating these resolutions and,</a:t>
            </a:r>
          </a:p>
          <a:p>
            <a:r>
              <a:rPr lang="en-GB" sz="2000" dirty="0">
                <a:solidFill>
                  <a:schemeClr val="tx1"/>
                </a:solidFill>
              </a:rPr>
              <a:t>Approve a 30 day Working Group Recirculation Ballot asking the question “Should P802.11bf D3.0 be forwarded to SA Ballot?”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Tony Xiao Han on behalf of </a:t>
            </a:r>
            <a:r>
              <a:rPr lang="en-US" sz="2000" dirty="0" err="1"/>
              <a:t>TGbf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Unanimous consent (Motion passes)</a:t>
            </a:r>
          </a:p>
          <a:p>
            <a:r>
              <a:rPr lang="en-US" sz="1800" dirty="0"/>
              <a:t>[</a:t>
            </a:r>
            <a:r>
              <a:rPr lang="en-US" sz="1800" dirty="0" err="1"/>
              <a:t>TGbf</a:t>
            </a:r>
            <a:r>
              <a:rPr lang="en-US" sz="1800" dirty="0"/>
              <a:t>: </a:t>
            </a:r>
            <a:r>
              <a:rPr lang="en-GB" sz="1800" dirty="0"/>
              <a:t>Moved: </a:t>
            </a:r>
            <a:r>
              <a:rPr lang="en-GB" sz="1800" dirty="0" err="1"/>
              <a:t>Alecsander</a:t>
            </a:r>
            <a:r>
              <a:rPr lang="en-GB" sz="1800" dirty="0"/>
              <a:t> Eitan, 2nd: Rui Du, </a:t>
            </a:r>
            <a:r>
              <a:rPr lang="en-US" sz="1800" dirty="0"/>
              <a:t>Results (Y/N/A): 17/0/1]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2230110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16: P802.11bf PAR modification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Believing that the PAR contained in the document referenced below meets IEEE-SA guidelines, request that the PAR contained in 11-23-2095r0 be posted to the IEEE 802 Executive Committee (EC) agenda for EC approval to submit to </a:t>
            </a:r>
            <a:r>
              <a:rPr lang="en-GB" dirty="0" err="1">
                <a:solidFill>
                  <a:schemeClr val="tx1"/>
                </a:solidFill>
              </a:rPr>
              <a:t>NesCom</a:t>
            </a:r>
            <a:r>
              <a:rPr lang="en-GB" dirty="0">
                <a:solidFill>
                  <a:schemeClr val="tx1"/>
                </a:solidFill>
              </a:rPr>
              <a:t>, granting the WG chair editorial license.</a:t>
            </a:r>
            <a:endParaRPr lang="en-US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dirty="0"/>
              <a:t>Moved by Tony Xiao Han on behalf of </a:t>
            </a:r>
            <a:r>
              <a:rPr lang="en-US" dirty="0" err="1"/>
              <a:t>TGbf</a:t>
            </a:r>
            <a:r>
              <a:rPr lang="en-US" dirty="0"/>
              <a:t>, Second: Jonathan </a:t>
            </a:r>
            <a:r>
              <a:rPr lang="en-US" dirty="0" err="1"/>
              <a:t>Segev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Result: Yes: 99, No: 0, Abstain: 13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TGbf</a:t>
            </a:r>
            <a:r>
              <a:rPr lang="en-US" sz="2000" dirty="0"/>
              <a:t>: </a:t>
            </a:r>
            <a:r>
              <a:rPr lang="en-GB" sz="2000" dirty="0"/>
              <a:t>Moved: Cheng Chen, 2nd: Ali </a:t>
            </a:r>
            <a:r>
              <a:rPr lang="en-GB" sz="2000" dirty="0" err="1"/>
              <a:t>Raissinia</a:t>
            </a:r>
            <a:r>
              <a:rPr lang="en-GB" sz="2000" dirty="0"/>
              <a:t>, </a:t>
            </a:r>
            <a:r>
              <a:rPr lang="en-US" sz="2000" dirty="0"/>
              <a:t>Results (Y/N/A): 27/0/2]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5943772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17: P802.11bf</a:t>
            </a:r>
            <a:r>
              <a:rPr lang="en-US" sz="3200" dirty="0"/>
              <a:t> </a:t>
            </a:r>
            <a:r>
              <a:rPr lang="en-GB" dirty="0"/>
              <a:t>CSD Re-affirmation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Believing that the CSD contained in the document referenced below meets IEEE 802 guidelines, request that the CSD contained in ec-20-0203r0 be posted to the IEEE 802 Executive Committee (EC) agenda for EC approval, granting the WG chair editorial license.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 by Tony Xiao Han on behalf of </a:t>
            </a:r>
            <a:r>
              <a:rPr lang="en-US" dirty="0" err="1"/>
              <a:t>TGbf</a:t>
            </a:r>
            <a:r>
              <a:rPr lang="en-US" dirty="0"/>
              <a:t>, Second: Cheng Chen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Result: Yes: 92, No: 0, Abstain: 14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TGbf</a:t>
            </a:r>
            <a:r>
              <a:rPr lang="en-US" sz="2000" dirty="0"/>
              <a:t>: Moved: Cheng Chen, 2nd: Ali </a:t>
            </a:r>
            <a:r>
              <a:rPr lang="en-US" sz="2000" dirty="0" err="1"/>
              <a:t>Raissinia</a:t>
            </a:r>
            <a:r>
              <a:rPr lang="en-US" sz="2000" dirty="0"/>
              <a:t>, Result: 25/0/2]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20542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18: P802.11bh re-circulation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GB" sz="2000" dirty="0">
                <a:solidFill>
                  <a:schemeClr val="tx1"/>
                </a:solidFill>
              </a:rPr>
              <a:t>Having approved comment resolutions for all of the comments received from LB 274 on P802.11bh D1.0 as contained in 11-23/1152r30 and motions 23, 24, 25, and 26 of 11-22/0651r31, </a:t>
            </a:r>
          </a:p>
          <a:p>
            <a:r>
              <a:rPr lang="en-GB" sz="2000" dirty="0">
                <a:solidFill>
                  <a:schemeClr val="tx1"/>
                </a:solidFill>
              </a:rPr>
              <a:t>Instruct the editor to prepare P802.11bh D2.0 incorporating those changes, and</a:t>
            </a:r>
          </a:p>
          <a:p>
            <a:r>
              <a:rPr lang="en-GB" sz="2000" dirty="0">
                <a:solidFill>
                  <a:schemeClr val="tx1"/>
                </a:solidFill>
              </a:rPr>
              <a:t>Approve a 20 day Working Group Recirculation Ballot asking the question “Should P802.11bh D2.0 be forwarded to SA Ballot?”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Mark Hamilton on behalf of </a:t>
            </a:r>
            <a:r>
              <a:rPr lang="en-US" sz="2000" dirty="0" err="1"/>
              <a:t>TGbh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Unanimous consent (Motion passes)</a:t>
            </a:r>
          </a:p>
          <a:p>
            <a:r>
              <a:rPr lang="en-US" sz="1800" dirty="0"/>
              <a:t>[</a:t>
            </a:r>
            <a:r>
              <a:rPr lang="en-US" sz="1800" dirty="0" err="1"/>
              <a:t>TGbh</a:t>
            </a:r>
            <a:r>
              <a:rPr lang="en-US" sz="1800" dirty="0"/>
              <a:t>: </a:t>
            </a:r>
            <a:r>
              <a:rPr lang="en-GB" sz="1800" dirty="0"/>
              <a:t>Moved: Peter Yee, 2nd: Stephen Orr, </a:t>
            </a:r>
            <a:r>
              <a:rPr lang="en-US" sz="1800" dirty="0"/>
              <a:t>Result: Unanimous consent]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57822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19: </a:t>
            </a:r>
            <a:r>
              <a:rPr lang="en-GB" dirty="0"/>
              <a:t>IEEE 802.11bh liaison to WBA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635409"/>
          </a:xfrm>
        </p:spPr>
        <p:txBody>
          <a:bodyPr/>
          <a:lstStyle/>
          <a:p>
            <a:pPr marL="0" indent="0"/>
            <a:r>
              <a:rPr lang="en-GB" sz="2000" dirty="0"/>
              <a:t>Approve the liaison in 11-23/2116r2 to the Wireless Broadband Alliance (WBA), attaching P802.11bh D1.0, granting the WG chair editorial license.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 by Mark Hamilton on behalf of </a:t>
            </a:r>
            <a:r>
              <a:rPr lang="en-US" sz="2000" dirty="0" err="1"/>
              <a:t>TGbh</a:t>
            </a:r>
            <a:r>
              <a:rPr lang="en-US" sz="2000" dirty="0"/>
              <a:t>, Second: Joseph Levy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>
              <a:spcBef>
                <a:spcPts val="0"/>
              </a:spcBef>
            </a:pPr>
            <a:r>
              <a:rPr lang="en-US" sz="2000" dirty="0"/>
              <a:t>Result: Yes: 91, No: 0, Abstain: 16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TGbh</a:t>
            </a:r>
            <a:r>
              <a:rPr lang="en-US" sz="2000" dirty="0"/>
              <a:t>: </a:t>
            </a:r>
            <a:r>
              <a:rPr lang="en-GB" sz="2000" dirty="0"/>
              <a:t>Moved: Stephen Orr, 2nd: Joseph Levy, </a:t>
            </a:r>
            <a:r>
              <a:rPr lang="en-US" sz="2000" dirty="0"/>
              <a:t>Result: Unanimous consent]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7907480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20: AMP PAR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GB" sz="2000" dirty="0"/>
              <a:t>Believing that the PAR contained in the document referenced below meets IEEE-SA guidelines,</a:t>
            </a:r>
          </a:p>
          <a:p>
            <a:r>
              <a:rPr lang="en-GB" sz="2000" dirty="0"/>
              <a:t>Request that the PAR contained in 11-23/1006r4 &lt;https://mentor.ieee.org/802.11/dcn/23/11-23-1006-04-0amp-ieee-802-11-amp-sg-proposed-par.docx&gt; be posted to the IEEE 802 Executive Committee (EC) agenda for WG 802 preview and EC approval to submit to </a:t>
            </a:r>
            <a:r>
              <a:rPr lang="en-GB" sz="2000" dirty="0" err="1"/>
              <a:t>NesCom</a:t>
            </a:r>
            <a:r>
              <a:rPr lang="en-GB" sz="2000" dirty="0"/>
              <a:t>. 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GB" sz="2000" dirty="0"/>
              <a:t>Moved by Bo Sun on behalf of AMP SG, Second: Rakesh </a:t>
            </a:r>
            <a:r>
              <a:rPr lang="en-GB" sz="2000" dirty="0" err="1"/>
              <a:t>Taori</a:t>
            </a:r>
            <a:endParaRPr lang="en-GB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>
              <a:spcBef>
                <a:spcPts val="0"/>
              </a:spcBef>
            </a:pPr>
            <a:r>
              <a:rPr lang="en-US" sz="2000" dirty="0"/>
              <a:t>Result: Yes: 117, No: 5, Abstain: 31 (Motion passes)</a:t>
            </a:r>
          </a:p>
          <a:p>
            <a:r>
              <a:rPr lang="en-US" sz="2000" dirty="0"/>
              <a:t>[AMP: </a:t>
            </a:r>
            <a:r>
              <a:rPr lang="en-GB" sz="2000" dirty="0"/>
              <a:t>Moved: </a:t>
            </a:r>
            <a:r>
              <a:rPr lang="en-GB" altLang="zh-CN" sz="2000" dirty="0"/>
              <a:t>Rakesh </a:t>
            </a:r>
            <a:r>
              <a:rPr lang="en-GB" altLang="zh-CN" sz="2000" dirty="0" err="1"/>
              <a:t>Taori</a:t>
            </a:r>
            <a:r>
              <a:rPr lang="en-GB" sz="2000" dirty="0"/>
              <a:t>, 2nd: Bin Tian, </a:t>
            </a:r>
            <a:r>
              <a:rPr lang="en-US" sz="2000" dirty="0"/>
              <a:t>Result: Y/N/A: 82/20/5]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0586992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21: AMP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GB" sz="2000" dirty="0"/>
              <a:t>Believing that the CSD contained in the document referenced below meets IEEE-SA guidelines,</a:t>
            </a:r>
          </a:p>
          <a:p>
            <a:r>
              <a:rPr lang="en-GB" sz="2000" dirty="0"/>
              <a:t>Request that the CSD contained in </a:t>
            </a:r>
            <a:r>
              <a:rPr lang="pt-BR" sz="2000" dirty="0"/>
              <a:t>11-23/1212r2 &lt;https://mentor.ieee.org/802.11/dcn/23/11-23-1212-02-0amp-ieee-802-11-amp-sg-proposed-csd.docx&gt; </a:t>
            </a:r>
            <a:r>
              <a:rPr lang="en-GB" sz="2000" dirty="0"/>
              <a:t>be posted to the IEEE 802 Executive Committee (EC) agenda for WG 802 preview and EC approval. 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GB" sz="2000" dirty="0"/>
              <a:t>Moved by Bo Sun on behalf of AMP SG, Second: </a:t>
            </a:r>
            <a:r>
              <a:rPr lang="en-GB" sz="2000" dirty="0" err="1"/>
              <a:t>Weijie</a:t>
            </a:r>
            <a:r>
              <a:rPr lang="en-GB" sz="2000" dirty="0"/>
              <a:t> Xu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>
              <a:spcBef>
                <a:spcPts val="0"/>
              </a:spcBef>
            </a:pPr>
            <a:r>
              <a:rPr lang="en-US" sz="2000" dirty="0"/>
              <a:t>Result: Yes: 102, No: 1, Abstain: 28 (Motion passes)</a:t>
            </a:r>
          </a:p>
          <a:p>
            <a:r>
              <a:rPr lang="en-US" sz="2000" dirty="0"/>
              <a:t>[AMP: </a:t>
            </a:r>
            <a:r>
              <a:rPr lang="en-GB" sz="2000" dirty="0"/>
              <a:t>Moved: Bin Tian, 2nd: Rakesh </a:t>
            </a:r>
            <a:r>
              <a:rPr lang="en-GB" sz="2000" dirty="0" err="1"/>
              <a:t>Taori</a:t>
            </a:r>
            <a:r>
              <a:rPr lang="en-GB" sz="2000" dirty="0"/>
              <a:t>, </a:t>
            </a:r>
            <a:r>
              <a:rPr lang="en-US" sz="2000" dirty="0"/>
              <a:t>Result: Y/N/A: 82/9/11]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3544460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22: AMP SG extension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2000" dirty="0"/>
              <a:t>Request the IEEE 802 LMSC approve the second rechartering &amp; 6 month extension of the AMP Study Group.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Bo Sun, Second: </a:t>
            </a:r>
            <a:r>
              <a:rPr lang="en-US" sz="2000" dirty="0" err="1"/>
              <a:t>Vytas</a:t>
            </a:r>
            <a:r>
              <a:rPr lang="en-US" sz="2000" dirty="0"/>
              <a:t> </a:t>
            </a:r>
            <a:r>
              <a:rPr lang="en-US" sz="2000" dirty="0" err="1"/>
              <a:t>Kezys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106, No: 2, Abstain: 17 (Motion passes)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953325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 err="1"/>
              <a:t>monDAY</a:t>
            </a:r>
            <a:r>
              <a:rPr lang="en-US" dirty="0"/>
              <a:t> (November 13)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273352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EC Motions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95610825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5.051: </a:t>
            </a:r>
            <a:r>
              <a:rPr lang="en-GB" sz="2800" dirty="0"/>
              <a:t>P802.11be Conditional to SA Ballot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Conditionally approve sending P802.11be to SA Ballot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Confirm the CSD for P802.11be in 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https://mentor.ieee.org/802.11/dcn/18/11-18-1233-07-0eht-eht-draft-proposed-csd.docx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See 11-23/2053r2 for supporting documentation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 marL="0" indent="0"/>
            <a:endParaRPr lang="en-US" sz="20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WG11 result: Yes: 123, No: 0, Abstain: 7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WG11 PAR result: Yes: 126, No: 0, Abstain: 5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sz="2000" dirty="0"/>
              <a:t>Moved: Stanley, Second: Rosdahl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Result: xx</a:t>
            </a:r>
          </a:p>
          <a:p>
            <a:pPr>
              <a:spcBef>
                <a:spcPts val="0"/>
              </a:spcBef>
            </a:pPr>
            <a:endParaRPr lang="en-US" sz="2000" dirty="0">
              <a:solidFill>
                <a:schemeClr val="tx1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766788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5.052: </a:t>
            </a:r>
            <a:r>
              <a:rPr lang="en-GB" sz="2800" dirty="0"/>
              <a:t>P802.11-2020 Cor 2 Unconditional to SA Ballot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Approve sending P802.11-2020 Cor 2 to SA Ballot.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See </a:t>
            </a:r>
            <a:r>
              <a:rPr lang="en-GB" sz="2000" dirty="0"/>
              <a:t>11-23/1959r0</a:t>
            </a:r>
            <a:r>
              <a:rPr lang="en-US" sz="2000" dirty="0">
                <a:solidFill>
                  <a:schemeClr val="tx1"/>
                </a:solidFill>
              </a:rPr>
              <a:t> for supporting documentation</a:t>
            </a:r>
          </a:p>
          <a:p>
            <a:pPr marL="0" indent="0"/>
            <a:endParaRPr lang="en-US" sz="2000" dirty="0">
              <a:solidFill>
                <a:schemeClr val="tx1"/>
              </a:solidFill>
            </a:endParaRPr>
          </a:p>
          <a:p>
            <a:pPr marL="0" indent="0"/>
            <a:endParaRPr lang="en-US" sz="2000" dirty="0">
              <a:solidFill>
                <a:schemeClr val="tx1"/>
              </a:solidFill>
            </a:endParaRPr>
          </a:p>
          <a:p>
            <a:pPr marL="0" indent="0"/>
            <a:endParaRPr lang="en-US" sz="2000" dirty="0">
              <a:solidFill>
                <a:schemeClr val="tx1"/>
              </a:solidFill>
            </a:endParaRPr>
          </a:p>
          <a:p>
            <a:pPr marL="0" indent="0"/>
            <a:endParaRPr lang="en-US" sz="20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WG11 result: Yes: 111, No: 0, Abstain: 10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WG11 PAR result: Yes: 116, No: 0, Abstain: 9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sz="2000" dirty="0"/>
              <a:t>Moved: Stanley, Second: Rosdahl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Result: xx</a:t>
            </a:r>
          </a:p>
          <a:p>
            <a:pPr>
              <a:spcBef>
                <a:spcPts val="0"/>
              </a:spcBef>
            </a:pPr>
            <a:endParaRPr lang="en-US" sz="2000" dirty="0">
              <a:solidFill>
                <a:schemeClr val="tx1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626655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6.021: IEEE 802.11 Second rechartering of the Ambient Power (AMP) Study Group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</a:rPr>
              <a:t>Grant the 2nd rechartering &amp; 6 month extension of the </a:t>
            </a:r>
            <a:r>
              <a:rPr lang="en-US" sz="2000" dirty="0">
                <a:solidFill>
                  <a:schemeClr val="tx1"/>
                </a:solidFill>
              </a:rPr>
              <a:t>802.11 Ambient Power (AMP) </a:t>
            </a:r>
            <a:r>
              <a:rPr lang="en-GB" sz="2000" dirty="0">
                <a:solidFill>
                  <a:schemeClr val="tx1"/>
                </a:solidFill>
              </a:rPr>
              <a:t>Study Group.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WG11 result: Yes: 106, No: 2, Abstain: 17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Moved: Stanley, Second: Rosdahl</a:t>
            </a:r>
          </a:p>
          <a:p>
            <a:r>
              <a:rPr lang="en-US" sz="2000" dirty="0"/>
              <a:t>Result: xx</a:t>
            </a:r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0371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</a:t>
            </a:r>
            <a:r>
              <a:rPr lang="en-US" dirty="0" err="1"/>
              <a:t>TGbn</a:t>
            </a:r>
            <a:r>
              <a:rPr lang="en-US" dirty="0"/>
              <a:t>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sz="2000" dirty="0"/>
              <a:t>Confirm Alfred </a:t>
            </a:r>
            <a:r>
              <a:rPr lang="en-US" sz="2000" dirty="0" err="1"/>
              <a:t>Asterjadhi</a:t>
            </a:r>
            <a:r>
              <a:rPr lang="en-US" sz="2000" dirty="0"/>
              <a:t> as the IEEE 802.11 </a:t>
            </a:r>
            <a:r>
              <a:rPr lang="en-US" sz="2000" dirty="0" err="1"/>
              <a:t>TGbn</a:t>
            </a:r>
            <a:r>
              <a:rPr lang="en-US" sz="2000" dirty="0"/>
              <a:t> chair.</a:t>
            </a:r>
          </a:p>
          <a:p>
            <a:endParaRPr lang="en-US" sz="2000" dirty="0"/>
          </a:p>
          <a:p>
            <a:r>
              <a:rPr lang="en-US" sz="2000" dirty="0"/>
              <a:t>Moved: Matthew Fischer, Seconded: Rich Kennedy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Unanimous consent (Motion passes)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878607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IMMW SG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sz="2000" dirty="0"/>
              <a:t>Confirm Laurent </a:t>
            </a:r>
            <a:r>
              <a:rPr lang="en-US" sz="2000" dirty="0" err="1"/>
              <a:t>Cariou</a:t>
            </a:r>
            <a:r>
              <a:rPr lang="en-US" sz="2000" dirty="0"/>
              <a:t> as the IEEE 802.11 Integrated </a:t>
            </a:r>
            <a:r>
              <a:rPr lang="en-US" sz="2000" dirty="0" err="1"/>
              <a:t>MilliMeter</a:t>
            </a:r>
            <a:r>
              <a:rPr lang="en-US" sz="2000" dirty="0"/>
              <a:t> Wave (IMMW) SG chair.</a:t>
            </a:r>
          </a:p>
          <a:p>
            <a:endParaRPr lang="en-US" sz="2000" dirty="0"/>
          </a:p>
          <a:p>
            <a:r>
              <a:rPr lang="en-US" sz="2000" dirty="0"/>
              <a:t>Moved: Bin Tian, Seconded: Rakesh </a:t>
            </a:r>
            <a:r>
              <a:rPr lang="en-US" sz="2000" dirty="0" err="1"/>
              <a:t>Taori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Unanimous consent (Motion passes)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7871264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WEDNESDAY (November 15)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199963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P802.11bk initial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US" sz="2000" dirty="0"/>
              <a:t>Having approved 11-23-0049r18, instruct the editor to prepare P802.11bk D1.0,  </a:t>
            </a:r>
          </a:p>
          <a:p>
            <a:r>
              <a:rPr lang="en-US" sz="2000" dirty="0"/>
              <a:t>and approve a 30 day Working Group Technical Letter Ballot asking the question “Should P802.11bk D1.0 be forwarded to SA Ballot?”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 by Jonathan </a:t>
            </a:r>
            <a:r>
              <a:rPr lang="en-US" sz="2000" dirty="0" err="1"/>
              <a:t>Segev</a:t>
            </a:r>
            <a:r>
              <a:rPr lang="en-US" sz="2000" dirty="0"/>
              <a:t> on behalf of </a:t>
            </a:r>
            <a:r>
              <a:rPr lang="en-US" sz="2000" dirty="0" err="1"/>
              <a:t>TGbk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Unanimous consent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TGbk</a:t>
            </a:r>
            <a:r>
              <a:rPr lang="en-US" sz="2000" dirty="0"/>
              <a:t>: Moved: Roy Want, 2nd: Christian Berger, Result: 11/0/0]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9905447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FRIDAY (November 17)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9471736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6C3BA-701A-C0AE-916F-E07BBF07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 January – Panama Interim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C28A-A341-FE36-4528-7717D6B50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en-US" sz="2000" b="1" dirty="0"/>
              <a:t>1. If the 2024 January 802 Wireless </a:t>
            </a:r>
            <a:r>
              <a:rPr lang="en-US" b="1" dirty="0"/>
              <a:t>Interim </a:t>
            </a:r>
            <a:r>
              <a:rPr lang="en-US" sz="2000" b="1" dirty="0"/>
              <a:t>Session were held at the Hilton Panama</a:t>
            </a:r>
            <a:r>
              <a:rPr lang="en-US" b="1" dirty="0"/>
              <a:t>,</a:t>
            </a:r>
            <a:r>
              <a:rPr lang="en-US" sz="2000" b="1" dirty="0"/>
              <a:t> Panama City, as an in-person only session, would you attend?</a:t>
            </a:r>
          </a:p>
          <a:p>
            <a:pPr lvl="2"/>
            <a:r>
              <a:rPr lang="en-US" sz="2000" b="1" dirty="0"/>
              <a:t>Yes – 69</a:t>
            </a:r>
          </a:p>
          <a:p>
            <a:pPr lvl="2"/>
            <a:r>
              <a:rPr lang="en-US" sz="2000" b="1" dirty="0"/>
              <a:t>No – 79</a:t>
            </a:r>
          </a:p>
          <a:p>
            <a:pPr lvl="2"/>
            <a:r>
              <a:rPr lang="en-US" sz="2000" b="1" dirty="0"/>
              <a:t>Abstain – 7</a:t>
            </a:r>
          </a:p>
          <a:p>
            <a:pPr lvl="2"/>
            <a:endParaRPr lang="en-US" sz="2000" b="1" dirty="0"/>
          </a:p>
          <a:p>
            <a:pPr marL="457200" lvl="1" indent="0">
              <a:buNone/>
            </a:pPr>
            <a:r>
              <a:rPr lang="en-US" sz="2000" b="1" dirty="0"/>
              <a:t>2. If the 2024 January 802 Wireless </a:t>
            </a:r>
            <a:r>
              <a:rPr lang="en-US" b="1" dirty="0"/>
              <a:t>Interim </a:t>
            </a:r>
            <a:r>
              <a:rPr lang="en-US" sz="2000" b="1" dirty="0"/>
              <a:t>Session were held at the Hilton Panama</a:t>
            </a:r>
            <a:r>
              <a:rPr lang="en-US" b="1" dirty="0"/>
              <a:t>,</a:t>
            </a:r>
            <a:r>
              <a:rPr lang="en-US" sz="2000" b="1" dirty="0"/>
              <a:t> Panama City, as mixed-mode session, will you attend:</a:t>
            </a:r>
          </a:p>
          <a:p>
            <a:pPr lvl="2"/>
            <a:r>
              <a:rPr lang="en-US" sz="2000" b="1" dirty="0"/>
              <a:t>Attend In-person – 72</a:t>
            </a:r>
          </a:p>
          <a:p>
            <a:pPr lvl="2"/>
            <a:r>
              <a:rPr lang="en-US" sz="2000" b="1" dirty="0"/>
              <a:t>Attend Virtually (remotely) - 74</a:t>
            </a:r>
          </a:p>
          <a:p>
            <a:pPr lvl="2"/>
            <a:r>
              <a:rPr lang="en-US" sz="2000" b="1" dirty="0"/>
              <a:t>Will not attend plenary - 8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375F8-B52A-36D5-87EC-8A2A754EAF03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dirty="0"/>
              <a:t>November 2023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3A64-ACDC-5D4A-D3DB-A7CBD6729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9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C33668C-EA29-69EA-043E-D519D0F234EB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43096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644</TotalTime>
  <Words>2451</Words>
  <Application>Microsoft Office PowerPoint</Application>
  <PresentationFormat>Widescreen</PresentationFormat>
  <Paragraphs>468</Paragraphs>
  <Slides>33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7" baseType="lpstr">
      <vt:lpstr>Arial</vt:lpstr>
      <vt:lpstr>Times New Roman</vt:lpstr>
      <vt:lpstr>Office Theme</vt:lpstr>
      <vt:lpstr>Document</vt:lpstr>
      <vt:lpstr>802.11 November 2023 WG Motions</vt:lpstr>
      <vt:lpstr>Abstract</vt:lpstr>
      <vt:lpstr>monDAY (November 13) </vt:lpstr>
      <vt:lpstr>Motion 1: TGbn Chair</vt:lpstr>
      <vt:lpstr>Motion 2: IMMW SG Chair</vt:lpstr>
      <vt:lpstr>WEDNESDAY (November 15) </vt:lpstr>
      <vt:lpstr>Motion 3: P802.11bk initial letter ballot</vt:lpstr>
      <vt:lpstr>FRIDAY (November 17)  </vt:lpstr>
      <vt:lpstr>Straw Poll:  January – Panama Interim</vt:lpstr>
      <vt:lpstr>Straw Poll:  March – Denver Plenary</vt:lpstr>
      <vt:lpstr>Motion 4: TGbk vice-chair</vt:lpstr>
      <vt:lpstr>Motion 5: TGbn vice-chairs</vt:lpstr>
      <vt:lpstr>Motion 6: Cor 2 Initial Letter Ballot comments</vt:lpstr>
      <vt:lpstr>Motion 7: Cor 2 Report to EC</vt:lpstr>
      <vt:lpstr>Motion 8: Cor 2 Unconditional SA Ballot</vt:lpstr>
      <vt:lpstr>Motion 9: Cor 2 PAR re-confirmation</vt:lpstr>
      <vt:lpstr>Motion 10: TGbe letter ballot</vt:lpstr>
      <vt:lpstr>Motion 11: P802.11be Report to EC</vt:lpstr>
      <vt:lpstr>Motion 12: P802.11be Conditional SA Ballot</vt:lpstr>
      <vt:lpstr>Motion 13: P802.11be PAR re-confirmation</vt:lpstr>
      <vt:lpstr>Motion 14: P802.11be CSD Re-affirmation</vt:lpstr>
      <vt:lpstr>Motion 15: P802.11bf re-circulation letter ballot</vt:lpstr>
      <vt:lpstr>Motion 16: P802.11bf PAR modification</vt:lpstr>
      <vt:lpstr>Motion 17: P802.11bf CSD Re-affirmation</vt:lpstr>
      <vt:lpstr>Motion 18: P802.11bh re-circulation letter ballot</vt:lpstr>
      <vt:lpstr>Motion 19: IEEE 802.11bh liaison to WBA</vt:lpstr>
      <vt:lpstr>Motion 20: AMP PAR</vt:lpstr>
      <vt:lpstr>Motion 21: AMP CSD</vt:lpstr>
      <vt:lpstr>Motion 22: AMP SG extension</vt:lpstr>
      <vt:lpstr>EC Motions </vt:lpstr>
      <vt:lpstr>5.051: P802.11be Conditional to SA Ballot</vt:lpstr>
      <vt:lpstr>5.052: P802.11-2020 Cor 2 Unconditional to SA Ballot</vt:lpstr>
      <vt:lpstr>6.021: IEEE 802.11 Second rechartering of the Ambient Power (AMP) Study Group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November 2022 WG Motions</dc:title>
  <dc:creator>Stephen McCann</dc:creator>
  <cp:keywords>11-23-0999r4</cp:keywords>
  <cp:lastModifiedBy>Stephen McCann</cp:lastModifiedBy>
  <cp:revision>1794</cp:revision>
  <cp:lastPrinted>1601-01-01T00:00:00Z</cp:lastPrinted>
  <dcterms:created xsi:type="dcterms:W3CDTF">2018-05-10T16:45:22Z</dcterms:created>
  <dcterms:modified xsi:type="dcterms:W3CDTF">2023-11-17T21:37:31Z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1668732051</vt:lpwstr>
  </property>
</Properties>
</file>