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910" r:id="rId3"/>
    <p:sldId id="911" r:id="rId4"/>
    <p:sldId id="912" r:id="rId5"/>
    <p:sldId id="913" r:id="rId6"/>
    <p:sldId id="915" r:id="rId7"/>
    <p:sldId id="902" r:id="rId8"/>
    <p:sldId id="91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1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057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157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179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919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443A435-A4ED-4F85-A75F-76EA0CCD3928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7711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693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</a:t>
            </a:r>
            <a:r>
              <a:rPr lang="en-GB" sz="1200" baseline="0" dirty="0" smtClean="0">
                <a:solidFill>
                  <a:srgbClr val="000000"/>
                </a:solidFill>
              </a:rPr>
              <a:t>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802.11-23/1683r0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116-05-0000-draft-response-to-japan-mic-s-consultation-re-ieee-802-11ah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107-08-0000-draft-ex-parte-submission-to-china-miit-s-consultation-on-its-updated-regulations-of-radio-management-on-uwb-equipment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110-09-0000-proposed-comment-to-fcc-nprm-cybersecurity-labeling-for-internet-of-things.pdf" TargetMode="External"/><Relationship Id="rId5" Type="http://schemas.openxmlformats.org/officeDocument/2006/relationships/hyperlink" Target="https://mentor.ieee.org/802.18/dcn/23/18-23-0103-12-0000-draft-response-to-the-uk-ofcom-s-consultation-on-hybrid-sharing.pdf" TargetMode="External"/><Relationship Id="rId10" Type="http://schemas.openxmlformats.org/officeDocument/2006/relationships/hyperlink" Target="https://mentor.ieee.org/802.18/dcn/23/18-23-0124-06-0000-draft-response-to-india-trai-s-consultation-re-terahertz.docx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mentor.ieee.org/802.18/dcn/23/18-23-0120-09-0000-proposed-response-to-mic-frequency-realignment-action-plan-2023-edition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11-00-0000-rr-tag-minutes-28-september-2023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3/18-23-0126-00-0000-rr-tag-minutes-2-november-202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adio-spectrum-policy-group.ec.europa.eu/system/files/2023-10/RSPG23-045final-Draft_RSPG_WP24_and_beyond_proposal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docs.fcc.gov/public/attachments/FCC-23-86A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128&amp;is_group=0000&amp;is_year=202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802.18 Liaison Report – November 2023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13 November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17 September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55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12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Secretary:  </a:t>
            </a:r>
            <a:r>
              <a:rPr lang="en-US" altLang="en-US" sz="1800" dirty="0" smtClean="0">
                <a:solidFill>
                  <a:schemeClr val="tx1"/>
                </a:solidFill>
              </a:rPr>
              <a:t>VACANT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</a:t>
            </a:r>
            <a:r>
              <a:rPr lang="en-US" altLang="en-US" sz="1800" dirty="0">
                <a:solidFill>
                  <a:schemeClr val="tx1"/>
                </a:solidFill>
              </a:rPr>
              <a:t>VACANT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23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341438"/>
              </p:ext>
            </p:extLst>
          </p:nvPr>
        </p:nvGraphicFramePr>
        <p:xfrm>
          <a:off x="1295400" y="2529840"/>
          <a:ext cx="9906000" cy="3012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 Ofcom’s consultation “Hybrid sharing: enabling both licensed mobile and Wi-Fi users to access the upper 6 GHz band”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5"/>
                        </a:rPr>
                        <a:t>18-23/0103r12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US FCC’s NPRM: Cybersecurity Labeling for Internet of Things (PS Docket No. 23-239)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18-23/0110r9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Ex-parte submission to MIIT of People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’s Republic of China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re: Notification of updated radio management regulations on UWB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7"/>
                        </a:rPr>
                        <a:t>18-23/0107r8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Japan MIC’s consultation re: IEEE 802.11ah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18-23/0116r5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Japan MIC’s consultation re:</a:t>
                      </a:r>
                      <a:r>
                        <a:rPr lang="en-US" sz="1600" spc="-5" baseline="0" dirty="0" smtClean="0">
                          <a:cs typeface="Arial"/>
                        </a:rPr>
                        <a:t>  frequency realignment action plan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9"/>
                        </a:rPr>
                        <a:t>18-23/0120r9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India TRAI’s consultation re: Terahertz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10"/>
                        </a:rPr>
                        <a:t>18-23/0124r6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83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3048000"/>
          </a:xfrm>
        </p:spPr>
        <p:txBody>
          <a:bodyPr/>
          <a:lstStyle/>
          <a:p>
            <a:pPr algn="just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Update </a:t>
            </a:r>
            <a:r>
              <a:rPr lang="en-US" altLang="en-US" sz="2000" dirty="0"/>
              <a:t>from ETSI BRAN on </a:t>
            </a:r>
            <a:r>
              <a:rPr lang="en-US" altLang="en-US" sz="2000" dirty="0" smtClean="0"/>
              <a:t>28 September 2023 </a:t>
            </a:r>
            <a:r>
              <a:rPr lang="en-US" altLang="en-US" sz="2000" dirty="0"/>
              <a:t>(</a:t>
            </a:r>
            <a:r>
              <a:rPr lang="en-US" altLang="en-US" sz="2000" dirty="0" smtClean="0">
                <a:hlinkClick r:id="rId3"/>
              </a:rPr>
              <a:t>18-23/0111r0</a:t>
            </a:r>
            <a:r>
              <a:rPr lang="en-US" altLang="en-US" sz="2000" dirty="0" smtClean="0"/>
              <a:t>) and 2 November 2023 (</a:t>
            </a:r>
            <a:r>
              <a:rPr lang="en-US" altLang="en-US" sz="2000" dirty="0" smtClean="0">
                <a:hlinkClick r:id="rId4"/>
              </a:rPr>
              <a:t>18-23/0126r0</a:t>
            </a:r>
            <a:r>
              <a:rPr lang="en-US" altLang="en-US" sz="2000" dirty="0" smtClean="0"/>
              <a:t>).</a:t>
            </a:r>
            <a:endParaRPr lang="en-US" altLang="en-US" sz="2000" dirty="0"/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200" spc="-5" dirty="0">
              <a:solidFill>
                <a:schemeClr val="tx1"/>
              </a:solidFill>
              <a:cs typeface="Arial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2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75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Tuesday AM2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discuss the possibility of preparing response to selected ongoing consultations and liaison statements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European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RSPG: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Public consultation on RSPG Work </a:t>
            </a:r>
            <a:r>
              <a:rPr lang="en-US" sz="1800" spc="-5" dirty="0" err="1">
                <a:solidFill>
                  <a:schemeClr val="tx1"/>
                </a:solidFill>
                <a:cs typeface="Arial"/>
                <a:hlinkClick r:id="rId3"/>
              </a:rPr>
              <a:t>Programme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 2024 and beyond 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Unlicensed Use of the 6 GHz Band: Second Report and Order, Second Further Notice of Proposed Rulemaking, and Memorandum Opinion and Order (ET Docket No. 18-295; GN Docket No. 17-183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)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Discussed the latest topics related to spectrum and regulation in Europe, North America, and Asia Pacific</a:t>
            </a:r>
            <a:r>
              <a:rPr lang="en-US" altLang="en-US" sz="2200" dirty="0" smtClean="0">
                <a:cs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ts val="1800"/>
              </a:spcBef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64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Thursday AM1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Member </a:t>
            </a:r>
            <a:r>
              <a:rPr lang="en-US" altLang="en-US" sz="2200" dirty="0">
                <a:cs typeface="Arial" panose="020B0604020202020204" pitchFamily="34" charset="0"/>
              </a:rPr>
              <a:t>enrichment 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Title:  </a:t>
            </a:r>
            <a:r>
              <a:rPr lang="en-US" sz="1800" dirty="0"/>
              <a:t>A Look Inside the U.S. Federal Communications Commission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Author:  Tim Jeffries (</a:t>
            </a:r>
            <a:r>
              <a:rPr lang="en-US" altLang="en-US" sz="1800" dirty="0" err="1">
                <a:cs typeface="Arial" panose="020B0604020202020204" pitchFamily="34" charset="0"/>
              </a:rPr>
              <a:t>Futurewei</a:t>
            </a:r>
            <a:r>
              <a:rPr lang="en-US" altLang="en-US" sz="1800" dirty="0">
                <a:cs typeface="Arial" panose="020B0604020202020204" pitchFamily="34" charset="0"/>
              </a:rPr>
              <a:t> Technologies)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Document:  </a:t>
            </a:r>
            <a:r>
              <a:rPr lang="en-US" altLang="en-US" sz="1800" dirty="0">
                <a:cs typeface="Arial" panose="020B0604020202020204" pitchFamily="34" charset="0"/>
                <a:hlinkClick r:id="rId3"/>
              </a:rPr>
              <a:t>18-23/0128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>
              <a:spcBef>
                <a:spcPts val="1800"/>
              </a:spcBef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32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F74957A-69EC-42A8-8BAE-B809CC315B7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914400" y="533400"/>
            <a:ext cx="1028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70C0"/>
                </a:solidFill>
              </a:rPr>
              <a:t>Future </a:t>
            </a:r>
            <a:r>
              <a:rPr lang="en-US" altLang="en-US" sz="2800" dirty="0" smtClean="0">
                <a:solidFill>
                  <a:srgbClr val="0070C0"/>
                </a:solidFill>
              </a:rPr>
              <a:t>teleconference </a:t>
            </a:r>
            <a:r>
              <a:rPr lang="en-US" altLang="en-US" sz="2800" dirty="0">
                <a:solidFill>
                  <a:srgbClr val="0070C0"/>
                </a:solidFill>
              </a:rPr>
              <a:t>schedule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70C0"/>
                </a:solidFill>
              </a:rPr>
              <a:t>(scheduled till the </a:t>
            </a:r>
            <a:r>
              <a:rPr lang="en-US" altLang="en-US" sz="1600" dirty="0" smtClean="0">
                <a:solidFill>
                  <a:srgbClr val="0070C0"/>
                </a:solidFill>
              </a:rPr>
              <a:t>January 2024 interim)</a:t>
            </a:r>
            <a:endParaRPr lang="en-US" altLang="en-US" sz="1600" dirty="0">
              <a:solidFill>
                <a:srgbClr val="0070C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918325"/>
              </p:ext>
            </p:extLst>
          </p:nvPr>
        </p:nvGraphicFramePr>
        <p:xfrm>
          <a:off x="914400" y="1828801"/>
          <a:ext cx="10287000" cy="23826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8400"/>
                <a:gridCol w="7848600"/>
              </a:tblGrid>
              <a:tr h="3709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Date and time*</a:t>
                      </a:r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30 </a:t>
                      </a:r>
                      <a:r>
                        <a:rPr lang="en-US" sz="1500" dirty="0" smtClean="0"/>
                        <a:t>November 2023 through 11 January 2024,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25 January 2024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</a:t>
                      </a:r>
                    </a:p>
                    <a:p>
                      <a:r>
                        <a:rPr lang="en-US" sz="1500" baseline="0" dirty="0" smtClean="0"/>
                        <a:t>(on demand)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12:00pm ET to 1:00pm ET,</a:t>
                      </a:r>
                    </a:p>
                    <a:p>
                      <a:r>
                        <a:rPr lang="en-US" sz="1500" baseline="0" dirty="0" smtClean="0"/>
                        <a:t>Every Fridays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1 December through </a:t>
                      </a:r>
                      <a:r>
                        <a:rPr lang="en-US" sz="1500" dirty="0" smtClean="0"/>
                        <a:t>12 January 2024,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26 January 2024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</a:tbl>
          </a:graphicData>
        </a:graphic>
      </p:graphicFrame>
      <p:sp>
        <p:nvSpPr>
          <p:cNvPr id="29716" name="Rectangle 7"/>
          <p:cNvSpPr>
            <a:spLocks noChangeArrowheads="1"/>
          </p:cNvSpPr>
          <p:nvPr/>
        </p:nvSpPr>
        <p:spPr bwMode="auto">
          <a:xfrm>
            <a:off x="914400" y="6096000"/>
            <a:ext cx="105156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500" dirty="0">
                <a:cs typeface="Arial" panose="020B0604020202020204" pitchFamily="34" charset="0"/>
              </a:rPr>
              <a:t>*Call in info is </a:t>
            </a:r>
            <a:r>
              <a:rPr lang="en-US" altLang="en-US" sz="1500" dirty="0" smtClean="0">
                <a:cs typeface="Arial" panose="020B0604020202020204" pitchFamily="34" charset="0"/>
              </a:rPr>
              <a:t>available </a:t>
            </a:r>
            <a:r>
              <a:rPr lang="en-US" altLang="en-US" sz="1500" dirty="0">
                <a:cs typeface="Arial" panose="020B0604020202020204" pitchFamily="34" charset="0"/>
              </a:rPr>
              <a:t>at </a:t>
            </a:r>
            <a:r>
              <a:rPr lang="en-US" altLang="en-US" sz="1500" dirty="0" smtClean="0">
                <a:cs typeface="Arial" panose="020B0604020202020204" pitchFamily="34" charset="0"/>
              </a:rPr>
              <a:t>the </a:t>
            </a:r>
            <a:r>
              <a:rPr lang="en-US" altLang="en-US" sz="1500" dirty="0">
                <a:cs typeface="Arial" panose="020B0604020202020204" pitchFamily="34" charset="0"/>
              </a:rPr>
              <a:t>802.18 </a:t>
            </a:r>
            <a:r>
              <a:rPr lang="en-US" altLang="en-US" sz="1500" dirty="0">
                <a:cs typeface="Arial" panose="020B0604020202020204" pitchFamily="34" charset="0"/>
                <a:hlinkClick r:id="rId3"/>
              </a:rPr>
              <a:t>Google Calendar</a:t>
            </a:r>
            <a:endParaRPr lang="en-US" altLang="en-US" sz="1500" dirty="0">
              <a:cs typeface="Arial" panose="020B0604020202020204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93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Call for secretary and ISUS ad-hoc chair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If interested, please let me know as per your earliest convenience.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08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69368</TotalTime>
  <Words>588</Words>
  <Application>Microsoft Office PowerPoint</Application>
  <PresentationFormat>Widescreen</PresentationFormat>
  <Paragraphs>132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Liaison Report – November 2023</vt:lpstr>
      <vt:lpstr>RR-TAG at a glance</vt:lpstr>
      <vt:lpstr>Progress since the 2023 September interim (1)</vt:lpstr>
      <vt:lpstr>Progress since the 2023 September interim (2)</vt:lpstr>
      <vt:lpstr>Objectives this week:  Tuesday AM2</vt:lpstr>
      <vt:lpstr>Objectives this week:  Thursday AM1</vt:lpstr>
      <vt:lpstr>PowerPoint Presentation</vt:lpstr>
      <vt:lpstr>Call for secretary and ISUS ad-hoc chair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11-23/1683r0</dc:title>
  <dc:creator>Edward Au</dc:creator>
  <cp:keywords>13 November 2023</cp:keywords>
  <cp:lastModifiedBy>Edward Au</cp:lastModifiedBy>
  <cp:revision>5016</cp:revision>
  <cp:lastPrinted>1601-01-01T00:00:00Z</cp:lastPrinted>
  <dcterms:created xsi:type="dcterms:W3CDTF">2016-03-03T14:54:45Z</dcterms:created>
  <dcterms:modified xsi:type="dcterms:W3CDTF">2023-11-09T21:05:10Z</dcterms:modified>
  <cp:category>Liaison Report</cp:category>
</cp:coreProperties>
</file>