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omments/comment1.xml" ContentType="application/vnd.openxmlformats-officedocument.presentationml.comments+xml"/>
  <Override PartName="/ppt/notesSlides/notesSlide2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handoutMasterIdLst>
    <p:handoutMasterId r:id="rId36"/>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1066" r:id="rId17"/>
    <p:sldId id="1272" r:id="rId18"/>
    <p:sldId id="1281" r:id="rId19"/>
    <p:sldId id="1268" r:id="rId20"/>
    <p:sldId id="897" r:id="rId21"/>
    <p:sldId id="1271" r:id="rId22"/>
    <p:sldId id="1270" r:id="rId23"/>
    <p:sldId id="1163" r:id="rId24"/>
    <p:sldId id="1164" r:id="rId25"/>
    <p:sldId id="1273" r:id="rId26"/>
    <p:sldId id="1275" r:id="rId27"/>
    <p:sldId id="1276" r:id="rId28"/>
    <p:sldId id="1277" r:id="rId29"/>
    <p:sldId id="1278" r:id="rId30"/>
    <p:sldId id="1279" r:id="rId31"/>
    <p:sldId id="1280" r:id="rId32"/>
    <p:sldId id="842" r:id="rId33"/>
    <p:sldId id="1024" r:id="rId34"/>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5"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32" autoAdjust="0"/>
    <p:restoredTop sz="93213" autoAdjust="0"/>
  </p:normalViewPr>
  <p:slideViewPr>
    <p:cSldViewPr>
      <p:cViewPr varScale="1">
        <p:scale>
          <a:sx n="106" d="100"/>
          <a:sy n="106" d="100"/>
        </p:scale>
        <p:origin x="245" y="8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D2.0 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257</c:v>
                </c:pt>
                <c:pt idx="1">
                  <c:v>19</c:v>
                </c:pt>
                <c:pt idx="2">
                  <c:v>269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46</c:v>
                </c:pt>
                <c:pt idx="1">
                  <c:v>8</c:v>
                </c:pt>
                <c:pt idx="2">
                  <c:v>76</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139522224"/>
        <c:axId val="139514064"/>
      </c:barChart>
      <c:catAx>
        <c:axId val="139522224"/>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39514064"/>
        <c:crosses val="autoZero"/>
        <c:auto val="1"/>
        <c:lblAlgn val="ctr"/>
        <c:lblOffset val="100"/>
        <c:noMultiLvlLbl val="0"/>
      </c:catAx>
      <c:valAx>
        <c:axId val="139514064"/>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39522224"/>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3-09-19T22:11:29.811" idx="5">
    <p:pos x="4662" y="2254"/>
    <p:text>consider to delete the last slot</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3457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617844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65323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932619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134393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6876363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46079645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7998882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6884376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4844971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9278568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136504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6448263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2389280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solidFill>
                  <a:schemeClr val="tx1"/>
                </a:solidFill>
              </a:rPr>
              <a:t>802.11-23/1650r6</a:t>
            </a:r>
            <a:endParaRPr lang="en-US" altLang="en-US" sz="1800" b="1" dirty="0" smtClean="0">
              <a:solidFill>
                <a:schemeClr val="tx1"/>
              </a:solidFill>
            </a:endParaRP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September 2023</a:t>
            </a:r>
            <a:endParaRPr lang="en-US" altLang="en-US" sz="1800" b="1" dirty="0" smtClean="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en-US" sz="3600" dirty="0" smtClean="0">
                <a:solidFill>
                  <a:srgbClr val="0000FF"/>
                </a:solidFill>
              </a:rPr>
              <a:t>September </a:t>
            </a:r>
            <a:r>
              <a:rPr lang="en-US" altLang="zh-CN" sz="3600" dirty="0">
                <a:solidFill>
                  <a:srgbClr val="0000FF"/>
                </a:solidFill>
              </a:rPr>
              <a:t>teleconference </a:t>
            </a:r>
            <a:r>
              <a:rPr lang="en-US" altLang="en-US" sz="3600" dirty="0" smtClean="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2023-09-21</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Sept 19</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2157097241"/>
              </p:ext>
            </p:extLst>
          </p:nvPr>
        </p:nvGraphicFramePr>
        <p:xfrm>
          <a:off x="3429000" y="1600200"/>
          <a:ext cx="8305801" cy="2431390"/>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smtClean="0"/>
                        <a:t>Author  (Affiliation)</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23/1474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Atsushi </a:t>
                      </a:r>
                      <a:r>
                        <a:rPr lang="en-US" altLang="zh-CN" sz="1200" kern="1200" dirty="0" err="1" smtClean="0">
                          <a:solidFill>
                            <a:srgbClr val="0000FF"/>
                          </a:solidFill>
                          <a:latin typeface="+mn-lt"/>
                          <a:ea typeface="+mn-ea"/>
                          <a:cs typeface="+mn-cs"/>
                        </a:rPr>
                        <a:t>Shirakawa</a:t>
                      </a:r>
                      <a:r>
                        <a:rPr lang="en-US" altLang="zh-CN" sz="1200" kern="1200" dirty="0" smtClean="0">
                          <a:solidFill>
                            <a:srgbClr val="0000FF"/>
                          </a:solidFill>
                          <a:latin typeface="+mn-lt"/>
                          <a:ea typeface="+mn-ea"/>
                          <a:cs typeface="+mn-cs"/>
                        </a:rPr>
                        <a:t> (Sharp)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LB276 CR for OST related editorial CIDs</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15 </a:t>
                      </a:r>
                      <a:r>
                        <a:rPr lang="en-US" altLang="zh-CN" sz="1200" kern="1200" dirty="0" err="1" smtClean="0">
                          <a:solidFill>
                            <a:srgbClr val="0000FF"/>
                          </a:solidFill>
                          <a:latin typeface="+mn-lt"/>
                          <a:ea typeface="+mn-ea"/>
                          <a:cs typeface="+mn-cs"/>
                        </a:rPr>
                        <a:t>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23/1552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 276 CR for CIDs on Reporting, Exchange, and OST</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00FF"/>
                          </a:solidFill>
                          <a:latin typeface="+mn-lt"/>
                          <a:ea typeface="+mn-ea"/>
                          <a:cs typeface="+mn-cs"/>
                        </a:rPr>
                        <a:t>23/1633</a:t>
                      </a:r>
                      <a:endParaRPr lang="zh-CN" sz="1200" kern="1200" dirty="0">
                        <a:solidFill>
                          <a:srgbClr val="0000FF"/>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00FF"/>
                          </a:solidFill>
                          <a:latin typeface="+mn-lt"/>
                          <a:ea typeface="+mn-ea"/>
                          <a:cs typeface="+mn-cs"/>
                        </a:rPr>
                        <a:t>Dong Wei (NXP)</a:t>
                      </a:r>
                      <a:endParaRPr lang="zh-CN" sz="1200" kern="1200" dirty="0">
                        <a:solidFill>
                          <a:srgbClr val="0000FF"/>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a:solidFill>
                            <a:srgbClr val="0000FF"/>
                          </a:solidFill>
                          <a:latin typeface="+mn-lt"/>
                          <a:ea typeface="+mn-ea"/>
                          <a:cs typeface="+mn-cs"/>
                        </a:rPr>
                        <a:t>LB276 CR for CIDs on SR2SR Variant</a:t>
                      </a:r>
                      <a:endParaRPr lang="zh-CN" sz="1200" kern="1200">
                        <a:solidFill>
                          <a:srgbClr val="0000FF"/>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00FF"/>
                          </a:solidFill>
                          <a:latin typeface="+mn-lt"/>
                          <a:ea typeface="+mn-ea"/>
                          <a:cs typeface="+mn-cs"/>
                        </a:rPr>
                        <a:t>30 </a:t>
                      </a:r>
                      <a:r>
                        <a:rPr lang="en-US" sz="1200" kern="1200" dirty="0" err="1">
                          <a:solidFill>
                            <a:srgbClr val="0000FF"/>
                          </a:solidFill>
                          <a:latin typeface="+mn-lt"/>
                          <a:ea typeface="+mn-ea"/>
                          <a:cs typeface="+mn-cs"/>
                        </a:rPr>
                        <a:t>mins</a:t>
                      </a:r>
                      <a:endParaRPr lang="zh-CN" sz="1200" kern="1200" dirty="0">
                        <a:solidFill>
                          <a:srgbClr val="0000FF"/>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a:solidFill>
                            <a:srgbClr val="00B050"/>
                          </a:solidFill>
                          <a:latin typeface="+mn-lt"/>
                          <a:ea typeface="+mn-ea"/>
                          <a:cs typeface="+mn-cs"/>
                        </a:rPr>
                        <a:t>23/1634</a:t>
                      </a:r>
                      <a:endParaRPr lang="zh-CN" sz="1200" kern="120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B050"/>
                          </a:solidFill>
                          <a:latin typeface="+mn-lt"/>
                          <a:ea typeface="+mn-ea"/>
                          <a:cs typeface="+mn-cs"/>
                        </a:rPr>
                        <a:t>Dong Wei (NXP)</a:t>
                      </a:r>
                      <a:endParaRPr lang="zh-CN"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B050"/>
                          </a:solidFill>
                          <a:latin typeface="+mn-lt"/>
                          <a:ea typeface="+mn-ea"/>
                          <a:cs typeface="+mn-cs"/>
                        </a:rPr>
                        <a:t>LB276 CR for CID 3082</a:t>
                      </a:r>
                      <a:endParaRPr lang="zh-CN"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B050"/>
                          </a:solidFill>
                          <a:latin typeface="+mn-lt"/>
                          <a:ea typeface="+mn-ea"/>
                          <a:cs typeface="+mn-cs"/>
                        </a:rPr>
                        <a:t>10 </a:t>
                      </a:r>
                      <a:r>
                        <a:rPr lang="en-US"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B050"/>
                          </a:solidFill>
                          <a:latin typeface="+mn-lt"/>
                          <a:ea typeface="+mn-ea"/>
                          <a:cs typeface="+mn-cs"/>
                        </a:rPr>
                        <a:t>23/1635</a:t>
                      </a:r>
                      <a:endParaRPr lang="zh-CN"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a:solidFill>
                            <a:srgbClr val="00B050"/>
                          </a:solidFill>
                          <a:latin typeface="+mn-lt"/>
                          <a:ea typeface="+mn-ea"/>
                          <a:cs typeface="+mn-cs"/>
                        </a:rPr>
                        <a:t>Dong Wei (NXP)</a:t>
                      </a:r>
                      <a:endParaRPr lang="zh-CN" sz="1200" kern="120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B050"/>
                          </a:solidFill>
                          <a:latin typeface="+mn-lt"/>
                          <a:ea typeface="+mn-ea"/>
                          <a:cs typeface="+mn-cs"/>
                        </a:rPr>
                        <a:t>Draft 2.0 Bug Fix: Comeback field</a:t>
                      </a:r>
                      <a:endParaRPr lang="zh-CN"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B050"/>
                          </a:solidFill>
                          <a:latin typeface="+mn-lt"/>
                          <a:ea typeface="+mn-ea"/>
                          <a:cs typeface="+mn-cs"/>
                        </a:rPr>
                        <a:t>10 </a:t>
                      </a:r>
                      <a:r>
                        <a:rPr lang="en-US"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23/1653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Proposed resolutions for editorial comments on D2.0 - Part 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endParaRPr lang="zh-CN"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23/1654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resolutions for technical comments on D2.0 -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0352619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Sept 21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700784753"/>
              </p:ext>
            </p:extLst>
          </p:nvPr>
        </p:nvGraphicFramePr>
        <p:xfrm>
          <a:off x="3429000" y="1600200"/>
          <a:ext cx="8305801" cy="3087436"/>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smtClean="0"/>
                        <a:t>Author  (Affiliation)</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D2.1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23/1474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Atsushi </a:t>
                      </a:r>
                      <a:r>
                        <a:rPr lang="en-US" altLang="zh-CN" sz="1200" kern="1200" dirty="0" err="1" smtClean="0">
                          <a:solidFill>
                            <a:srgbClr val="00B050"/>
                          </a:solidFill>
                          <a:latin typeface="+mn-lt"/>
                          <a:ea typeface="+mn-ea"/>
                          <a:cs typeface="+mn-cs"/>
                        </a:rPr>
                        <a:t>Shirakawa</a:t>
                      </a:r>
                      <a:r>
                        <a:rPr lang="en-US" altLang="zh-CN" sz="1200" kern="1200" dirty="0" smtClean="0">
                          <a:solidFill>
                            <a:srgbClr val="00B050"/>
                          </a:solidFill>
                          <a:latin typeface="+mn-lt"/>
                          <a:ea typeface="+mn-ea"/>
                          <a:cs typeface="+mn-cs"/>
                        </a:rPr>
                        <a:t> (Sharp)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LB276 CR for OST related editorial CIDs</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B050"/>
                          </a:solidFill>
                          <a:latin typeface="+mn-lt"/>
                          <a:ea typeface="+mn-ea"/>
                          <a:cs typeface="+mn-cs"/>
                        </a:rPr>
                        <a:t>23/1633</a:t>
                      </a:r>
                      <a:endParaRPr lang="zh-CN"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B050"/>
                          </a:solidFill>
                          <a:latin typeface="+mn-lt"/>
                          <a:ea typeface="+mn-ea"/>
                          <a:cs typeface="+mn-cs"/>
                        </a:rPr>
                        <a:t>Dong Wei (NXP)</a:t>
                      </a:r>
                      <a:endParaRPr lang="zh-CN"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a:solidFill>
                            <a:srgbClr val="00B050"/>
                          </a:solidFill>
                          <a:latin typeface="+mn-lt"/>
                          <a:ea typeface="+mn-ea"/>
                          <a:cs typeface="+mn-cs"/>
                        </a:rPr>
                        <a:t>LB276 CR for CIDs on SR2SR Variant</a:t>
                      </a:r>
                      <a:endParaRPr lang="zh-CN" sz="1200" kern="120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B050"/>
                          </a:solidFill>
                          <a:latin typeface="+mn-lt"/>
                          <a:ea typeface="+mn-ea"/>
                          <a:cs typeface="+mn-cs"/>
                        </a:rPr>
                        <a:t>30 </a:t>
                      </a:r>
                      <a:r>
                        <a:rPr lang="en-US"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23/1654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resolutions for technical comments on D2.0 -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23/1648r1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Naren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Bug fix - MLME-SENSREPORTRQ primitives</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23/1487r1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LB276 CR for CIDs on Sensing capabilities exchange</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23/1651r0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Zhanjing Bao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LB276 CR for CIDs on Exchange and Reporting</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23/1661r0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Rui Du (Huawei)</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LB276 comment </a:t>
                      </a:r>
                      <a:r>
                        <a:rPr lang="fr-FR" altLang="zh-CN" sz="1200" kern="1200" dirty="0" err="1" smtClean="0">
                          <a:solidFill>
                            <a:srgbClr val="00B050"/>
                          </a:solidFill>
                          <a:latin typeface="+mn-lt"/>
                          <a:ea typeface="+mn-ea"/>
                          <a:cs typeface="+mn-cs"/>
                        </a:rPr>
                        <a:t>resolutions</a:t>
                      </a:r>
                      <a:r>
                        <a:rPr lang="fr-FR" altLang="zh-CN" sz="1200" kern="1200" dirty="0" smtClean="0">
                          <a:solidFill>
                            <a:srgbClr val="00B050"/>
                          </a:solidFill>
                          <a:latin typeface="+mn-lt"/>
                          <a:ea typeface="+mn-ea"/>
                          <a:cs typeface="+mn-cs"/>
                        </a:rPr>
                        <a:t> for OST part 1, </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15 min</a:t>
                      </a:r>
                      <a:r>
                        <a:rPr lang="en-US" altLang="zh-CN" sz="1200" kern="1200" dirty="0" smtClean="0">
                          <a:solidFill>
                            <a:srgbClr val="00B050"/>
                          </a:solidFill>
                          <a:latin typeface="+mn-lt"/>
                          <a:ea typeface="+mn-ea"/>
                          <a:cs typeface="+mn-cs"/>
                        </a:rPr>
                        <a:t>s</a:t>
                      </a:r>
                    </a:p>
                  </a:txBody>
                  <a:tcPr marL="36000" marR="36000" marT="17901" marB="17901" anchor="ctr"/>
                </a:tc>
              </a:tr>
              <a:tr h="89561">
                <a:tc>
                  <a:txBody>
                    <a:bodyPr/>
                    <a:lstStyle/>
                    <a:p>
                      <a:pPr>
                        <a:spcAft>
                          <a:spcPts val="0"/>
                        </a:spcAft>
                      </a:pPr>
                      <a:r>
                        <a:rPr lang="en-US" sz="1200" dirty="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23/1592r0</a:t>
                      </a:r>
                      <a:endParaRPr lang="zh-CN" sz="1200" dirty="0">
                        <a:effectLst/>
                        <a:latin typeface="宋体" panose="02010600030101010101" pitchFamily="2" charset="-122"/>
                        <a:ea typeface="宋体" panose="02010600030101010101" pitchFamily="2" charset="-122"/>
                        <a:cs typeface="宋体" panose="02010600030101010101" pitchFamily="2" charset="-122"/>
                      </a:endParaRPr>
                    </a:p>
                  </a:txBody>
                  <a:tcPr marL="36195" marR="36195" marT="17780" marB="17780" anchor="ctr"/>
                </a:tc>
                <a:tc>
                  <a:txBody>
                    <a:bodyPr/>
                    <a:lstStyle/>
                    <a:p>
                      <a:pPr>
                        <a:spcAft>
                          <a:spcPts val="0"/>
                        </a:spcAft>
                      </a:pPr>
                      <a:r>
                        <a:rPr lang="en-US" sz="120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Mengshi Hu (Huawei)</a:t>
                      </a:r>
                      <a:endParaRPr lang="zh-CN" sz="1200">
                        <a:effectLst/>
                        <a:latin typeface="宋体" panose="02010600030101010101" pitchFamily="2" charset="-122"/>
                        <a:ea typeface="宋体" panose="02010600030101010101" pitchFamily="2" charset="-122"/>
                        <a:cs typeface="宋体" panose="02010600030101010101" pitchFamily="2" charset="-122"/>
                      </a:endParaRPr>
                    </a:p>
                  </a:txBody>
                  <a:tcPr marL="36195" marR="36195" marT="17780" marB="17780" anchor="ctr"/>
                </a:tc>
                <a:tc>
                  <a:txBody>
                    <a:bodyPr/>
                    <a:lstStyle/>
                    <a:p>
                      <a:pPr>
                        <a:spcAft>
                          <a:spcPts val="0"/>
                        </a:spcAft>
                      </a:pPr>
                      <a:r>
                        <a:rPr lang="en-US" sz="120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LB276 CR for Threshold-based Reporting - Part 1</a:t>
                      </a:r>
                      <a:endParaRPr lang="zh-CN" sz="1200">
                        <a:effectLst/>
                        <a:latin typeface="宋体" panose="02010600030101010101" pitchFamily="2" charset="-122"/>
                        <a:ea typeface="宋体" panose="02010600030101010101" pitchFamily="2" charset="-122"/>
                        <a:cs typeface="宋体" panose="02010600030101010101" pitchFamily="2" charset="-122"/>
                      </a:endParaRPr>
                    </a:p>
                  </a:txBody>
                  <a:tcPr marL="36195" marR="36195" marT="17780" marB="17780" anchor="ctr"/>
                </a:tc>
                <a:tc>
                  <a:txBody>
                    <a:bodyPr/>
                    <a:lstStyle/>
                    <a:p>
                      <a:pPr>
                        <a:spcAft>
                          <a:spcPts val="0"/>
                        </a:spcAft>
                      </a:pPr>
                      <a:r>
                        <a:rPr lang="en-US" sz="120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20 mins</a:t>
                      </a:r>
                      <a:endParaRPr lang="zh-CN" sz="1200">
                        <a:effectLst/>
                        <a:latin typeface="宋体" panose="02010600030101010101" pitchFamily="2" charset="-122"/>
                        <a:ea typeface="宋体" panose="02010600030101010101" pitchFamily="2" charset="-122"/>
                        <a:cs typeface="宋体" panose="02010600030101010101" pitchFamily="2" charset="-122"/>
                      </a:endParaRPr>
                    </a:p>
                  </a:txBody>
                  <a:tcPr marL="36195" marR="36195" marT="17780" marB="17780" anchor="ctr"/>
                </a:tc>
              </a:tr>
              <a:tr h="89561">
                <a:tc>
                  <a:txBody>
                    <a:bodyPr/>
                    <a:lstStyle/>
                    <a:p>
                      <a:pPr>
                        <a:spcAft>
                          <a:spcPts val="0"/>
                        </a:spcAft>
                      </a:pPr>
                      <a:r>
                        <a:rPr lang="en-US" sz="120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23/1640r0</a:t>
                      </a:r>
                      <a:endParaRPr lang="zh-CN" sz="1200">
                        <a:effectLst/>
                        <a:latin typeface="宋体" panose="02010600030101010101" pitchFamily="2" charset="-122"/>
                        <a:ea typeface="宋体" panose="02010600030101010101" pitchFamily="2" charset="-122"/>
                        <a:cs typeface="宋体" panose="02010600030101010101" pitchFamily="2" charset="-122"/>
                      </a:endParaRPr>
                    </a:p>
                  </a:txBody>
                  <a:tcPr marL="36195" marR="36195" marT="17780" marB="17780" anchor="ctr"/>
                </a:tc>
                <a:tc>
                  <a:txBody>
                    <a:bodyPr/>
                    <a:lstStyle/>
                    <a:p>
                      <a:pPr>
                        <a:spcAft>
                          <a:spcPts val="0"/>
                        </a:spcAft>
                      </a:pPr>
                      <a:r>
                        <a:rPr lang="en-US" sz="1200" dirty="0" err="1">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Mengshi</a:t>
                      </a:r>
                      <a:r>
                        <a:rPr lang="en-US" sz="1200" dirty="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 Hu (Huawei)</a:t>
                      </a:r>
                      <a:endParaRPr lang="zh-CN" sz="1200" dirty="0">
                        <a:effectLst/>
                        <a:latin typeface="宋体" panose="02010600030101010101" pitchFamily="2" charset="-122"/>
                        <a:ea typeface="宋体" panose="02010600030101010101" pitchFamily="2" charset="-122"/>
                        <a:cs typeface="宋体" panose="02010600030101010101" pitchFamily="2" charset="-122"/>
                      </a:endParaRPr>
                    </a:p>
                  </a:txBody>
                  <a:tcPr marL="36195" marR="36195" marT="17780" marB="17780" anchor="ctr"/>
                </a:tc>
                <a:tc>
                  <a:txBody>
                    <a:bodyPr/>
                    <a:lstStyle/>
                    <a:p>
                      <a:pPr>
                        <a:spcAft>
                          <a:spcPts val="0"/>
                        </a:spcAft>
                      </a:pPr>
                      <a:r>
                        <a:rPr lang="en-US" sz="120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LB276 CR for Threshold-based Reporting - Part 2</a:t>
                      </a:r>
                      <a:endParaRPr lang="zh-CN" sz="1200">
                        <a:effectLst/>
                        <a:latin typeface="宋体" panose="02010600030101010101" pitchFamily="2" charset="-122"/>
                        <a:ea typeface="宋体" panose="02010600030101010101" pitchFamily="2" charset="-122"/>
                        <a:cs typeface="宋体" panose="02010600030101010101" pitchFamily="2" charset="-122"/>
                      </a:endParaRPr>
                    </a:p>
                  </a:txBody>
                  <a:tcPr marL="36195" marR="36195" marT="17780" marB="17780" anchor="ctr"/>
                </a:tc>
                <a:tc>
                  <a:txBody>
                    <a:bodyPr/>
                    <a:lstStyle/>
                    <a:p>
                      <a:pPr>
                        <a:spcAft>
                          <a:spcPts val="0"/>
                        </a:spcAft>
                      </a:pPr>
                      <a:r>
                        <a:rPr lang="en-US" sz="1200" dirty="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30 mins</a:t>
                      </a:r>
                      <a:endParaRPr lang="zh-CN" sz="1200" dirty="0">
                        <a:effectLst/>
                        <a:latin typeface="宋体" panose="02010600030101010101" pitchFamily="2" charset="-122"/>
                        <a:ea typeface="宋体" panose="02010600030101010101" pitchFamily="2" charset="-122"/>
                        <a:cs typeface="宋体" panose="02010600030101010101" pitchFamily="2" charset="-122"/>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1154465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Sept 25</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2458181400"/>
              </p:ext>
            </p:extLst>
          </p:nvPr>
        </p:nvGraphicFramePr>
        <p:xfrm>
          <a:off x="3429000" y="1600200"/>
          <a:ext cx="8305801" cy="1556904"/>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smtClean="0"/>
                        <a:t>Author  (Affiliation)</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23/1654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Proposed resolutions for technical comments on D2.0 - Part 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40 mins</a:t>
                      </a:r>
                    </a:p>
                  </a:txBody>
                  <a:tcPr marL="36000" marR="36000" marT="17901" marB="17901" anchor="ctr"/>
                </a:tc>
              </a:tr>
              <a:tr h="89561">
                <a:tc>
                  <a:txBody>
                    <a:bodyPr/>
                    <a:lstStyle/>
                    <a:p>
                      <a:pPr>
                        <a:spcAft>
                          <a:spcPts val="0"/>
                        </a:spcAft>
                      </a:pPr>
                      <a:r>
                        <a:rPr lang="en-US" sz="1200" dirty="0">
                          <a:solidFill>
                            <a:srgbClr val="00B050"/>
                          </a:solidFill>
                          <a:effectLst/>
                          <a:latin typeface="Times New Roman" panose="02020603050405020304" pitchFamily="18" charset="0"/>
                          <a:ea typeface="宋体" panose="02010600030101010101" pitchFamily="2" charset="-122"/>
                          <a:cs typeface="宋体" panose="02010600030101010101" pitchFamily="2" charset="-122"/>
                        </a:rPr>
                        <a:t>23/1592r0</a:t>
                      </a:r>
                      <a:endParaRPr lang="zh-CN" sz="1200" dirty="0">
                        <a:solidFill>
                          <a:srgbClr val="00B050"/>
                        </a:solidFill>
                        <a:effectLst/>
                        <a:latin typeface="宋体" panose="02010600030101010101" pitchFamily="2" charset="-122"/>
                        <a:ea typeface="宋体" panose="02010600030101010101" pitchFamily="2" charset="-122"/>
                        <a:cs typeface="宋体" panose="02010600030101010101" pitchFamily="2" charset="-122"/>
                      </a:endParaRPr>
                    </a:p>
                  </a:txBody>
                  <a:tcPr marL="36195" marR="36195" marT="17780" marB="17780" anchor="ctr"/>
                </a:tc>
                <a:tc>
                  <a:txBody>
                    <a:bodyPr/>
                    <a:lstStyle/>
                    <a:p>
                      <a:pPr>
                        <a:spcAft>
                          <a:spcPts val="0"/>
                        </a:spcAft>
                      </a:pPr>
                      <a:r>
                        <a:rPr lang="en-US" sz="1200">
                          <a:solidFill>
                            <a:srgbClr val="00B050"/>
                          </a:solidFill>
                          <a:effectLst/>
                          <a:latin typeface="Times New Roman" panose="02020603050405020304" pitchFamily="18" charset="0"/>
                          <a:ea typeface="宋体" panose="02010600030101010101" pitchFamily="2" charset="-122"/>
                          <a:cs typeface="宋体" panose="02010600030101010101" pitchFamily="2" charset="-122"/>
                        </a:rPr>
                        <a:t>Mengshi Hu (Huawei)</a:t>
                      </a:r>
                      <a:endParaRPr lang="zh-CN" sz="1200">
                        <a:solidFill>
                          <a:srgbClr val="00B050"/>
                        </a:solidFill>
                        <a:effectLst/>
                        <a:latin typeface="宋体" panose="02010600030101010101" pitchFamily="2" charset="-122"/>
                        <a:ea typeface="宋体" panose="02010600030101010101" pitchFamily="2" charset="-122"/>
                        <a:cs typeface="宋体" panose="02010600030101010101" pitchFamily="2" charset="-122"/>
                      </a:endParaRPr>
                    </a:p>
                  </a:txBody>
                  <a:tcPr marL="36195" marR="36195" marT="17780" marB="17780" anchor="ctr"/>
                </a:tc>
                <a:tc>
                  <a:txBody>
                    <a:bodyPr/>
                    <a:lstStyle/>
                    <a:p>
                      <a:pPr>
                        <a:spcAft>
                          <a:spcPts val="0"/>
                        </a:spcAft>
                      </a:pPr>
                      <a:r>
                        <a:rPr lang="en-US" sz="1200">
                          <a:solidFill>
                            <a:srgbClr val="00B050"/>
                          </a:solidFill>
                          <a:effectLst/>
                          <a:latin typeface="Times New Roman" panose="02020603050405020304" pitchFamily="18" charset="0"/>
                          <a:ea typeface="宋体" panose="02010600030101010101" pitchFamily="2" charset="-122"/>
                          <a:cs typeface="宋体" panose="02010600030101010101" pitchFamily="2" charset="-122"/>
                        </a:rPr>
                        <a:t>LB276 CR for Threshold-based Reporting - Part 1</a:t>
                      </a:r>
                      <a:endParaRPr lang="zh-CN" sz="1200">
                        <a:solidFill>
                          <a:srgbClr val="00B050"/>
                        </a:solidFill>
                        <a:effectLst/>
                        <a:latin typeface="宋体" panose="02010600030101010101" pitchFamily="2" charset="-122"/>
                        <a:ea typeface="宋体" panose="02010600030101010101" pitchFamily="2" charset="-122"/>
                        <a:cs typeface="宋体" panose="02010600030101010101" pitchFamily="2" charset="-122"/>
                      </a:endParaRPr>
                    </a:p>
                  </a:txBody>
                  <a:tcPr marL="36195" marR="36195" marT="17780" marB="17780" anchor="ctr"/>
                </a:tc>
                <a:tc>
                  <a:txBody>
                    <a:bodyPr/>
                    <a:lstStyle/>
                    <a:p>
                      <a:pPr>
                        <a:spcAft>
                          <a:spcPts val="0"/>
                        </a:spcAft>
                      </a:pPr>
                      <a:r>
                        <a:rPr lang="en-US" sz="1200" dirty="0">
                          <a:solidFill>
                            <a:srgbClr val="00B050"/>
                          </a:solidFill>
                          <a:effectLst/>
                          <a:latin typeface="Times New Roman" panose="02020603050405020304" pitchFamily="18" charset="0"/>
                          <a:ea typeface="宋体" panose="02010600030101010101" pitchFamily="2" charset="-122"/>
                          <a:cs typeface="宋体" panose="02010600030101010101" pitchFamily="2" charset="-122"/>
                        </a:rPr>
                        <a:t>20 </a:t>
                      </a:r>
                      <a:r>
                        <a:rPr lang="en-US" sz="1200" dirty="0" err="1">
                          <a:solidFill>
                            <a:srgbClr val="00B050"/>
                          </a:solidFill>
                          <a:effectLst/>
                          <a:latin typeface="Times New Roman" panose="02020603050405020304" pitchFamily="18" charset="0"/>
                          <a:ea typeface="宋体" panose="02010600030101010101" pitchFamily="2" charset="-122"/>
                          <a:cs typeface="宋体" panose="02010600030101010101" pitchFamily="2" charset="-122"/>
                        </a:rPr>
                        <a:t>mins</a:t>
                      </a:r>
                      <a:endParaRPr lang="zh-CN" sz="1200" dirty="0">
                        <a:solidFill>
                          <a:srgbClr val="00B050"/>
                        </a:solidFill>
                        <a:effectLst/>
                        <a:latin typeface="宋体" panose="02010600030101010101" pitchFamily="2" charset="-122"/>
                        <a:ea typeface="宋体" panose="02010600030101010101" pitchFamily="2" charset="-122"/>
                        <a:cs typeface="宋体" panose="02010600030101010101" pitchFamily="2" charset="-122"/>
                      </a:endParaRPr>
                    </a:p>
                  </a:txBody>
                  <a:tcPr marL="36195" marR="36195" marT="17780" marB="17780" anchor="ctr"/>
                </a:tc>
              </a:tr>
              <a:tr h="89561">
                <a:tc>
                  <a:txBody>
                    <a:bodyPr/>
                    <a:lstStyle/>
                    <a:p>
                      <a:pPr>
                        <a:spcAft>
                          <a:spcPts val="0"/>
                        </a:spcAft>
                      </a:pPr>
                      <a:r>
                        <a:rPr lang="en-US" sz="1200" dirty="0">
                          <a:solidFill>
                            <a:srgbClr val="00B050"/>
                          </a:solidFill>
                          <a:effectLst/>
                          <a:latin typeface="Times New Roman" panose="02020603050405020304" pitchFamily="18" charset="0"/>
                          <a:ea typeface="宋体" panose="02010600030101010101" pitchFamily="2" charset="-122"/>
                          <a:cs typeface="宋体" panose="02010600030101010101" pitchFamily="2" charset="-122"/>
                        </a:rPr>
                        <a:t>23/1640r0</a:t>
                      </a:r>
                      <a:endParaRPr lang="zh-CN" sz="1200" dirty="0">
                        <a:solidFill>
                          <a:srgbClr val="00B050"/>
                        </a:solidFill>
                        <a:effectLst/>
                        <a:latin typeface="宋体" panose="02010600030101010101" pitchFamily="2" charset="-122"/>
                        <a:ea typeface="宋体" panose="02010600030101010101" pitchFamily="2" charset="-122"/>
                        <a:cs typeface="宋体" panose="02010600030101010101" pitchFamily="2" charset="-122"/>
                      </a:endParaRPr>
                    </a:p>
                  </a:txBody>
                  <a:tcPr marL="36195" marR="36195" marT="17780" marB="17780" anchor="ctr"/>
                </a:tc>
                <a:tc>
                  <a:txBody>
                    <a:bodyPr/>
                    <a:lstStyle/>
                    <a:p>
                      <a:pPr>
                        <a:spcAft>
                          <a:spcPts val="0"/>
                        </a:spcAft>
                      </a:pPr>
                      <a:r>
                        <a:rPr lang="en-US" sz="1200" dirty="0" err="1">
                          <a:solidFill>
                            <a:srgbClr val="00B050"/>
                          </a:solidFill>
                          <a:effectLst/>
                          <a:latin typeface="Times New Roman" panose="02020603050405020304" pitchFamily="18" charset="0"/>
                          <a:ea typeface="宋体" panose="02010600030101010101" pitchFamily="2" charset="-122"/>
                          <a:cs typeface="宋体" panose="02010600030101010101" pitchFamily="2" charset="-122"/>
                        </a:rPr>
                        <a:t>Mengshi</a:t>
                      </a:r>
                      <a:r>
                        <a:rPr lang="en-US" sz="1200" dirty="0">
                          <a:solidFill>
                            <a:srgbClr val="00B050"/>
                          </a:solidFill>
                          <a:effectLst/>
                          <a:latin typeface="Times New Roman" panose="02020603050405020304" pitchFamily="18" charset="0"/>
                          <a:ea typeface="宋体" panose="02010600030101010101" pitchFamily="2" charset="-122"/>
                          <a:cs typeface="宋体" panose="02010600030101010101" pitchFamily="2" charset="-122"/>
                        </a:rPr>
                        <a:t> Hu (Huawei)</a:t>
                      </a:r>
                      <a:endParaRPr lang="zh-CN" sz="1200" dirty="0">
                        <a:solidFill>
                          <a:srgbClr val="00B050"/>
                        </a:solidFill>
                        <a:effectLst/>
                        <a:latin typeface="宋体" panose="02010600030101010101" pitchFamily="2" charset="-122"/>
                        <a:ea typeface="宋体" panose="02010600030101010101" pitchFamily="2" charset="-122"/>
                        <a:cs typeface="宋体" panose="02010600030101010101" pitchFamily="2" charset="-122"/>
                      </a:endParaRPr>
                    </a:p>
                  </a:txBody>
                  <a:tcPr marL="36195" marR="36195" marT="17780" marB="17780" anchor="ctr"/>
                </a:tc>
                <a:tc>
                  <a:txBody>
                    <a:bodyPr/>
                    <a:lstStyle/>
                    <a:p>
                      <a:pPr>
                        <a:spcAft>
                          <a:spcPts val="0"/>
                        </a:spcAft>
                      </a:pPr>
                      <a:r>
                        <a:rPr lang="en-US" sz="1200">
                          <a:solidFill>
                            <a:srgbClr val="00B050"/>
                          </a:solidFill>
                          <a:effectLst/>
                          <a:latin typeface="Times New Roman" panose="02020603050405020304" pitchFamily="18" charset="0"/>
                          <a:ea typeface="宋体" panose="02010600030101010101" pitchFamily="2" charset="-122"/>
                          <a:cs typeface="宋体" panose="02010600030101010101" pitchFamily="2" charset="-122"/>
                        </a:rPr>
                        <a:t>LB276 CR for Threshold-based Reporting - Part 2</a:t>
                      </a:r>
                      <a:endParaRPr lang="zh-CN" sz="1200">
                        <a:solidFill>
                          <a:srgbClr val="00B050"/>
                        </a:solidFill>
                        <a:effectLst/>
                        <a:latin typeface="宋体" panose="02010600030101010101" pitchFamily="2" charset="-122"/>
                        <a:ea typeface="宋体" panose="02010600030101010101" pitchFamily="2" charset="-122"/>
                        <a:cs typeface="宋体" panose="02010600030101010101" pitchFamily="2" charset="-122"/>
                      </a:endParaRPr>
                    </a:p>
                  </a:txBody>
                  <a:tcPr marL="36195" marR="36195" marT="17780" marB="17780" anchor="ctr"/>
                </a:tc>
                <a:tc>
                  <a:txBody>
                    <a:bodyPr/>
                    <a:lstStyle/>
                    <a:p>
                      <a:pPr>
                        <a:spcAft>
                          <a:spcPts val="0"/>
                        </a:spcAft>
                      </a:pPr>
                      <a:r>
                        <a:rPr lang="en-US" sz="1200" dirty="0">
                          <a:solidFill>
                            <a:srgbClr val="00B050"/>
                          </a:solidFill>
                          <a:effectLst/>
                          <a:latin typeface="Times New Roman" panose="02020603050405020304" pitchFamily="18" charset="0"/>
                          <a:ea typeface="宋体" panose="02010600030101010101" pitchFamily="2" charset="-122"/>
                          <a:cs typeface="宋体" panose="02010600030101010101" pitchFamily="2" charset="-122"/>
                        </a:rPr>
                        <a:t>30 mins</a:t>
                      </a:r>
                      <a:endParaRPr lang="zh-CN" sz="1200" dirty="0">
                        <a:solidFill>
                          <a:srgbClr val="00B050"/>
                        </a:solidFill>
                        <a:effectLst/>
                        <a:latin typeface="宋体" panose="02010600030101010101" pitchFamily="2" charset="-122"/>
                        <a:ea typeface="宋体" panose="02010600030101010101" pitchFamily="2" charset="-122"/>
                        <a:cs typeface="宋体" panose="02010600030101010101" pitchFamily="2" charset="-122"/>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23/1552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 276 CR for CIDs on Reporting, Exchange, and OST</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a:t>
                      </a:r>
                      <a:r>
                        <a:rPr lang="en-US" altLang="zh-CN" sz="1200" kern="1200" baseline="0" dirty="0" smtClean="0">
                          <a:solidFill>
                            <a:srgbClr val="00B050"/>
                          </a:solidFill>
                          <a:latin typeface="+mn-lt"/>
                          <a:ea typeface="+mn-ea"/>
                          <a:cs typeface="+mn-cs"/>
                        </a:rPr>
                        <a:t> </a:t>
                      </a:r>
                      <a:r>
                        <a:rPr lang="en-US" altLang="zh-CN" sz="1200" kern="1200" baseline="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3117198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30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600" kern="0" dirty="0">
                <a:solidFill>
                  <a:srgbClr val="00B050"/>
                </a:solidFill>
              </a:rPr>
              <a:t>PAR approved		</a:t>
            </a:r>
            <a:r>
              <a:rPr lang="en-US" altLang="zh-CN" sz="1600" kern="0" dirty="0" smtClean="0">
                <a:solidFill>
                  <a:srgbClr val="00B050"/>
                </a:solidFill>
              </a:rPr>
              <a:t>Sep </a:t>
            </a:r>
            <a:r>
              <a:rPr lang="en-US" altLang="zh-CN" sz="1600" kern="0" dirty="0">
                <a:solidFill>
                  <a:srgbClr val="00B050"/>
                </a:solidFill>
              </a:rPr>
              <a:t>2020</a:t>
            </a:r>
          </a:p>
          <a:p>
            <a:pPr marL="161925" lvl="1" indent="-233363" algn="just" defTabSz="685800" eaLnBrk="1" fontAlgn="auto" hangingPunct="1">
              <a:spcBef>
                <a:spcPts val="200"/>
              </a:spcBef>
              <a:spcAft>
                <a:spcPts val="600"/>
              </a:spcAft>
              <a:defRPr/>
            </a:pPr>
            <a:r>
              <a:rPr lang="en-US" altLang="zh-CN" sz="1600" kern="0" dirty="0">
                <a:solidFill>
                  <a:srgbClr val="00B050"/>
                </a:solidFill>
              </a:rPr>
              <a:t>First TG meeting		Oct </a:t>
            </a:r>
            <a:r>
              <a:rPr lang="en-US" altLang="zh-CN" sz="1600" kern="0" dirty="0" smtClean="0">
                <a:solidFill>
                  <a:srgbClr val="00B050"/>
                </a:solidFill>
              </a:rPr>
              <a:t>2020</a:t>
            </a:r>
          </a:p>
          <a:p>
            <a:pPr marL="161925" lvl="1" indent="-233363" algn="just" defTabSz="685800" eaLnBrk="1" fontAlgn="auto" hangingPunct="1">
              <a:spcBef>
                <a:spcPts val="200"/>
              </a:spcBef>
              <a:spcAft>
                <a:spcPts val="600"/>
              </a:spcAft>
              <a:defRPr/>
            </a:pPr>
            <a:r>
              <a:rPr lang="en-US" altLang="zh-CN" sz="1600" kern="0" dirty="0">
                <a:solidFill>
                  <a:srgbClr val="00B050"/>
                </a:solidFill>
              </a:rPr>
              <a:t>Comment Collection (D0.1</a:t>
            </a:r>
            <a:r>
              <a:rPr lang="en-US" altLang="zh-CN" sz="1600" kern="0" dirty="0" smtClean="0">
                <a:solidFill>
                  <a:srgbClr val="00B050"/>
                </a:solidFill>
              </a:rPr>
              <a:t>)</a:t>
            </a:r>
            <a:r>
              <a:rPr lang="en-US" altLang="zh-CN" sz="1600" kern="0" dirty="0">
                <a:solidFill>
                  <a:srgbClr val="00B050"/>
                </a:solidFill>
              </a:rPr>
              <a:t>	</a:t>
            </a:r>
            <a:r>
              <a:rPr lang="en-US" altLang="zh-CN" sz="1600" i="1" strike="sngStrike" kern="0" dirty="0">
                <a:solidFill>
                  <a:schemeClr val="bg1">
                    <a:lumMod val="50000"/>
                  </a:schemeClr>
                </a:solidFill>
              </a:rPr>
              <a:t>Jan 2022</a:t>
            </a:r>
            <a:r>
              <a:rPr lang="en-US" altLang="zh-CN" sz="1600" i="1" strike="sngStrike" kern="0" dirty="0">
                <a:solidFill>
                  <a:schemeClr val="bg1">
                    <a:lumMod val="50000"/>
                  </a:schemeClr>
                </a:solidFill>
                <a:sym typeface="Wingdings" panose="05000000000000000000" pitchFamily="2" charset="2"/>
              </a:rPr>
              <a:t>Mar </a:t>
            </a:r>
            <a:r>
              <a:rPr lang="en-US" altLang="zh-CN" sz="1600" i="1" strike="sngStrike" kern="0" dirty="0" smtClean="0">
                <a:solidFill>
                  <a:schemeClr val="bg1">
                    <a:lumMod val="50000"/>
                  </a:schemeClr>
                </a:solidFill>
                <a:sym typeface="Wingdings" panose="05000000000000000000" pitchFamily="2" charset="2"/>
              </a:rPr>
              <a:t>2022</a:t>
            </a:r>
            <a:r>
              <a:rPr lang="en-US" altLang="zh-CN" sz="1600" i="1" kern="0" dirty="0" smtClean="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600" i="1" kern="0" dirty="0">
                <a:solidFill>
                  <a:schemeClr val="bg1">
                    <a:lumMod val="50000"/>
                  </a:schemeClr>
                </a:solidFill>
                <a:sym typeface="Wingdings" panose="05000000000000000000" pitchFamily="2" charset="2"/>
              </a:rPr>
              <a:t>	</a:t>
            </a:r>
            <a:r>
              <a:rPr lang="en-US" altLang="zh-CN" sz="1600" i="1" kern="0" dirty="0" smtClean="0">
                <a:solidFill>
                  <a:schemeClr val="bg1">
                    <a:lumMod val="50000"/>
                  </a:schemeClr>
                </a:solidFill>
                <a:sym typeface="Wingdings" panose="05000000000000000000" pitchFamily="2" charset="2"/>
              </a:rPr>
              <a:t>			</a:t>
            </a:r>
            <a:r>
              <a:rPr lang="en-US" altLang="zh-CN" sz="1600" i="1" kern="0" dirty="0" smtClean="0">
                <a:solidFill>
                  <a:srgbClr val="00B050"/>
                </a:solidFill>
                <a:sym typeface="Wingdings" panose="05000000000000000000" pitchFamily="2" charset="2"/>
              </a:rPr>
              <a:t> </a:t>
            </a:r>
            <a:r>
              <a:rPr lang="en-US" altLang="zh-CN" sz="1600" i="1" kern="0" dirty="0">
                <a:solidFill>
                  <a:srgbClr val="00B050"/>
                </a:solidFill>
                <a:sym typeface="Wingdings" panose="05000000000000000000" pitchFamily="2" charset="2"/>
              </a:rPr>
              <a:t>April 2022</a:t>
            </a:r>
            <a:endParaRPr lang="en-US" altLang="zh-CN" sz="1600" i="1" kern="0" dirty="0">
              <a:solidFill>
                <a:srgbClr val="00B050"/>
              </a:solidFill>
            </a:endParaRP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600" kern="0" dirty="0" smtClean="0">
                <a:solidFill>
                  <a:srgbClr val="00B050"/>
                </a:solidFill>
              </a:rPr>
              <a:t>Initial Letter Ballot (D1.0)</a:t>
            </a:r>
            <a:r>
              <a:rPr lang="en-US" altLang="zh-CN" sz="1600" kern="0" dirty="0">
                <a:solidFill>
                  <a:srgbClr val="FF0000"/>
                </a:solidFill>
              </a:rPr>
              <a:t>	</a:t>
            </a:r>
            <a:r>
              <a:rPr lang="en-US" altLang="zh-CN" sz="1600" i="1" strike="sngStrike" kern="0" dirty="0">
                <a:solidFill>
                  <a:schemeClr val="bg1">
                    <a:lumMod val="50000"/>
                  </a:schemeClr>
                </a:solidFill>
              </a:rPr>
              <a:t>Jul 2022</a:t>
            </a:r>
            <a:r>
              <a:rPr lang="en-US" altLang="zh-CN" sz="1600" i="1" strike="sngStrike" kern="0" dirty="0">
                <a:solidFill>
                  <a:schemeClr val="bg1">
                    <a:lumMod val="50000"/>
                  </a:schemeClr>
                </a:solidFill>
                <a:sym typeface="Wingdings" panose="05000000000000000000" pitchFamily="2" charset="2"/>
              </a:rPr>
              <a:t> Sep</a:t>
            </a:r>
            <a:r>
              <a:rPr lang="en-US" altLang="zh-CN" sz="1600" i="1" strike="sngStrike" kern="0" dirty="0">
                <a:solidFill>
                  <a:schemeClr val="bg1">
                    <a:lumMod val="50000"/>
                  </a:schemeClr>
                </a:solidFill>
              </a:rPr>
              <a:t> </a:t>
            </a:r>
            <a:r>
              <a:rPr lang="en-US" altLang="zh-CN" sz="1600" i="1" strike="sngStrike" kern="0" dirty="0" smtClean="0">
                <a:solidFill>
                  <a:schemeClr val="bg1">
                    <a:lumMod val="50000"/>
                  </a:schemeClr>
                </a:solidFill>
              </a:rPr>
              <a:t>2022</a:t>
            </a:r>
            <a:r>
              <a:rPr lang="en-US" altLang="zh-CN" sz="1600" i="1" strike="sngStrike" kern="0" dirty="0" smtClean="0">
                <a:solidFill>
                  <a:schemeClr val="bg1">
                    <a:lumMod val="50000"/>
                  </a:schemeClr>
                </a:solidFill>
                <a:sym typeface="Wingdings" panose="05000000000000000000" pitchFamily="2" charset="2"/>
              </a:rPr>
              <a:t> Nov</a:t>
            </a:r>
            <a:r>
              <a:rPr lang="en-US" altLang="zh-CN" sz="1600" i="1" strike="sngStrike" kern="0" dirty="0" smtClean="0">
                <a:solidFill>
                  <a:schemeClr val="bg1">
                    <a:lumMod val="50000"/>
                  </a:schemeClr>
                </a:solidFill>
              </a:rPr>
              <a:t> 2022</a:t>
            </a:r>
            <a:r>
              <a:rPr lang="en-US" altLang="zh-CN" sz="1600" i="1" kern="0" dirty="0" smtClean="0">
                <a:solidFill>
                  <a:srgbClr val="FF0000"/>
                </a:solidFill>
              </a:rPr>
              <a:t>	</a:t>
            </a:r>
          </a:p>
          <a:p>
            <a:pPr marL="0" lvl="1" indent="0" algn="just" defTabSz="685800" eaLnBrk="1" fontAlgn="auto" hangingPunct="1">
              <a:spcBef>
                <a:spcPts val="200"/>
              </a:spcBef>
              <a:spcAft>
                <a:spcPts val="600"/>
              </a:spcAft>
              <a:buNone/>
              <a:defRPr/>
            </a:pPr>
            <a:r>
              <a:rPr lang="en-US" altLang="zh-CN" sz="1600" i="1" kern="0" dirty="0">
                <a:solidFill>
                  <a:srgbClr val="FF0000"/>
                </a:solidFill>
                <a:sym typeface="Wingdings" panose="05000000000000000000" pitchFamily="2" charset="2"/>
              </a:rPr>
              <a:t>	</a:t>
            </a:r>
            <a:r>
              <a:rPr lang="en-US" altLang="zh-CN" sz="1600" i="1" kern="0" dirty="0" smtClean="0">
                <a:solidFill>
                  <a:srgbClr val="FF0000"/>
                </a:solidFill>
                <a:sym typeface="Wingdings" panose="05000000000000000000" pitchFamily="2" charset="2"/>
              </a:rPr>
              <a:t>			</a:t>
            </a:r>
            <a:r>
              <a:rPr lang="en-US" altLang="zh-CN" sz="1600" i="1" kern="0" dirty="0" smtClean="0">
                <a:solidFill>
                  <a:srgbClr val="00B050"/>
                </a:solidFill>
                <a:sym typeface="Wingdings" panose="05000000000000000000" pitchFamily="2" charset="2"/>
              </a:rPr>
              <a:t> </a:t>
            </a:r>
            <a:r>
              <a:rPr lang="en-US" altLang="zh-CN" sz="1600" i="1" kern="0" dirty="0">
                <a:solidFill>
                  <a:srgbClr val="00B050"/>
                </a:solidFill>
                <a:sym typeface="Wingdings" panose="05000000000000000000" pitchFamily="2" charset="2"/>
              </a:rPr>
              <a:t>Jan </a:t>
            </a:r>
            <a:r>
              <a:rPr lang="en-US" altLang="zh-CN" sz="1600" i="1" kern="0" dirty="0">
                <a:solidFill>
                  <a:srgbClr val="00B050"/>
                </a:solidFill>
              </a:rPr>
              <a:t>2023</a:t>
            </a: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600" kern="0" dirty="0">
                <a:solidFill>
                  <a:srgbClr val="00B050"/>
                </a:solidFill>
              </a:rPr>
              <a:t>Recirculation LB (D2.0)	</a:t>
            </a:r>
            <a:r>
              <a:rPr lang="en-US" altLang="zh-CN" sz="1600" i="1" strike="sngStrike" kern="0" dirty="0" smtClean="0">
                <a:solidFill>
                  <a:schemeClr val="bg1">
                    <a:lumMod val="50000"/>
                  </a:schemeClr>
                </a:solidFill>
              </a:rPr>
              <a:t>Jan </a:t>
            </a:r>
            <a:r>
              <a:rPr lang="en-US" altLang="zh-CN" sz="1600" i="1" strike="sngStrike" kern="0" dirty="0">
                <a:solidFill>
                  <a:schemeClr val="bg1">
                    <a:lumMod val="50000"/>
                  </a:schemeClr>
                </a:solidFill>
              </a:rPr>
              <a:t>2023</a:t>
            </a:r>
            <a:r>
              <a:rPr lang="en-US" altLang="zh-CN" sz="1600" i="1" strike="sngStrike" kern="0" dirty="0">
                <a:solidFill>
                  <a:schemeClr val="bg1">
                    <a:lumMod val="50000"/>
                  </a:schemeClr>
                </a:solidFill>
                <a:sym typeface="Wingdings" panose="05000000000000000000" pitchFamily="2" charset="2"/>
              </a:rPr>
              <a:t>  </a:t>
            </a:r>
            <a:r>
              <a:rPr lang="en-US" altLang="zh-CN" sz="1600" i="1" strike="sngStrike" kern="0" dirty="0" smtClean="0">
                <a:solidFill>
                  <a:schemeClr val="bg1">
                    <a:lumMod val="50000"/>
                  </a:schemeClr>
                </a:solidFill>
                <a:sym typeface="Wingdings" panose="05000000000000000000" pitchFamily="2" charset="2"/>
              </a:rPr>
              <a:t>Mar 2023</a:t>
            </a:r>
            <a:r>
              <a:rPr lang="en-US" altLang="zh-CN" sz="1600" i="1" kern="0" dirty="0">
                <a:solidFill>
                  <a:srgbClr val="00B050"/>
                </a:solidFill>
                <a:sym typeface="Wingdings" panose="05000000000000000000" pitchFamily="2" charset="2"/>
              </a:rPr>
              <a:t> </a:t>
            </a:r>
            <a:endParaRPr lang="en-US" altLang="zh-CN" sz="1600" i="1" kern="0" dirty="0" smtClean="0">
              <a:solidFill>
                <a:srgbClr val="00B050"/>
              </a:solidFill>
              <a:sym typeface="Wingdings" panose="05000000000000000000" pitchFamily="2" charset="2"/>
            </a:endParaRPr>
          </a:p>
          <a:p>
            <a:pPr marL="0" lvl="1" indent="0" algn="just" defTabSz="685800" eaLnBrk="1" fontAlgn="auto" hangingPunct="1">
              <a:spcBef>
                <a:spcPts val="200"/>
              </a:spcBef>
              <a:spcAft>
                <a:spcPts val="600"/>
              </a:spcAft>
              <a:buNone/>
              <a:defRPr/>
            </a:pPr>
            <a:r>
              <a:rPr lang="en-US" altLang="zh-CN" sz="1600" i="1" kern="0" dirty="0">
                <a:solidFill>
                  <a:srgbClr val="00B050"/>
                </a:solidFill>
                <a:sym typeface="Wingdings" panose="05000000000000000000" pitchFamily="2" charset="2"/>
              </a:rPr>
              <a:t>	</a:t>
            </a:r>
            <a:r>
              <a:rPr lang="en-US" altLang="zh-CN" sz="1600" i="1" kern="0" dirty="0" smtClean="0">
                <a:solidFill>
                  <a:srgbClr val="00B050"/>
                </a:solidFill>
                <a:sym typeface="Wingdings" panose="05000000000000000000" pitchFamily="2" charset="2"/>
              </a:rPr>
              <a:t>			</a:t>
            </a:r>
            <a:r>
              <a:rPr lang="en-US" altLang="zh-CN" sz="1600" kern="0" dirty="0" smtClean="0">
                <a:solidFill>
                  <a:srgbClr val="00B050"/>
                </a:solidFill>
              </a:rPr>
              <a:t> </a:t>
            </a:r>
            <a:r>
              <a:rPr lang="en-US" altLang="zh-CN" sz="1600" kern="0" dirty="0">
                <a:solidFill>
                  <a:srgbClr val="00B050"/>
                </a:solidFill>
              </a:rPr>
              <a:t>July 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600" kern="0" dirty="0">
                <a:solidFill>
                  <a:srgbClr val="FF0000"/>
                </a:solidFill>
              </a:rPr>
              <a:t>Recirculation LB (D3.0)	</a:t>
            </a:r>
            <a:r>
              <a:rPr lang="en-US" altLang="zh-CN" sz="1600" i="1" strike="sngStrike" kern="0" dirty="0" smtClean="0">
                <a:solidFill>
                  <a:schemeClr val="bg1">
                    <a:lumMod val="50000"/>
                  </a:schemeClr>
                </a:solidFill>
              </a:rPr>
              <a:t>May </a:t>
            </a:r>
            <a:r>
              <a:rPr lang="en-US" altLang="zh-CN" sz="1600" i="1" strike="sngStrike" kern="0" dirty="0">
                <a:solidFill>
                  <a:schemeClr val="bg1">
                    <a:lumMod val="50000"/>
                  </a:schemeClr>
                </a:solidFill>
              </a:rPr>
              <a:t>2023</a:t>
            </a:r>
            <a:r>
              <a:rPr lang="en-US" altLang="zh-CN" sz="1600" i="1" strike="sngStrike" kern="0" dirty="0">
                <a:solidFill>
                  <a:schemeClr val="bg1">
                    <a:lumMod val="50000"/>
                  </a:schemeClr>
                </a:solidFill>
                <a:sym typeface="Wingdings" panose="05000000000000000000" pitchFamily="2" charset="2"/>
              </a:rPr>
              <a:t> </a:t>
            </a:r>
            <a:r>
              <a:rPr lang="en-US" altLang="zh-CN" sz="1600" kern="0" dirty="0" smtClean="0">
                <a:solidFill>
                  <a:srgbClr val="FF0000"/>
                </a:solidFill>
              </a:rPr>
              <a:t> </a:t>
            </a:r>
            <a:r>
              <a:rPr lang="en-US" altLang="zh-CN" sz="1600" kern="0" dirty="0">
                <a:solidFill>
                  <a:srgbClr val="FF0000"/>
                </a:solidFill>
              </a:rPr>
              <a:t>Nov 2023</a:t>
            </a:r>
          </a:p>
          <a:p>
            <a:pPr marL="161925" lvl="1" indent="-233363" algn="just" defTabSz="685800" eaLnBrk="1" fontAlgn="auto" hangingPunct="1">
              <a:spcBef>
                <a:spcPts val="200"/>
              </a:spcBef>
              <a:spcAft>
                <a:spcPts val="600"/>
              </a:spcAft>
              <a:defRPr/>
            </a:pPr>
            <a:r>
              <a:rPr lang="en-US" altLang="zh-CN" sz="1600" kern="0" dirty="0"/>
              <a:t>Recirculation LB (D4.0)	</a:t>
            </a:r>
            <a:r>
              <a:rPr lang="en-US" altLang="zh-CN" sz="1600" i="1" kern="0" dirty="0" smtClean="0"/>
              <a:t>July 2023 </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a:t>
            </a:r>
            <a:r>
              <a:rPr lang="en-US" altLang="zh-CN" sz="1600" i="1" dirty="0">
                <a:solidFill>
                  <a:srgbClr val="00B0F0"/>
                </a:solidFill>
                <a:ea typeface="宋体" panose="02010600030101010101" pitchFamily="2" charset="-122"/>
              </a:rPr>
              <a:t>Jan 2024</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a:t>Initial SA Ballot (D4.0)	</a:t>
            </a:r>
            <a:r>
              <a:rPr lang="en-US" altLang="zh-CN" sz="1600" kern="0" dirty="0" smtClean="0"/>
              <a:t>Sep 2023 </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Mar </a:t>
            </a:r>
            <a:r>
              <a:rPr lang="en-US" altLang="zh-CN" sz="1600" i="1" dirty="0">
                <a:solidFill>
                  <a:srgbClr val="00B0F0"/>
                </a:solidFill>
                <a:ea typeface="宋体" panose="02010600030101010101" pitchFamily="2" charset="-122"/>
              </a:rPr>
              <a:t>2024</a:t>
            </a:r>
            <a:endParaRPr lang="en-US" altLang="zh-CN" sz="1600" kern="0" dirty="0"/>
          </a:p>
          <a:p>
            <a:pPr marL="161925" lvl="1" indent="-233363" algn="just" defTabSz="685800" eaLnBrk="1" fontAlgn="auto" hangingPunct="1">
              <a:spcBef>
                <a:spcPts val="200"/>
              </a:spcBef>
              <a:spcAft>
                <a:spcPts val="600"/>
              </a:spcAft>
              <a:defRPr/>
            </a:pPr>
            <a:r>
              <a:rPr lang="en-US" altLang="zh-CN" sz="1600" kern="0" dirty="0"/>
              <a:t>Final 802.11 WG approval	</a:t>
            </a:r>
            <a:r>
              <a:rPr lang="en-US" altLang="zh-CN" sz="1600" i="1" kern="0" dirty="0"/>
              <a:t>July </a:t>
            </a:r>
            <a:r>
              <a:rPr lang="en-US" altLang="zh-CN" sz="1600" i="1" kern="0" dirty="0" smtClean="0"/>
              <a:t>2024</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a:t>
            </a:r>
            <a:r>
              <a:rPr lang="en-US" altLang="zh-CN" sz="1600" i="1" dirty="0">
                <a:solidFill>
                  <a:srgbClr val="00B0F0"/>
                </a:solidFill>
                <a:ea typeface="宋体" panose="02010600030101010101" pitchFamily="2" charset="-122"/>
              </a:rPr>
              <a:t>Jan 2025</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a:t>802 EC approval		</a:t>
            </a:r>
            <a:r>
              <a:rPr lang="en-US" altLang="zh-CN" sz="1600" i="1" kern="0" dirty="0"/>
              <a:t>July </a:t>
            </a:r>
            <a:r>
              <a:rPr lang="en-US" altLang="zh-CN" sz="1600" i="1" kern="0" dirty="0" smtClean="0"/>
              <a:t>2024</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a:t>
            </a:r>
            <a:r>
              <a:rPr lang="en-US" altLang="zh-CN" sz="1600" i="1" dirty="0">
                <a:solidFill>
                  <a:srgbClr val="00B0F0"/>
                </a:solidFill>
                <a:ea typeface="宋体" panose="02010600030101010101" pitchFamily="2" charset="-122"/>
              </a:rPr>
              <a:t>Jan 2025</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err="1"/>
              <a:t>RevCom</a:t>
            </a:r>
            <a:r>
              <a:rPr lang="en-US" altLang="zh-CN" sz="1600" kern="0" dirty="0"/>
              <a:t> and SASB </a:t>
            </a:r>
            <a:r>
              <a:rPr lang="en-US" altLang="zh-CN" sz="1600" kern="0" dirty="0" smtClean="0"/>
              <a:t>approval	Sep 2024</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Mar </a:t>
            </a:r>
            <a:r>
              <a:rPr lang="en-US" altLang="zh-CN" sz="1600" i="1" dirty="0">
                <a:solidFill>
                  <a:srgbClr val="00B0F0"/>
                </a:solidFill>
                <a:ea typeface="宋体" panose="02010600030101010101" pitchFamily="2" charset="-122"/>
              </a:rPr>
              <a:t>2025</a:t>
            </a:r>
            <a:endParaRPr lang="en-US" altLang="zh-CN" sz="16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a:t>
            </a:r>
            <a:r>
              <a:rPr lang="en-US" altLang="zh-CN" kern="0" dirty="0" smtClean="0">
                <a:solidFill>
                  <a:srgbClr val="000000"/>
                </a:solidFill>
              </a:rPr>
              <a:t>resolution for D2.0)</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smtClean="0">
                <a:solidFill>
                  <a:schemeClr val="bg1">
                    <a:lumMod val="50000"/>
                  </a:schemeClr>
                </a:solidFill>
                <a:latin typeface="Times New Roman"/>
              </a:rPr>
              <a:t>July 14, </a:t>
            </a:r>
            <a:r>
              <a:rPr lang="en-US" altLang="zh-CN" sz="1600" kern="0" dirty="0">
                <a:solidFill>
                  <a:schemeClr val="bg1">
                    <a:lumMod val="50000"/>
                  </a:schemeClr>
                </a:solidFill>
                <a:latin typeface="Times New Roman"/>
              </a:rPr>
              <a:t>2023</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802.11 Working group Motion passes</a:t>
            </a:r>
            <a:r>
              <a:rPr lang="zh-CN" altLang="en-US" sz="1400" kern="0" dirty="0">
                <a:solidFill>
                  <a:schemeClr val="bg1">
                    <a:lumMod val="50000"/>
                  </a:schemeClr>
                </a:solidFill>
                <a:latin typeface="Times New Roman"/>
              </a:rPr>
              <a:t>：</a:t>
            </a:r>
            <a:r>
              <a:rPr lang="en-US" altLang="zh-CN" sz="1400" kern="0" dirty="0">
                <a:solidFill>
                  <a:schemeClr val="bg1">
                    <a:lumMod val="50000"/>
                  </a:schemeClr>
                </a:solidFill>
                <a:latin typeface="Times New Roman"/>
              </a:rPr>
              <a:t>802.11bf (WLAN Sensing) Draft </a:t>
            </a:r>
            <a:r>
              <a:rPr lang="en-US" altLang="zh-CN" sz="1400" kern="0" dirty="0" smtClean="0">
                <a:solidFill>
                  <a:schemeClr val="bg1">
                    <a:lumMod val="50000"/>
                  </a:schemeClr>
                </a:solidFill>
                <a:latin typeface="Times New Roman"/>
              </a:rPr>
              <a:t>2.0 </a:t>
            </a:r>
            <a:r>
              <a:rPr lang="en-US" altLang="zh-CN" sz="1400" kern="0" dirty="0">
                <a:solidFill>
                  <a:schemeClr val="bg1">
                    <a:lumMod val="50000"/>
                  </a:schemeClr>
                </a:solidFill>
                <a:latin typeface="Times New Roman"/>
              </a:rPr>
              <a:t>and </a:t>
            </a:r>
            <a:r>
              <a:rPr lang="en-US" altLang="zh-CN" sz="1400" kern="0" dirty="0" smtClean="0">
                <a:solidFill>
                  <a:schemeClr val="bg1">
                    <a:lumMod val="50000"/>
                  </a:schemeClr>
                </a:solidFill>
                <a:latin typeface="Times New Roman"/>
              </a:rPr>
              <a:t>Re-circulation Letter Ballot</a:t>
            </a:r>
            <a:endParaRPr lang="en-US" altLang="zh-CN" sz="1400" kern="0" dirty="0">
              <a:solidFill>
                <a:schemeClr val="bg1">
                  <a:lumMod val="50000"/>
                </a:schemeClr>
              </a:solidFill>
              <a:latin typeface="Times New Roman"/>
            </a:endParaRPr>
          </a:p>
          <a:p>
            <a:pPr algn="just">
              <a:buFont typeface="Times New Roman" pitchFamily="16" charset="0"/>
              <a:buChar char="•"/>
            </a:pPr>
            <a:endParaRPr lang="en-US" altLang="zh-CN" sz="1600" kern="0" dirty="0">
              <a:solidFill>
                <a:schemeClr val="bg1">
                  <a:lumMod val="50000"/>
                </a:schemeClr>
              </a:solidFill>
              <a:latin typeface="Times New Roman"/>
            </a:endParaRPr>
          </a:p>
          <a:p>
            <a:pPr algn="just">
              <a:buFont typeface="Times New Roman" pitchFamily="16" charset="0"/>
              <a:buChar char="•"/>
            </a:pPr>
            <a:r>
              <a:rPr lang="en-US" altLang="zh-CN" sz="1600" kern="0" dirty="0" smtClean="0">
                <a:solidFill>
                  <a:schemeClr val="bg1">
                    <a:lumMod val="50000"/>
                  </a:schemeClr>
                </a:solidFill>
                <a:latin typeface="Times New Roman"/>
              </a:rPr>
              <a:t>Wed </a:t>
            </a:r>
            <a:r>
              <a:rPr lang="en-US" altLang="zh-CN" sz="1600" kern="0" dirty="0">
                <a:solidFill>
                  <a:schemeClr val="bg1">
                    <a:lumMod val="50000"/>
                  </a:schemeClr>
                </a:solidFill>
                <a:latin typeface="Times New Roman"/>
              </a:rPr>
              <a:t>July 26, 2023 at 23:59 Eastern Time USA (11:59 PM</a:t>
            </a:r>
            <a:r>
              <a:rPr lang="en-US" altLang="zh-CN" sz="1600" kern="0" dirty="0" smtClean="0">
                <a:solidFill>
                  <a:schemeClr val="bg1">
                    <a:lumMod val="50000"/>
                  </a:schemeClr>
                </a:solidFill>
                <a:latin typeface="Times New Roman"/>
              </a:rPr>
              <a:t>)</a:t>
            </a:r>
            <a:endParaRPr lang="en-US" altLang="zh-CN" sz="1600" kern="0" dirty="0">
              <a:solidFill>
                <a:schemeClr val="bg1">
                  <a:lumMod val="50000"/>
                </a:schemeClr>
              </a:solidFill>
              <a:latin typeface="Times New Roman"/>
            </a:endParaRP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Initial LB start for D2.0</a:t>
            </a:r>
          </a:p>
          <a:p>
            <a:pPr lvl="1" algn="just">
              <a:buFont typeface="Times New Roman" pitchFamily="16" charset="0"/>
              <a:buChar char="•"/>
            </a:pPr>
            <a:endParaRPr lang="en-US" altLang="zh-CN" sz="1200" kern="0" dirty="0">
              <a:solidFill>
                <a:schemeClr val="bg1">
                  <a:lumMod val="50000"/>
                </a:schemeClr>
              </a:solidFill>
              <a:latin typeface="Times New Roman"/>
            </a:endParaRPr>
          </a:p>
          <a:p>
            <a:pPr algn="just">
              <a:buFont typeface="Times New Roman" pitchFamily="16" charset="0"/>
              <a:buChar char="•"/>
            </a:pPr>
            <a:r>
              <a:rPr lang="en-US" altLang="zh-CN" sz="1600" kern="0" dirty="0" smtClean="0">
                <a:solidFill>
                  <a:schemeClr val="bg1">
                    <a:lumMod val="50000"/>
                  </a:schemeClr>
                </a:solidFill>
                <a:latin typeface="Times New Roman"/>
              </a:rPr>
              <a:t>Sun </a:t>
            </a:r>
            <a:r>
              <a:rPr lang="en-US" altLang="zh-CN" sz="1600" kern="0" dirty="0">
                <a:solidFill>
                  <a:schemeClr val="bg1">
                    <a:lumMod val="50000"/>
                  </a:schemeClr>
                </a:solidFill>
                <a:latin typeface="Times New Roman"/>
              </a:rPr>
              <a:t>August 20, 2023 at 23:59 Eastern Time USA (11:59 PM</a:t>
            </a:r>
            <a:r>
              <a:rPr lang="en-US" altLang="zh-CN" sz="1600" kern="0" dirty="0" smtClean="0">
                <a:solidFill>
                  <a:schemeClr val="bg1">
                    <a:lumMod val="50000"/>
                  </a:schemeClr>
                </a:solidFill>
                <a:latin typeface="Times New Roman"/>
              </a:rPr>
              <a:t>)</a:t>
            </a:r>
          </a:p>
          <a:p>
            <a:pPr lvl="1" algn="just">
              <a:buFont typeface="微软雅黑" panose="020B0503020204020204" pitchFamily="34" charset="-122"/>
              <a:buChar char="–"/>
            </a:pPr>
            <a:r>
              <a:rPr lang="en-US" altLang="zh-CN" sz="1400" kern="0" dirty="0" smtClean="0">
                <a:solidFill>
                  <a:schemeClr val="bg1">
                    <a:lumMod val="50000"/>
                  </a:schemeClr>
                </a:solidFill>
                <a:latin typeface="Times New Roman"/>
              </a:rPr>
              <a:t>Initial LB end for D2.0</a:t>
            </a:r>
          </a:p>
          <a:p>
            <a:pPr lvl="1" algn="just">
              <a:buFont typeface="微软雅黑" panose="020B0503020204020204" pitchFamily="34" charset="-122"/>
              <a:buChar char="–"/>
            </a:pPr>
            <a:r>
              <a:rPr lang="en-US" altLang="zh-CN" sz="1400" kern="0" dirty="0" smtClean="0">
                <a:solidFill>
                  <a:schemeClr val="bg1">
                    <a:lumMod val="50000"/>
                  </a:schemeClr>
                </a:solidFill>
                <a:latin typeface="Times New Roman"/>
              </a:rPr>
              <a:t>Assign </a:t>
            </a:r>
            <a:r>
              <a:rPr lang="en-US" altLang="zh-CN" sz="1400" kern="0" dirty="0">
                <a:solidFill>
                  <a:schemeClr val="bg1">
                    <a:lumMod val="50000"/>
                  </a:schemeClr>
                </a:solidFill>
                <a:latin typeface="Times New Roman"/>
              </a:rPr>
              <a:t>the comments</a:t>
            </a: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smtClean="0">
                <a:solidFill>
                  <a:srgbClr val="000000"/>
                </a:solidFill>
                <a:latin typeface="Times New Roman"/>
              </a:rPr>
              <a:t>Target for </a:t>
            </a:r>
            <a:r>
              <a:rPr lang="en-US" altLang="zh-CN" sz="1600" kern="0" dirty="0">
                <a:solidFill>
                  <a:srgbClr val="FF0000"/>
                </a:solidFill>
              </a:rPr>
              <a:t>Recirculation LB (D3.0) </a:t>
            </a:r>
            <a:r>
              <a:rPr lang="en-US" altLang="zh-CN" sz="1600" kern="0" dirty="0" smtClean="0"/>
              <a:t>in</a:t>
            </a:r>
            <a:r>
              <a:rPr lang="en-US" altLang="zh-CN" sz="1600" kern="0" dirty="0" smtClean="0">
                <a:solidFill>
                  <a:srgbClr val="FF0000"/>
                </a:solidFill>
              </a:rPr>
              <a:t> </a:t>
            </a:r>
            <a:r>
              <a:rPr lang="en-US" altLang="zh-CN" sz="1600" kern="0" dirty="0" smtClean="0">
                <a:solidFill>
                  <a:srgbClr val="FF0000"/>
                </a:solidFill>
                <a:latin typeface="Times New Roman"/>
              </a:rPr>
              <a:t>November</a:t>
            </a:r>
            <a:r>
              <a:rPr lang="en-US" altLang="zh-CN" sz="1600" kern="0" dirty="0" smtClean="0">
                <a:solidFill>
                  <a:srgbClr val="000000"/>
                </a:solidFill>
                <a:latin typeface="Times New Roman"/>
              </a:rPr>
              <a:t> Plenary</a:t>
            </a:r>
            <a:endParaRPr lang="en-US" altLang="zh-CN" sz="1600" b="1"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61563"/>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353797192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a:t>
            </a:r>
            <a:r>
              <a:rPr lang="en-US" altLang="zh-CN" dirty="0" smtClean="0"/>
              <a:t>(Self)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smtClean="0"/>
              <a:t>Technology </a:t>
            </a:r>
            <a:r>
              <a:rPr lang="en-US" altLang="zh-CN" sz="2400" dirty="0"/>
              <a:t>and standardization gaps to support WLAN sensing</a:t>
            </a:r>
          </a:p>
          <a:p>
            <a:pPr lvl="1" algn="just"/>
            <a:r>
              <a:rPr lang="en-US" altLang="zh-CN" sz="2400" dirty="0"/>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September Interim)</a:t>
            </a:r>
            <a:endParaRPr lang="en-US" altLang="en-US" b="0" dirty="0">
              <a:solidFill>
                <a:schemeClr val="tx2"/>
              </a:solidFill>
            </a:endParaRPr>
          </a:p>
        </p:txBody>
      </p:sp>
      <p:sp>
        <p:nvSpPr>
          <p:cNvPr id="6" name="Rectangle 3"/>
          <p:cNvSpPr txBox="1">
            <a:spLocks noChangeArrowheads="1"/>
          </p:cNvSpPr>
          <p:nvPr/>
        </p:nvSpPr>
        <p:spPr bwMode="auto">
          <a:xfrm>
            <a:off x="157348" y="1143000"/>
            <a:ext cx="6204271"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smtClean="0">
                <a:solidFill>
                  <a:srgbClr val="FF0000"/>
                </a:solidFill>
                <a:cs typeface="Times New Roman" panose="02020603050405020304" pitchFamily="18" charset="0"/>
              </a:rPr>
              <a:t>Confirmed</a:t>
            </a:r>
            <a:r>
              <a:rPr lang="en-US" altLang="zh-CN" b="1" dirty="0">
                <a:solidFill>
                  <a:srgbClr val="FF0000"/>
                </a:solidFill>
                <a:cs typeface="Times New Roman" panose="02020603050405020304" pitchFamily="18" charset="0"/>
              </a:rPr>
              <a: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smtClean="0">
                <a:cs typeface="Times New Roman" panose="02020603050405020304" pitchFamily="18" charset="0"/>
              </a:rPr>
              <a:t>Sept </a:t>
            </a:r>
            <a:r>
              <a:rPr lang="en-US" altLang="zh-CN" sz="1800" b="1" dirty="0">
                <a:cs typeface="Times New Roman" panose="02020603050405020304" pitchFamily="18" charset="0"/>
              </a:rPr>
              <a:t>	19	(Tuesday</a:t>
            </a:r>
            <a:r>
              <a:rPr lang="en-US" altLang="zh-CN" sz="1800" b="1" dirty="0" smtClean="0">
                <a:cs typeface="Times New Roman" panose="02020603050405020304" pitchFamily="18" charset="0"/>
              </a:rPr>
              <a:t>)</a:t>
            </a:r>
            <a:r>
              <a:rPr lang="en-US" altLang="zh-CN" sz="1800" b="1" dirty="0">
                <a:cs typeface="Times New Roman" panose="02020603050405020304" pitchFamily="18" charset="0"/>
              </a:rPr>
              <a:t>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Sept 	21	(Thursday</a:t>
            </a:r>
            <a:r>
              <a:rPr lang="en-US" altLang="zh-CN" sz="1800" b="1" dirty="0" smtClean="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Sept 	25	(Monday</a:t>
            </a:r>
            <a:r>
              <a:rPr lang="en-US" altLang="zh-CN" sz="1800" b="1" dirty="0" smtClean="0">
                <a:cs typeface="Times New Roman" panose="02020603050405020304" pitchFamily="18" charset="0"/>
              </a:rPr>
              <a:t>)</a:t>
            </a:r>
            <a:r>
              <a:rPr lang="en-US" altLang="zh-CN" sz="1800" b="1" dirty="0">
                <a:cs typeface="Times New Roman" panose="02020603050405020304" pitchFamily="18" charset="0"/>
              </a:rPr>
              <a:t>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cs typeface="Times New Roman" panose="02020603050405020304" pitchFamily="18" charset="0"/>
              </a:rPr>
              <a:t>Sept 	26	(Tuesday</a:t>
            </a:r>
            <a:r>
              <a:rPr lang="en-US" altLang="zh-CN" sz="1800" b="1" strike="sngStrike" dirty="0" smtClean="0">
                <a:cs typeface="Times New Roman" panose="02020603050405020304" pitchFamily="18" charset="0"/>
              </a:rPr>
              <a:t>)</a:t>
            </a:r>
            <a:r>
              <a:rPr lang="en-US" altLang="zh-CN" sz="1800" b="1" strike="sngStrike" dirty="0">
                <a:cs typeface="Times New Roman" panose="02020603050405020304" pitchFamily="18" charset="0"/>
              </a:rPr>
              <a:t>	10</a:t>
            </a:r>
            <a:r>
              <a:rPr lang="zh-CN" altLang="en-US" sz="1800" b="1" strike="sngStrike" dirty="0">
                <a:cs typeface="Times New Roman" panose="02020603050405020304" pitchFamily="18" charset="0"/>
              </a:rPr>
              <a:t>：</a:t>
            </a:r>
            <a:r>
              <a:rPr lang="en-US" altLang="zh-CN" sz="1800" b="1" strike="sngStrike" dirty="0">
                <a:cs typeface="Times New Roman" panose="02020603050405020304" pitchFamily="18" charset="0"/>
              </a:rPr>
              <a:t>00 - 12:00 ET</a:t>
            </a:r>
          </a:p>
          <a:p>
            <a:pPr marL="685800" lvl="2" indent="-285750" algn="just">
              <a:spcBef>
                <a:spcPct val="0"/>
              </a:spcBef>
              <a:spcAft>
                <a:spcPts val="300"/>
              </a:spcAft>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smtClean="0">
                <a:cs typeface="Times New Roman" panose="02020603050405020304" pitchFamily="18" charset="0"/>
              </a:rPr>
              <a:t>Oct </a:t>
            </a:r>
            <a:r>
              <a:rPr lang="en-US" altLang="zh-CN" sz="1800" b="1" dirty="0">
                <a:cs typeface="Times New Roman" panose="02020603050405020304" pitchFamily="18" charset="0"/>
              </a:rPr>
              <a:t>	10	(Tuesday</a:t>
            </a:r>
            <a:r>
              <a:rPr lang="en-US" altLang="zh-CN" sz="1800" b="1" dirty="0" smtClean="0">
                <a:cs typeface="Times New Roman" panose="02020603050405020304" pitchFamily="18" charset="0"/>
              </a:rPr>
              <a:t>)</a:t>
            </a:r>
            <a:r>
              <a:rPr lang="en-US" altLang="zh-CN" sz="1800" b="1" dirty="0">
                <a:cs typeface="Times New Roman" panose="02020603050405020304" pitchFamily="18" charset="0"/>
              </a:rPr>
              <a:t>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a:t>
            </a:r>
            <a:r>
              <a:rPr lang="en-US" altLang="zh-CN" sz="1800" b="1" dirty="0" smtClean="0">
                <a:cs typeface="Times New Roman" panose="02020603050405020304" pitchFamily="18" charset="0"/>
              </a:rPr>
              <a:t>ET</a:t>
            </a:r>
            <a:r>
              <a:rPr lang="en-US" altLang="zh-CN" sz="1800" b="1" dirty="0">
                <a:solidFill>
                  <a:srgbClr val="00B0F0"/>
                </a:solidFill>
                <a:cs typeface="Times New Roman" panose="02020603050405020304" pitchFamily="18" charset="0"/>
              </a:rPr>
              <a:t> </a:t>
            </a:r>
            <a:r>
              <a:rPr lang="en-US" altLang="zh-CN" sz="1800" b="1" dirty="0">
                <a:cs typeface="Times New Roman" panose="02020603050405020304" pitchFamily="18" charset="0"/>
              </a:rPr>
              <a:t>--- Motion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Oct 	12	(Thursday</a:t>
            </a:r>
            <a:r>
              <a:rPr lang="en-US" altLang="zh-CN" sz="1800" b="1" dirty="0" smtClean="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	</a:t>
            </a:r>
            <a:r>
              <a:rPr lang="en-US" altLang="zh-CN" sz="1800" b="1" dirty="0" smtClean="0">
                <a:solidFill>
                  <a:srgbClr val="00B0F0"/>
                </a:solidFill>
                <a:cs typeface="Times New Roman" panose="02020603050405020304" pitchFamily="18" charset="0"/>
              </a:rPr>
              <a:t>23</a:t>
            </a:r>
            <a:r>
              <a:rPr lang="zh-CN" altLang="en-US" sz="1800" b="1" dirty="0" smtClean="0">
                <a:solidFill>
                  <a:srgbClr val="00B0F0"/>
                </a:solidFill>
                <a:cs typeface="Times New Roman" panose="02020603050405020304" pitchFamily="18" charset="0"/>
              </a:rPr>
              <a:t>：</a:t>
            </a:r>
            <a:r>
              <a:rPr lang="en-US" altLang="zh-CN" sz="1800" b="1" dirty="0" smtClean="0">
                <a:solidFill>
                  <a:srgbClr val="00B0F0"/>
                </a:solidFill>
                <a:cs typeface="Times New Roman" panose="02020603050405020304" pitchFamily="18" charset="0"/>
              </a:rPr>
              <a:t>00 - 01:00 ET</a:t>
            </a: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16	(Monday</a:t>
            </a:r>
            <a:r>
              <a:rPr lang="en-US" altLang="zh-CN" sz="1800" b="1" dirty="0" smtClean="0">
                <a:cs typeface="Times New Roman" panose="02020603050405020304" pitchFamily="18" charset="0"/>
              </a:rPr>
              <a:t>)</a:t>
            </a:r>
            <a:r>
              <a:rPr lang="en-US" altLang="zh-CN" sz="1800" b="1" dirty="0">
                <a:cs typeface="Times New Roman" panose="02020603050405020304" pitchFamily="18" charset="0"/>
              </a:rPr>
              <a:t>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17	(Tuesday</a:t>
            </a:r>
            <a:r>
              <a:rPr lang="en-US" altLang="zh-CN" sz="1800" b="1" dirty="0" smtClean="0">
                <a:cs typeface="Times New Roman" panose="02020603050405020304" pitchFamily="18" charset="0"/>
              </a:rPr>
              <a:t>)</a:t>
            </a:r>
            <a:r>
              <a:rPr lang="en-US" altLang="zh-CN" sz="1800" b="1" dirty="0">
                <a:cs typeface="Times New Roman" panose="02020603050405020304" pitchFamily="18" charset="0"/>
              </a:rPr>
              <a:t>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smtClean="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24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Oct 	26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smtClean="0">
              <a:cs typeface="Times New Roman" panose="02020603050405020304" pitchFamily="18" charset="0"/>
            </a:endParaRPr>
          </a:p>
        </p:txBody>
      </p:sp>
      <p:sp>
        <p:nvSpPr>
          <p:cNvPr id="2" name="矩形 1">
            <a:extLst>
              <a:ext uri="{FF2B5EF4-FFF2-40B4-BE49-F238E27FC236}">
                <a16:creationId xmlns:a16="http://schemas.microsoft.com/office/drawing/2014/main" xmlns="" id="{58FF7B02-5BE2-44E0-B2CE-1F5FF2F26879}"/>
              </a:ext>
            </a:extLst>
          </p:cNvPr>
          <p:cNvSpPr/>
          <p:nvPr/>
        </p:nvSpPr>
        <p:spPr>
          <a:xfrm>
            <a:off x="7010400" y="4648200"/>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a16="http://schemas.microsoft.com/office/drawing/2014/main" xmlns="" id="{B3E5154D-77E5-43B4-914D-22E74CC824AD}"/>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t>
            </a:r>
            <a:r>
              <a:rPr lang="en-US" altLang="zh-CN" sz="900" strike="sngStrike" dirty="0" smtClean="0">
                <a:cs typeface="MS PGothic" charset="0"/>
              </a:rPr>
              <a:t>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7" name="Rectangle 3"/>
          <p:cNvSpPr txBox="1">
            <a:spLocks noChangeArrowheads="1"/>
          </p:cNvSpPr>
          <p:nvPr/>
        </p:nvSpPr>
        <p:spPr bwMode="auto">
          <a:xfrm>
            <a:off x="6361619" y="1143000"/>
            <a:ext cx="5525581"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31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Nov 	2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smtClean="0">
                <a:cs typeface="Times New Roman" panose="02020603050405020304" pitchFamily="18" charset="0"/>
              </a:rPr>
              <a:t>Nov </a:t>
            </a:r>
            <a:r>
              <a:rPr lang="en-US" altLang="zh-CN" sz="1800" b="1" dirty="0">
                <a:cs typeface="Times New Roman" panose="02020603050405020304" pitchFamily="18" charset="0"/>
              </a:rPr>
              <a:t>	6	(Monday</a:t>
            </a:r>
            <a:r>
              <a:rPr lang="en-US" altLang="zh-CN" sz="1800" b="1" dirty="0" smtClean="0">
                <a:cs typeface="Times New Roman" panose="02020603050405020304" pitchFamily="18" charset="0"/>
              </a:rPr>
              <a:t>)</a:t>
            </a:r>
            <a:r>
              <a:rPr lang="en-US" altLang="zh-CN" sz="1800" b="1" dirty="0">
                <a:cs typeface="Times New Roman" panose="02020603050405020304" pitchFamily="18" charset="0"/>
              </a:rPr>
              <a:t>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Nov 	7	(Tuesday</a:t>
            </a:r>
            <a:r>
              <a:rPr lang="en-US" altLang="zh-CN" sz="1800" b="1" dirty="0" smtClean="0">
                <a:cs typeface="Times New Roman" panose="02020603050405020304" pitchFamily="18" charset="0"/>
              </a:rPr>
              <a:t>)</a:t>
            </a:r>
            <a:r>
              <a:rPr lang="en-US" altLang="zh-CN" sz="1800" b="1" dirty="0">
                <a:cs typeface="Times New Roman" panose="02020603050405020304" pitchFamily="18" charset="0"/>
              </a:rPr>
              <a:t>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600" dirty="0">
              <a:solidFill>
                <a:srgbClr val="00B0F0"/>
              </a:solidFill>
              <a:cs typeface="Times New Roman" panose="02020603050405020304" pitchFamily="18" charset="0"/>
            </a:endParaRPr>
          </a:p>
        </p:txBody>
      </p:sp>
    </p:spTree>
    <p:extLst>
      <p:ext uri="{BB962C8B-B14F-4D97-AF65-F5344CB8AC3E}">
        <p14:creationId xmlns:p14="http://schemas.microsoft.com/office/powerpoint/2010/main" val="303903671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November Plenary 2023 (Nov 12-17</a:t>
            </a:r>
            <a:r>
              <a:rPr lang="en-US" altLang="zh-CN" b="1" dirty="0" smtClean="0"/>
              <a:t>), </a:t>
            </a:r>
            <a:r>
              <a:rPr lang="en-US" altLang="zh-CN" b="1" dirty="0" smtClean="0">
                <a:solidFill>
                  <a:srgbClr val="FF0000"/>
                </a:solidFill>
                <a:cs typeface="Times New Roman" panose="02020603050405020304" pitchFamily="18" charset="0"/>
              </a:rPr>
              <a:t>Confirmed</a:t>
            </a:r>
            <a:r>
              <a:rPr lang="en-US" altLang="zh-CN" b="1" dirty="0">
                <a:solidFill>
                  <a:srgbClr val="FF0000"/>
                </a:solidFill>
                <a:cs typeface="Times New Roman" panose="02020603050405020304" pitchFamily="18" charset="0"/>
              </a:rPr>
              <a:t>: </a:t>
            </a:r>
          </a:p>
        </p:txBody>
      </p:sp>
      <p:graphicFrame>
        <p:nvGraphicFramePr>
          <p:cNvPr id="8" name="表格 7"/>
          <p:cNvGraphicFramePr>
            <a:graphicFrameLocks noGrp="1"/>
          </p:cNvGraphicFramePr>
          <p:nvPr>
            <p:extLst>
              <p:ext uri="{D42A27DB-BD31-4B8C-83A1-F6EECF244321}">
                <p14:modId xmlns:p14="http://schemas.microsoft.com/office/powerpoint/2010/main" val="2740096346"/>
              </p:ext>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a16="http://schemas.microsoft.com/office/drawing/2014/main" xmlns="" val="20000"/>
                    </a:ext>
                  </a:extLst>
                </a:gridCol>
                <a:gridCol w="907862">
                  <a:extLst>
                    <a:ext uri="{9D8B030D-6E8A-4147-A177-3AD203B41FA5}">
                      <a16:colId xmlns:a16="http://schemas.microsoft.com/office/drawing/2014/main" xmlns="" val="20001"/>
                    </a:ext>
                  </a:extLst>
                </a:gridCol>
                <a:gridCol w="1073338">
                  <a:extLst>
                    <a:ext uri="{9D8B030D-6E8A-4147-A177-3AD203B41FA5}">
                      <a16:colId xmlns:a16="http://schemas.microsoft.com/office/drawing/2014/main" xmlns="" val="20002"/>
                    </a:ext>
                  </a:extLst>
                </a:gridCol>
                <a:gridCol w="1295400">
                  <a:extLst>
                    <a:ext uri="{9D8B030D-6E8A-4147-A177-3AD203B41FA5}">
                      <a16:colId xmlns:a16="http://schemas.microsoft.com/office/drawing/2014/main" xmlns="" val="20003"/>
                    </a:ext>
                  </a:extLst>
                </a:gridCol>
                <a:gridCol w="984062">
                  <a:extLst>
                    <a:ext uri="{9D8B030D-6E8A-4147-A177-3AD203B41FA5}">
                      <a16:colId xmlns:a16="http://schemas.microsoft.com/office/drawing/2014/main" xmlns="" val="20004"/>
                    </a:ext>
                  </a:extLst>
                </a:gridCol>
                <a:gridCol w="990600">
                  <a:extLst>
                    <a:ext uri="{9D8B030D-6E8A-4147-A177-3AD203B41FA5}">
                      <a16:colId xmlns:a16="http://schemas.microsoft.com/office/drawing/2014/main" xmlns="" val="20005"/>
                    </a:ext>
                  </a:extLst>
                </a:gridCol>
                <a:gridCol w="997138">
                  <a:extLst>
                    <a:ext uri="{9D8B030D-6E8A-4147-A177-3AD203B41FA5}">
                      <a16:colId xmlns:a16="http://schemas.microsoft.com/office/drawing/2014/main" xmlns=""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smtClean="0">
                          <a:solidFill>
                            <a:schemeClr val="tx1"/>
                          </a:solidFill>
                          <a:effectLst/>
                          <a:latin typeface="Calibri" panose="020F0502020204030204" pitchFamily="34" charset="0"/>
                          <a:ea typeface="宋体" panose="02010600030101010101" pitchFamily="2" charset="-122"/>
                          <a:cs typeface="+mn-cs"/>
                        </a:rPr>
                        <a:t>Hawaii</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smtClean="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smtClean="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smtClean="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smtClean="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02:00-04:00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19:00-21:00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20:00-22:00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13:00-15:00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10:00-12:00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04:30-06:30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21:30-23:30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22:30-00:30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15:30-17:30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12:30-14:30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07:30-09:30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00:30-02:30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18:30-20:30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15:30-17:30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10:00-12:00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03:00-05:00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04:00-06:00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21:00-23:00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18:00-20:00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22173">
                <a:tc>
                  <a:txBody>
                    <a:bodyPr/>
                    <a:lstStyle/>
                    <a:p>
                      <a:pPr marL="0" algn="l" defTabSz="914400" rtl="0" eaLnBrk="1" latinLnBrk="0" hangingPunct="1">
                        <a:spcAft>
                          <a:spcPts val="600"/>
                        </a:spcAft>
                      </a:pPr>
                      <a:r>
                        <a:rPr lang="en-US" sz="1200" b="1" kern="1200" dirty="0" smtClean="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13:30-15:30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06:30-08:30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07:30-09:30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00:30-02:30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21:30-23:30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
        <p:nvSpPr>
          <p:cNvPr id="2" name="矩形 1">
            <a:extLst>
              <a:ext uri="{FF2B5EF4-FFF2-40B4-BE49-F238E27FC236}">
                <a16:creationId xmlns:a16="http://schemas.microsoft.com/office/drawing/2014/main" xmlns="" id="{58FF7B02-5BE2-44E0-B2CE-1F5FF2F26879}"/>
              </a:ext>
            </a:extLst>
          </p:cNvPr>
          <p:cNvSpPr/>
          <p:nvPr/>
        </p:nvSpPr>
        <p:spPr>
          <a:xfrm>
            <a:off x="8070090" y="4724400"/>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a16="http://schemas.microsoft.com/office/drawing/2014/main" xmlns="" id="{B3E5154D-77E5-43B4-914D-22E74CC824AD}"/>
              </a:ext>
            </a:extLst>
          </p:cNvPr>
          <p:cNvSpPr/>
          <p:nvPr/>
        </p:nvSpPr>
        <p:spPr>
          <a:xfrm>
            <a:off x="8070090" y="5411904"/>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9" name="Table 6">
            <a:extLst>
              <a:ext uri="{FF2B5EF4-FFF2-40B4-BE49-F238E27FC236}">
                <a16:creationId xmlns:a16="http://schemas.microsoft.com/office/drawing/2014/main" xmlns="" id="{013B73C4-BB88-9383-2DC0-42D8D70F37FE}"/>
              </a:ext>
            </a:extLst>
          </p:cNvPr>
          <p:cNvGraphicFramePr>
            <a:graphicFrameLocks noGrp="1"/>
          </p:cNvGraphicFramePr>
          <p:nvPr>
            <p:extLst>
              <p:ext uri="{D42A27DB-BD31-4B8C-83A1-F6EECF244321}">
                <p14:modId xmlns:p14="http://schemas.microsoft.com/office/powerpoint/2010/main" val="4122808036"/>
              </p:ext>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smtClean="0">
                          <a:solidFill>
                            <a:schemeClr val="tx1"/>
                          </a:solidFill>
                        </a:rPr>
                        <a:t>TGbf</a:t>
                      </a:r>
                      <a:endParaRPr lang="en-US" altLang="zh-CN" sz="1800" b="0" dirty="0" smtClean="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smtClean="0">
                          <a:solidFill>
                            <a:schemeClr val="tx1"/>
                          </a:solidFill>
                        </a:rPr>
                        <a:t>TGbf</a:t>
                      </a:r>
                      <a:endParaRPr lang="en-US" altLang="zh-CN" sz="1800" b="0" dirty="0" smtClean="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err="1" smtClean="0">
                          <a:solidFill>
                            <a:schemeClr val="tx1"/>
                          </a:solidFill>
                        </a:rPr>
                        <a:t>TGbf</a:t>
                      </a: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smtClean="0">
                          <a:solidFill>
                            <a:schemeClr val="bg1">
                              <a:lumMod val="50000"/>
                            </a:schemeClr>
                          </a:solidFill>
                        </a:rPr>
                        <a:t>Opening</a:t>
                      </a:r>
                      <a:endParaRPr lang="en-US" sz="1800" b="0" dirty="0">
                        <a:solidFill>
                          <a:schemeClr val="bg1">
                            <a:lumMod val="50000"/>
                          </a:schemeClr>
                        </a:solidFill>
                      </a:endParaRPr>
                    </a:p>
                  </a:txBody>
                  <a:tcPr/>
                </a:tc>
                <a:tc>
                  <a:txBody>
                    <a:bodyPr/>
                    <a:lstStyle/>
                    <a:p>
                      <a:pPr algn="ctr"/>
                      <a:r>
                        <a:rPr lang="en-US" sz="1800" b="0" dirty="0" err="1" smtClean="0">
                          <a:solidFill>
                            <a:schemeClr val="tx1"/>
                          </a:solidFill>
                        </a:rPr>
                        <a:t>TGbf</a:t>
                      </a:r>
                      <a:endParaRPr lang="en-US" sz="1800" b="0" dirty="0">
                        <a:solidFill>
                          <a:schemeClr val="tx1"/>
                        </a:solidFill>
                      </a:endParaRPr>
                    </a:p>
                  </a:txBody>
                  <a:tcPr/>
                </a:tc>
                <a:tc>
                  <a:txBody>
                    <a:bodyPr/>
                    <a:lstStyle/>
                    <a:p>
                      <a:pPr algn="ctr"/>
                      <a:r>
                        <a:rPr lang="en-US" sz="1800" b="0" dirty="0" err="1" smtClean="0">
                          <a:solidFill>
                            <a:schemeClr val="tx1"/>
                          </a:solidFill>
                        </a:rPr>
                        <a:t>TGbf</a:t>
                      </a:r>
                      <a:endParaRPr lang="en-US" sz="1800" b="0" dirty="0">
                        <a:solidFill>
                          <a:schemeClr val="tx1"/>
                        </a:solidFill>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smtClean="0">
                          <a:solidFill>
                            <a:schemeClr val="bg1">
                              <a:lumMod val="50000"/>
                            </a:schemeClr>
                          </a:solidFill>
                        </a:rPr>
                        <a:t>Mid week</a:t>
                      </a:r>
                      <a:endParaRPr lang="en-US" sz="1800" b="0"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err="1" smtClean="0">
                          <a:solidFill>
                            <a:schemeClr val="tx1"/>
                          </a:solidFill>
                        </a:rPr>
                        <a:t>TGbf</a:t>
                      </a: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smtClean="0">
                          <a:solidFill>
                            <a:schemeClr val="tx1"/>
                          </a:solidFill>
                        </a:rPr>
                        <a:t>TGbf</a:t>
                      </a:r>
                      <a:endParaRPr lang="en-US" altLang="zh-CN" sz="1800" b="0" dirty="0" smtClean="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smtClean="0">
                          <a:solidFill>
                            <a:srgbClr val="FF0000"/>
                          </a:solidFill>
                        </a:rPr>
                        <a:t>TGbf</a:t>
                      </a:r>
                      <a:endParaRPr lang="en-US" altLang="zh-CN" sz="1800" b="0" dirty="0" smtClean="0">
                        <a:solidFill>
                          <a:srgbClr val="FF0000"/>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346412448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smtClean="0"/>
              <a:t>D2.0 </a:t>
            </a:r>
            <a:r>
              <a:rPr lang="en-US" altLang="zh-CN" dirty="0"/>
              <a:t>CR </a:t>
            </a:r>
            <a:r>
              <a:rPr lang="en-US" altLang="zh-CN" dirty="0" smtClean="0"/>
              <a:t>Status</a:t>
            </a:r>
            <a:endParaRPr lang="en-GB" dirty="0"/>
          </a:p>
        </p:txBody>
      </p:sp>
      <p:sp>
        <p:nvSpPr>
          <p:cNvPr id="9218" name="Rectangle 2"/>
          <p:cNvSpPr>
            <a:spLocks noGrp="1" noChangeArrowheads="1"/>
          </p:cNvSpPr>
          <p:nvPr>
            <p:ph idx="1"/>
          </p:nvPr>
        </p:nvSpPr>
        <p:spPr>
          <a:xfrm>
            <a:off x="457200" y="1524000"/>
            <a:ext cx="8229600" cy="4191000"/>
          </a:xfrm>
          <a:ln/>
        </p:spPr>
        <p:txBody>
          <a:bodyPr/>
          <a:lstStyle/>
          <a:p>
            <a:pPr algn="just">
              <a:spcBef>
                <a:spcPts val="0"/>
              </a:spcBef>
              <a:spcAft>
                <a:spcPts val="600"/>
              </a:spcAft>
              <a:buFont typeface="Arial" panose="020B0604020202020204" pitchFamily="34" charset="0"/>
              <a:buChar char="•"/>
            </a:pPr>
            <a:r>
              <a:rPr lang="en-US" sz="2000" dirty="0" smtClean="0"/>
              <a:t>Comment </a:t>
            </a:r>
            <a:r>
              <a:rPr lang="en-US" sz="2000" dirty="0"/>
              <a:t>resolution for </a:t>
            </a:r>
            <a:r>
              <a:rPr lang="en-US" sz="2000" dirty="0" smtClean="0"/>
              <a:t>D2.0 </a:t>
            </a:r>
            <a:r>
              <a:rPr lang="en-US" sz="2000" dirty="0"/>
              <a:t>(802.11bf </a:t>
            </a:r>
            <a:r>
              <a:rPr lang="en-US" sz="2000" dirty="0" smtClean="0"/>
              <a:t>LB276 comments</a:t>
            </a:r>
            <a:r>
              <a:rPr lang="en-US" sz="2000" dirty="0"/>
              <a:t>)</a:t>
            </a:r>
          </a:p>
          <a:p>
            <a:pPr lvl="1" algn="just">
              <a:spcBef>
                <a:spcPts val="0"/>
              </a:spcBef>
              <a:spcAft>
                <a:spcPts val="600"/>
              </a:spcAft>
              <a:buFont typeface="Arial" panose="020B0604020202020204" pitchFamily="34" charset="0"/>
              <a:buChar char="•"/>
            </a:pPr>
            <a:r>
              <a:rPr lang="en-US" altLang="zh-CN" sz="1600" dirty="0" smtClean="0">
                <a:solidFill>
                  <a:srgbClr val="FF0000"/>
                </a:solidFill>
              </a:rPr>
              <a:t>43.30 </a:t>
            </a:r>
            <a:r>
              <a:rPr lang="en-US" altLang="zh-CN" sz="1600" dirty="0" smtClean="0"/>
              <a:t>% </a:t>
            </a:r>
            <a:r>
              <a:rPr lang="en-US" altLang="zh-CN" sz="1600" dirty="0"/>
              <a:t>of all </a:t>
            </a:r>
            <a:r>
              <a:rPr lang="en-US" altLang="zh-CN" sz="1600" dirty="0" smtClean="0"/>
              <a:t>LB276 </a:t>
            </a:r>
            <a:r>
              <a:rPr lang="en-US" altLang="zh-CN" sz="1600" dirty="0"/>
              <a:t>comments are now resolved or marked as “ready for motion” </a:t>
            </a:r>
            <a:endParaRPr lang="en-US" altLang="zh-CN" sz="1600" dirty="0" smtClean="0"/>
          </a:p>
          <a:p>
            <a:pPr lvl="1" algn="just">
              <a:spcBef>
                <a:spcPts val="0"/>
              </a:spcBef>
              <a:spcAft>
                <a:spcPts val="600"/>
              </a:spcAft>
              <a:buFont typeface="Arial" panose="020B0604020202020204" pitchFamily="34" charset="0"/>
              <a:buChar char="•"/>
            </a:pPr>
            <a:r>
              <a:rPr lang="en-US" altLang="zh-CN" sz="1600" dirty="0" smtClean="0"/>
              <a:t>(</a:t>
            </a:r>
            <a:r>
              <a:rPr lang="en-US" altLang="zh-CN" sz="1600" dirty="0" smtClean="0">
                <a:solidFill>
                  <a:srgbClr val="FF0000"/>
                </a:solidFill>
              </a:rPr>
              <a:t>236 /545,</a:t>
            </a:r>
            <a:r>
              <a:rPr lang="en-US" altLang="zh-CN" sz="1600" dirty="0" smtClean="0"/>
              <a:t> </a:t>
            </a:r>
            <a:r>
              <a:rPr lang="en-US" altLang="zh-CN" sz="1600" dirty="0"/>
              <a:t>Please refer to the figure)</a:t>
            </a:r>
          </a:p>
          <a:p>
            <a:pPr marL="361950" lvl="1" indent="0" algn="just">
              <a:spcBef>
                <a:spcPts val="0"/>
              </a:spcBef>
              <a:spcAft>
                <a:spcPts val="600"/>
              </a:spcAft>
              <a:buNone/>
            </a:pPr>
            <a:endParaRPr lang="en-US" altLang="zh-CN" sz="1600" dirty="0"/>
          </a:p>
        </p:txBody>
      </p:sp>
      <p:graphicFrame>
        <p:nvGraphicFramePr>
          <p:cNvPr id="6" name="Chart 6">
            <a:extLst>
              <a:ext uri="{FF2B5EF4-FFF2-40B4-BE49-F238E27FC236}">
                <a16:creationId xmlns:a16="http://schemas.microsoft.com/office/drawing/2014/main" xmlns="" id="{C0807CB6-20C1-45B5-8F67-26150D548148}"/>
              </a:ext>
            </a:extLst>
          </p:cNvPr>
          <p:cNvGraphicFramePr/>
          <p:nvPr>
            <p:extLst>
              <p:ext uri="{D42A27DB-BD31-4B8C-83A1-F6EECF244321}">
                <p14:modId xmlns:p14="http://schemas.microsoft.com/office/powerpoint/2010/main" val="3044868504"/>
              </p:ext>
            </p:extLst>
          </p:nvPr>
        </p:nvGraphicFramePr>
        <p:xfrm>
          <a:off x="7696200" y="2286000"/>
          <a:ext cx="3962400"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表格 4"/>
          <p:cNvGraphicFramePr>
            <a:graphicFrameLocks noGrp="1"/>
          </p:cNvGraphicFramePr>
          <p:nvPr>
            <p:extLst>
              <p:ext uri="{D42A27DB-BD31-4B8C-83A1-F6EECF244321}">
                <p14:modId xmlns:p14="http://schemas.microsoft.com/office/powerpoint/2010/main" val="785318653"/>
              </p:ext>
            </p:extLst>
          </p:nvPr>
        </p:nvGraphicFramePr>
        <p:xfrm>
          <a:off x="457200" y="4185458"/>
          <a:ext cx="5791202" cy="2194560"/>
        </p:xfrm>
        <a:graphic>
          <a:graphicData uri="http://schemas.openxmlformats.org/drawingml/2006/table">
            <a:tbl>
              <a:tblPr firstRow="1" firstCol="1" bandRow="1"/>
              <a:tblGrid>
                <a:gridCol w="778534"/>
                <a:gridCol w="778534"/>
                <a:gridCol w="1324874"/>
                <a:gridCol w="778534"/>
                <a:gridCol w="682925"/>
                <a:gridCol w="682925"/>
                <a:gridCol w="764876"/>
              </a:tblGrid>
              <a:tr h="182880">
                <a:tc>
                  <a:txBody>
                    <a:bodyPr/>
                    <a:lstStyle/>
                    <a:p>
                      <a:endParaRPr lang="zh-CN" sz="1000" dirty="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Submitted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Ready for Motion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PoC</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Annexes</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Claudio</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DMG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84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Alecs</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a:spcAft>
                          <a:spcPts val="0"/>
                        </a:spcAft>
                      </a:pPr>
                      <a:r>
                        <a:rPr lang="en-US" sz="1100" b="1">
                          <a:effectLst/>
                          <a:latin typeface="Calibri" panose="020F0502020204030204" pitchFamily="34" charset="0"/>
                          <a:ea typeface="宋体" panose="02010600030101010101" pitchFamily="2" charset="-122"/>
                        </a:rPr>
                        <a:t>Editorial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67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53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54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Claudio</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Exchange</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98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53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69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Cheng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Misc</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Zinan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a:spcAft>
                          <a:spcPts val="0"/>
                        </a:spcAft>
                      </a:pPr>
                      <a:r>
                        <a:rPr lang="en-US" sz="1100" b="1">
                          <a:effectLst/>
                          <a:latin typeface="Calibri" panose="020F0502020204030204" pitchFamily="34" charset="0"/>
                          <a:ea typeface="宋体" panose="02010600030101010101" pitchFamily="2" charset="-122"/>
                        </a:rPr>
                        <a:t>OST</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147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50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Chaoming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a:spcAft>
                          <a:spcPts val="0"/>
                        </a:spcAft>
                      </a:pPr>
                      <a:r>
                        <a:rPr lang="en-US" sz="1100" b="1">
                          <a:effectLst/>
                          <a:latin typeface="Calibri" panose="020F0502020204030204" pitchFamily="34" charset="0"/>
                          <a:ea typeface="宋体" panose="02010600030101010101" pitchFamily="2" charset="-122"/>
                        </a:rPr>
                        <a:t>Reporting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60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Chris</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SBP</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Cheng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All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545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106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236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0.194495413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0.2385321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0.433028</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dirty="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537130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extLst>
              <p:ext uri="{D42A27DB-BD31-4B8C-83A1-F6EECF244321}">
                <p14:modId xmlns:p14="http://schemas.microsoft.com/office/powerpoint/2010/main" val="1440524852"/>
              </p:ext>
            </p:extLst>
          </p:nvPr>
        </p:nvGraphicFramePr>
        <p:xfrm>
          <a:off x="3352800" y="762000"/>
          <a:ext cx="5486401" cy="5524500"/>
        </p:xfrm>
        <a:graphic>
          <a:graphicData uri="http://schemas.openxmlformats.org/drawingml/2006/table">
            <a:tbl>
              <a:tblPr firstRow="1" firstCol="1" bandRow="1"/>
              <a:tblGrid>
                <a:gridCol w="1010653"/>
                <a:gridCol w="721895"/>
                <a:gridCol w="1515979"/>
                <a:gridCol w="938463"/>
                <a:gridCol w="1299411"/>
              </a:tblGrid>
              <a:tr h="122551">
                <a:tc>
                  <a:txBody>
                    <a:bodyPr/>
                    <a:lstStyle/>
                    <a:p>
                      <a:endParaRPr lang="zh-CN" sz="1050" dirty="0">
                        <a:effectLst/>
                        <a:latin typeface="Times New Roman" panose="02020603050405020304" pitchFamily="18" charset="0"/>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Assigned</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Ready for Motion</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Alecs</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18</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16</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16</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Ali</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33</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33</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33</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Assaf</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26</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Atsushi</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47</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21</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21</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Benedikt</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6</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Chaoming</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Cheng</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46</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34</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34</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Chris</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15</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Claudio (E)</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66</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53</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53</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Claudio (T)</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29</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Dibakar</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25</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Dongguk</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8</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Dong </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32</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11</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11</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Mahmoud</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17</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Mengshi</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20</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Mike M.</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Naren</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34</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Ning </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1</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Pei </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11</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7</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11</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Rojan</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7160">
                <a:tc>
                  <a:txBody>
                    <a:bodyPr/>
                    <a:lstStyle/>
                    <a:p>
                      <a:pPr>
                        <a:spcAft>
                          <a:spcPts val="0"/>
                        </a:spcAft>
                      </a:pPr>
                      <a:r>
                        <a:rPr lang="en-US" sz="1100">
                          <a:effectLst/>
                          <a:latin typeface="Calibri" panose="020F0502020204030204" pitchFamily="34" charset="0"/>
                          <a:ea typeface="宋体" panose="02010600030101010101" pitchFamily="2" charset="-122"/>
                        </a:rPr>
                        <a:t>Rui Du</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27</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6</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6</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Rui Yang</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Shuling (Julia)</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4</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Stephen S.</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24</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9</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9</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dirty="0" err="1">
                          <a:solidFill>
                            <a:srgbClr val="000000"/>
                          </a:solidFill>
                          <a:effectLst/>
                          <a:latin typeface="Calibri" panose="020F0502020204030204" pitchFamily="34" charset="0"/>
                          <a:ea typeface="宋体" panose="02010600030101010101" pitchFamily="2" charset="-122"/>
                        </a:rPr>
                        <a:t>Xiandong</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Yan</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10</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Yanjun</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1</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Zhanjing</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Zhuqing</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9</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6980">
                <a:tc>
                  <a:txBody>
                    <a:bodyPr/>
                    <a:lstStyle/>
                    <a:p>
                      <a:endParaRPr lang="zh-CN" sz="1050">
                        <a:effectLst/>
                        <a:latin typeface="Times New Roman" panose="02020603050405020304" pitchFamily="18" charset="0"/>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50">
                        <a:effectLst/>
                        <a:latin typeface="Times New Roman" panose="02020603050405020304" pitchFamily="18" charset="0"/>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50">
                        <a:effectLst/>
                        <a:latin typeface="Times New Roman" panose="02020603050405020304" pitchFamily="18" charset="0"/>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50">
                        <a:effectLst/>
                        <a:latin typeface="Times New Roman" panose="02020603050405020304" pitchFamily="18" charset="0"/>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50">
                        <a:effectLst/>
                        <a:latin typeface="Times New Roman" panose="02020603050405020304" pitchFamily="18" charset="0"/>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b="1">
                          <a:effectLst/>
                          <a:latin typeface="Calibri" panose="020F0502020204030204" pitchFamily="34" charset="0"/>
                          <a:ea typeface="宋体" panose="02010600030101010101" pitchFamily="2" charset="-122"/>
                        </a:rPr>
                        <a:t>All</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545</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106</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130</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236</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endParaRPr lang="zh-CN" sz="1050">
                        <a:effectLst/>
                        <a:latin typeface="Times New Roman" panose="02020603050405020304" pitchFamily="18" charset="0"/>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50">
                        <a:effectLst/>
                        <a:latin typeface="Times New Roman" panose="02020603050405020304" pitchFamily="18" charset="0"/>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0.194495413</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0.2385321</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0.4330275</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0166780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0000FF"/>
                </a:solidFill>
              </a:rPr>
              <a:t>Motions </a:t>
            </a:r>
            <a:r>
              <a:rPr lang="en-US" altLang="zh-CN" sz="4000" dirty="0" smtClean="0">
                <a:solidFill>
                  <a:srgbClr val="0000FF"/>
                </a:solidFill>
              </a:rPr>
              <a:t>on </a:t>
            </a:r>
          </a:p>
          <a:p>
            <a:pPr algn="ctr">
              <a:buFontTx/>
              <a:buNone/>
            </a:pPr>
            <a:r>
              <a:rPr lang="en-US" altLang="zh-CN" sz="2800" dirty="0">
                <a:cs typeface="Times New Roman" panose="02020603050405020304" pitchFamily="18" charset="0"/>
              </a:rPr>
              <a:t>Oct 	10	(Tuesday)	10</a:t>
            </a:r>
            <a:r>
              <a:rPr lang="zh-CN" altLang="en-US" sz="2800" dirty="0">
                <a:cs typeface="Times New Roman" panose="02020603050405020304" pitchFamily="18" charset="0"/>
              </a:rPr>
              <a:t>：</a:t>
            </a:r>
            <a:r>
              <a:rPr lang="en-US" altLang="zh-CN" sz="2800" dirty="0">
                <a:cs typeface="Times New Roman" panose="02020603050405020304" pitchFamily="18" charset="0"/>
              </a:rPr>
              <a:t>00 - 12:00 </a:t>
            </a:r>
            <a:r>
              <a:rPr lang="en-US" altLang="zh-CN" sz="2800" dirty="0" smtClean="0">
                <a:cs typeface="Times New Roman" panose="02020603050405020304" pitchFamily="18" charset="0"/>
              </a:rPr>
              <a:t>ET</a:t>
            </a:r>
            <a:r>
              <a:rPr lang="en-US" altLang="en-US" sz="2800" dirty="0" smtClean="0"/>
              <a:t>.</a:t>
            </a:r>
            <a:endParaRPr lang="en-US" altLang="en-US" sz="28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82003422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429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3420, 3160, 3202, 3401, 3251, 3325, 3021, 3488, 3424, 3405, 3172, 3252, 3539, 3132, 3058, 3328, 3135, 3257, 3014, 3259, 3136, 3329, 3428, 3323, 3368, 3262, 3263, 3264, 3097, 3015, 3124, 3430, 3029, 3016, 3030, 3271, 3272, 3125, 3432, 3274, 3275, 3276, 3437, 3277, 3278, 3008, 3530, 3474, 3436, 3475, 3222, 3416, 3013</a:t>
            </a:r>
          </a:p>
          <a:p>
            <a:pPr lvl="1" algn="just">
              <a:buFont typeface="Arial" panose="020B0604020202020204" pitchFamily="34" charset="0"/>
              <a:buChar char="–"/>
              <a:defRPr/>
            </a:pPr>
            <a:r>
              <a:rPr lang="en-US" altLang="zh-CN" sz="1600" dirty="0"/>
              <a:t>as specified in </a:t>
            </a:r>
            <a:r>
              <a:rPr lang="en-US" altLang="zh-CN" sz="1600" dirty="0" smtClean="0"/>
              <a:t>11-23/1653r0 </a:t>
            </a:r>
            <a:r>
              <a:rPr lang="en-US" altLang="zh-CN" sz="1600" dirty="0"/>
              <a:t>‘Proposed resolutions for editorial comments on D2.0 - Part 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a:t>
            </a:r>
            <a:r>
              <a:rPr lang="en-US" altLang="zh-CN" sz="1800" b="1" kern="0" dirty="0" smtClean="0"/>
              <a:t>Silva</a:t>
            </a:r>
            <a:r>
              <a:rPr lang="en-US" altLang="zh-CN" sz="1800" b="1" kern="0" dirty="0"/>
              <a:t>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11-23/1653r0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09095640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430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as specified in </a:t>
            </a:r>
            <a:r>
              <a:rPr lang="en-US" altLang="zh-CN" sz="1600" dirty="0" smtClean="0"/>
              <a:t>DCN </a:t>
            </a:r>
            <a:r>
              <a:rPr lang="en-US" altLang="zh-CN" sz="1600" dirty="0"/>
              <a:t>23/1648r1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23/1648r1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53668657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431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a:t>
            </a:r>
            <a:r>
              <a:rPr lang="en-US" altLang="zh-CN" sz="1600" dirty="0" smtClean="0"/>
              <a:t>3044</a:t>
            </a:r>
            <a:r>
              <a:rPr lang="en-US" altLang="zh-CN" sz="1600" dirty="0"/>
              <a:t>, 3045, 3047, 3205, 3339, 3391, 3479,</a:t>
            </a:r>
          </a:p>
          <a:p>
            <a:pPr lvl="1" algn="just">
              <a:buFont typeface="Arial" panose="020B0604020202020204" pitchFamily="34" charset="0"/>
              <a:buChar char="–"/>
              <a:defRPr/>
            </a:pPr>
            <a:r>
              <a:rPr lang="en-US" altLang="zh-CN" sz="1600" dirty="0"/>
              <a:t>as specified in doc.: 11-23/1487r1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Pei Zhou</a:t>
            </a:r>
            <a:r>
              <a:rPr lang="en-US" altLang="zh-CN" sz="1800" b="1" kern="0" dirty="0"/>
              <a:t>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11-23/1487r1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5837681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432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3003, 3004, 3005, 3006, 3032, 3033, 3034, 3071, 3081, 3093, 3094, 3131, 3213, 3340, 3342, 3398, 3399, 3404, 3480, 3481, 3487 </a:t>
            </a:r>
          </a:p>
          <a:p>
            <a:pPr lvl="1" algn="just">
              <a:buFont typeface="Arial" panose="020B0604020202020204" pitchFamily="34" charset="0"/>
              <a:buChar char="–"/>
              <a:defRPr/>
            </a:pPr>
            <a:r>
              <a:rPr lang="en-US" altLang="zh-CN" sz="1600" dirty="0"/>
              <a:t>- as specified in 23/1474r2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Atsushi </a:t>
            </a:r>
            <a:r>
              <a:rPr lang="en-US" altLang="zh-CN" sz="1800" b="1" kern="0" dirty="0" smtClean="0"/>
              <a:t>SHIRAKAWA </a:t>
            </a:r>
            <a:r>
              <a:rPr lang="en-US" altLang="zh-CN" sz="1800" b="1" kern="0" dirty="0"/>
              <a:t>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23/1474r2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658555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400050" lvl="2" indent="0" algn="just">
              <a:spcBef>
                <a:spcPct val="0"/>
              </a:spcBef>
              <a:spcAft>
                <a:spcPts val="0"/>
              </a:spcAft>
              <a:buClr>
                <a:srgbClr val="000000"/>
              </a:buClr>
              <a:buNone/>
              <a:defRPr/>
            </a:pPr>
            <a:endParaRPr lang="en-US" altLang="zh-CN" strike="sngStrike" dirty="0" smtClean="0">
              <a:solidFill>
                <a:schemeClr val="bg2"/>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0000"/>
                </a:solidFill>
                <a:cs typeface="Times New Roman" panose="02020603050405020304" pitchFamily="18" charset="0"/>
              </a:rPr>
              <a:t>Sept 	19	(Tuesday)	10</a:t>
            </a:r>
            <a:r>
              <a:rPr lang="zh-CN" altLang="en-US" sz="1800" b="1" dirty="0">
                <a:solidFill>
                  <a:srgbClr val="000000"/>
                </a:solidFill>
                <a:cs typeface="Times New Roman" panose="02020603050405020304" pitchFamily="18" charset="0"/>
              </a:rPr>
              <a:t>：</a:t>
            </a:r>
            <a:r>
              <a:rPr lang="en-US" altLang="zh-CN" sz="1800" b="1" dirty="0">
                <a:solidFill>
                  <a:srgbClr val="000000"/>
                </a:solidFill>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Sept 	21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0000"/>
                </a:solidFill>
                <a:cs typeface="Times New Roman" panose="02020603050405020304" pitchFamily="18" charset="0"/>
              </a:rPr>
              <a:t>Sept 	25	(Monday)	10</a:t>
            </a:r>
            <a:r>
              <a:rPr lang="zh-CN" altLang="en-US" sz="1800" b="1" dirty="0">
                <a:solidFill>
                  <a:srgbClr val="000000"/>
                </a:solidFill>
                <a:cs typeface="Times New Roman" panose="02020603050405020304" pitchFamily="18" charset="0"/>
              </a:rPr>
              <a:t>：</a:t>
            </a:r>
            <a:r>
              <a:rPr lang="en-US" altLang="zh-CN" sz="1800" b="1" dirty="0">
                <a:solidFill>
                  <a:srgbClr val="000000"/>
                </a:solidFill>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rgbClr val="000000"/>
                </a:solidFill>
                <a:cs typeface="Times New Roman" panose="02020603050405020304" pitchFamily="18" charset="0"/>
              </a:rPr>
              <a:t>Sept 	26	(Tuesday)	10</a:t>
            </a:r>
            <a:r>
              <a:rPr lang="zh-CN" altLang="en-US" sz="1800" b="1" strike="sngStrike" dirty="0">
                <a:solidFill>
                  <a:srgbClr val="000000"/>
                </a:solidFill>
                <a:cs typeface="Times New Roman" panose="02020603050405020304" pitchFamily="18" charset="0"/>
              </a:rPr>
              <a:t>：</a:t>
            </a:r>
            <a:r>
              <a:rPr lang="en-US" altLang="zh-CN" sz="1800" b="1" strike="sngStrike" dirty="0">
                <a:solidFill>
                  <a:srgbClr val="000000"/>
                </a:solidFill>
                <a:cs typeface="Times New Roman" panose="02020603050405020304" pitchFamily="18" charset="0"/>
              </a:rPr>
              <a:t>00 - 12:00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433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US" altLang="zh-CN" sz="1600" dirty="0" smtClean="0"/>
              <a:t>3158</a:t>
            </a:r>
            <a:r>
              <a:rPr lang="en-US" altLang="zh-CN" sz="1600" dirty="0"/>
              <a:t>, 3425, 3471, 3505, 3168 and 3489.</a:t>
            </a:r>
          </a:p>
          <a:p>
            <a:pPr lvl="1" algn="just">
              <a:buFont typeface="Arial" panose="020B0604020202020204" pitchFamily="34" charset="0"/>
              <a:buChar char="–"/>
              <a:defRPr/>
            </a:pPr>
            <a:r>
              <a:rPr lang="en-US" altLang="zh-CN" sz="1600" dirty="0"/>
              <a:t>as specified in doc.: </a:t>
            </a:r>
            <a:r>
              <a:rPr lang="en-US" altLang="zh-CN" sz="1600" dirty="0" smtClean="0"/>
              <a:t>11-23/1661r2</a:t>
            </a:r>
            <a:endParaRPr lang="en-US" altLang="zh-CN" sz="1600" dirty="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smtClean="0"/>
              <a:t>11-23/1661r2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2291028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434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3084, 3089, 3105, 3108, 3109, 3142, 3218, 3321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11-23/1651r2</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Zhanjing Bao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11-23/1651r2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2174906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142709</TotalTime>
  <Words>3072</Words>
  <Application>Microsoft Office PowerPoint</Application>
  <PresentationFormat>宽屏</PresentationFormat>
  <Paragraphs>782</Paragraphs>
  <Slides>33</Slides>
  <Notes>33</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33</vt:i4>
      </vt:variant>
    </vt:vector>
  </HeadingPairs>
  <TitlesOfParts>
    <vt:vector size="44"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September teleconference 2023</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D2.0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6292</cp:revision>
  <cp:lastPrinted>2014-11-04T15:04:57Z</cp:lastPrinted>
  <dcterms:created xsi:type="dcterms:W3CDTF">2007-04-17T18:10:23Z</dcterms:created>
  <dcterms:modified xsi:type="dcterms:W3CDTF">2023-09-25T15:56:52Z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(3)ZPmE+ql7gMIxoV9AD/S0r4XABmdGBedoEIlswMTxmfZfO2+jZuj5MOo6mOVKVFgOk1PKCqBK
BZF2fei1W5lq8rXxD3ewV9AqZ/yeU0BMRWZrYFQftLuCyzhO5dGBwVbMzZ1yrAQPCAwSs44X
cG+8usU3OGabpMaYvABuedWrxaFHuTwtovK3i97RLK4dlkdbSzKdnnd5QB6azJnVs6gGCuZK
u83jhgWrOzpR4UGU12</vt:lpwstr>
  </property>
  <property fmtid="{D5CDD505-2E9C-101B-9397-08002B2CF9AE}" pid="27" name="_2015_ms_pID_7253431">
    <vt:lpwstr>dSOhMj5WWZSbiVxT4lWr9DvMQ+2545GoKll65Rbtn4wAbBpw9NWx+y
v/GIrHkWcBNgTgxL30peNSCUH9SDmK0PPpWHP/S8GlQ0wLQWkxe1Vm4boG/iCsbc8rY+UEvs
mCAiLTJGe4BqucxQFsst2NRtK0FFswa6g1NumNoUXiyOWSGw9RnwNq1vKzBu/kPhv2txYBMG
YdAtfIQ5eFssAuJfuTaHhiu0OBigCZEI6k6D</vt:lpwstr>
  </property>
  <property fmtid="{D5CDD505-2E9C-101B-9397-08002B2CF9AE}" pid="28" name="_2015_ms_pID_7253432">
    <vt:lpwstr>/YBhu/1QGwCtyFPXXnnFyuo=</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