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437" r:id="rId3"/>
    <p:sldId id="2441" r:id="rId4"/>
    <p:sldId id="2442" r:id="rId5"/>
    <p:sldId id="2438" r:id="rId6"/>
    <p:sldId id="244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3" autoAdjust="0"/>
    <p:restoredTop sz="96563" autoAdjust="0"/>
  </p:normalViewPr>
  <p:slideViewPr>
    <p:cSldViewPr>
      <p:cViewPr varScale="1">
        <p:scale>
          <a:sx n="112" d="100"/>
          <a:sy n="112" d="100"/>
        </p:scale>
        <p:origin x="712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1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/>
              <a:t>Sept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Henry et al.,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Henry et al.,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dirty="0"/>
              <a:t>Sept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/>
              <a:t>Sept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/>
              <a:t>Sept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/>
              <a:t>Sept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Henry et al.,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/>
              <a:t>Sept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/>
              <a:t>Sept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/>
              <a:t>Sept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/>
              <a:t>Sept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dirty="0"/>
              <a:t>Sept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Henry et al.,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802.11-23/1628r0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Proposal for </a:t>
            </a:r>
            <a:r>
              <a:rPr lang="en-US" dirty="0" err="1"/>
              <a:t>MACc</a:t>
            </a:r>
            <a:r>
              <a:rPr lang="en-US" dirty="0"/>
              <a:t>/</a:t>
            </a:r>
            <a:r>
              <a:rPr lang="en-US" dirty="0" err="1"/>
              <a:t>MACp</a:t>
            </a:r>
            <a:r>
              <a:rPr lang="en-US" dirty="0"/>
              <a:t> Extension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dirty="0"/>
              <a:t>Sept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Henry et al.,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515572"/>
              </p:ext>
            </p:extLst>
          </p:nvPr>
        </p:nvGraphicFramePr>
        <p:xfrm>
          <a:off x="1191154" y="2433637"/>
          <a:ext cx="962924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Jerome Henry</a:t>
                      </a:r>
                      <a:endParaRPr lang="en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Cisco</a:t>
                      </a:r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jerhenry@cisco.com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Domenico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Ficara</a:t>
                      </a:r>
                      <a:endParaRPr lang="en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dficara@cisco.com</a:t>
                      </a:r>
                      <a:endParaRPr lang="en-E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Javier Contreras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Cisco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jacontre@cisco.com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Ugo Campiglio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Cisco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ucampigl@cisco.com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604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502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66199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83060-B5AE-6261-A52B-5AA0E505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Proposal</a:t>
            </a:r>
            <a:r>
              <a:rPr lang="en-US" dirty="0"/>
              <a:t> from 11-23/1246r1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63247-C5F3-A769-CBAE-5B33F1D31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7957358" cy="53149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sz="2000" dirty="0"/>
              <a:t>Sliding window of addresses: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800" dirty="0"/>
              <a:t>Two active MAC addresses: current (MACc) and previous (MACp)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sz="1800" dirty="0"/>
              <a:t>Epoch divided in two: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ES" sz="1600" dirty="0"/>
              <a:t>First period where two MAC addresses for transmission are used simultaneously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ES" sz="1400" dirty="0"/>
              <a:t>MACp used to close Block ACK transmissions, AMPDUs and retransmissions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Second period (longer) of single use of </a:t>
            </a:r>
            <a:r>
              <a:rPr lang="en-US" sz="1600" dirty="0" err="1"/>
              <a:t>MACc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Only two 48-bit registers are needed for 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current one and the previous 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When an epoch starts, a new </a:t>
            </a:r>
            <a:r>
              <a:rPr lang="en-US" sz="1800" dirty="0" err="1"/>
              <a:t>MACc</a:t>
            </a:r>
            <a:r>
              <a:rPr lang="en-US" sz="1800" dirty="0"/>
              <a:t> is decided, move current </a:t>
            </a:r>
            <a:r>
              <a:rPr lang="en-US" sz="1800" dirty="0" err="1"/>
              <a:t>MACc</a:t>
            </a:r>
            <a:r>
              <a:rPr lang="en-US" sz="1800" dirty="0"/>
              <a:t> to </a:t>
            </a:r>
            <a:r>
              <a:rPr lang="en-US" sz="1800" dirty="0" err="1"/>
              <a:t>MACp</a:t>
            </a:r>
            <a:r>
              <a:rPr lang="en-US" sz="1800" dirty="0"/>
              <a:t>, add new </a:t>
            </a:r>
            <a:r>
              <a:rPr lang="en-US" sz="1800" dirty="0" err="1"/>
              <a:t>MACc</a:t>
            </a:r>
            <a:r>
              <a:rPr lang="en-US" sz="1800" dirty="0"/>
              <a:t> to tuple.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Straw Poll</a:t>
            </a:r>
          </a:p>
          <a:p>
            <a:pPr lvl="1"/>
            <a:r>
              <a:rPr lang="en-ES" sz="1600"/>
              <a:t>Y:14</a:t>
            </a:r>
          </a:p>
          <a:p>
            <a:pPr lvl="1"/>
            <a:r>
              <a:rPr lang="en-ES" sz="1600"/>
              <a:t>N:0</a:t>
            </a:r>
          </a:p>
          <a:p>
            <a:pPr lvl="1"/>
            <a:r>
              <a:rPr lang="en-ES" sz="1600"/>
              <a:t>Abs: 5</a:t>
            </a:r>
          </a:p>
          <a:p>
            <a:pPr lvl="1"/>
            <a:r>
              <a:rPr lang="en-ES" sz="1600"/>
              <a:t>No answer: 7</a:t>
            </a:r>
            <a:endParaRPr lang="en-E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BA91A-DACB-61E1-4C0E-EEB5A0E21D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D39F9-3C72-BCF6-CEEB-E7518F17DF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EA8952-BA05-27A8-A72F-8F87224C4E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2023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F1BD6DF-5F18-D223-2B63-D2ECF1C73124}"/>
              </a:ext>
            </a:extLst>
          </p:cNvPr>
          <p:cNvCxnSpPr/>
          <p:nvPr/>
        </p:nvCxnSpPr>
        <p:spPr bwMode="auto">
          <a:xfrm>
            <a:off x="8382000" y="3580606"/>
            <a:ext cx="3352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4534EF5-85A1-57AF-E2E9-CE698B493DE0}"/>
              </a:ext>
            </a:extLst>
          </p:cNvPr>
          <p:cNvSpPr/>
          <p:nvPr/>
        </p:nvSpPr>
        <p:spPr bwMode="auto">
          <a:xfrm>
            <a:off x="8763000" y="2743200"/>
            <a:ext cx="152400" cy="83740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FFF3E5-95D3-7A2F-D4DF-AA3C98B2BA9B}"/>
              </a:ext>
            </a:extLst>
          </p:cNvPr>
          <p:cNvSpPr/>
          <p:nvPr/>
        </p:nvSpPr>
        <p:spPr bwMode="auto">
          <a:xfrm>
            <a:off x="8915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2E4952-A751-C9AC-AEC6-553CC78C1F51}"/>
              </a:ext>
            </a:extLst>
          </p:cNvPr>
          <p:cNvSpPr/>
          <p:nvPr/>
        </p:nvSpPr>
        <p:spPr bwMode="auto">
          <a:xfrm>
            <a:off x="9067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5CBF5-D1A6-D303-4836-667BB3A44D1E}"/>
              </a:ext>
            </a:extLst>
          </p:cNvPr>
          <p:cNvSpPr/>
          <p:nvPr/>
        </p:nvSpPr>
        <p:spPr bwMode="auto">
          <a:xfrm>
            <a:off x="9220200" y="2743200"/>
            <a:ext cx="152400" cy="83740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6E6CCC-C073-13D5-9E72-304BE3587CDC}"/>
              </a:ext>
            </a:extLst>
          </p:cNvPr>
          <p:cNvSpPr/>
          <p:nvPr/>
        </p:nvSpPr>
        <p:spPr bwMode="auto">
          <a:xfrm>
            <a:off x="93726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049D12-D964-9604-961B-2BB24273D1B1}"/>
              </a:ext>
            </a:extLst>
          </p:cNvPr>
          <p:cNvSpPr/>
          <p:nvPr/>
        </p:nvSpPr>
        <p:spPr bwMode="auto">
          <a:xfrm>
            <a:off x="95250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F47BF1-B275-AE99-6D9A-81A390CD1086}"/>
              </a:ext>
            </a:extLst>
          </p:cNvPr>
          <p:cNvSpPr/>
          <p:nvPr/>
        </p:nvSpPr>
        <p:spPr bwMode="auto">
          <a:xfrm>
            <a:off x="9677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323EEA-1504-4C60-5154-8A83755FC379}"/>
              </a:ext>
            </a:extLst>
          </p:cNvPr>
          <p:cNvSpPr/>
          <p:nvPr/>
        </p:nvSpPr>
        <p:spPr bwMode="auto">
          <a:xfrm>
            <a:off x="9829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6A9728-2B88-8B6F-B4C2-12C93809957B}"/>
              </a:ext>
            </a:extLst>
          </p:cNvPr>
          <p:cNvSpPr/>
          <p:nvPr/>
        </p:nvSpPr>
        <p:spPr bwMode="auto">
          <a:xfrm>
            <a:off x="99822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E52740-F4B6-05BA-8261-98A5F0303E06}"/>
              </a:ext>
            </a:extLst>
          </p:cNvPr>
          <p:cNvSpPr/>
          <p:nvPr/>
        </p:nvSpPr>
        <p:spPr bwMode="auto">
          <a:xfrm>
            <a:off x="101346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808C28-61E3-B891-F180-60B6AF7114AD}"/>
              </a:ext>
            </a:extLst>
          </p:cNvPr>
          <p:cNvSpPr/>
          <p:nvPr/>
        </p:nvSpPr>
        <p:spPr bwMode="auto">
          <a:xfrm>
            <a:off x="102870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4E11440-F718-3224-19F4-7D0A228900AF}"/>
              </a:ext>
            </a:extLst>
          </p:cNvPr>
          <p:cNvSpPr/>
          <p:nvPr/>
        </p:nvSpPr>
        <p:spPr bwMode="auto">
          <a:xfrm>
            <a:off x="10439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040AF4-4ED3-D447-2342-8835865A4EA6}"/>
              </a:ext>
            </a:extLst>
          </p:cNvPr>
          <p:cNvSpPr/>
          <p:nvPr/>
        </p:nvSpPr>
        <p:spPr bwMode="auto">
          <a:xfrm>
            <a:off x="10591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348969-111B-CEEE-8554-EEBBB5789491}"/>
              </a:ext>
            </a:extLst>
          </p:cNvPr>
          <p:cNvSpPr/>
          <p:nvPr/>
        </p:nvSpPr>
        <p:spPr bwMode="auto">
          <a:xfrm>
            <a:off x="107442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321C92-EA7D-52DA-A395-A06F1BB6E911}"/>
              </a:ext>
            </a:extLst>
          </p:cNvPr>
          <p:cNvSpPr/>
          <p:nvPr/>
        </p:nvSpPr>
        <p:spPr bwMode="auto">
          <a:xfrm>
            <a:off x="108966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4E8F212-5F28-32F2-6103-4D96C9ADE5C6}"/>
              </a:ext>
            </a:extLst>
          </p:cNvPr>
          <p:cNvSpPr/>
          <p:nvPr/>
        </p:nvSpPr>
        <p:spPr bwMode="auto">
          <a:xfrm>
            <a:off x="110490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E70600-0A22-1736-09A5-BAF40A7DE268}"/>
              </a:ext>
            </a:extLst>
          </p:cNvPr>
          <p:cNvSpPr/>
          <p:nvPr/>
        </p:nvSpPr>
        <p:spPr bwMode="auto">
          <a:xfrm>
            <a:off x="112014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1E7245-C833-74DB-237A-310B90642148}"/>
              </a:ext>
            </a:extLst>
          </p:cNvPr>
          <p:cNvSpPr/>
          <p:nvPr/>
        </p:nvSpPr>
        <p:spPr bwMode="auto">
          <a:xfrm>
            <a:off x="11353800" y="2743200"/>
            <a:ext cx="152400" cy="83740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245D2D22-1346-0939-CC88-CB745F867A05}"/>
              </a:ext>
            </a:extLst>
          </p:cNvPr>
          <p:cNvSpPr/>
          <p:nvPr/>
        </p:nvSpPr>
        <p:spPr bwMode="auto">
          <a:xfrm rot="16200000">
            <a:off x="9906000" y="2833760"/>
            <a:ext cx="457200" cy="2743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FDDA98-9698-047B-C698-9011CFF76561}"/>
              </a:ext>
            </a:extLst>
          </p:cNvPr>
          <p:cNvSpPr txBox="1"/>
          <p:nvPr/>
        </p:nvSpPr>
        <p:spPr>
          <a:xfrm>
            <a:off x="9677400" y="4449999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464D59"/>
                </a:solidFill>
              </a:rPr>
              <a:t>epoch</a:t>
            </a: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0654663F-6B39-F57A-14FB-52F3E62D6700}"/>
              </a:ext>
            </a:extLst>
          </p:cNvPr>
          <p:cNvSpPr/>
          <p:nvPr/>
        </p:nvSpPr>
        <p:spPr bwMode="auto">
          <a:xfrm rot="16200000">
            <a:off x="8999573" y="3419441"/>
            <a:ext cx="136453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4FC351-0388-3B14-F4BC-EA6553D4D3E0}"/>
              </a:ext>
            </a:extLst>
          </p:cNvPr>
          <p:cNvSpPr txBox="1"/>
          <p:nvPr/>
        </p:nvSpPr>
        <p:spPr>
          <a:xfrm>
            <a:off x="7941486" y="3669983"/>
            <a:ext cx="2345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464D59"/>
                </a:solidFill>
              </a:rPr>
              <a:t>S</a:t>
            </a:r>
            <a:r>
              <a:rPr lang="en-ES" dirty="0">
                <a:solidFill>
                  <a:srgbClr val="464D59"/>
                </a:solidFill>
              </a:rPr>
              <a:t>imultaneous use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AA351D-1FEC-34E2-EE5E-58D91B7D329E}"/>
              </a:ext>
            </a:extLst>
          </p:cNvPr>
          <p:cNvSpPr txBox="1"/>
          <p:nvPr/>
        </p:nvSpPr>
        <p:spPr>
          <a:xfrm>
            <a:off x="7894223" y="206872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464D59"/>
                </a:solidFill>
              </a:rPr>
              <a:t>MACp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4CDB5A-62A6-F1B2-8CA1-0A01C57EB9A8}"/>
              </a:ext>
            </a:extLst>
          </p:cNvPr>
          <p:cNvSpPr txBox="1"/>
          <p:nvPr/>
        </p:nvSpPr>
        <p:spPr>
          <a:xfrm>
            <a:off x="10058400" y="187540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464D59"/>
                </a:solidFill>
              </a:rPr>
              <a:t>MACc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5514FE9-42C5-6245-43F2-1EDCACF51D79}"/>
              </a:ext>
            </a:extLst>
          </p:cNvPr>
          <p:cNvCxnSpPr>
            <a:cxnSpLocks/>
            <a:stCxn id="31" idx="2"/>
          </p:cNvCxnSpPr>
          <p:nvPr/>
        </p:nvCxnSpPr>
        <p:spPr bwMode="auto">
          <a:xfrm>
            <a:off x="8414558" y="2530385"/>
            <a:ext cx="285306" cy="2128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F0A8009-C85D-D726-DA61-22DE529E1CFB}"/>
              </a:ext>
            </a:extLst>
          </p:cNvPr>
          <p:cNvCxnSpPr>
            <a:cxnSpLocks/>
            <a:endCxn id="20" idx="0"/>
          </p:cNvCxnSpPr>
          <p:nvPr/>
        </p:nvCxnSpPr>
        <p:spPr bwMode="auto">
          <a:xfrm flipH="1">
            <a:off x="10515600" y="2440888"/>
            <a:ext cx="76200" cy="3023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1462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503B5-FBFA-F968-E25D-94F2A8D92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MACc</a:t>
            </a:r>
            <a:r>
              <a:rPr lang="en-US" dirty="0"/>
              <a:t>/</a:t>
            </a:r>
            <a:r>
              <a:rPr lang="en-US" dirty="0" err="1"/>
              <a:t>MACp</a:t>
            </a:r>
            <a:r>
              <a:rPr lang="en-US" dirty="0"/>
              <a:t> Considerations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07C3C-A7DD-4472-331D-09163F5F4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an epoch, a single STA uses a single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	There is a temptation for eavesdropper to attempt to fingerprint a STA during an epoch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Epoch boundaries are easy to spot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a temptation for STAs and networks to minimize epoch duration to limit fingerprinting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Epoch boundary is compute-intensive on the AP (needs to renew all </a:t>
            </a:r>
            <a:r>
              <a:rPr lang="en-US" dirty="0" err="1"/>
              <a:t>STAs’</a:t>
            </a:r>
            <a:r>
              <a:rPr lang="en-US" dirty="0"/>
              <a:t> MACs)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However, there is not much more compute work if the AP renews one MAC for a STA, vs renewing 2 MACs for the same STA – the STA-count-per-radio reduces linearly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APs need HW change anyway to support 2 MACs, not much more needed to support 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C8D7D5-337B-67C6-7484-649B7DF1E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35988-435E-BB67-5A4C-6627503E5F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D678F6-BE91-5002-A805-94CFEB80E1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/>
              <a:t>Sept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305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503B5-FBFA-F968-E25D-94F2A8D92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MACc</a:t>
            </a:r>
            <a:r>
              <a:rPr lang="en-US" dirty="0"/>
              <a:t>/</a:t>
            </a:r>
            <a:r>
              <a:rPr lang="en-US" dirty="0" err="1"/>
              <a:t>MACp</a:t>
            </a:r>
            <a:r>
              <a:rPr lang="en-US" dirty="0"/>
              <a:t> Extension Proposal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07C3C-A7DD-4472-331D-09163F5F4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epoch boundary, the STA gets N MACs (thus N </a:t>
            </a:r>
            <a:r>
              <a:rPr lang="en-US" dirty="0" err="1"/>
              <a:t>MACc</a:t>
            </a:r>
            <a:r>
              <a:rPr lang="en-US" dirty="0"/>
              <a:t> and N </a:t>
            </a:r>
            <a:r>
              <a:rPr lang="en-US" dirty="0" err="1"/>
              <a:t>MACp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 could be negotiated at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the epoch, the STA can freely use any of its N </a:t>
            </a:r>
            <a:r>
              <a:rPr lang="en-US" dirty="0" err="1"/>
              <a:t>MACc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maps all of them to the same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eavesdropper has a much harder time mapping them all to the same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STA may also use rules for </a:t>
            </a:r>
            <a:r>
              <a:rPr lang="en-US" dirty="0" err="1"/>
              <a:t>MACc</a:t>
            </a:r>
            <a:r>
              <a:rPr lang="en-US" dirty="0"/>
              <a:t> choice (e.g. MACc1 for voice flow, MACc2 for management frames, or time-linear change, etc.) – the STA may not have to share its choice reasoning with anyone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proposed in 11-23/1246r1, at epoch boundaries the MACs are changed, with a sliding window tolerance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C8D7D5-337B-67C6-7484-649B7DF1E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35988-435E-BB67-5A4C-6627503E5F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D678F6-BE91-5002-A805-94CFEB80E1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/>
              <a:t>Sept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619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MAC change at epoch boundaries are compute-intensive, in particular on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Changing one MAC or more than one MAC has low compute difference, and acceptable memory impact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Allowing more than one MAC per STA per epoch improves privacy, at low computation cost</a:t>
            </a:r>
            <a:endParaRPr lang="en-ES" dirty="0"/>
          </a:p>
          <a:p>
            <a:pPr marL="0" indent="0"/>
            <a:endParaRPr lang="en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/>
              <a:t>Sept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73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A2B70-5C01-266A-9AFB-1A4B2FCE5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553A4-6CF3-298E-C020-9F761DFD9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S" dirty="0"/>
              <a:t>Do you agree on working on a solution for MAC address changing, in </a:t>
            </a:r>
            <a:r>
              <a:rPr lang="en-ES"/>
              <a:t>which </a:t>
            </a:r>
            <a:r>
              <a:rPr lang="en-US" dirty="0"/>
              <a:t>the STA is allowed to use more than one MAC per epoch</a:t>
            </a:r>
            <a:r>
              <a:rPr lang="en-ES"/>
              <a:t>?</a:t>
            </a:r>
            <a:endParaRPr lang="en-ES" dirty="0"/>
          </a:p>
          <a:p>
            <a:endParaRPr lang="en-ES" dirty="0"/>
          </a:p>
          <a:p>
            <a:r>
              <a:rPr lang="en-ES"/>
              <a:t>Y:</a:t>
            </a:r>
            <a:endParaRPr lang="en-ES" dirty="0"/>
          </a:p>
          <a:p>
            <a:r>
              <a:rPr lang="en-ES"/>
              <a:t>N:</a:t>
            </a:r>
            <a:endParaRPr lang="en-ES" dirty="0"/>
          </a:p>
          <a:p>
            <a:r>
              <a:rPr lang="en-ES"/>
              <a:t>Abs:</a:t>
            </a:r>
            <a:endParaRPr lang="en-ES" dirty="0"/>
          </a:p>
          <a:p>
            <a:r>
              <a:rPr lang="en-ES" dirty="0"/>
              <a:t>No </a:t>
            </a:r>
            <a:r>
              <a:rPr lang="en-ES"/>
              <a:t>answer:</a:t>
            </a:r>
            <a:endParaRPr lang="en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C2F86-6E90-EBA3-4536-03FBFB25B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40D2E-1CBA-5509-856E-FAA1ACCD7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EC0808-A364-54EC-18FF-7C2177E991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/>
              <a:t>Sept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948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3867</TotalTime>
  <Words>577</Words>
  <Application>Microsoft Macintosh PowerPoint</Application>
  <PresentationFormat>Widescreen</PresentationFormat>
  <Paragraphs>92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Office Theme</vt:lpstr>
      <vt:lpstr>TGbi – Proposal for MACc/MACp Extension</vt:lpstr>
      <vt:lpstr>Proposal from 11-23/1246r1</vt:lpstr>
      <vt:lpstr>MACc/MACp Considerations </vt:lpstr>
      <vt:lpstr>MACc/MACp Extension Proposal </vt:lpstr>
      <vt:lpstr>Summary</vt:lpstr>
      <vt:lpstr>Strawpoll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Jerome Henry (jerhenry)</cp:lastModifiedBy>
  <cp:revision>882</cp:revision>
  <cp:lastPrinted>1601-01-01T00:00:00Z</cp:lastPrinted>
  <dcterms:created xsi:type="dcterms:W3CDTF">2018-05-10T16:45:22Z</dcterms:created>
  <dcterms:modified xsi:type="dcterms:W3CDTF">2023-09-13T19:24:57Z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AdHocReviewCycleID">
    <vt:i4>-1439733424</vt:i4>
  </property>
  <property fmtid="{D5CDD505-2E9C-101B-9397-08002B2CF9AE}" pid="9" name="_NewReviewCycle">
    <vt:lpwstr/>
  </property>
  <property fmtid="{D5CDD505-2E9C-101B-9397-08002B2CF9AE}" pid="10" name="_EmailSubject">
    <vt:lpwstr>Presentation bi</vt:lpwstr>
  </property>
  <property fmtid="{D5CDD505-2E9C-101B-9397-08002B2CF9AE}" pid="11" name="_AuthorEmail">
    <vt:lpwstr>dho@qti.qualcomm.com</vt:lpwstr>
  </property>
  <property fmtid="{D5CDD505-2E9C-101B-9397-08002B2CF9AE}" pid="12" name="_AuthorEmailDisplayName">
    <vt:lpwstr>Duncan Ho</vt:lpwstr>
  </property>
</Properties>
</file>