
<file path=[Content_Types].xml><?xml version="1.0" encoding="utf-8"?>
<Types xmlns="http://schemas.openxmlformats.org/package/2006/content-types">
  <Default Extension="bin" ContentType="application/vnd.openxmlformats-officedocument.oleObject"/>
  <Default Extension="emf" ContentType="image/x-emf"/>
  <Default Extension="gif" ContentType="image/gi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1"/>
  </p:notesMasterIdLst>
  <p:handoutMasterIdLst>
    <p:handoutMasterId r:id="rId12"/>
  </p:handoutMasterIdLst>
  <p:sldIdLst>
    <p:sldId id="527" r:id="rId2"/>
    <p:sldId id="475" r:id="rId3"/>
    <p:sldId id="545" r:id="rId4"/>
    <p:sldId id="558" r:id="rId5"/>
    <p:sldId id="559" r:id="rId6"/>
    <p:sldId id="557" r:id="rId7"/>
    <p:sldId id="562" r:id="rId8"/>
    <p:sldId id="563" r:id="rId9"/>
    <p:sldId id="560" r:id="rId10"/>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F81BD"/>
    <a:srgbClr val="FFCC99"/>
    <a:srgbClr val="2E75B6"/>
    <a:srgbClr val="FFFFFF"/>
    <a:srgbClr val="009999"/>
    <a:srgbClr val="00CC99"/>
    <a:srgbClr val="99CCFF"/>
    <a:srgbClr val="4A7EBB"/>
    <a:srgbClr val="00956F"/>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E24DC9F-432A-46C1-A2AB-AEF746FBB943}" v="14" dt="2023-09-12T19:06:56.169"/>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368" autoAdjust="0"/>
    <p:restoredTop sz="93899" autoAdjust="0"/>
  </p:normalViewPr>
  <p:slideViewPr>
    <p:cSldViewPr>
      <p:cViewPr varScale="1">
        <p:scale>
          <a:sx n="82" d="100"/>
          <a:sy n="82" d="100"/>
        </p:scale>
        <p:origin x="82" y="139"/>
      </p:cViewPr>
      <p:guideLst>
        <p:guide orient="horz" pos="2160"/>
        <p:guide pos="2880"/>
      </p:guideLst>
    </p:cSldViewPr>
  </p:slideViewPr>
  <p:outlineViewPr>
    <p:cViewPr varScale="1">
      <p:scale>
        <a:sx n="170" d="200"/>
        <a:sy n="170" d="200"/>
      </p:scale>
      <p:origin x="0" y="-216436"/>
    </p:cViewPr>
  </p:outlineViewPr>
  <p:notesTextViewPr>
    <p:cViewPr>
      <p:scale>
        <a:sx n="100" d="100"/>
        <a:sy n="100" d="100"/>
      </p:scale>
      <p:origin x="0" y="0"/>
    </p:cViewPr>
  </p:notesTextViewPr>
  <p:sorterViewPr>
    <p:cViewPr varScale="1">
      <p:scale>
        <a:sx n="1" d="1"/>
        <a:sy n="1" d="1"/>
      </p:scale>
      <p:origin x="0" y="0"/>
    </p:cViewPr>
  </p:sorter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17"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802.11-17/1479r1</a:t>
            </a:r>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t>September 2017</a:t>
            </a:r>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dirty="0"/>
              <a:t>Sean Coffey, Realtek</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802.11-17/1479r1</a:t>
            </a:r>
            <a:endParaRPr lang="en-US" dirty="0"/>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September 2017</a:t>
            </a:r>
            <a:endParaRPr lang="en-US" dirty="0"/>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Sean Coffey, Realtek</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802.11-17/1479r1</a:t>
            </a:r>
            <a:endParaRPr lang="en-US" dirty="0"/>
          </a:p>
        </p:txBody>
      </p:sp>
      <p:sp>
        <p:nvSpPr>
          <p:cNvPr id="5" name="Rectangle 3"/>
          <p:cNvSpPr>
            <a:spLocks noGrp="1" noChangeArrowheads="1"/>
          </p:cNvSpPr>
          <p:nvPr>
            <p:ph type="dt"/>
          </p:nvPr>
        </p:nvSpPr>
        <p:spPr>
          <a:ln/>
        </p:spPr>
        <p:txBody>
          <a:bodyPr/>
          <a:lstStyle/>
          <a:p>
            <a:r>
              <a:rPr lang="en-US"/>
              <a:t>September 2017</a:t>
            </a:r>
            <a:endParaRPr lang="en-US" dirty="0"/>
          </a:p>
        </p:txBody>
      </p:sp>
      <p:sp>
        <p:nvSpPr>
          <p:cNvPr id="6" name="Rectangle 6"/>
          <p:cNvSpPr>
            <a:spLocks noGrp="1" noChangeArrowheads="1"/>
          </p:cNvSpPr>
          <p:nvPr>
            <p:ph type="ftr"/>
          </p:nvPr>
        </p:nvSpPr>
        <p:spPr>
          <a:ln/>
        </p:spPr>
        <p:txBody>
          <a:bodyPr/>
          <a:lstStyle/>
          <a:p>
            <a:r>
              <a:rPr lang="en-US" dirty="0"/>
              <a:t>Sean Coffey, Realtek</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54919021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802.11-17/1479r1</a:t>
            </a:r>
            <a:endParaRPr lang="en-US" dirty="0"/>
          </a:p>
        </p:txBody>
      </p:sp>
      <p:sp>
        <p:nvSpPr>
          <p:cNvPr id="5" name="Rectangle 3"/>
          <p:cNvSpPr>
            <a:spLocks noGrp="1" noChangeArrowheads="1"/>
          </p:cNvSpPr>
          <p:nvPr>
            <p:ph type="dt"/>
          </p:nvPr>
        </p:nvSpPr>
        <p:spPr>
          <a:ln/>
        </p:spPr>
        <p:txBody>
          <a:bodyPr/>
          <a:lstStyle/>
          <a:p>
            <a:r>
              <a:rPr lang="en-US"/>
              <a:t>September 2017</a:t>
            </a:r>
            <a:endParaRPr lang="en-US" dirty="0"/>
          </a:p>
        </p:txBody>
      </p:sp>
      <p:sp>
        <p:nvSpPr>
          <p:cNvPr id="6" name="Rectangle 6"/>
          <p:cNvSpPr>
            <a:spLocks noGrp="1" noChangeArrowheads="1"/>
          </p:cNvSpPr>
          <p:nvPr>
            <p:ph type="ftr"/>
          </p:nvPr>
        </p:nvSpPr>
        <p:spPr>
          <a:ln/>
        </p:spPr>
        <p:txBody>
          <a:bodyPr/>
          <a:lstStyle/>
          <a:p>
            <a:r>
              <a:rPr lang="en-US" dirty="0"/>
              <a:t>Sean Coffey, Realtek</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2</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247627398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802.11-17/1479r1</a:t>
            </a:r>
            <a:endParaRPr lang="en-US" dirty="0"/>
          </a:p>
        </p:txBody>
      </p:sp>
      <p:sp>
        <p:nvSpPr>
          <p:cNvPr id="5" name="Rectangle 3"/>
          <p:cNvSpPr>
            <a:spLocks noGrp="1" noChangeArrowheads="1"/>
          </p:cNvSpPr>
          <p:nvPr>
            <p:ph type="dt"/>
          </p:nvPr>
        </p:nvSpPr>
        <p:spPr>
          <a:ln/>
        </p:spPr>
        <p:txBody>
          <a:bodyPr/>
          <a:lstStyle/>
          <a:p>
            <a:r>
              <a:rPr lang="en-US"/>
              <a:t>September 2017</a:t>
            </a:r>
            <a:endParaRPr lang="en-US" dirty="0"/>
          </a:p>
        </p:txBody>
      </p:sp>
      <p:sp>
        <p:nvSpPr>
          <p:cNvPr id="6" name="Rectangle 6"/>
          <p:cNvSpPr>
            <a:spLocks noGrp="1" noChangeArrowheads="1"/>
          </p:cNvSpPr>
          <p:nvPr>
            <p:ph type="ftr"/>
          </p:nvPr>
        </p:nvSpPr>
        <p:spPr>
          <a:ln/>
        </p:spPr>
        <p:txBody>
          <a:bodyPr/>
          <a:lstStyle/>
          <a:p>
            <a:r>
              <a:rPr lang="en-US" dirty="0"/>
              <a:t>Sean Coffey, Realtek</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3</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61534802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802.11-17/1479r1</a:t>
            </a:r>
            <a:endParaRPr lang="en-US" dirty="0"/>
          </a:p>
        </p:txBody>
      </p:sp>
      <p:sp>
        <p:nvSpPr>
          <p:cNvPr id="5" name="Rectangle 3"/>
          <p:cNvSpPr>
            <a:spLocks noGrp="1" noChangeArrowheads="1"/>
          </p:cNvSpPr>
          <p:nvPr>
            <p:ph type="dt"/>
          </p:nvPr>
        </p:nvSpPr>
        <p:spPr>
          <a:ln/>
        </p:spPr>
        <p:txBody>
          <a:bodyPr/>
          <a:lstStyle/>
          <a:p>
            <a:r>
              <a:rPr lang="en-US"/>
              <a:t>September 2017</a:t>
            </a:r>
            <a:endParaRPr lang="en-US" dirty="0"/>
          </a:p>
        </p:txBody>
      </p:sp>
      <p:sp>
        <p:nvSpPr>
          <p:cNvPr id="6" name="Rectangle 6"/>
          <p:cNvSpPr>
            <a:spLocks noGrp="1" noChangeArrowheads="1"/>
          </p:cNvSpPr>
          <p:nvPr>
            <p:ph type="ftr"/>
          </p:nvPr>
        </p:nvSpPr>
        <p:spPr>
          <a:ln/>
        </p:spPr>
        <p:txBody>
          <a:bodyPr/>
          <a:lstStyle/>
          <a:p>
            <a:r>
              <a:rPr lang="en-US" dirty="0"/>
              <a:t>Sean Coffey, Realtek</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6</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335993182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802.11-17/1479r1</a:t>
            </a:r>
            <a:endParaRPr lang="en-US" dirty="0"/>
          </a:p>
        </p:txBody>
      </p:sp>
      <p:sp>
        <p:nvSpPr>
          <p:cNvPr id="5" name="Rectangle 3"/>
          <p:cNvSpPr>
            <a:spLocks noGrp="1" noChangeArrowheads="1"/>
          </p:cNvSpPr>
          <p:nvPr>
            <p:ph type="dt"/>
          </p:nvPr>
        </p:nvSpPr>
        <p:spPr>
          <a:ln/>
        </p:spPr>
        <p:txBody>
          <a:bodyPr/>
          <a:lstStyle/>
          <a:p>
            <a:r>
              <a:rPr lang="en-US"/>
              <a:t>September 2017</a:t>
            </a:r>
            <a:endParaRPr lang="en-US" dirty="0"/>
          </a:p>
        </p:txBody>
      </p:sp>
      <p:sp>
        <p:nvSpPr>
          <p:cNvPr id="6" name="Rectangle 6"/>
          <p:cNvSpPr>
            <a:spLocks noGrp="1" noChangeArrowheads="1"/>
          </p:cNvSpPr>
          <p:nvPr>
            <p:ph type="ftr"/>
          </p:nvPr>
        </p:nvSpPr>
        <p:spPr>
          <a:ln/>
        </p:spPr>
        <p:txBody>
          <a:bodyPr/>
          <a:lstStyle/>
          <a:p>
            <a:r>
              <a:rPr lang="en-US" dirty="0"/>
              <a:t>Sean Coffey, Realtek</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9</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98020582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September 2023</a:t>
            </a:r>
            <a:endParaRPr lang="en-GB" dirty="0"/>
          </a:p>
        </p:txBody>
      </p:sp>
      <p:sp>
        <p:nvSpPr>
          <p:cNvPr id="5" name="Footer Placeholder 4"/>
          <p:cNvSpPr>
            <a:spLocks noGrp="1"/>
          </p:cNvSpPr>
          <p:nvPr>
            <p:ph type="ftr" idx="11"/>
          </p:nvPr>
        </p:nvSpPr>
        <p:spPr/>
        <p:txBody>
          <a:bodyPr/>
          <a:lstStyle>
            <a:lvl1pPr>
              <a:defRPr/>
            </a:lvl1pPr>
          </a:lstStyle>
          <a:p>
            <a:r>
              <a:rPr lang="en-GB"/>
              <a:t>Seán Coffey, Realtek</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DE40C9FC-4879-4F20-9ECA-A574A90476B7}" type="slidenum">
              <a:rPr lang="en-GB"/>
              <a:pPr/>
              <a:t>‹#›</a:t>
            </a:fld>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Seán Coffey, Realtek</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September 2023</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September 2023</a:t>
            </a:r>
            <a:endParaRPr lang="en-GB" dirty="0"/>
          </a:p>
        </p:txBody>
      </p:sp>
      <p:sp>
        <p:nvSpPr>
          <p:cNvPr id="5" name="Footer Placeholder 4"/>
          <p:cNvSpPr>
            <a:spLocks noGrp="1"/>
          </p:cNvSpPr>
          <p:nvPr>
            <p:ph type="ftr" idx="11"/>
          </p:nvPr>
        </p:nvSpPr>
        <p:spPr/>
        <p:txBody>
          <a:bodyPr/>
          <a:lstStyle>
            <a:lvl1pPr>
              <a:defRPr/>
            </a:lvl1pPr>
          </a:lstStyle>
          <a:p>
            <a:r>
              <a:rPr lang="en-GB"/>
              <a:t>Seán Coffey, Realtek</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3ABCC52B-A3F7-440B-BBF2-55191E6E7773}" type="slidenum">
              <a:rPr lang="en-GB"/>
              <a:pPr/>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September 2023</a:t>
            </a:r>
            <a:endParaRPr lang="en-GB" dirty="0"/>
          </a:p>
        </p:txBody>
      </p:sp>
      <p:sp>
        <p:nvSpPr>
          <p:cNvPr id="6" name="Footer Placeholder 5"/>
          <p:cNvSpPr>
            <a:spLocks noGrp="1"/>
          </p:cNvSpPr>
          <p:nvPr>
            <p:ph type="ftr" idx="11"/>
          </p:nvPr>
        </p:nvSpPr>
        <p:spPr/>
        <p:txBody>
          <a:bodyPr/>
          <a:lstStyle>
            <a:lvl1pPr>
              <a:defRPr/>
            </a:lvl1pPr>
          </a:lstStyle>
          <a:p>
            <a:r>
              <a:rPr lang="en-GB"/>
              <a:t>Seán Coffey, Realtek</a:t>
            </a:r>
            <a:endParaRPr lang="en-GB" dirty="0"/>
          </a:p>
        </p:txBody>
      </p:sp>
      <p:sp>
        <p:nvSpPr>
          <p:cNvPr id="7" name="Slide Number Placeholder 6"/>
          <p:cNvSpPr>
            <a:spLocks noGrp="1"/>
          </p:cNvSpPr>
          <p:nvPr>
            <p:ph type="sldNum" idx="12"/>
          </p:nvPr>
        </p:nvSpPr>
        <p:spPr/>
        <p:txBody>
          <a:bodyPr/>
          <a:lstStyle>
            <a:lvl1pPr>
              <a:defRPr/>
            </a:lvl1pPr>
          </a:lstStyle>
          <a:p>
            <a:r>
              <a:rPr lang="en-GB" dirty="0"/>
              <a:t>Slide </a:t>
            </a:r>
            <a:fld id="{1CD163DD-D5E7-41DA-95F2-71530C24F8C3}" type="slidenum">
              <a:rPr lang="en-GB"/>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September 2023</a:t>
            </a:r>
            <a:endParaRPr lang="en-GB" dirty="0"/>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a:t>Seán Coffey, Realtek</a:t>
            </a:r>
            <a:endParaRPr lang="en-GB" dirty="0"/>
          </a:p>
        </p:txBody>
      </p:sp>
      <p:sp>
        <p:nvSpPr>
          <p:cNvPr id="9" name="Slide Number Placeholder 8"/>
          <p:cNvSpPr>
            <a:spLocks noGrp="1"/>
          </p:cNvSpPr>
          <p:nvPr>
            <p:ph type="sldNum" idx="12"/>
          </p:nvPr>
        </p:nvSpPr>
        <p:spPr/>
        <p:txBody>
          <a:bodyPr/>
          <a:lstStyle>
            <a:lvl1pPr>
              <a:defRPr/>
            </a:lvl1pPr>
          </a:lstStyle>
          <a:p>
            <a:r>
              <a:rPr lang="en-GB" dirty="0"/>
              <a:t>Slide </a:t>
            </a:r>
            <a:fld id="{69B99EC4-A1FB-4C79-B9A5-C1FFD5A90380}" type="slidenum">
              <a:rPr lang="en-GB"/>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September 2023</a:t>
            </a:r>
            <a:endParaRPr lang="en-GB" dirty="0"/>
          </a:p>
        </p:txBody>
      </p:sp>
      <p:sp>
        <p:nvSpPr>
          <p:cNvPr id="4" name="Footer Placeholder 3"/>
          <p:cNvSpPr>
            <a:spLocks noGrp="1"/>
          </p:cNvSpPr>
          <p:nvPr>
            <p:ph type="ftr" idx="11"/>
          </p:nvPr>
        </p:nvSpPr>
        <p:spPr/>
        <p:txBody>
          <a:bodyPr/>
          <a:lstStyle>
            <a:lvl1pPr>
              <a:defRPr/>
            </a:lvl1pPr>
          </a:lstStyle>
          <a:p>
            <a:r>
              <a:rPr lang="en-GB"/>
              <a:t>Seán Coffey, Realtek</a:t>
            </a:r>
            <a:endParaRPr lang="en-GB" dirty="0"/>
          </a:p>
        </p:txBody>
      </p:sp>
      <p:sp>
        <p:nvSpPr>
          <p:cNvPr id="5" name="Slide Number Placeholder 4"/>
          <p:cNvSpPr>
            <a:spLocks noGrp="1"/>
          </p:cNvSpPr>
          <p:nvPr>
            <p:ph type="sldNum" idx="12"/>
          </p:nvPr>
        </p:nvSpPr>
        <p:spPr/>
        <p:txBody>
          <a:bodyPr/>
          <a:lstStyle>
            <a:lvl1pPr>
              <a:defRPr/>
            </a:lvl1pPr>
          </a:lstStyle>
          <a:p>
            <a:r>
              <a:rPr lang="en-GB" dirty="0"/>
              <a:t>Slide </a:t>
            </a:r>
            <a:fld id="{06B781AF-4CCF-49B0-A572-DE54FBE5D942}" type="slidenum">
              <a:rPr lang="en-GB"/>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September 2023</a:t>
            </a:r>
            <a:endParaRPr lang="en-GB" dirty="0"/>
          </a:p>
        </p:txBody>
      </p:sp>
      <p:sp>
        <p:nvSpPr>
          <p:cNvPr id="3" name="Footer Placeholder 2"/>
          <p:cNvSpPr>
            <a:spLocks noGrp="1"/>
          </p:cNvSpPr>
          <p:nvPr>
            <p:ph type="ftr" idx="11"/>
          </p:nvPr>
        </p:nvSpPr>
        <p:spPr/>
        <p:txBody>
          <a:bodyPr/>
          <a:lstStyle>
            <a:lvl1pPr>
              <a:defRPr/>
            </a:lvl1pPr>
          </a:lstStyle>
          <a:p>
            <a:r>
              <a:rPr lang="en-GB"/>
              <a:t>Seán Coffey, Realtek</a:t>
            </a:r>
            <a:endParaRPr lang="en-GB" dirty="0"/>
          </a:p>
        </p:txBody>
      </p:sp>
      <p:sp>
        <p:nvSpPr>
          <p:cNvPr id="4" name="Slide Number Placeholder 3"/>
          <p:cNvSpPr>
            <a:spLocks noGrp="1"/>
          </p:cNvSpPr>
          <p:nvPr>
            <p:ph type="sldNum" idx="12"/>
          </p:nvPr>
        </p:nvSpPr>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September 2023</a:t>
            </a:r>
            <a:endParaRPr lang="en-GB" dirty="0"/>
          </a:p>
        </p:txBody>
      </p:sp>
      <p:sp>
        <p:nvSpPr>
          <p:cNvPr id="5" name="Footer Placeholder 4"/>
          <p:cNvSpPr>
            <a:spLocks noGrp="1"/>
          </p:cNvSpPr>
          <p:nvPr>
            <p:ph type="ftr" idx="11"/>
          </p:nvPr>
        </p:nvSpPr>
        <p:spPr/>
        <p:txBody>
          <a:bodyPr/>
          <a:lstStyle>
            <a:lvl1pPr>
              <a:defRPr/>
            </a:lvl1pPr>
          </a:lstStyle>
          <a:p>
            <a:r>
              <a:rPr lang="en-GB"/>
              <a:t>Seán Coffey, Realtek</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6B5E41C2-EF12-4EF2-8280-F2B4208277C2}" type="slidenum">
              <a:rPr lang="en-GB"/>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September 2023</a:t>
            </a:r>
            <a:endParaRPr lang="en-GB" dirty="0"/>
          </a:p>
        </p:txBody>
      </p:sp>
      <p:sp>
        <p:nvSpPr>
          <p:cNvPr id="5" name="Footer Placeholder 4"/>
          <p:cNvSpPr>
            <a:spLocks noGrp="1"/>
          </p:cNvSpPr>
          <p:nvPr>
            <p:ph type="ftr" idx="11"/>
          </p:nvPr>
        </p:nvSpPr>
        <p:spPr/>
        <p:txBody>
          <a:bodyPr/>
          <a:lstStyle>
            <a:lvl1pPr>
              <a:defRPr/>
            </a:lvl1pPr>
          </a:lstStyle>
          <a:p>
            <a:r>
              <a:rPr lang="en-GB"/>
              <a:t>Seán Coffey, Realtek</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9B0D65C8-A0CA-4DDA-83BB-897866218593}"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September 2023</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Seán Coffey, Realtek</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p:nvSpPr>
        <p:spPr bwMode="auto">
          <a:xfrm>
            <a:off x="4953000" y="336550"/>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802.11-23/1615r0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2" Type="http://schemas.openxmlformats.org/officeDocument/2006/relationships/image" Target="../media/image5.gif"/><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Object 3"/>
          <p:cNvGraphicFramePr>
            <a:graphicFrameLocks noChangeAspect="1"/>
          </p:cNvGraphicFramePr>
          <p:nvPr/>
        </p:nvGraphicFramePr>
        <p:xfrm>
          <a:off x="566738" y="3060700"/>
          <a:ext cx="7845425" cy="2308324"/>
        </p:xfrm>
        <a:graphic>
          <a:graphicData uri="http://schemas.openxmlformats.org/presentationml/2006/ole">
            <mc:AlternateContent xmlns:mc="http://schemas.openxmlformats.org/markup-compatibility/2006">
              <mc:Choice xmlns:v="urn:schemas-microsoft-com:vml" Requires="v">
                <p:oleObj name="Document" r:id="rId3" imgW="8526058" imgH="2465301" progId="Word.Document.8">
                  <p:embed/>
                </p:oleObj>
              </mc:Choice>
              <mc:Fallback>
                <p:oleObj name="Document" r:id="rId3" imgW="8526058" imgH="2465301" progId="Word.Document.8">
                  <p:embed/>
                  <p:pic>
                    <p:nvPicPr>
                      <p:cNvPr id="9" name="Object 3"/>
                      <p:cNvPicPr>
                        <a:picLocks noChangeAspect="1" noChangeArrowheads="1"/>
                      </p:cNvPicPr>
                      <p:nvPr/>
                    </p:nvPicPr>
                    <p:blipFill>
                      <a:blip r:embed="rId4"/>
                      <a:srcRect/>
                      <a:stretch>
                        <a:fillRect/>
                      </a:stretch>
                    </p:blipFill>
                    <p:spPr bwMode="auto">
                      <a:xfrm>
                        <a:off x="566738" y="3060700"/>
                        <a:ext cx="7845425" cy="2308324"/>
                      </a:xfrm>
                      <a:prstGeom prst="rect">
                        <a:avLst/>
                      </a:prstGeom>
                      <a:noFill/>
                    </p:spPr>
                  </p:pic>
                </p:oleObj>
              </mc:Fallback>
            </mc:AlternateContent>
          </a:graphicData>
        </a:graphic>
      </p:graphicFrame>
      <p:sp>
        <p:nvSpPr>
          <p:cNvPr id="6" name="Date Placeholder 3"/>
          <p:cNvSpPr>
            <a:spLocks noGrp="1"/>
          </p:cNvSpPr>
          <p:nvPr>
            <p:ph type="dt" idx="15"/>
          </p:nvPr>
        </p:nvSpPr>
        <p:spPr>
          <a:xfrm>
            <a:off x="713232" y="356616"/>
            <a:ext cx="2303451" cy="273050"/>
          </a:xfrm>
        </p:spPr>
        <p:txBody>
          <a:bodyPr/>
          <a:lstStyle/>
          <a:p>
            <a:r>
              <a:rPr lang="en-US"/>
              <a:t>September 2023</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a:t>Seán Coffey, Realtek</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9906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latin typeface="Calibri" pitchFamily="34" charset="0"/>
              </a:rPr>
              <a:t>Redundant receiver requirements</a:t>
            </a:r>
          </a:p>
        </p:txBody>
      </p:sp>
      <p:sp>
        <p:nvSpPr>
          <p:cNvPr id="3074" name="Rectangle 2"/>
          <p:cNvSpPr>
            <a:spLocks noGrp="1" noChangeArrowheads="1"/>
          </p:cNvSpPr>
          <p:nvPr>
            <p:ph type="body" idx="1"/>
          </p:nvPr>
        </p:nvSpPr>
        <p:spPr>
          <a:xfrm>
            <a:off x="685800" y="2193925"/>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latin typeface="Calibri" pitchFamily="34" charset="0"/>
              </a:rPr>
              <a:t>Date:</a:t>
            </a:r>
            <a:r>
              <a:rPr lang="en-GB" sz="2000" b="0" dirty="0">
                <a:latin typeface="Calibri" pitchFamily="34" charset="0"/>
              </a:rPr>
              <a:t> 2023-09-11</a:t>
            </a:r>
          </a:p>
        </p:txBody>
      </p:sp>
      <p:sp>
        <p:nvSpPr>
          <p:cNvPr id="3" name="TextBox 2">
            <a:extLst>
              <a:ext uri="{FF2B5EF4-FFF2-40B4-BE49-F238E27FC236}">
                <a16:creationId xmlns:a16="http://schemas.microsoft.com/office/drawing/2014/main" id="{94EEF1C2-D245-4689-A5F7-9417E72CA1AB}"/>
              </a:ext>
            </a:extLst>
          </p:cNvPr>
          <p:cNvSpPr txBox="1"/>
          <p:nvPr/>
        </p:nvSpPr>
        <p:spPr>
          <a:xfrm>
            <a:off x="533400" y="4267201"/>
            <a:ext cx="8043862" cy="569387"/>
          </a:xfrm>
          <a:prstGeom prst="rect">
            <a:avLst/>
          </a:prstGeom>
          <a:noFill/>
        </p:spPr>
        <p:txBody>
          <a:bodyPr wrap="square" rtlCol="0">
            <a:spAutoFit/>
          </a:bodyPr>
          <a:lstStyle/>
          <a:p>
            <a:pPr marL="342900" indent="-342900">
              <a:buFont typeface="Arial" panose="020B0604020202020204" pitchFamily="34" charset="0"/>
              <a:buChar char="•"/>
            </a:pPr>
            <a:r>
              <a:rPr lang="en-US" sz="1500" dirty="0">
                <a:solidFill>
                  <a:schemeClr val="tx1"/>
                </a:solidFill>
                <a:latin typeface="Calibri" panose="020F0502020204030204" pitchFamily="34" charset="0"/>
              </a:rPr>
              <a:t>r0 (September 11, 2023): Initial draft</a:t>
            </a:r>
          </a:p>
          <a:p>
            <a:r>
              <a:rPr lang="en-US" sz="1600" dirty="0">
                <a:latin typeface="Calibri" panose="020F0502020204030204" pitchFamily="34" charset="0"/>
              </a:rPr>
              <a:t>   </a:t>
            </a:r>
          </a:p>
        </p:txBody>
      </p:sp>
    </p:spTree>
    <p:extLst>
      <p:ext uri="{BB962C8B-B14F-4D97-AF65-F5344CB8AC3E}">
        <p14:creationId xmlns:p14="http://schemas.microsoft.com/office/powerpoint/2010/main" val="24297790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3232" y="356616"/>
            <a:ext cx="2589203" cy="273050"/>
          </a:xfrm>
        </p:spPr>
        <p:txBody>
          <a:bodyPr/>
          <a:lstStyle/>
          <a:p>
            <a:r>
              <a:rPr lang="en-US"/>
              <a:t>September 2023</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a:t>Seán Coffey, Realtek</a:t>
            </a:r>
            <a:endParaRPr lang="en-GB" dirty="0"/>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2</a:t>
            </a:fld>
            <a:endParaRPr lang="en-GB" dirty="0"/>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latin typeface="Calibri" pitchFamily="34" charset="0"/>
              </a:rPr>
              <a:t>Abstract</a:t>
            </a:r>
          </a:p>
        </p:txBody>
      </p:sp>
      <p:sp>
        <p:nvSpPr>
          <p:cNvPr id="4098" name="Rectangle 2"/>
          <p:cNvSpPr>
            <a:spLocks noGrp="1" noChangeArrowheads="1"/>
          </p:cNvSpPr>
          <p:nvPr>
            <p:ph type="body" idx="1"/>
          </p:nvPr>
        </p:nvSpPr>
        <p:spPr>
          <a:xfrm>
            <a:off x="685800" y="1981200"/>
            <a:ext cx="8458200" cy="4114800"/>
          </a:xfrm>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b="0" dirty="0">
                <a:latin typeface="Calibri" pitchFamily="34" charset="0"/>
              </a:rPr>
              <a:t>PHY clauses contain increasingly large tables specifying receiver requirements such as minimum receive sensitivity. Many entries in such tables duplicate entries in predecessor PHYs, and are effectively redundant. It would be better to delete many such requirements and stop adding new ones. </a:t>
            </a:r>
            <a:endParaRPr lang="en-US" sz="1500" b="0" dirty="0">
              <a:latin typeface="Calibri" pitchFamily="34" charset="0"/>
            </a:endParaRPr>
          </a:p>
        </p:txBody>
      </p:sp>
    </p:spTree>
    <p:extLst>
      <p:ext uri="{BB962C8B-B14F-4D97-AF65-F5344CB8AC3E}">
        <p14:creationId xmlns:p14="http://schemas.microsoft.com/office/powerpoint/2010/main" val="370419597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3232" y="356616"/>
            <a:ext cx="2589203" cy="273050"/>
          </a:xfrm>
        </p:spPr>
        <p:txBody>
          <a:bodyPr/>
          <a:lstStyle/>
          <a:p>
            <a:r>
              <a:rPr lang="en-US"/>
              <a:t>September 2023</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a:t>Seán Coffey, Realtek</a:t>
            </a:r>
            <a:endParaRPr lang="en-GB" dirty="0"/>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3</a:t>
            </a:fld>
            <a:endParaRPr lang="en-GB" dirty="0"/>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latin typeface="Calibri" pitchFamily="34" charset="0"/>
              </a:rPr>
              <a:t>CID 5015*</a:t>
            </a:r>
          </a:p>
        </p:txBody>
      </p:sp>
      <p:sp>
        <p:nvSpPr>
          <p:cNvPr id="4098" name="Rectangle 2"/>
          <p:cNvSpPr>
            <a:spLocks noGrp="1" noChangeArrowheads="1"/>
          </p:cNvSpPr>
          <p:nvPr>
            <p:ph type="body" idx="1"/>
          </p:nvPr>
        </p:nvSpPr>
        <p:spPr>
          <a:xfrm>
            <a:off x="685800" y="1981199"/>
            <a:ext cx="8458200" cy="4494213"/>
          </a:xfrm>
          <a:ln/>
        </p:spPr>
        <p:txBody>
          <a:bodyPr/>
          <a:lstStyle/>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600" b="0" dirty="0">
              <a:latin typeface="Calibri" pitchFamily="34" charset="0"/>
            </a:endParaRP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600" b="0" dirty="0">
              <a:latin typeface="Calibri" pitchFamily="34" charset="0"/>
            </a:endParaRPr>
          </a:p>
        </p:txBody>
      </p:sp>
      <p:graphicFrame>
        <p:nvGraphicFramePr>
          <p:cNvPr id="2" name="Table 1">
            <a:extLst>
              <a:ext uri="{FF2B5EF4-FFF2-40B4-BE49-F238E27FC236}">
                <a16:creationId xmlns:a16="http://schemas.microsoft.com/office/drawing/2014/main" id="{20754198-E35F-25EB-AC57-260ABCDF6D80}"/>
              </a:ext>
            </a:extLst>
          </p:cNvPr>
          <p:cNvGraphicFramePr>
            <a:graphicFrameLocks noGrp="1"/>
          </p:cNvGraphicFramePr>
          <p:nvPr>
            <p:extLst>
              <p:ext uri="{D42A27DB-BD31-4B8C-83A1-F6EECF244321}">
                <p14:modId xmlns:p14="http://schemas.microsoft.com/office/powerpoint/2010/main" val="1128380076"/>
              </p:ext>
            </p:extLst>
          </p:nvPr>
        </p:nvGraphicFramePr>
        <p:xfrm>
          <a:off x="713232" y="1981200"/>
          <a:ext cx="7744969" cy="4215279"/>
        </p:xfrm>
        <a:graphic>
          <a:graphicData uri="http://schemas.openxmlformats.org/drawingml/2006/table">
            <a:tbl>
              <a:tblPr firstRow="1" firstCol="1" bandRow="1">
                <a:tableStyleId>{5C22544A-7EE6-4342-B048-85BDC9FD1C3A}</a:tableStyleId>
              </a:tblPr>
              <a:tblGrid>
                <a:gridCol w="963168">
                  <a:extLst>
                    <a:ext uri="{9D8B030D-6E8A-4147-A177-3AD203B41FA5}">
                      <a16:colId xmlns:a16="http://schemas.microsoft.com/office/drawing/2014/main" val="1611544969"/>
                    </a:ext>
                  </a:extLst>
                </a:gridCol>
                <a:gridCol w="990600">
                  <a:extLst>
                    <a:ext uri="{9D8B030D-6E8A-4147-A177-3AD203B41FA5}">
                      <a16:colId xmlns:a16="http://schemas.microsoft.com/office/drawing/2014/main" val="2736956741"/>
                    </a:ext>
                  </a:extLst>
                </a:gridCol>
                <a:gridCol w="3581400">
                  <a:extLst>
                    <a:ext uri="{9D8B030D-6E8A-4147-A177-3AD203B41FA5}">
                      <a16:colId xmlns:a16="http://schemas.microsoft.com/office/drawing/2014/main" val="3573992004"/>
                    </a:ext>
                  </a:extLst>
                </a:gridCol>
                <a:gridCol w="2209801">
                  <a:extLst>
                    <a:ext uri="{9D8B030D-6E8A-4147-A177-3AD203B41FA5}">
                      <a16:colId xmlns:a16="http://schemas.microsoft.com/office/drawing/2014/main" val="1039740364"/>
                    </a:ext>
                  </a:extLst>
                </a:gridCol>
              </a:tblGrid>
              <a:tr h="385614">
                <a:tc>
                  <a:txBody>
                    <a:bodyPr/>
                    <a:lstStyle/>
                    <a:p>
                      <a:pPr marL="0" marR="0">
                        <a:spcBef>
                          <a:spcPts val="0"/>
                        </a:spcBef>
                        <a:spcAft>
                          <a:spcPts val="0"/>
                        </a:spcAft>
                      </a:pPr>
                      <a:r>
                        <a:rPr lang="en-GB" sz="1600" b="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CID</a:t>
                      </a:r>
                      <a:endParaRPr lang="en-US" sz="1600" b="0"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52584" marR="52584" marT="0" marB="0">
                    <a:solidFill>
                      <a:schemeClr val="bg1"/>
                    </a:solidFill>
                  </a:tcPr>
                </a:tc>
                <a:tc>
                  <a:txBody>
                    <a:bodyPr/>
                    <a:lstStyle/>
                    <a:p>
                      <a:pPr marL="0" marR="0">
                        <a:spcBef>
                          <a:spcPts val="0"/>
                        </a:spcBef>
                        <a:spcAft>
                          <a:spcPts val="0"/>
                        </a:spcAft>
                      </a:pPr>
                      <a:r>
                        <a:rPr lang="en-GB" sz="1600" b="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Clause/ Page</a:t>
                      </a:r>
                      <a:endParaRPr lang="en-US" sz="1600" b="0"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52584" marR="52584" marT="0" marB="0">
                    <a:solidFill>
                      <a:schemeClr val="bg1"/>
                    </a:solidFill>
                  </a:tcPr>
                </a:tc>
                <a:tc>
                  <a:txBody>
                    <a:bodyPr/>
                    <a:lstStyle/>
                    <a:p>
                      <a:pPr marL="0" marR="0">
                        <a:spcBef>
                          <a:spcPts val="0"/>
                        </a:spcBef>
                        <a:spcAft>
                          <a:spcPts val="0"/>
                        </a:spcAft>
                      </a:pPr>
                      <a:r>
                        <a:rPr lang="en-GB" sz="1600" b="0">
                          <a:solidFill>
                            <a:schemeClr val="tx1"/>
                          </a:solidFill>
                          <a:effectLst/>
                          <a:latin typeface="Calibri" panose="020F0502020204030204" pitchFamily="34" charset="0"/>
                          <a:ea typeface="Calibri" panose="020F0502020204030204" pitchFamily="34" charset="0"/>
                          <a:cs typeface="Calibri" panose="020F0502020204030204" pitchFamily="34" charset="0"/>
                        </a:rPr>
                        <a:t>Comment</a:t>
                      </a:r>
                      <a:endParaRPr lang="en-US" sz="1600" b="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52584" marR="52584" marT="0" marB="0">
                    <a:solidFill>
                      <a:schemeClr val="bg1"/>
                    </a:solidFill>
                  </a:tcPr>
                </a:tc>
                <a:tc>
                  <a:txBody>
                    <a:bodyPr/>
                    <a:lstStyle/>
                    <a:p>
                      <a:pPr marL="0" marR="0">
                        <a:spcBef>
                          <a:spcPts val="0"/>
                        </a:spcBef>
                        <a:spcAft>
                          <a:spcPts val="0"/>
                        </a:spcAft>
                      </a:pPr>
                      <a:r>
                        <a:rPr lang="en-GB" sz="1600" b="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Proposed Change</a:t>
                      </a:r>
                      <a:endParaRPr lang="en-US" sz="1600" b="0"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52584" marR="52584" marT="0" marB="0">
                    <a:solidFill>
                      <a:schemeClr val="bg1"/>
                    </a:solidFill>
                  </a:tcPr>
                </a:tc>
                <a:extLst>
                  <a:ext uri="{0D108BD9-81ED-4DB2-BD59-A6C34878D82A}">
                    <a16:rowId xmlns:a16="http://schemas.microsoft.com/office/drawing/2014/main" val="296622493"/>
                  </a:ext>
                </a:extLst>
              </a:tr>
              <a:tr h="3727599">
                <a:tc>
                  <a:txBody>
                    <a:bodyPr/>
                    <a:lstStyle/>
                    <a:p>
                      <a:pPr marL="0" marR="0">
                        <a:spcBef>
                          <a:spcPts val="0"/>
                        </a:spcBef>
                        <a:spcAft>
                          <a:spcPts val="0"/>
                        </a:spcAft>
                      </a:pPr>
                      <a:r>
                        <a:rPr lang="en-GB" sz="16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5015</a:t>
                      </a:r>
                      <a:endParaRPr lang="en-US" sz="1600"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p>
                      <a:pPr marL="0" marR="0">
                        <a:spcBef>
                          <a:spcPts val="0"/>
                        </a:spcBef>
                        <a:spcAft>
                          <a:spcPts val="0"/>
                        </a:spcAft>
                      </a:pPr>
                      <a:r>
                        <a:rPr lang="en-GB" sz="16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 </a:t>
                      </a:r>
                      <a:endParaRPr lang="en-US" sz="1600"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p>
                      <a:pPr marL="0" marR="0">
                        <a:spcBef>
                          <a:spcPts val="0"/>
                        </a:spcBef>
                        <a:spcAft>
                          <a:spcPts val="0"/>
                        </a:spcAft>
                      </a:pPr>
                      <a:r>
                        <a:rPr lang="en-GB" sz="16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(John Coffey)</a:t>
                      </a:r>
                      <a:endParaRPr lang="en-US" sz="1600"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p>
                      <a:pPr marL="0" marR="0">
                        <a:spcBef>
                          <a:spcPts val="0"/>
                        </a:spcBef>
                        <a:spcAft>
                          <a:spcPts val="0"/>
                        </a:spcAft>
                      </a:pPr>
                      <a:r>
                        <a:rPr lang="en-GB" sz="16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 </a:t>
                      </a:r>
                      <a:endParaRPr lang="en-US" sz="1600"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52584" marR="52584" marT="0" marB="0">
                    <a:solidFill>
                      <a:schemeClr val="bg1"/>
                    </a:solidFill>
                  </a:tcPr>
                </a:tc>
                <a:tc>
                  <a:txBody>
                    <a:bodyPr/>
                    <a:lstStyle/>
                    <a:p>
                      <a:pPr marL="0" marR="0">
                        <a:spcBef>
                          <a:spcPts val="0"/>
                        </a:spcBef>
                        <a:spcAft>
                          <a:spcPts val="0"/>
                        </a:spcAft>
                      </a:pPr>
                      <a:r>
                        <a:rPr lang="en-GB" sz="1600" dirty="0">
                          <a:effectLst/>
                          <a:latin typeface="Calibri" panose="020F0502020204030204" pitchFamily="34" charset="0"/>
                          <a:ea typeface="Calibri" panose="020F0502020204030204" pitchFamily="34" charset="0"/>
                          <a:cs typeface="Calibri" panose="020F0502020204030204" pitchFamily="34" charset="0"/>
                        </a:rPr>
                        <a:t>21.3.18.1 </a:t>
                      </a:r>
                    </a:p>
                    <a:p>
                      <a:pPr marL="0" marR="0">
                        <a:spcBef>
                          <a:spcPts val="0"/>
                        </a:spcBef>
                        <a:spcAft>
                          <a:spcPts val="0"/>
                        </a:spcAft>
                      </a:pPr>
                      <a:r>
                        <a:rPr lang="en-GB" sz="1600" dirty="0">
                          <a:effectLst/>
                          <a:latin typeface="Calibri" panose="020F0502020204030204" pitchFamily="34" charset="0"/>
                          <a:ea typeface="Calibri" panose="020F0502020204030204" pitchFamily="34" charset="0"/>
                          <a:cs typeface="Calibri" panose="020F0502020204030204" pitchFamily="34" charset="0"/>
                        </a:rPr>
                        <a:t>/</a:t>
                      </a:r>
                    </a:p>
                    <a:p>
                      <a:pPr marL="0" marR="0">
                        <a:spcBef>
                          <a:spcPts val="0"/>
                        </a:spcBef>
                        <a:spcAft>
                          <a:spcPts val="0"/>
                        </a:spcAft>
                      </a:pPr>
                      <a:r>
                        <a:rPr lang="en-GB" sz="1600" dirty="0">
                          <a:effectLst/>
                          <a:latin typeface="Calibri" panose="020F0502020204030204" pitchFamily="34" charset="0"/>
                          <a:ea typeface="Calibri" panose="020F0502020204030204" pitchFamily="34" charset="0"/>
                          <a:cs typeface="Calibri" panose="020F0502020204030204" pitchFamily="34" charset="0"/>
                        </a:rPr>
                        <a:t>3491.22</a:t>
                      </a:r>
                      <a:endParaRPr lang="en-US" sz="1600" dirty="0">
                        <a:effectLst/>
                        <a:latin typeface="Calibri" panose="020F0502020204030204" pitchFamily="34" charset="0"/>
                        <a:ea typeface="Calibri" panose="020F0502020204030204" pitchFamily="34" charset="0"/>
                        <a:cs typeface="Calibri" panose="020F0502020204030204" pitchFamily="34" charset="0"/>
                      </a:endParaRPr>
                    </a:p>
                    <a:p>
                      <a:pPr marL="0" marR="0">
                        <a:spcBef>
                          <a:spcPts val="0"/>
                        </a:spcBef>
                        <a:spcAft>
                          <a:spcPts val="0"/>
                        </a:spcAft>
                      </a:pPr>
                      <a:r>
                        <a:rPr lang="en-GB" sz="1600" dirty="0">
                          <a:effectLst/>
                          <a:latin typeface="Calibri" panose="020F0502020204030204" pitchFamily="34" charset="0"/>
                          <a:ea typeface="Calibri" panose="020F0502020204030204" pitchFamily="34" charset="0"/>
                          <a:cs typeface="Calibri" panose="020F0502020204030204" pitchFamily="34" charset="0"/>
                        </a:rPr>
                        <a:t> </a:t>
                      </a:r>
                      <a:endParaRPr lang="en-US" sz="1600" dirty="0">
                        <a:effectLst/>
                        <a:latin typeface="Calibri" panose="020F0502020204030204" pitchFamily="34" charset="0"/>
                        <a:ea typeface="Calibri" panose="020F0502020204030204" pitchFamily="34" charset="0"/>
                        <a:cs typeface="Calibri" panose="020F0502020204030204" pitchFamily="34" charset="0"/>
                      </a:endParaRPr>
                    </a:p>
                    <a:p>
                      <a:pPr marL="0" marR="0">
                        <a:spcBef>
                          <a:spcPts val="0"/>
                        </a:spcBef>
                        <a:spcAft>
                          <a:spcPts val="0"/>
                        </a:spcAft>
                      </a:pPr>
                      <a:r>
                        <a:rPr lang="en-GB" sz="1600" dirty="0">
                          <a:effectLst/>
                          <a:latin typeface="Calibri" panose="020F0502020204030204" pitchFamily="34" charset="0"/>
                          <a:ea typeface="Calibri" panose="020F0502020204030204" pitchFamily="34" charset="0"/>
                          <a:cs typeface="Calibri" panose="020F0502020204030204" pitchFamily="34" charset="0"/>
                        </a:rPr>
                        <a:t> </a:t>
                      </a:r>
                      <a:endParaRPr lang="en-US" sz="1600" dirty="0">
                        <a:effectLst/>
                        <a:latin typeface="Calibri" panose="020F0502020204030204" pitchFamily="34" charset="0"/>
                        <a:ea typeface="Calibri" panose="020F0502020204030204" pitchFamily="34" charset="0"/>
                        <a:cs typeface="Calibri" panose="020F0502020204030204" pitchFamily="34" charset="0"/>
                      </a:endParaRPr>
                    </a:p>
                  </a:txBody>
                  <a:tcPr marL="52584" marR="52584" marT="0" marB="0">
                    <a:solidFill>
                      <a:schemeClr val="bg1"/>
                    </a:solidFill>
                  </a:tcPr>
                </a:tc>
                <a:tc>
                  <a:txBody>
                    <a:bodyPr/>
                    <a:lstStyle/>
                    <a:p>
                      <a:pPr marL="0" marR="0">
                        <a:spcBef>
                          <a:spcPts val="0"/>
                        </a:spcBef>
                        <a:spcAft>
                          <a:spcPts val="0"/>
                        </a:spcAft>
                      </a:pPr>
                      <a:r>
                        <a:rPr lang="en-US" sz="1600" dirty="0">
                          <a:effectLst/>
                          <a:latin typeface="Calibri" panose="020F0502020204030204" pitchFamily="34" charset="0"/>
                          <a:ea typeface="Calibri" panose="020F0502020204030204" pitchFamily="34" charset="0"/>
                          <a:cs typeface="Calibri" panose="020F0502020204030204" pitchFamily="34" charset="0"/>
                        </a:rPr>
                        <a:t>A significant portion of the table duplicates the corresponding table for HT. (This pattern is repeated across the specification.) The spec should not restate what is substantially the same requirement over and over again.</a:t>
                      </a:r>
                    </a:p>
                  </a:txBody>
                  <a:tcPr marL="52584" marR="52584" marT="0" marB="0">
                    <a:solidFill>
                      <a:schemeClr val="bg1"/>
                    </a:solidFill>
                  </a:tcPr>
                </a:tc>
                <a:tc>
                  <a:txBody>
                    <a:bodyPr/>
                    <a:lstStyle/>
                    <a:p>
                      <a:pPr marL="0" marR="0">
                        <a:spcBef>
                          <a:spcPts val="0"/>
                        </a:spcBef>
                        <a:spcAft>
                          <a:spcPts val="0"/>
                        </a:spcAft>
                      </a:pPr>
                      <a:r>
                        <a:rPr lang="en-US" sz="1600" dirty="0">
                          <a:effectLst/>
                          <a:latin typeface="Calibri" panose="020F0502020204030204" pitchFamily="34" charset="0"/>
                          <a:ea typeface="Calibri" panose="020F0502020204030204" pitchFamily="34" charset="0"/>
                          <a:cs typeface="Calibri" panose="020F0502020204030204" pitchFamily="34" charset="0"/>
                        </a:rPr>
                        <a:t>Split the last two rows (dealing with 256-QAM) off into a separate table. For the remaining rows, delete the </a:t>
                      </a:r>
                      <a:r>
                        <a:rPr lang="en-US" sz="1600" dirty="0" err="1">
                          <a:effectLst/>
                          <a:latin typeface="Calibri" panose="020F0502020204030204" pitchFamily="34" charset="0"/>
                          <a:ea typeface="Calibri" panose="020F0502020204030204" pitchFamily="34" charset="0"/>
                          <a:cs typeface="Calibri" panose="020F0502020204030204" pitchFamily="34" charset="0"/>
                        </a:rPr>
                        <a:t>columsn</a:t>
                      </a:r>
                      <a:r>
                        <a:rPr lang="en-US" sz="1600" dirty="0">
                          <a:effectLst/>
                          <a:latin typeface="Calibri" panose="020F0502020204030204" pitchFamily="34" charset="0"/>
                          <a:ea typeface="Calibri" panose="020F0502020204030204" pitchFamily="34" charset="0"/>
                          <a:cs typeface="Calibri" panose="020F0502020204030204" pitchFamily="34" charset="0"/>
                        </a:rPr>
                        <a:t> dealing with 20 MHz and 40 </a:t>
                      </a:r>
                      <a:r>
                        <a:rPr lang="en-US" sz="1600" dirty="0" err="1">
                          <a:effectLst/>
                          <a:latin typeface="Calibri" panose="020F0502020204030204" pitchFamily="34" charset="0"/>
                          <a:ea typeface="Calibri" panose="020F0502020204030204" pitchFamily="34" charset="0"/>
                          <a:cs typeface="Calibri" panose="020F0502020204030204" pitchFamily="34" charset="0"/>
                        </a:rPr>
                        <a:t>MHz.</a:t>
                      </a:r>
                      <a:endParaRPr lang="en-US" sz="1600" dirty="0">
                        <a:effectLst/>
                        <a:latin typeface="Calibri" panose="020F0502020204030204" pitchFamily="34" charset="0"/>
                        <a:ea typeface="Calibri" panose="020F0502020204030204" pitchFamily="34" charset="0"/>
                        <a:cs typeface="Calibri" panose="020F0502020204030204" pitchFamily="34" charset="0"/>
                      </a:endParaRPr>
                    </a:p>
                    <a:p>
                      <a:pPr marL="0" marR="0">
                        <a:spcBef>
                          <a:spcPts val="0"/>
                        </a:spcBef>
                        <a:spcAft>
                          <a:spcPts val="0"/>
                        </a:spcAft>
                      </a:pPr>
                      <a:r>
                        <a:rPr lang="en-GB" sz="1600" dirty="0">
                          <a:effectLst/>
                          <a:latin typeface="Calibri" panose="020F0502020204030204" pitchFamily="34" charset="0"/>
                          <a:ea typeface="Calibri" panose="020F0502020204030204" pitchFamily="34" charset="0"/>
                          <a:cs typeface="Calibri" panose="020F0502020204030204" pitchFamily="34" charset="0"/>
                        </a:rPr>
                        <a:t> </a:t>
                      </a:r>
                      <a:endParaRPr lang="en-US" sz="1600" dirty="0">
                        <a:effectLst/>
                        <a:latin typeface="Calibri" panose="020F0502020204030204" pitchFamily="34" charset="0"/>
                        <a:ea typeface="Calibri" panose="020F0502020204030204" pitchFamily="34" charset="0"/>
                        <a:cs typeface="Calibri" panose="020F0502020204030204" pitchFamily="34" charset="0"/>
                      </a:endParaRPr>
                    </a:p>
                  </a:txBody>
                  <a:tcPr marL="52584" marR="52584" marT="0" marB="0">
                    <a:solidFill>
                      <a:schemeClr val="bg1"/>
                    </a:solidFill>
                  </a:tcPr>
                </a:tc>
                <a:extLst>
                  <a:ext uri="{0D108BD9-81ED-4DB2-BD59-A6C34878D82A}">
                    <a16:rowId xmlns:a16="http://schemas.microsoft.com/office/drawing/2014/main" val="1748504865"/>
                  </a:ext>
                </a:extLst>
              </a:tr>
            </a:tbl>
          </a:graphicData>
        </a:graphic>
      </p:graphicFrame>
      <p:sp>
        <p:nvSpPr>
          <p:cNvPr id="3" name="TextBox 2">
            <a:extLst>
              <a:ext uri="{FF2B5EF4-FFF2-40B4-BE49-F238E27FC236}">
                <a16:creationId xmlns:a16="http://schemas.microsoft.com/office/drawing/2014/main" id="{74FDFDFE-B92C-9EFB-3BE0-F752E1EF4551}"/>
              </a:ext>
            </a:extLst>
          </p:cNvPr>
          <p:cNvSpPr txBox="1"/>
          <p:nvPr/>
        </p:nvSpPr>
        <p:spPr>
          <a:xfrm>
            <a:off x="1371600" y="6019800"/>
            <a:ext cx="2853986" cy="338554"/>
          </a:xfrm>
          <a:prstGeom prst="rect">
            <a:avLst/>
          </a:prstGeom>
          <a:noFill/>
        </p:spPr>
        <p:txBody>
          <a:bodyPr wrap="none" rtlCol="0">
            <a:spAutoFit/>
          </a:bodyPr>
          <a:lstStyle/>
          <a:p>
            <a:r>
              <a:rPr lang="en-US" sz="1600" dirty="0">
                <a:solidFill>
                  <a:schemeClr val="tx1"/>
                </a:solidFill>
                <a:latin typeface="Calibri" panose="020F0502020204030204" pitchFamily="34" charset="0"/>
                <a:ea typeface="Calibri" panose="020F0502020204030204" pitchFamily="34" charset="0"/>
                <a:cs typeface="Calibri" panose="020F0502020204030204" pitchFamily="34" charset="0"/>
              </a:rPr>
              <a:t>* Withdrawn by the commenter</a:t>
            </a:r>
          </a:p>
        </p:txBody>
      </p:sp>
    </p:spTree>
    <p:extLst>
      <p:ext uri="{BB962C8B-B14F-4D97-AF65-F5344CB8AC3E}">
        <p14:creationId xmlns:p14="http://schemas.microsoft.com/office/powerpoint/2010/main" val="394009597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448740-5AFA-7C23-ED7D-CC5286F15101}"/>
              </a:ext>
            </a:extLst>
          </p:cNvPr>
          <p:cNvSpPr>
            <a:spLocks noGrp="1"/>
          </p:cNvSpPr>
          <p:nvPr>
            <p:ph type="title"/>
          </p:nvPr>
        </p:nvSpPr>
        <p:spPr/>
        <p:txBody>
          <a:bodyPr/>
          <a:lstStyle/>
          <a:p>
            <a:r>
              <a:rPr lang="en-US" dirty="0"/>
              <a:t>HT receive sensitivity table</a:t>
            </a:r>
          </a:p>
        </p:txBody>
      </p:sp>
      <p:sp>
        <p:nvSpPr>
          <p:cNvPr id="3" name="Date Placeholder 2">
            <a:extLst>
              <a:ext uri="{FF2B5EF4-FFF2-40B4-BE49-F238E27FC236}">
                <a16:creationId xmlns:a16="http://schemas.microsoft.com/office/drawing/2014/main" id="{C274C016-B6FC-F2F5-C3A4-9B7F1F001505}"/>
              </a:ext>
            </a:extLst>
          </p:cNvPr>
          <p:cNvSpPr>
            <a:spLocks noGrp="1"/>
          </p:cNvSpPr>
          <p:nvPr>
            <p:ph type="dt" idx="10"/>
          </p:nvPr>
        </p:nvSpPr>
        <p:spPr/>
        <p:txBody>
          <a:bodyPr/>
          <a:lstStyle/>
          <a:p>
            <a:r>
              <a:rPr lang="en-US"/>
              <a:t>September 2023</a:t>
            </a:r>
            <a:endParaRPr lang="en-GB" dirty="0"/>
          </a:p>
        </p:txBody>
      </p:sp>
      <p:sp>
        <p:nvSpPr>
          <p:cNvPr id="4" name="Footer Placeholder 3">
            <a:extLst>
              <a:ext uri="{FF2B5EF4-FFF2-40B4-BE49-F238E27FC236}">
                <a16:creationId xmlns:a16="http://schemas.microsoft.com/office/drawing/2014/main" id="{C1350EC9-A39B-DCBB-C524-563AF931055A}"/>
              </a:ext>
            </a:extLst>
          </p:cNvPr>
          <p:cNvSpPr>
            <a:spLocks noGrp="1"/>
          </p:cNvSpPr>
          <p:nvPr>
            <p:ph type="ftr" idx="11"/>
          </p:nvPr>
        </p:nvSpPr>
        <p:spPr/>
        <p:txBody>
          <a:bodyPr/>
          <a:lstStyle/>
          <a:p>
            <a:r>
              <a:rPr lang="en-GB"/>
              <a:t>Seán Coffey, Realtek</a:t>
            </a:r>
            <a:endParaRPr lang="en-GB" dirty="0"/>
          </a:p>
        </p:txBody>
      </p:sp>
      <p:sp>
        <p:nvSpPr>
          <p:cNvPr id="5" name="Slide Number Placeholder 4">
            <a:extLst>
              <a:ext uri="{FF2B5EF4-FFF2-40B4-BE49-F238E27FC236}">
                <a16:creationId xmlns:a16="http://schemas.microsoft.com/office/drawing/2014/main" id="{27A38881-2C59-D399-3EE7-B279B546122F}"/>
              </a:ext>
            </a:extLst>
          </p:cNvPr>
          <p:cNvSpPr>
            <a:spLocks noGrp="1"/>
          </p:cNvSpPr>
          <p:nvPr>
            <p:ph type="sldNum" idx="12"/>
          </p:nvPr>
        </p:nvSpPr>
        <p:spPr/>
        <p:txBody>
          <a:bodyPr/>
          <a:lstStyle/>
          <a:p>
            <a:r>
              <a:rPr lang="en-GB"/>
              <a:t>Slide </a:t>
            </a:r>
            <a:fld id="{06B781AF-4CCF-49B0-A572-DE54FBE5D942}" type="slidenum">
              <a:rPr lang="en-GB" smtClean="0"/>
              <a:pPr/>
              <a:t>4</a:t>
            </a:fld>
            <a:endParaRPr lang="en-GB" dirty="0"/>
          </a:p>
        </p:txBody>
      </p:sp>
      <p:pic>
        <p:nvPicPr>
          <p:cNvPr id="11" name="Picture 10" descr="A screenshot of a table&#10;&#10;Description automatically generated">
            <a:extLst>
              <a:ext uri="{FF2B5EF4-FFF2-40B4-BE49-F238E27FC236}">
                <a16:creationId xmlns:a16="http://schemas.microsoft.com/office/drawing/2014/main" id="{670E827F-B397-0862-4F81-04949047FA8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68680" y="1676400"/>
            <a:ext cx="6858000" cy="3816743"/>
          </a:xfrm>
          <a:prstGeom prst="rect">
            <a:avLst/>
          </a:prstGeom>
        </p:spPr>
      </p:pic>
    </p:spTree>
    <p:extLst>
      <p:ext uri="{BB962C8B-B14F-4D97-AF65-F5344CB8AC3E}">
        <p14:creationId xmlns:p14="http://schemas.microsoft.com/office/powerpoint/2010/main" val="42020731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448740-5AFA-7C23-ED7D-CC5286F15101}"/>
              </a:ext>
            </a:extLst>
          </p:cNvPr>
          <p:cNvSpPr>
            <a:spLocks noGrp="1"/>
          </p:cNvSpPr>
          <p:nvPr>
            <p:ph type="title"/>
          </p:nvPr>
        </p:nvSpPr>
        <p:spPr/>
        <p:txBody>
          <a:bodyPr/>
          <a:lstStyle/>
          <a:p>
            <a:r>
              <a:rPr lang="en-US" dirty="0"/>
              <a:t>VHT receive sensitivity table</a:t>
            </a:r>
          </a:p>
        </p:txBody>
      </p:sp>
      <p:sp>
        <p:nvSpPr>
          <p:cNvPr id="3" name="Date Placeholder 2">
            <a:extLst>
              <a:ext uri="{FF2B5EF4-FFF2-40B4-BE49-F238E27FC236}">
                <a16:creationId xmlns:a16="http://schemas.microsoft.com/office/drawing/2014/main" id="{C274C016-B6FC-F2F5-C3A4-9B7F1F001505}"/>
              </a:ext>
            </a:extLst>
          </p:cNvPr>
          <p:cNvSpPr>
            <a:spLocks noGrp="1"/>
          </p:cNvSpPr>
          <p:nvPr>
            <p:ph type="dt" idx="10"/>
          </p:nvPr>
        </p:nvSpPr>
        <p:spPr/>
        <p:txBody>
          <a:bodyPr/>
          <a:lstStyle/>
          <a:p>
            <a:r>
              <a:rPr lang="en-US"/>
              <a:t>September 2023</a:t>
            </a:r>
            <a:endParaRPr lang="en-GB" dirty="0"/>
          </a:p>
        </p:txBody>
      </p:sp>
      <p:sp>
        <p:nvSpPr>
          <p:cNvPr id="4" name="Footer Placeholder 3">
            <a:extLst>
              <a:ext uri="{FF2B5EF4-FFF2-40B4-BE49-F238E27FC236}">
                <a16:creationId xmlns:a16="http://schemas.microsoft.com/office/drawing/2014/main" id="{C1350EC9-A39B-DCBB-C524-563AF931055A}"/>
              </a:ext>
            </a:extLst>
          </p:cNvPr>
          <p:cNvSpPr>
            <a:spLocks noGrp="1"/>
          </p:cNvSpPr>
          <p:nvPr>
            <p:ph type="ftr" idx="11"/>
          </p:nvPr>
        </p:nvSpPr>
        <p:spPr/>
        <p:txBody>
          <a:bodyPr/>
          <a:lstStyle/>
          <a:p>
            <a:r>
              <a:rPr lang="en-GB"/>
              <a:t>Seán Coffey, Realtek</a:t>
            </a:r>
            <a:endParaRPr lang="en-GB" dirty="0"/>
          </a:p>
        </p:txBody>
      </p:sp>
      <p:sp>
        <p:nvSpPr>
          <p:cNvPr id="5" name="Slide Number Placeholder 4">
            <a:extLst>
              <a:ext uri="{FF2B5EF4-FFF2-40B4-BE49-F238E27FC236}">
                <a16:creationId xmlns:a16="http://schemas.microsoft.com/office/drawing/2014/main" id="{27A38881-2C59-D399-3EE7-B279B546122F}"/>
              </a:ext>
            </a:extLst>
          </p:cNvPr>
          <p:cNvSpPr>
            <a:spLocks noGrp="1"/>
          </p:cNvSpPr>
          <p:nvPr>
            <p:ph type="sldNum" idx="12"/>
          </p:nvPr>
        </p:nvSpPr>
        <p:spPr/>
        <p:txBody>
          <a:bodyPr/>
          <a:lstStyle/>
          <a:p>
            <a:r>
              <a:rPr lang="en-GB"/>
              <a:t>Slide </a:t>
            </a:r>
            <a:fld id="{06B781AF-4CCF-49B0-A572-DE54FBE5D942}" type="slidenum">
              <a:rPr lang="en-GB" smtClean="0"/>
              <a:pPr/>
              <a:t>5</a:t>
            </a:fld>
            <a:endParaRPr lang="en-GB" dirty="0"/>
          </a:p>
        </p:txBody>
      </p:sp>
      <p:pic>
        <p:nvPicPr>
          <p:cNvPr id="9" name="Picture 8" descr="A screenshot of a computer&#10;&#10;Description automatically generated">
            <a:extLst>
              <a:ext uri="{FF2B5EF4-FFF2-40B4-BE49-F238E27FC236}">
                <a16:creationId xmlns:a16="http://schemas.microsoft.com/office/drawing/2014/main" id="{969FCB2B-2BCB-42F4-782A-6EEE524027C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15988" y="1691587"/>
            <a:ext cx="6858000" cy="4404413"/>
          </a:xfrm>
          <a:prstGeom prst="rect">
            <a:avLst/>
          </a:prstGeom>
        </p:spPr>
      </p:pic>
    </p:spTree>
    <p:extLst>
      <p:ext uri="{BB962C8B-B14F-4D97-AF65-F5344CB8AC3E}">
        <p14:creationId xmlns:p14="http://schemas.microsoft.com/office/powerpoint/2010/main" val="27228934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3232" y="356616"/>
            <a:ext cx="2589203" cy="273050"/>
          </a:xfrm>
        </p:spPr>
        <p:txBody>
          <a:bodyPr/>
          <a:lstStyle/>
          <a:p>
            <a:r>
              <a:rPr lang="en-US"/>
              <a:t>September 2023</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a:t>Seán Coffey, Realtek</a:t>
            </a:r>
            <a:endParaRPr lang="en-GB" dirty="0"/>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6</a:t>
            </a:fld>
            <a:endParaRPr lang="en-GB" dirty="0"/>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latin typeface="Calibri" pitchFamily="34" charset="0"/>
              </a:rPr>
              <a:t>The requirements are representative</a:t>
            </a:r>
          </a:p>
        </p:txBody>
      </p:sp>
      <p:sp>
        <p:nvSpPr>
          <p:cNvPr id="4098" name="Rectangle 2"/>
          <p:cNvSpPr>
            <a:spLocks noGrp="1" noChangeArrowheads="1"/>
          </p:cNvSpPr>
          <p:nvPr>
            <p:ph type="body" idx="1"/>
          </p:nvPr>
        </p:nvSpPr>
        <p:spPr>
          <a:xfrm>
            <a:off x="685800" y="1981200"/>
            <a:ext cx="8305800" cy="4114800"/>
          </a:xfrm>
          <a:ln/>
        </p:spPr>
        <p:txBody>
          <a:body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b="0" dirty="0">
                <a:solidFill>
                  <a:schemeClr val="tx1"/>
                </a:solidFill>
                <a:latin typeface="Calibri" pitchFamily="34" charset="0"/>
              </a:rPr>
              <a:t>The HT table requires -82 dBm for BPSK, rate ½, 20 MHz channel spacing </a:t>
            </a:r>
            <a:r>
              <a:rPr lang="en-US" sz="1800" b="0" i="1" dirty="0">
                <a:solidFill>
                  <a:schemeClr val="tx1"/>
                </a:solidFill>
                <a:latin typeface="Calibri" pitchFamily="34" charset="0"/>
              </a:rPr>
              <a:t>for a PSDU length of 4096 octets</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b="0" dirty="0">
                <a:solidFill>
                  <a:schemeClr val="tx1"/>
                </a:solidFill>
                <a:latin typeface="Calibri" pitchFamily="34" charset="0"/>
              </a:rPr>
              <a:t>Why only this PSDU length? What about other PSDU lengths?</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dirty="0">
                <a:solidFill>
                  <a:schemeClr val="tx1"/>
                </a:solidFill>
                <a:latin typeface="Calibri" pitchFamily="34" charset="0"/>
              </a:rPr>
              <a:t>Do we not want receivers to have acceptable sensitivity for other PSDU lengths?</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b="0" dirty="0">
                <a:solidFill>
                  <a:schemeClr val="tx1"/>
                </a:solidFill>
                <a:latin typeface="Calibri" pitchFamily="34" charset="0"/>
              </a:rPr>
              <a:t>If we do, where are the requireme</a:t>
            </a:r>
            <a:r>
              <a:rPr lang="en-US" sz="1600" dirty="0">
                <a:solidFill>
                  <a:schemeClr val="tx1"/>
                </a:solidFill>
                <a:latin typeface="Calibri" pitchFamily="34" charset="0"/>
              </a:rPr>
              <a:t>nts?</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b="0" dirty="0">
                <a:solidFill>
                  <a:srgbClr val="4F81BD"/>
                </a:solidFill>
                <a:latin typeface="Calibri" pitchFamily="34" charset="0"/>
              </a:rPr>
              <a:t>The requirement for 4096 octets is a sufficient sample</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b="0" dirty="0">
                <a:solidFill>
                  <a:schemeClr val="tx1"/>
                </a:solidFill>
                <a:latin typeface="Calibri" pitchFamily="34" charset="0"/>
              </a:rPr>
              <a:t>We do want receivers to have acceptable sensitivity for other PSDU lengths, but the standard takes the approach that it is not necessary to specify that as a separate requirement for each such PSDU length</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dirty="0">
                <a:solidFill>
                  <a:schemeClr val="tx1"/>
                </a:solidFill>
                <a:latin typeface="Calibri" pitchFamily="34" charset="0"/>
              </a:rPr>
              <a:t>If a receiver satisfies the requirement for a PSDU length of 4096 octets, that is evidence that quite a lot of receiver functions are operating correctly: detection, synchronization, FFT, BCC decoder, etc.</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dirty="0">
                <a:solidFill>
                  <a:schemeClr val="tx1"/>
                </a:solidFill>
                <a:latin typeface="Calibri" pitchFamily="34" charset="0"/>
              </a:rPr>
              <a:t>If the receiver works at 4096 octets, we infer that it works at other PSDU lengths</a:t>
            </a:r>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00" dirty="0">
                <a:solidFill>
                  <a:schemeClr val="tx1"/>
                </a:solidFill>
                <a:latin typeface="Calibri" pitchFamily="34" charset="0"/>
              </a:rPr>
              <a:t>And if it doesn’t, it isn’t the fault of the specification</a:t>
            </a:r>
            <a:endParaRPr lang="en-US" sz="1400" b="0" dirty="0">
              <a:solidFill>
                <a:schemeClr val="tx1"/>
              </a:solidFill>
              <a:latin typeface="Calibri" pitchFamily="34" charset="0"/>
            </a:endParaRPr>
          </a:p>
        </p:txBody>
      </p:sp>
    </p:spTree>
    <p:extLst>
      <p:ext uri="{BB962C8B-B14F-4D97-AF65-F5344CB8AC3E}">
        <p14:creationId xmlns:p14="http://schemas.microsoft.com/office/powerpoint/2010/main" val="141242977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05A5CE-183D-BEEF-5781-BF8BF7DFE6B9}"/>
              </a:ext>
            </a:extLst>
          </p:cNvPr>
          <p:cNvSpPr>
            <a:spLocks noGrp="1"/>
          </p:cNvSpPr>
          <p:nvPr>
            <p:ph type="title"/>
          </p:nvPr>
        </p:nvSpPr>
        <p:spPr>
          <a:xfrm>
            <a:off x="457200" y="609600"/>
            <a:ext cx="8229600" cy="1143000"/>
          </a:xfrm>
        </p:spPr>
        <p:txBody>
          <a:bodyPr/>
          <a:lstStyle/>
          <a:p>
            <a:r>
              <a:rPr lang="en-US" dirty="0">
                <a:latin typeface="Calibri" panose="020F0502020204030204" pitchFamily="34" charset="0"/>
                <a:ea typeface="Calibri" panose="020F0502020204030204" pitchFamily="34" charset="0"/>
                <a:cs typeface="Calibri" panose="020F0502020204030204" pitchFamily="34" charset="0"/>
              </a:rPr>
              <a:t>VHT table essentially includes HT one</a:t>
            </a:r>
          </a:p>
        </p:txBody>
      </p:sp>
      <p:sp>
        <p:nvSpPr>
          <p:cNvPr id="3" name="Text Placeholder 2">
            <a:extLst>
              <a:ext uri="{FF2B5EF4-FFF2-40B4-BE49-F238E27FC236}">
                <a16:creationId xmlns:a16="http://schemas.microsoft.com/office/drawing/2014/main" id="{FBC317B3-32CA-D80B-DCE5-82BFEB27B952}"/>
              </a:ext>
            </a:extLst>
          </p:cNvPr>
          <p:cNvSpPr>
            <a:spLocks noGrp="1"/>
          </p:cNvSpPr>
          <p:nvPr>
            <p:ph type="body" idx="1"/>
          </p:nvPr>
        </p:nvSpPr>
        <p:spPr/>
        <p:txBody>
          <a:bodyPr/>
          <a:lstStyle/>
          <a:p>
            <a:r>
              <a:rPr lang="en-US" dirty="0"/>
              <a:t> </a:t>
            </a:r>
          </a:p>
        </p:txBody>
      </p:sp>
      <p:sp>
        <p:nvSpPr>
          <p:cNvPr id="4" name="Content Placeholder 3">
            <a:extLst>
              <a:ext uri="{FF2B5EF4-FFF2-40B4-BE49-F238E27FC236}">
                <a16:creationId xmlns:a16="http://schemas.microsoft.com/office/drawing/2014/main" id="{2A1C252C-F820-62C9-4313-6228E741AF4F}"/>
              </a:ext>
            </a:extLst>
          </p:cNvPr>
          <p:cNvSpPr>
            <a:spLocks noGrp="1"/>
          </p:cNvSpPr>
          <p:nvPr>
            <p:ph sz="half" idx="2"/>
          </p:nvPr>
        </p:nvSpPr>
        <p:spPr/>
        <p:txBody>
          <a:bodyPr/>
          <a:lstStyle/>
          <a:p>
            <a:pPr>
              <a:buFont typeface="Arial" panose="020B0604020202020204" pitchFamily="34" charset="0"/>
              <a:buChar char="•"/>
            </a:pPr>
            <a:r>
              <a:rPr lang="en-US" sz="1800" b="0" dirty="0">
                <a:latin typeface="Calibri" panose="020F0502020204030204" pitchFamily="34" charset="0"/>
                <a:ea typeface="Calibri" panose="020F0502020204030204" pitchFamily="34" charset="0"/>
                <a:cs typeface="Calibri" panose="020F0502020204030204" pitchFamily="34" charset="0"/>
              </a:rPr>
              <a:t>Requirements are not </a:t>
            </a:r>
            <a:r>
              <a:rPr lang="en-US" sz="1800" b="0" i="1" dirty="0">
                <a:latin typeface="Calibri" panose="020F0502020204030204" pitchFamily="34" charset="0"/>
                <a:ea typeface="Calibri" panose="020F0502020204030204" pitchFamily="34" charset="0"/>
                <a:cs typeface="Calibri" panose="020F0502020204030204" pitchFamily="34" charset="0"/>
              </a:rPr>
              <a:t>exactly</a:t>
            </a:r>
            <a:r>
              <a:rPr lang="en-US" sz="1800" b="0" dirty="0">
                <a:latin typeface="Calibri" panose="020F0502020204030204" pitchFamily="34" charset="0"/>
                <a:ea typeface="Calibri" panose="020F0502020204030204" pitchFamily="34" charset="0"/>
                <a:cs typeface="Calibri" panose="020F0502020204030204" pitchFamily="34" charset="0"/>
              </a:rPr>
              <a:t> the same</a:t>
            </a:r>
          </a:p>
          <a:p>
            <a:pPr lvl="1">
              <a:buFont typeface="Arial" panose="020B0604020202020204" pitchFamily="34" charset="0"/>
              <a:buChar char="•"/>
            </a:pPr>
            <a:r>
              <a:rPr lang="en-US" sz="1600" dirty="0">
                <a:latin typeface="Calibri" panose="020F0502020204030204" pitchFamily="34" charset="0"/>
                <a:ea typeface="Calibri" panose="020F0502020204030204" pitchFamily="34" charset="0"/>
                <a:cs typeface="Calibri" panose="020F0502020204030204" pitchFamily="34" charset="0"/>
              </a:rPr>
              <a:t>BPSK rate ½ in 20 MHz requires -82 dBm </a:t>
            </a:r>
            <a:r>
              <a:rPr lang="en-US" sz="1600" i="1" u="sng" dirty="0">
                <a:latin typeface="Calibri" panose="020F0502020204030204" pitchFamily="34" charset="0"/>
                <a:ea typeface="Calibri" panose="020F0502020204030204" pitchFamily="34" charset="0"/>
                <a:cs typeface="Calibri" panose="020F0502020204030204" pitchFamily="34" charset="0"/>
              </a:rPr>
              <a:t>with VHT PPDU</a:t>
            </a:r>
          </a:p>
          <a:p>
            <a:pPr lvl="1">
              <a:buFont typeface="Arial" panose="020B0604020202020204" pitchFamily="34" charset="0"/>
              <a:buChar char="•"/>
            </a:pPr>
            <a:r>
              <a:rPr lang="en-US" sz="1600" dirty="0">
                <a:latin typeface="Calibri" panose="020F0502020204030204" pitchFamily="34" charset="0"/>
                <a:ea typeface="Calibri" panose="020F0502020204030204" pitchFamily="34" charset="0"/>
                <a:cs typeface="Calibri" panose="020F0502020204030204" pitchFamily="34" charset="0"/>
              </a:rPr>
              <a:t>The preamble is different</a:t>
            </a:r>
          </a:p>
          <a:p>
            <a:pPr>
              <a:buFont typeface="Arial" panose="020B0604020202020204" pitchFamily="34" charset="0"/>
              <a:buChar char="•"/>
            </a:pPr>
            <a:r>
              <a:rPr lang="en-US" sz="1800" b="0" dirty="0">
                <a:latin typeface="Calibri" panose="020F0502020204030204" pitchFamily="34" charset="0"/>
                <a:ea typeface="Calibri" panose="020F0502020204030204" pitchFamily="34" charset="0"/>
                <a:cs typeface="Calibri" panose="020F0502020204030204" pitchFamily="34" charset="0"/>
              </a:rPr>
              <a:t>VHT preamble is checked at 80 MHz</a:t>
            </a:r>
          </a:p>
          <a:p>
            <a:pPr lvl="1">
              <a:buFont typeface="Arial" panose="020B0604020202020204" pitchFamily="34" charset="0"/>
              <a:buChar char="•"/>
            </a:pPr>
            <a:r>
              <a:rPr lang="en-US" sz="1400" b="0" dirty="0">
                <a:latin typeface="Calibri" panose="020F0502020204030204" pitchFamily="34" charset="0"/>
                <a:ea typeface="Calibri" panose="020F0502020204030204" pitchFamily="34" charset="0"/>
                <a:cs typeface="Calibri" panose="020F0502020204030204" pitchFamily="34" charset="0"/>
              </a:rPr>
              <a:t>First 8 entries in 80 MHz column are mandatory for VHT</a:t>
            </a:r>
          </a:p>
          <a:p>
            <a:pPr>
              <a:buFont typeface="Arial" panose="020B0604020202020204" pitchFamily="34" charset="0"/>
              <a:buChar char="•"/>
            </a:pPr>
            <a:r>
              <a:rPr lang="en-US" sz="1800" b="0" dirty="0">
                <a:latin typeface="Calibri" panose="020F0502020204030204" pitchFamily="34" charset="0"/>
                <a:ea typeface="Calibri" panose="020F0502020204030204" pitchFamily="34" charset="0"/>
                <a:cs typeface="Calibri" panose="020F0502020204030204" pitchFamily="34" charset="0"/>
              </a:rPr>
              <a:t>So, we could (arguably) infer the results in the highlighted region</a:t>
            </a:r>
          </a:p>
          <a:p>
            <a:pPr>
              <a:buFont typeface="Arial" panose="020B0604020202020204" pitchFamily="34" charset="0"/>
              <a:buChar char="•"/>
            </a:pPr>
            <a:endParaRPr lang="en-US" sz="1800" b="0" dirty="0">
              <a:latin typeface="Calibri" panose="020F0502020204030204" pitchFamily="34" charset="0"/>
              <a:ea typeface="Calibri" panose="020F0502020204030204" pitchFamily="34" charset="0"/>
              <a:cs typeface="Calibri" panose="020F0502020204030204" pitchFamily="34" charset="0"/>
            </a:endParaRPr>
          </a:p>
        </p:txBody>
      </p:sp>
      <p:sp>
        <p:nvSpPr>
          <p:cNvPr id="5" name="Text Placeholder 4">
            <a:extLst>
              <a:ext uri="{FF2B5EF4-FFF2-40B4-BE49-F238E27FC236}">
                <a16:creationId xmlns:a16="http://schemas.microsoft.com/office/drawing/2014/main" id="{633A2D4C-3A95-5E8A-097E-6725A548DA06}"/>
              </a:ext>
            </a:extLst>
          </p:cNvPr>
          <p:cNvSpPr>
            <a:spLocks noGrp="1"/>
          </p:cNvSpPr>
          <p:nvPr>
            <p:ph type="body" sz="quarter" idx="3"/>
          </p:nvPr>
        </p:nvSpPr>
        <p:spPr/>
        <p:txBody>
          <a:bodyPr/>
          <a:lstStyle/>
          <a:p>
            <a:r>
              <a:rPr lang="en-US" dirty="0"/>
              <a:t> </a:t>
            </a:r>
          </a:p>
        </p:txBody>
      </p:sp>
      <p:pic>
        <p:nvPicPr>
          <p:cNvPr id="11" name="Content Placeholder 10" descr="A table with numbers and symbols&#10;&#10;Description automatically generated">
            <a:extLst>
              <a:ext uri="{FF2B5EF4-FFF2-40B4-BE49-F238E27FC236}">
                <a16:creationId xmlns:a16="http://schemas.microsoft.com/office/drawing/2014/main" id="{0E73868B-6D7E-8995-C33B-8661539DB5BC}"/>
              </a:ext>
            </a:extLst>
          </p:cNvPr>
          <p:cNvPicPr>
            <a:picLocks noGrp="1" noChangeAspect="1"/>
          </p:cNvPicPr>
          <p:nvPr>
            <p:ph sz="quarter" idx="4"/>
          </p:nvPr>
        </p:nvPicPr>
        <p:blipFill>
          <a:blip r:embed="rId2">
            <a:extLst>
              <a:ext uri="{28A0092B-C50C-407E-A947-70E740481C1C}">
                <a14:useLocalDpi xmlns:a14="http://schemas.microsoft.com/office/drawing/2010/main" val="0"/>
              </a:ext>
            </a:extLst>
          </a:blip>
          <a:stretch>
            <a:fillRect/>
          </a:stretch>
        </p:blipFill>
        <p:spPr>
          <a:xfrm>
            <a:off x="4645025" y="2658171"/>
            <a:ext cx="4041775" cy="2984695"/>
          </a:xfrm>
        </p:spPr>
      </p:pic>
      <p:sp>
        <p:nvSpPr>
          <p:cNvPr id="12" name="Rectangle 11">
            <a:extLst>
              <a:ext uri="{FF2B5EF4-FFF2-40B4-BE49-F238E27FC236}">
                <a16:creationId xmlns:a16="http://schemas.microsoft.com/office/drawing/2014/main" id="{DA7C3E9D-5933-F52E-ED4C-26B2D610DF01}"/>
              </a:ext>
            </a:extLst>
          </p:cNvPr>
          <p:cNvSpPr/>
          <p:nvPr/>
        </p:nvSpPr>
        <p:spPr bwMode="auto">
          <a:xfrm>
            <a:off x="5715000" y="3505200"/>
            <a:ext cx="1524000" cy="1676400"/>
          </a:xfrm>
          <a:prstGeom prst="rect">
            <a:avLst/>
          </a:prstGeom>
          <a:solidFill>
            <a:srgbClr val="FFFF00">
              <a:alpha val="20000"/>
            </a:srgbClr>
          </a:solidFill>
          <a:ln w="3810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7" name="Date Placeholder 6">
            <a:extLst>
              <a:ext uri="{FF2B5EF4-FFF2-40B4-BE49-F238E27FC236}">
                <a16:creationId xmlns:a16="http://schemas.microsoft.com/office/drawing/2014/main" id="{FA3B6609-5495-9079-3121-7EC4346BA8A6}"/>
              </a:ext>
            </a:extLst>
          </p:cNvPr>
          <p:cNvSpPr>
            <a:spLocks noGrp="1"/>
          </p:cNvSpPr>
          <p:nvPr>
            <p:ph type="dt" idx="10"/>
          </p:nvPr>
        </p:nvSpPr>
        <p:spPr/>
        <p:txBody>
          <a:bodyPr/>
          <a:lstStyle/>
          <a:p>
            <a:r>
              <a:rPr lang="en-US"/>
              <a:t>September 2023</a:t>
            </a:r>
            <a:endParaRPr lang="en-GB" dirty="0"/>
          </a:p>
        </p:txBody>
      </p:sp>
      <p:sp>
        <p:nvSpPr>
          <p:cNvPr id="8" name="Footer Placeholder 7">
            <a:extLst>
              <a:ext uri="{FF2B5EF4-FFF2-40B4-BE49-F238E27FC236}">
                <a16:creationId xmlns:a16="http://schemas.microsoft.com/office/drawing/2014/main" id="{B6277155-AF69-4536-3C8D-06258D7B6DC6}"/>
              </a:ext>
            </a:extLst>
          </p:cNvPr>
          <p:cNvSpPr>
            <a:spLocks noGrp="1"/>
          </p:cNvSpPr>
          <p:nvPr>
            <p:ph type="ftr" idx="11"/>
          </p:nvPr>
        </p:nvSpPr>
        <p:spPr/>
        <p:txBody>
          <a:bodyPr/>
          <a:lstStyle/>
          <a:p>
            <a:r>
              <a:rPr lang="en-GB"/>
              <a:t>Seán Coffey, Realtek</a:t>
            </a:r>
            <a:endParaRPr lang="en-GB" dirty="0"/>
          </a:p>
        </p:txBody>
      </p:sp>
      <p:sp>
        <p:nvSpPr>
          <p:cNvPr id="9" name="Slide Number Placeholder 8">
            <a:extLst>
              <a:ext uri="{FF2B5EF4-FFF2-40B4-BE49-F238E27FC236}">
                <a16:creationId xmlns:a16="http://schemas.microsoft.com/office/drawing/2014/main" id="{5EC40B2E-A880-D436-C3A6-A1814B0D9E68}"/>
              </a:ext>
            </a:extLst>
          </p:cNvPr>
          <p:cNvSpPr>
            <a:spLocks noGrp="1"/>
          </p:cNvSpPr>
          <p:nvPr>
            <p:ph type="sldNum" idx="12"/>
          </p:nvPr>
        </p:nvSpPr>
        <p:spPr/>
        <p:txBody>
          <a:bodyPr/>
          <a:lstStyle/>
          <a:p>
            <a:r>
              <a:rPr lang="en-GB"/>
              <a:t>Slide </a:t>
            </a:r>
            <a:fld id="{69B99EC4-A1FB-4C79-B9A5-C1FFD5A90380}" type="slidenum">
              <a:rPr lang="en-GB" smtClean="0"/>
              <a:pPr/>
              <a:t>7</a:t>
            </a:fld>
            <a:endParaRPr lang="en-GB" dirty="0"/>
          </a:p>
        </p:txBody>
      </p:sp>
    </p:spTree>
    <p:extLst>
      <p:ext uri="{BB962C8B-B14F-4D97-AF65-F5344CB8AC3E}">
        <p14:creationId xmlns:p14="http://schemas.microsoft.com/office/powerpoint/2010/main" val="264994078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Content Placeholder 13" descr="A screenshot of a computer&#10;&#10;Description automatically generated">
            <a:extLst>
              <a:ext uri="{FF2B5EF4-FFF2-40B4-BE49-F238E27FC236}">
                <a16:creationId xmlns:a16="http://schemas.microsoft.com/office/drawing/2014/main" id="{BC7002F1-61D5-57AB-DA5F-6C72EF5FFCDB}"/>
              </a:ext>
            </a:extLst>
          </p:cNvPr>
          <p:cNvPicPr>
            <a:picLocks noGrp="1" noChangeAspect="1"/>
          </p:cNvPicPr>
          <p:nvPr>
            <p:ph sz="quarter" idx="4"/>
          </p:nvPr>
        </p:nvPicPr>
        <p:blipFill>
          <a:blip r:embed="rId2">
            <a:extLst>
              <a:ext uri="{28A0092B-C50C-407E-A947-70E740481C1C}">
                <a14:useLocalDpi xmlns:a14="http://schemas.microsoft.com/office/drawing/2010/main" val="0"/>
              </a:ext>
            </a:extLst>
          </a:blip>
          <a:stretch>
            <a:fillRect/>
          </a:stretch>
        </p:blipFill>
        <p:spPr>
          <a:xfrm>
            <a:off x="4645025" y="1341438"/>
            <a:ext cx="3733800" cy="5133975"/>
          </a:xfrm>
        </p:spPr>
      </p:pic>
      <p:sp>
        <p:nvSpPr>
          <p:cNvPr id="2" name="Title 1">
            <a:extLst>
              <a:ext uri="{FF2B5EF4-FFF2-40B4-BE49-F238E27FC236}">
                <a16:creationId xmlns:a16="http://schemas.microsoft.com/office/drawing/2014/main" id="{DF05A5CE-183D-BEEF-5781-BF8BF7DFE6B9}"/>
              </a:ext>
            </a:extLst>
          </p:cNvPr>
          <p:cNvSpPr>
            <a:spLocks noGrp="1"/>
          </p:cNvSpPr>
          <p:nvPr>
            <p:ph type="title"/>
          </p:nvPr>
        </p:nvSpPr>
        <p:spPr>
          <a:xfrm>
            <a:off x="457200" y="609600"/>
            <a:ext cx="8229600" cy="1143000"/>
          </a:xfrm>
        </p:spPr>
        <p:txBody>
          <a:bodyPr/>
          <a:lstStyle/>
          <a:p>
            <a:r>
              <a:rPr lang="en-US" dirty="0">
                <a:latin typeface="Calibri" panose="020F0502020204030204" pitchFamily="34" charset="0"/>
                <a:ea typeface="Calibri" panose="020F0502020204030204" pitchFamily="34" charset="0"/>
                <a:cs typeface="Calibri" panose="020F0502020204030204" pitchFamily="34" charset="0"/>
              </a:rPr>
              <a:t>EHT table essentially includes HE one</a:t>
            </a:r>
          </a:p>
        </p:txBody>
      </p:sp>
      <p:sp>
        <p:nvSpPr>
          <p:cNvPr id="3" name="Text Placeholder 2">
            <a:extLst>
              <a:ext uri="{FF2B5EF4-FFF2-40B4-BE49-F238E27FC236}">
                <a16:creationId xmlns:a16="http://schemas.microsoft.com/office/drawing/2014/main" id="{FBC317B3-32CA-D80B-DCE5-82BFEB27B952}"/>
              </a:ext>
            </a:extLst>
          </p:cNvPr>
          <p:cNvSpPr>
            <a:spLocks noGrp="1"/>
          </p:cNvSpPr>
          <p:nvPr>
            <p:ph type="body" idx="1"/>
          </p:nvPr>
        </p:nvSpPr>
        <p:spPr/>
        <p:txBody>
          <a:bodyPr/>
          <a:lstStyle/>
          <a:p>
            <a:r>
              <a:rPr lang="en-US" dirty="0"/>
              <a:t> </a:t>
            </a:r>
          </a:p>
        </p:txBody>
      </p:sp>
      <p:sp>
        <p:nvSpPr>
          <p:cNvPr id="4" name="Content Placeholder 3">
            <a:extLst>
              <a:ext uri="{FF2B5EF4-FFF2-40B4-BE49-F238E27FC236}">
                <a16:creationId xmlns:a16="http://schemas.microsoft.com/office/drawing/2014/main" id="{2A1C252C-F820-62C9-4313-6228E741AF4F}"/>
              </a:ext>
            </a:extLst>
          </p:cNvPr>
          <p:cNvSpPr>
            <a:spLocks noGrp="1"/>
          </p:cNvSpPr>
          <p:nvPr>
            <p:ph sz="half" idx="2"/>
          </p:nvPr>
        </p:nvSpPr>
        <p:spPr>
          <a:xfrm>
            <a:off x="457200" y="2174875"/>
            <a:ext cx="4027487" cy="3951288"/>
          </a:xfrm>
        </p:spPr>
        <p:txBody>
          <a:bodyPr/>
          <a:lstStyle/>
          <a:p>
            <a:pPr>
              <a:buFont typeface="Arial" panose="020B0604020202020204" pitchFamily="34" charset="0"/>
              <a:buChar char="•"/>
            </a:pPr>
            <a:r>
              <a:rPr lang="en-US" sz="1800" b="0" dirty="0">
                <a:latin typeface="Calibri" panose="020F0502020204030204" pitchFamily="34" charset="0"/>
                <a:ea typeface="Calibri" panose="020F0502020204030204" pitchFamily="34" charset="0"/>
                <a:cs typeface="Calibri" panose="020F0502020204030204" pitchFamily="34" charset="0"/>
              </a:rPr>
              <a:t>Standing alone, the overlap between HT and VHT for minimum receive sensitivity is not so jarring</a:t>
            </a:r>
          </a:p>
          <a:p>
            <a:pPr>
              <a:buFont typeface="Arial" panose="020B0604020202020204" pitchFamily="34" charset="0"/>
              <a:buChar char="•"/>
            </a:pPr>
            <a:r>
              <a:rPr lang="en-US" sz="1800" b="0" dirty="0">
                <a:latin typeface="Calibri" panose="020F0502020204030204" pitchFamily="34" charset="0"/>
                <a:ea typeface="Calibri" panose="020F0502020204030204" pitchFamily="34" charset="0"/>
                <a:cs typeface="Calibri" panose="020F0502020204030204" pitchFamily="34" charset="0"/>
              </a:rPr>
              <a:t>But the same pattern appears over and over again, and looks set to continue expanding for the foreseeable future</a:t>
            </a:r>
          </a:p>
          <a:p>
            <a:pPr>
              <a:buFont typeface="Arial" panose="020B0604020202020204" pitchFamily="34" charset="0"/>
              <a:buChar char="•"/>
            </a:pPr>
            <a:r>
              <a:rPr lang="en-US" sz="1800" b="0" dirty="0">
                <a:latin typeface="Calibri" panose="020F0502020204030204" pitchFamily="34" charset="0"/>
                <a:ea typeface="Calibri" panose="020F0502020204030204" pitchFamily="34" charset="0"/>
                <a:cs typeface="Calibri" panose="020F0502020204030204" pitchFamily="34" charset="0"/>
              </a:rPr>
              <a:t>At right: EHT versus HE</a:t>
            </a:r>
          </a:p>
          <a:p>
            <a:pPr>
              <a:buFont typeface="Arial" panose="020B0604020202020204" pitchFamily="34" charset="0"/>
              <a:buChar char="•"/>
            </a:pPr>
            <a:r>
              <a:rPr lang="en-US" sz="1800" b="0" dirty="0">
                <a:latin typeface="Calibri" panose="020F0502020204030204" pitchFamily="34" charset="0"/>
                <a:ea typeface="Calibri" panose="020F0502020204030204" pitchFamily="34" charset="0"/>
                <a:cs typeface="Calibri" panose="020F0502020204030204" pitchFamily="34" charset="0"/>
              </a:rPr>
              <a:t>Repeat for adjacent channel rejection and others</a:t>
            </a:r>
          </a:p>
        </p:txBody>
      </p:sp>
      <p:sp>
        <p:nvSpPr>
          <p:cNvPr id="5" name="Text Placeholder 4">
            <a:extLst>
              <a:ext uri="{FF2B5EF4-FFF2-40B4-BE49-F238E27FC236}">
                <a16:creationId xmlns:a16="http://schemas.microsoft.com/office/drawing/2014/main" id="{633A2D4C-3A95-5E8A-097E-6725A548DA06}"/>
              </a:ext>
            </a:extLst>
          </p:cNvPr>
          <p:cNvSpPr>
            <a:spLocks noGrp="1"/>
          </p:cNvSpPr>
          <p:nvPr>
            <p:ph type="body" sz="quarter" idx="3"/>
          </p:nvPr>
        </p:nvSpPr>
        <p:spPr/>
        <p:txBody>
          <a:bodyPr/>
          <a:lstStyle/>
          <a:p>
            <a:r>
              <a:rPr lang="en-US" dirty="0"/>
              <a:t> </a:t>
            </a:r>
          </a:p>
        </p:txBody>
      </p:sp>
      <p:sp>
        <p:nvSpPr>
          <p:cNvPr id="12" name="Rectangle 11">
            <a:extLst>
              <a:ext uri="{FF2B5EF4-FFF2-40B4-BE49-F238E27FC236}">
                <a16:creationId xmlns:a16="http://schemas.microsoft.com/office/drawing/2014/main" id="{DA7C3E9D-5933-F52E-ED4C-26B2D610DF01}"/>
              </a:ext>
            </a:extLst>
          </p:cNvPr>
          <p:cNvSpPr/>
          <p:nvPr/>
        </p:nvSpPr>
        <p:spPr bwMode="auto">
          <a:xfrm>
            <a:off x="5715000" y="2133600"/>
            <a:ext cx="1981200" cy="1828800"/>
          </a:xfrm>
          <a:prstGeom prst="rect">
            <a:avLst/>
          </a:prstGeom>
          <a:solidFill>
            <a:srgbClr val="FFFF00">
              <a:alpha val="20000"/>
            </a:srgbClr>
          </a:solidFill>
          <a:ln w="3810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7" name="Date Placeholder 6">
            <a:extLst>
              <a:ext uri="{FF2B5EF4-FFF2-40B4-BE49-F238E27FC236}">
                <a16:creationId xmlns:a16="http://schemas.microsoft.com/office/drawing/2014/main" id="{FA3B6609-5495-9079-3121-7EC4346BA8A6}"/>
              </a:ext>
            </a:extLst>
          </p:cNvPr>
          <p:cNvSpPr>
            <a:spLocks noGrp="1"/>
          </p:cNvSpPr>
          <p:nvPr>
            <p:ph type="dt" idx="10"/>
          </p:nvPr>
        </p:nvSpPr>
        <p:spPr/>
        <p:txBody>
          <a:bodyPr/>
          <a:lstStyle/>
          <a:p>
            <a:r>
              <a:rPr lang="en-US"/>
              <a:t>September 2023</a:t>
            </a:r>
            <a:endParaRPr lang="en-GB" dirty="0"/>
          </a:p>
        </p:txBody>
      </p:sp>
      <p:sp>
        <p:nvSpPr>
          <p:cNvPr id="8" name="Footer Placeholder 7">
            <a:extLst>
              <a:ext uri="{FF2B5EF4-FFF2-40B4-BE49-F238E27FC236}">
                <a16:creationId xmlns:a16="http://schemas.microsoft.com/office/drawing/2014/main" id="{B6277155-AF69-4536-3C8D-06258D7B6DC6}"/>
              </a:ext>
            </a:extLst>
          </p:cNvPr>
          <p:cNvSpPr>
            <a:spLocks noGrp="1"/>
          </p:cNvSpPr>
          <p:nvPr>
            <p:ph type="ftr" idx="11"/>
          </p:nvPr>
        </p:nvSpPr>
        <p:spPr/>
        <p:txBody>
          <a:bodyPr/>
          <a:lstStyle/>
          <a:p>
            <a:r>
              <a:rPr lang="en-GB"/>
              <a:t>Seán Coffey, Realtek</a:t>
            </a:r>
            <a:endParaRPr lang="en-GB" dirty="0"/>
          </a:p>
        </p:txBody>
      </p:sp>
      <p:sp>
        <p:nvSpPr>
          <p:cNvPr id="9" name="Slide Number Placeholder 8">
            <a:extLst>
              <a:ext uri="{FF2B5EF4-FFF2-40B4-BE49-F238E27FC236}">
                <a16:creationId xmlns:a16="http://schemas.microsoft.com/office/drawing/2014/main" id="{5EC40B2E-A880-D436-C3A6-A1814B0D9E68}"/>
              </a:ext>
            </a:extLst>
          </p:cNvPr>
          <p:cNvSpPr>
            <a:spLocks noGrp="1"/>
          </p:cNvSpPr>
          <p:nvPr>
            <p:ph type="sldNum" idx="12"/>
          </p:nvPr>
        </p:nvSpPr>
        <p:spPr/>
        <p:txBody>
          <a:bodyPr/>
          <a:lstStyle/>
          <a:p>
            <a:r>
              <a:rPr lang="en-GB"/>
              <a:t>Slide </a:t>
            </a:r>
            <a:fld id="{69B99EC4-A1FB-4C79-B9A5-C1FFD5A90380}" type="slidenum">
              <a:rPr lang="en-GB" smtClean="0"/>
              <a:pPr/>
              <a:t>8</a:t>
            </a:fld>
            <a:endParaRPr lang="en-GB" dirty="0"/>
          </a:p>
        </p:txBody>
      </p:sp>
    </p:spTree>
    <p:extLst>
      <p:ext uri="{BB962C8B-B14F-4D97-AF65-F5344CB8AC3E}">
        <p14:creationId xmlns:p14="http://schemas.microsoft.com/office/powerpoint/2010/main" val="321870347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3232" y="356616"/>
            <a:ext cx="2589203" cy="273050"/>
          </a:xfrm>
        </p:spPr>
        <p:txBody>
          <a:bodyPr/>
          <a:lstStyle/>
          <a:p>
            <a:r>
              <a:rPr lang="en-US"/>
              <a:t>September 2023</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a:t>Seán Coffey, Realtek</a:t>
            </a:r>
            <a:endParaRPr lang="en-GB" dirty="0"/>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9</a:t>
            </a:fld>
            <a:endParaRPr lang="en-GB" dirty="0"/>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latin typeface="Calibri" pitchFamily="34" charset="0"/>
              </a:rPr>
              <a:t>What to do?</a:t>
            </a:r>
          </a:p>
        </p:txBody>
      </p:sp>
      <p:sp>
        <p:nvSpPr>
          <p:cNvPr id="4098" name="Rectangle 2"/>
          <p:cNvSpPr>
            <a:spLocks noGrp="1" noChangeArrowheads="1"/>
          </p:cNvSpPr>
          <p:nvPr>
            <p:ph type="body" idx="1"/>
          </p:nvPr>
        </p:nvSpPr>
        <p:spPr>
          <a:xfrm>
            <a:off x="685800" y="1981200"/>
            <a:ext cx="8458200" cy="4114800"/>
          </a:xfrm>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000" b="0" dirty="0">
                <a:solidFill>
                  <a:schemeClr val="tx1"/>
                </a:solidFill>
                <a:latin typeface="Calibri" pitchFamily="34" charset="0"/>
              </a:rPr>
              <a:t>It looks as if we will probably not resolve this in </a:t>
            </a:r>
            <a:r>
              <a:rPr lang="en-US" sz="2000" b="0" dirty="0" err="1">
                <a:solidFill>
                  <a:schemeClr val="tx1"/>
                </a:solidFill>
                <a:latin typeface="Calibri" pitchFamily="34" charset="0"/>
              </a:rPr>
              <a:t>REVme</a:t>
            </a:r>
            <a:r>
              <a:rPr lang="en-US" sz="2000" b="0" dirty="0">
                <a:solidFill>
                  <a:schemeClr val="tx1"/>
                </a:solidFill>
                <a:latin typeface="Calibri" pitchFamily="34" charset="0"/>
              </a:rPr>
              <a:t>. But we will soon move on to </a:t>
            </a:r>
            <a:r>
              <a:rPr lang="en-US" sz="2000" b="0" dirty="0" err="1">
                <a:solidFill>
                  <a:schemeClr val="tx1"/>
                </a:solidFill>
                <a:latin typeface="Calibri" pitchFamily="34" charset="0"/>
              </a:rPr>
              <a:t>REVmf</a:t>
            </a:r>
            <a:r>
              <a:rPr lang="en-US" sz="2000" b="0" dirty="0">
                <a:solidFill>
                  <a:schemeClr val="tx1"/>
                </a:solidFill>
                <a:latin typeface="Calibri" pitchFamily="34" charset="0"/>
              </a:rPr>
              <a:t>. How should we proceed?</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2000" b="0" dirty="0">
              <a:solidFill>
                <a:schemeClr val="tx1"/>
              </a:solidFill>
              <a:latin typeface="Calibri" pitchFamily="34" charset="0"/>
            </a:endParaRPr>
          </a:p>
          <a:p>
            <a:pPr marL="457200" indent="-457200">
              <a:buFont typeface="+mj-lt"/>
              <a:buAutoNum type="arabicPeriod"/>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000" b="0" dirty="0">
                <a:solidFill>
                  <a:schemeClr val="tx1"/>
                </a:solidFill>
                <a:latin typeface="Calibri" pitchFamily="34" charset="0"/>
              </a:rPr>
              <a:t>Leave it as is and continue adding new PHY receiver tables in the same style</a:t>
            </a:r>
          </a:p>
          <a:p>
            <a:pPr marL="457200" indent="-457200">
              <a:buFont typeface="+mj-lt"/>
              <a:buAutoNum type="arabicPeriod"/>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000" b="0" dirty="0">
                <a:solidFill>
                  <a:schemeClr val="tx1"/>
                </a:solidFill>
                <a:latin typeface="Calibri" pitchFamily="34" charset="0"/>
              </a:rPr>
              <a:t>Leave existing </a:t>
            </a:r>
            <a:r>
              <a:rPr lang="en-US" sz="2000" b="0" dirty="0" err="1">
                <a:solidFill>
                  <a:schemeClr val="tx1"/>
                </a:solidFill>
                <a:latin typeface="Calibri" pitchFamily="34" charset="0"/>
              </a:rPr>
              <a:t>REVme</a:t>
            </a:r>
            <a:r>
              <a:rPr lang="en-US" sz="2000" b="0" dirty="0">
                <a:solidFill>
                  <a:schemeClr val="tx1"/>
                </a:solidFill>
                <a:latin typeface="Calibri" pitchFamily="34" charset="0"/>
              </a:rPr>
              <a:t> PHY receiver tables as they are and trim future tables, including EHT, as they are rolled in</a:t>
            </a:r>
          </a:p>
          <a:p>
            <a:pPr marL="457200" indent="-457200">
              <a:buFont typeface="+mj-lt"/>
              <a:buAutoNum type="arabicPeriod"/>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000" b="0" dirty="0">
                <a:solidFill>
                  <a:schemeClr val="tx1"/>
                </a:solidFill>
                <a:latin typeface="Calibri" pitchFamily="34" charset="0"/>
              </a:rPr>
              <a:t>Remove redundant information from PHY receiver tables back to VHT</a:t>
            </a:r>
          </a:p>
        </p:txBody>
      </p:sp>
    </p:spTree>
    <p:extLst>
      <p:ext uri="{BB962C8B-B14F-4D97-AF65-F5344CB8AC3E}">
        <p14:creationId xmlns:p14="http://schemas.microsoft.com/office/powerpoint/2010/main" val="245250405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802-11-Submission">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100203</TotalTime>
  <Words>675</Words>
  <Application>Microsoft Office PowerPoint</Application>
  <PresentationFormat>On-screen Show (4:3)</PresentationFormat>
  <Paragraphs>105</Paragraphs>
  <Slides>9</Slides>
  <Notes>5</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9</vt:i4>
      </vt:variant>
    </vt:vector>
  </HeadingPairs>
  <TitlesOfParts>
    <vt:vector size="14" baseType="lpstr">
      <vt:lpstr>Arial</vt:lpstr>
      <vt:lpstr>Calibri</vt:lpstr>
      <vt:lpstr>Times New Roman</vt:lpstr>
      <vt:lpstr>802-11-Submission</vt:lpstr>
      <vt:lpstr>Document</vt:lpstr>
      <vt:lpstr>Redundant receiver requirements</vt:lpstr>
      <vt:lpstr>Abstract</vt:lpstr>
      <vt:lpstr>CID 5015*</vt:lpstr>
      <vt:lpstr>HT receive sensitivity table</vt:lpstr>
      <vt:lpstr>VHT receive sensitivity table</vt:lpstr>
      <vt:lpstr>The requirements are representative</vt:lpstr>
      <vt:lpstr>VHT table essentially includes HT one</vt:lpstr>
      <vt:lpstr>EHT table essentially includes HE one</vt:lpstr>
      <vt:lpstr>What to do?</vt:lpstr>
    </vt:vector>
  </TitlesOfParts>
  <Company>Realtek</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Redundant receiver requirements</dc:title>
  <dc:creator>Sean Coffey</dc:creator>
  <cp:lastModifiedBy>Sean Coffey</cp:lastModifiedBy>
  <cp:revision>1465</cp:revision>
  <cp:lastPrinted>1601-01-01T00:00:00Z</cp:lastPrinted>
  <dcterms:created xsi:type="dcterms:W3CDTF">2014-07-14T14:49:11Z</dcterms:created>
  <dcterms:modified xsi:type="dcterms:W3CDTF">2023-09-12T19:07:31Z</dcterms:modified>
</cp:coreProperties>
</file>