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62" r:id="rId4"/>
    <p:sldId id="263" r:id="rId5"/>
    <p:sldId id="269" r:id="rId6"/>
    <p:sldId id="270" r:id="rId7"/>
    <p:sldId id="271" r:id="rId8"/>
    <p:sldId id="272" r:id="rId9"/>
    <p:sldId id="273" r:id="rId10"/>
    <p:sldId id="274" r:id="rId11"/>
    <p:sldId id="282" r:id="rId12"/>
    <p:sldId id="279" r:id="rId13"/>
    <p:sldId id="280" r:id="rId14"/>
    <p:sldId id="283" r:id="rId15"/>
    <p:sldId id="284" r:id="rId16"/>
    <p:sldId id="285" r:id="rId17"/>
    <p:sldId id="277" r:id="rId18"/>
    <p:sldId id="286" r:id="rId19"/>
    <p:sldId id="287" r:id="rId20"/>
    <p:sldId id="288" r:id="rId21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2F96FB-6619-4A4B-9280-BA1C75B90537}" v="1" dt="2023-09-13T05:15:58.2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>
      <p:cViewPr>
        <p:scale>
          <a:sx n="71" d="100"/>
          <a:sy n="71" d="100"/>
        </p:scale>
        <p:origin x="8" y="584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Rios" userId="259fa1cc625225d5" providerId="LiveId" clId="{792F96FB-6619-4A4B-9280-BA1C75B90537}"/>
    <pc:docChg chg="custSel modSld">
      <pc:chgData name="Carlos Rios" userId="259fa1cc625225d5" providerId="LiveId" clId="{792F96FB-6619-4A4B-9280-BA1C75B90537}" dt="2023-09-13T05:33:20.957" v="140" actId="1076"/>
      <pc:docMkLst>
        <pc:docMk/>
      </pc:docMkLst>
      <pc:sldChg chg="modSp mod">
        <pc:chgData name="Carlos Rios" userId="259fa1cc625225d5" providerId="LiveId" clId="{792F96FB-6619-4A4B-9280-BA1C75B90537}" dt="2023-09-13T05:16:16.293" v="23" actId="20577"/>
        <pc:sldMkLst>
          <pc:docMk/>
          <pc:sldMk cId="0" sldId="257"/>
        </pc:sldMkLst>
        <pc:spChg chg="mod">
          <ac:chgData name="Carlos Rios" userId="259fa1cc625225d5" providerId="LiveId" clId="{792F96FB-6619-4A4B-9280-BA1C75B90537}" dt="2023-09-13T05:16:16.293" v="23" actId="20577"/>
          <ac:spMkLst>
            <pc:docMk/>
            <pc:sldMk cId="0" sldId="257"/>
            <ac:spMk id="4098" creationId="{00000000-0000-0000-0000-000000000000}"/>
          </ac:spMkLst>
        </pc:spChg>
      </pc:sldChg>
      <pc:sldChg chg="modSp mod">
        <pc:chgData name="Carlos Rios" userId="259fa1cc625225d5" providerId="LiveId" clId="{792F96FB-6619-4A4B-9280-BA1C75B90537}" dt="2023-09-13T05:18:25.471" v="29" actId="20577"/>
        <pc:sldMkLst>
          <pc:docMk/>
          <pc:sldMk cId="0" sldId="263"/>
        </pc:sldMkLst>
        <pc:spChg chg="mod">
          <ac:chgData name="Carlos Rios" userId="259fa1cc625225d5" providerId="LiveId" clId="{792F96FB-6619-4A4B-9280-BA1C75B90537}" dt="2023-09-13T05:18:25.471" v="29" actId="20577"/>
          <ac:spMkLst>
            <pc:docMk/>
            <pc:sldMk cId="0" sldId="263"/>
            <ac:spMk id="3" creationId="{00000000-0000-0000-0000-000000000000}"/>
          </ac:spMkLst>
        </pc:spChg>
      </pc:sldChg>
      <pc:sldChg chg="modSp mod">
        <pc:chgData name="Carlos Rios" userId="259fa1cc625225d5" providerId="LiveId" clId="{792F96FB-6619-4A4B-9280-BA1C75B90537}" dt="2023-09-13T05:19:12.346" v="31" actId="20577"/>
        <pc:sldMkLst>
          <pc:docMk/>
          <pc:sldMk cId="1614443290" sldId="269"/>
        </pc:sldMkLst>
        <pc:spChg chg="mod">
          <ac:chgData name="Carlos Rios" userId="259fa1cc625225d5" providerId="LiveId" clId="{792F96FB-6619-4A4B-9280-BA1C75B90537}" dt="2023-09-13T05:19:12.346" v="31" actId="20577"/>
          <ac:spMkLst>
            <pc:docMk/>
            <pc:sldMk cId="1614443290" sldId="269"/>
            <ac:spMk id="17" creationId="{5FBE2ECB-5C49-34B9-FA6B-00B2CD9E9A3C}"/>
          </ac:spMkLst>
        </pc:spChg>
      </pc:sldChg>
      <pc:sldChg chg="modSp mod">
        <pc:chgData name="Carlos Rios" userId="259fa1cc625225d5" providerId="LiveId" clId="{792F96FB-6619-4A4B-9280-BA1C75B90537}" dt="2023-09-13T05:20:12.034" v="34" actId="20577"/>
        <pc:sldMkLst>
          <pc:docMk/>
          <pc:sldMk cId="3505986910" sldId="272"/>
        </pc:sldMkLst>
        <pc:spChg chg="mod">
          <ac:chgData name="Carlos Rios" userId="259fa1cc625225d5" providerId="LiveId" clId="{792F96FB-6619-4A4B-9280-BA1C75B90537}" dt="2023-09-13T05:20:12.034" v="34" actId="20577"/>
          <ac:spMkLst>
            <pc:docMk/>
            <pc:sldMk cId="3505986910" sldId="272"/>
            <ac:spMk id="15" creationId="{CE745C1B-CEA9-68E1-B156-759FAC13313F}"/>
          </ac:spMkLst>
        </pc:spChg>
      </pc:sldChg>
      <pc:sldChg chg="modSp mod">
        <pc:chgData name="Carlos Rios" userId="259fa1cc625225d5" providerId="LiveId" clId="{792F96FB-6619-4A4B-9280-BA1C75B90537}" dt="2023-09-13T05:21:04.145" v="40" actId="20577"/>
        <pc:sldMkLst>
          <pc:docMk/>
          <pc:sldMk cId="3754104990" sldId="273"/>
        </pc:sldMkLst>
        <pc:spChg chg="mod">
          <ac:chgData name="Carlos Rios" userId="259fa1cc625225d5" providerId="LiveId" clId="{792F96FB-6619-4A4B-9280-BA1C75B90537}" dt="2023-09-13T05:21:04.145" v="40" actId="20577"/>
          <ac:spMkLst>
            <pc:docMk/>
            <pc:sldMk cId="3754104990" sldId="273"/>
            <ac:spMk id="7" creationId="{04866C0C-6DC0-DC73-F9E1-E4110B085B25}"/>
          </ac:spMkLst>
        </pc:spChg>
        <pc:spChg chg="mod">
          <ac:chgData name="Carlos Rios" userId="259fa1cc625225d5" providerId="LiveId" clId="{792F96FB-6619-4A4B-9280-BA1C75B90537}" dt="2023-09-13T05:20:49.643" v="37" actId="20577"/>
          <ac:spMkLst>
            <pc:docMk/>
            <pc:sldMk cId="3754104990" sldId="273"/>
            <ac:spMk id="15" creationId="{CE745C1B-CEA9-68E1-B156-759FAC13313F}"/>
          </ac:spMkLst>
        </pc:spChg>
      </pc:sldChg>
      <pc:sldChg chg="modSp mod">
        <pc:chgData name="Carlos Rios" userId="259fa1cc625225d5" providerId="LiveId" clId="{792F96FB-6619-4A4B-9280-BA1C75B90537}" dt="2023-09-13T05:22:56.549" v="44" actId="20577"/>
        <pc:sldMkLst>
          <pc:docMk/>
          <pc:sldMk cId="3488659558" sldId="277"/>
        </pc:sldMkLst>
        <pc:spChg chg="mod">
          <ac:chgData name="Carlos Rios" userId="259fa1cc625225d5" providerId="LiveId" clId="{792F96FB-6619-4A4B-9280-BA1C75B90537}" dt="2023-09-13T05:22:56.549" v="44" actId="20577"/>
          <ac:spMkLst>
            <pc:docMk/>
            <pc:sldMk cId="3488659558" sldId="277"/>
            <ac:spMk id="3" creationId="{41919C4D-3598-5A3D-46D1-633451D70A9D}"/>
          </ac:spMkLst>
        </pc:spChg>
      </pc:sldChg>
      <pc:sldChg chg="addSp delSp modSp mod">
        <pc:chgData name="Carlos Rios" userId="259fa1cc625225d5" providerId="LiveId" clId="{792F96FB-6619-4A4B-9280-BA1C75B90537}" dt="2023-09-13T05:33:20.957" v="140" actId="1076"/>
        <pc:sldMkLst>
          <pc:docMk/>
          <pc:sldMk cId="2119797729" sldId="288"/>
        </pc:sldMkLst>
        <pc:picChg chg="del mod">
          <ac:chgData name="Carlos Rios" userId="259fa1cc625225d5" providerId="LiveId" clId="{792F96FB-6619-4A4B-9280-BA1C75B90537}" dt="2023-09-13T05:33:13.628" v="139" actId="478"/>
          <ac:picMkLst>
            <pc:docMk/>
            <pc:sldMk cId="2119797729" sldId="288"/>
            <ac:picMk id="3" creationId="{2D3A99F9-BC0D-203D-7C59-D4BF45FD7702}"/>
          </ac:picMkLst>
        </pc:picChg>
        <pc:picChg chg="add del mod">
          <ac:chgData name="Carlos Rios" userId="259fa1cc625225d5" providerId="LiveId" clId="{792F96FB-6619-4A4B-9280-BA1C75B90537}" dt="2023-09-13T05:28:23.550" v="134" actId="478"/>
          <ac:picMkLst>
            <pc:docMk/>
            <pc:sldMk cId="2119797729" sldId="288"/>
            <ac:picMk id="11" creationId="{051D832F-740D-6B3D-4F95-2678C8F05D26}"/>
          </ac:picMkLst>
        </pc:picChg>
        <pc:picChg chg="add mod">
          <ac:chgData name="Carlos Rios" userId="259fa1cc625225d5" providerId="LiveId" clId="{792F96FB-6619-4A4B-9280-BA1C75B90537}" dt="2023-09-13T05:33:20.957" v="140" actId="1076"/>
          <ac:picMkLst>
            <pc:docMk/>
            <pc:sldMk cId="2119797729" sldId="288"/>
            <ac:picMk id="13" creationId="{9861AF01-069E-2256-F249-2F7EC60E741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802.11-23/xxxxr0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Carlos Rios, TWI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802.11-23/xxxxr0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Carlos Rios, TWI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10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56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11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26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52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30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14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86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15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087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16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01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229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18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768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19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49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20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69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4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5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79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6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7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84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8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63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9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16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September 2023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2023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September 2023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802.11-23/1606r1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727499"/>
            <a:ext cx="10363200" cy="724401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/>
              <a:t>Dynamic Polarization </a:t>
            </a:r>
            <a:r>
              <a:rPr lang="en-GB" sz="2400" strike="sngStrike" dirty="0"/>
              <a:t>Spatial</a:t>
            </a:r>
            <a:r>
              <a:rPr lang="en-GB" sz="2400" dirty="0"/>
              <a:t> Multiplexing and Beamforming WLANs:</a:t>
            </a:r>
            <a:br>
              <a:rPr lang="en-GB" sz="2400" dirty="0"/>
            </a:br>
            <a:r>
              <a:rPr lang="en-GB" sz="2400" dirty="0"/>
              <a:t>Smashing the Age-old MIMO Paradigm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1521209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2023-09-14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Carlos Rios, TWI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542200"/>
              </p:ext>
            </p:extLst>
          </p:nvPr>
        </p:nvGraphicFramePr>
        <p:xfrm>
          <a:off x="992188" y="2416175"/>
          <a:ext cx="10352087" cy="251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59112" imgH="2542938" progId="Word.Document.8">
                  <p:embed/>
                </p:oleObj>
              </mc:Choice>
              <mc:Fallback>
                <p:oleObj name="Document" r:id="rId3" imgW="10459112" imgH="2542938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2416175"/>
                        <a:ext cx="10352087" cy="2517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2141518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745C1B-CEA9-68E1-B156-759FAC13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2"/>
            <a:ext cx="10361084" cy="657224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Comprehensive Dynamic Polarization WLAN Model</a:t>
            </a:r>
            <a:endParaRPr lang="en-GB" sz="28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7FC77F6-817B-9ACD-B96F-73FC09345239}"/>
              </a:ext>
            </a:extLst>
          </p:cNvPr>
          <p:cNvGrpSpPr/>
          <p:nvPr/>
        </p:nvGrpSpPr>
        <p:grpSpPr>
          <a:xfrm>
            <a:off x="1397000" y="1600200"/>
            <a:ext cx="9525000" cy="4676774"/>
            <a:chOff x="1397000" y="1724026"/>
            <a:chExt cx="9525000" cy="4676774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05BBB81-2C98-5AAE-AE05-AB9DB670ECE8}"/>
                </a:ext>
              </a:extLst>
            </p:cNvPr>
            <p:cNvGrpSpPr/>
            <p:nvPr/>
          </p:nvGrpSpPr>
          <p:grpSpPr>
            <a:xfrm>
              <a:off x="1397000" y="1724026"/>
              <a:ext cx="9525000" cy="3352800"/>
              <a:chOff x="1066800" y="1447800"/>
              <a:chExt cx="10287000" cy="3559260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CA2AE8B4-20DD-853F-D5E7-803BAD0629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6800" y="1536659"/>
                <a:ext cx="3733800" cy="3340141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8C76DE01-BD6C-57F8-5FA9-A6C650A135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19202" y="1447800"/>
                <a:ext cx="6234598" cy="3559260"/>
              </a:xfrm>
              <a:prstGeom prst="rect">
                <a:avLst/>
              </a:prstGeom>
            </p:spPr>
          </p:pic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2C724D3-FDCA-06C1-FF35-CBBD806EAF8D}"/>
                  </a:ext>
                </a:extLst>
              </p:cNvPr>
              <p:cNvSpPr/>
              <p:nvPr/>
            </p:nvSpPr>
            <p:spPr>
              <a:xfrm>
                <a:off x="2501871" y="1447800"/>
                <a:ext cx="4916061" cy="350870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r>
                  <a:rPr lang="en-US" sz="1600" b="1">
                    <a:solidFill>
                      <a:schemeClr val="tx1"/>
                    </a:solidFill>
                  </a:rPr>
                  <a:t> </a:t>
                </a:r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E7A860EF-899C-ABCA-7B7C-A3665285B1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73256" y="1550174"/>
                <a:ext cx="929854" cy="3340141"/>
              </a:xfrm>
              <a:prstGeom prst="rect">
                <a:avLst/>
              </a:prstGeom>
            </p:spPr>
          </p:pic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2920691-AC94-A60E-E672-83D5519B98F9}"/>
                  </a:ext>
                </a:extLst>
              </p:cNvPr>
              <p:cNvSpPr/>
              <p:nvPr/>
            </p:nvSpPr>
            <p:spPr bwMode="auto">
              <a:xfrm>
                <a:off x="4709583" y="1648582"/>
                <a:ext cx="472017" cy="299303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E998E63-8FFB-EA30-07AF-644CE2C4336C}"/>
                  </a:ext>
                </a:extLst>
              </p:cNvPr>
              <p:cNvSpPr/>
              <p:nvPr/>
            </p:nvSpPr>
            <p:spPr bwMode="auto">
              <a:xfrm>
                <a:off x="4873723" y="3304666"/>
                <a:ext cx="134764" cy="55811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FF6A07C2-1767-B093-3304-2C5013E4C2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73723" y="3304666"/>
                <a:ext cx="172356" cy="463889"/>
              </a:xfrm>
              <a:prstGeom prst="rect">
                <a:avLst/>
              </a:prstGeom>
            </p:spPr>
          </p:pic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DF49327-A273-82C8-8A9B-36FFA40B62DF}"/>
                </a:ext>
              </a:extLst>
            </p:cNvPr>
            <p:cNvSpPr txBox="1"/>
            <p:nvPr/>
          </p:nvSpPr>
          <p:spPr>
            <a:xfrm>
              <a:off x="2725769" y="5070367"/>
              <a:ext cx="34853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[H</a:t>
              </a:r>
              <a:r>
                <a:rPr lang="en-US" sz="1400" b="1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DP</a:t>
              </a:r>
              <a:r>
                <a: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] DPMXBF Propagation Channel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5F666F9-A304-9C77-240B-12021AD65A64}"/>
                </a:ext>
              </a:extLst>
            </p:cNvPr>
            <p:cNvSpPr txBox="1"/>
            <p:nvPr/>
          </p:nvSpPr>
          <p:spPr>
            <a:xfrm>
              <a:off x="6477000" y="5074587"/>
              <a:ext cx="42035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[H</a:t>
              </a:r>
              <a:r>
                <a:rPr lang="en-US" sz="1400" b="1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DP</a:t>
              </a:r>
              <a:r>
                <a:rPr lang="en-US" sz="1400" b="1" baseline="30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-1</a:t>
              </a:r>
              <a:r>
                <a: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] DPMXBF WLAN SDMX  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5E607BA-7834-1C5A-23EA-B3231AA38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10529" y="5404242"/>
              <a:ext cx="3601037" cy="954648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E58FFB68-73FB-8F16-4193-3DB58AF8D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77000" y="5406237"/>
              <a:ext cx="4246027" cy="9945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8004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1343027"/>
            <a:ext cx="10460567" cy="4004354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745C1B-CEA9-68E1-B156-759FAC13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2"/>
            <a:ext cx="10361084" cy="657224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Dynamic Polarization Applications</a:t>
            </a:r>
            <a:endParaRPr lang="en-GB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866C0C-6DC0-DC73-F9E1-E4110B085B25}"/>
              </a:ext>
            </a:extLst>
          </p:cNvPr>
          <p:cNvSpPr txBox="1"/>
          <p:nvPr/>
        </p:nvSpPr>
        <p:spPr>
          <a:xfrm>
            <a:off x="802216" y="1394654"/>
            <a:ext cx="1070398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Ultra-High-Capacity WLAN Mesh</a:t>
            </a:r>
            <a:b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Dual Platform Dynamic Polarization Routers 3x faster than today’s best WiFi-7 devices</a:t>
            </a:r>
            <a:endParaRPr lang="en-US" b="1" i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PMP 32</a:t>
            </a:r>
            <a:r>
              <a:rPr lang="en-US" sz="2000" b="1" baseline="30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order Dynamic Polarization (“DP-32”) </a:t>
            </a:r>
            <a: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WLAN AP/ Meshnode </a:t>
            </a: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distributes 92 Gbps/ relays 46 GHz at 6 GHz across 180</a:t>
            </a:r>
            <a:r>
              <a:rPr lang="en-US" sz="2000" b="1" baseline="30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b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Pairs with a PMP WiFi-6 “AP Drop” distributing 4.1 Gbps at 2.4 and 5 GHz across </a:t>
            </a: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360</a:t>
            </a:r>
            <a:r>
              <a:rPr lang="en-US" sz="2000" b="1" baseline="30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endParaRPr lang="en-US" sz="20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P2P DP-32 </a:t>
            </a:r>
            <a: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WLAN Client </a:t>
            </a: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receives 5.8 Gbps at 6 GHz beyond 560m</a:t>
            </a:r>
            <a:b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Pairs with a PMP WiFi-6 “Client Drop” also distributing 4.1 Gbps at 2.4/5 GHz across </a:t>
            </a: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360</a:t>
            </a:r>
            <a:r>
              <a:rPr lang="en-US" sz="2000" b="1" baseline="30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endParaRPr lang="en-US" sz="20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3363" lvl="2" indent="-2333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Ultra-High-Capacity Fixed Wireless Access</a:t>
            </a:r>
            <a:b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Today’s FWA is 95% 5G, Dynamic Polarization could flip it ALL to WiFi</a:t>
            </a:r>
            <a:endParaRPr lang="en-US" b="1" i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PMP DP-32 </a:t>
            </a:r>
            <a: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FWA AP </a:t>
            </a: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distributes up to 92 Gbps at 6 GHz across 60</a:t>
            </a:r>
            <a:r>
              <a:rPr lang="en-US" sz="2000" b="1" baseline="30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endParaRPr lang="en-US" sz="20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P2P DP-32 </a:t>
            </a:r>
            <a: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FWA Client </a:t>
            </a: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receives up to 5.8 Gbps at 6 GHz beyond 2.8 km</a:t>
            </a:r>
          </a:p>
          <a:p>
            <a:pPr marL="228600" lvl="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Fiber Replacement Backhaul</a:t>
            </a:r>
            <a:b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P2P WiFi-7 Backhauls (using 1 m Dishes) transport 5.8 Gbps at 6 GHz beyond 10 km </a:t>
            </a:r>
          </a:p>
          <a:p>
            <a:pPr marL="457200" lvl="2" indent="0"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P2P DP-32 </a:t>
            </a:r>
            <a: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FRBH Nodes</a:t>
            </a: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transport up to 92 Gbps at 6 GHz beyond 18 km</a:t>
            </a:r>
          </a:p>
        </p:txBody>
      </p:sp>
    </p:spTree>
    <p:extLst>
      <p:ext uri="{BB962C8B-B14F-4D97-AF65-F5344CB8AC3E}">
        <p14:creationId xmlns:p14="http://schemas.microsoft.com/office/powerpoint/2010/main" val="3680646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23EE3D6-259D-E5A9-03C7-586F611E96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879833"/>
              </p:ext>
            </p:extLst>
          </p:nvPr>
        </p:nvGraphicFramePr>
        <p:xfrm>
          <a:off x="8692388" y="1791364"/>
          <a:ext cx="3031524" cy="129684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70457">
                  <a:extLst>
                    <a:ext uri="{9D8B030D-6E8A-4147-A177-3AD203B41FA5}">
                      <a16:colId xmlns:a16="http://schemas.microsoft.com/office/drawing/2014/main" val="218709032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828095871"/>
                    </a:ext>
                  </a:extLst>
                </a:gridCol>
                <a:gridCol w="846667">
                  <a:extLst>
                    <a:ext uri="{9D8B030D-6E8A-4147-A177-3AD203B41FA5}">
                      <a16:colId xmlns:a16="http://schemas.microsoft.com/office/drawing/2014/main" val="3282642001"/>
                    </a:ext>
                  </a:extLst>
                </a:gridCol>
              </a:tblGrid>
              <a:tr h="4309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Node</a:t>
                      </a:r>
                    </a:p>
                    <a:p>
                      <a:pPr algn="ctr"/>
                      <a:r>
                        <a:rPr lang="en-US" sz="12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Element</a:t>
                      </a:r>
                    </a:p>
                    <a:p>
                      <a:pPr algn="ctr"/>
                      <a:r>
                        <a:rPr lang="en-US" sz="1200" dirty="0"/>
                        <a:t>Directivity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SDPA</a:t>
                      </a:r>
                    </a:p>
                    <a:p>
                      <a:pPr algn="ctr"/>
                      <a:r>
                        <a:rPr lang="en-US" sz="1200" dirty="0"/>
                        <a:t>Gain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851875"/>
                  </a:ext>
                </a:extLst>
              </a:tr>
              <a:tr h="27988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WLAN AP/MN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180</a:t>
                      </a:r>
                      <a:r>
                        <a:rPr lang="en-US" sz="1200" b="1" baseline="30000" dirty="0"/>
                        <a:t>o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/>
                        <a:t>20.5 dBi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156507"/>
                  </a:ext>
                </a:extLst>
              </a:tr>
              <a:tr h="27988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FWA 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60</a:t>
                      </a:r>
                      <a:r>
                        <a:rPr lang="en-US" sz="1200" b="1" baseline="30000" dirty="0"/>
                        <a:t>o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/>
                        <a:t>30.5 dBi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376141"/>
                  </a:ext>
                </a:extLst>
              </a:tr>
              <a:tr h="27988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FRBH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30</a:t>
                      </a:r>
                      <a:r>
                        <a:rPr lang="en-US" sz="1200" b="1" baseline="30000" dirty="0"/>
                        <a:t>o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/>
                        <a:t>36.5 dBi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38759"/>
                  </a:ext>
                </a:extLst>
              </a:tr>
            </a:tbl>
          </a:graphicData>
        </a:graphic>
      </p:graphicFrame>
      <p:sp>
        <p:nvSpPr>
          <p:cNvPr id="151" name="TextBox 150">
            <a:extLst>
              <a:ext uri="{FF2B5EF4-FFF2-40B4-BE49-F238E27FC236}">
                <a16:creationId xmlns:a16="http://schemas.microsoft.com/office/drawing/2014/main" id="{BED70C00-421F-09CF-51BC-B3A6F01DD8B8}"/>
              </a:ext>
            </a:extLst>
          </p:cNvPr>
          <p:cNvSpPr txBox="1"/>
          <p:nvPr/>
        </p:nvSpPr>
        <p:spPr>
          <a:xfrm>
            <a:off x="7321420" y="1514365"/>
            <a:ext cx="4359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DP-32 AP/Meshnode SDPA-32 Phased Array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3CC7DE4E-19EE-CB17-B32C-5A53D896E624}"/>
              </a:ext>
            </a:extLst>
          </p:cNvPr>
          <p:cNvSpPr txBox="1"/>
          <p:nvPr/>
        </p:nvSpPr>
        <p:spPr>
          <a:xfrm>
            <a:off x="7372983" y="3083496"/>
            <a:ext cx="4215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SDPA Beamwidth (WxH): 16.9</a:t>
            </a:r>
            <a:r>
              <a:rPr lang="en-US" sz="1200" b="1" baseline="30000" dirty="0">
                <a:solidFill>
                  <a:schemeClr val="tx1"/>
                </a:solidFill>
              </a:rPr>
              <a:t>o</a:t>
            </a:r>
            <a:r>
              <a:rPr lang="en-US" sz="1200" b="1" dirty="0">
                <a:solidFill>
                  <a:schemeClr val="tx1"/>
                </a:solidFill>
              </a:rPr>
              <a:t> x 16.9</a:t>
            </a:r>
            <a:r>
              <a:rPr lang="en-US" sz="1200" b="1" baseline="30000" dirty="0">
                <a:solidFill>
                  <a:schemeClr val="tx1"/>
                </a:solidFill>
              </a:rPr>
              <a:t>o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FC16ADE-C2F2-466C-A0BC-7B315AD161C5}"/>
              </a:ext>
            </a:extLst>
          </p:cNvPr>
          <p:cNvGrpSpPr/>
          <p:nvPr/>
        </p:nvGrpSpPr>
        <p:grpSpPr>
          <a:xfrm>
            <a:off x="9304038" y="3429000"/>
            <a:ext cx="2419874" cy="2286153"/>
            <a:chOff x="8264959" y="3837801"/>
            <a:chExt cx="2419874" cy="228615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EAAD08E-879D-12A3-9073-AFBB519A2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64959" y="4038600"/>
              <a:ext cx="2419874" cy="208535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0BF01DD-5558-153C-7AA4-DCAA393F58CA}"/>
                </a:ext>
              </a:extLst>
            </p:cNvPr>
            <p:cNvSpPr txBox="1"/>
            <p:nvPr/>
          </p:nvSpPr>
          <p:spPr>
            <a:xfrm>
              <a:off x="8264960" y="3837801"/>
              <a:ext cx="23268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DP-32 SDMux</a:t>
              </a:r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96B6EC3A-0325-18E0-4BBB-3037D06344EC}"/>
              </a:ext>
            </a:extLst>
          </p:cNvPr>
          <p:cNvSpPr txBox="1">
            <a:spLocks/>
          </p:cNvSpPr>
          <p:nvPr/>
        </p:nvSpPr>
        <p:spPr bwMode="auto">
          <a:xfrm>
            <a:off x="694722" y="694002"/>
            <a:ext cx="10913078" cy="6095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 kern="0" dirty="0"/>
              <a:t>Contemplated 92 Gbps DP-32 Access Point/ Meshnode</a:t>
            </a:r>
            <a:br>
              <a:rPr lang="en-GB" sz="2800" kern="0" dirty="0"/>
            </a:br>
            <a:r>
              <a:rPr lang="en-GB" sz="2000" kern="0" dirty="0"/>
              <a:t>(32 EHT Spatial Streams) </a:t>
            </a:r>
            <a:endParaRPr lang="en-GB" sz="2400" kern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2CFA06-3143-6625-47E7-9D11335C301B}"/>
              </a:ext>
            </a:extLst>
          </p:cNvPr>
          <p:cNvSpPr txBox="1"/>
          <p:nvPr/>
        </p:nvSpPr>
        <p:spPr>
          <a:xfrm>
            <a:off x="762000" y="1537014"/>
            <a:ext cx="5943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92/69 Gbps 6/5 GHz DP-32 AP/MN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E1F4D2-FB41-8D40-1116-1BE168260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928" y="1756119"/>
            <a:ext cx="7108665" cy="458145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9FE4D85-18EB-8070-EDFB-CF502A897694}"/>
              </a:ext>
            </a:extLst>
          </p:cNvPr>
          <p:cNvGrpSpPr/>
          <p:nvPr/>
        </p:nvGrpSpPr>
        <p:grpSpPr>
          <a:xfrm>
            <a:off x="7324241" y="3861640"/>
            <a:ext cx="1630171" cy="1133330"/>
            <a:chOff x="7149305" y="3809847"/>
            <a:chExt cx="1630171" cy="113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CFC9DAE-E41A-430E-54B1-84092854E3DB}"/>
                </a:ext>
              </a:extLst>
            </p:cNvPr>
            <p:cNvSpPr txBox="1"/>
            <p:nvPr/>
          </p:nvSpPr>
          <p:spPr>
            <a:xfrm>
              <a:off x="7315832" y="3809847"/>
              <a:ext cx="1412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TTD xBF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0CF744B-6E23-B138-5B45-636048CE5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49305" y="4086846"/>
              <a:ext cx="1630171" cy="856331"/>
            </a:xfrm>
            <a:prstGeom prst="rect">
              <a:avLst/>
            </a:prstGeom>
          </p:spPr>
        </p:pic>
      </p:grpSp>
      <p:pic>
        <p:nvPicPr>
          <p:cNvPr id="167" name="Picture 166">
            <a:extLst>
              <a:ext uri="{FF2B5EF4-FFF2-40B4-BE49-F238E27FC236}">
                <a16:creationId xmlns:a16="http://schemas.microsoft.com/office/drawing/2014/main" id="{E4C0F9AD-901D-E1ED-0C74-64F164A1BFC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7562" r="69533" b="6164"/>
          <a:stretch/>
        </p:blipFill>
        <p:spPr>
          <a:xfrm>
            <a:off x="7321420" y="1752600"/>
            <a:ext cx="1412080" cy="136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904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85802"/>
            <a:ext cx="10361084" cy="657224"/>
          </a:xfrm>
        </p:spPr>
        <p:txBody>
          <a:bodyPr/>
          <a:lstStyle/>
          <a:p>
            <a:r>
              <a:rPr lang="en-GB" sz="2800" dirty="0"/>
              <a:t>Contemplated 5.8 Gbps DP-32 Client</a:t>
            </a:r>
            <a:br>
              <a:rPr lang="en-GB" sz="2800" dirty="0"/>
            </a:br>
            <a:r>
              <a:rPr lang="en-GB" sz="2000" dirty="0"/>
              <a:t>(2 EHT Spatial Streams)</a:t>
            </a:r>
            <a:endParaRPr lang="en-GB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78E132A-FAD7-A7AC-EF97-A53EB62E6B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344045"/>
              </p:ext>
            </p:extLst>
          </p:nvPr>
        </p:nvGraphicFramePr>
        <p:xfrm>
          <a:off x="8787943" y="2136104"/>
          <a:ext cx="2895601" cy="1005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94257">
                  <a:extLst>
                    <a:ext uri="{9D8B030D-6E8A-4147-A177-3AD203B41FA5}">
                      <a16:colId xmlns:a16="http://schemas.microsoft.com/office/drawing/2014/main" val="2187090324"/>
                    </a:ext>
                  </a:extLst>
                </a:gridCol>
                <a:gridCol w="939343">
                  <a:extLst>
                    <a:ext uri="{9D8B030D-6E8A-4147-A177-3AD203B41FA5}">
                      <a16:colId xmlns:a16="http://schemas.microsoft.com/office/drawing/2014/main" val="1828095871"/>
                    </a:ext>
                  </a:extLst>
                </a:gridCol>
                <a:gridCol w="762001">
                  <a:extLst>
                    <a:ext uri="{9D8B030D-6E8A-4147-A177-3AD203B41FA5}">
                      <a16:colId xmlns:a16="http://schemas.microsoft.com/office/drawing/2014/main" val="3282642001"/>
                    </a:ext>
                  </a:extLst>
                </a:gridCol>
              </a:tblGrid>
              <a:tr h="3819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Node</a:t>
                      </a:r>
                    </a:p>
                    <a:p>
                      <a:pPr algn="ctr"/>
                      <a:r>
                        <a:rPr lang="en-US" sz="12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Element</a:t>
                      </a:r>
                    </a:p>
                    <a:p>
                      <a:pPr algn="ctr"/>
                      <a:r>
                        <a:rPr lang="en-US" sz="1200" dirty="0"/>
                        <a:t>Directivity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SDPA</a:t>
                      </a:r>
                    </a:p>
                    <a:p>
                      <a:pPr algn="ctr"/>
                      <a:r>
                        <a:rPr lang="en-US" sz="1200" dirty="0"/>
                        <a:t>Gain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851875"/>
                  </a:ext>
                </a:extLst>
              </a:tr>
              <a:tr h="24804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WLAN Client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180</a:t>
                      </a:r>
                      <a:r>
                        <a:rPr lang="en-US" sz="1200" b="1" baseline="30000" dirty="0"/>
                        <a:t>o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/>
                        <a:t>20.5 dBi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138996"/>
                  </a:ext>
                </a:extLst>
              </a:tr>
              <a:tr h="24804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FWA Client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90</a:t>
                      </a:r>
                      <a:r>
                        <a:rPr lang="en-US" sz="1200" b="1" baseline="30000" dirty="0"/>
                        <a:t>o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/>
                        <a:t>26.5 dBi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37614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7FD05E3-821F-ED3F-E73D-D6775062F0C7}"/>
              </a:ext>
            </a:extLst>
          </p:cNvPr>
          <p:cNvSpPr txBox="1"/>
          <p:nvPr/>
        </p:nvSpPr>
        <p:spPr>
          <a:xfrm>
            <a:off x="7341995" y="1730904"/>
            <a:ext cx="4437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DP-32 Client SDPA-32 Phased Array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BBF03D-FB58-A44A-5679-DFCCDE470127}"/>
              </a:ext>
            </a:extLst>
          </p:cNvPr>
          <p:cNvSpPr txBox="1"/>
          <p:nvPr/>
        </p:nvSpPr>
        <p:spPr>
          <a:xfrm>
            <a:off x="7367395" y="3242343"/>
            <a:ext cx="4215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SDPA Beamwidth (WxH): 16.9</a:t>
            </a:r>
            <a:r>
              <a:rPr lang="en-US" sz="1200" b="1" baseline="30000" dirty="0">
                <a:solidFill>
                  <a:schemeClr val="tx1"/>
                </a:solidFill>
              </a:rPr>
              <a:t>o</a:t>
            </a:r>
            <a:r>
              <a:rPr lang="en-US" sz="1200" b="1" dirty="0">
                <a:solidFill>
                  <a:schemeClr val="tx1"/>
                </a:solidFill>
              </a:rPr>
              <a:t> x 16.9</a:t>
            </a:r>
            <a:r>
              <a:rPr lang="en-US" sz="1200" b="1" baseline="30000" dirty="0">
                <a:solidFill>
                  <a:schemeClr val="tx1"/>
                </a:solidFill>
              </a:rPr>
              <a:t>o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7D6B917-D86E-23C0-0DC5-04AA1E1508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562" r="69533" b="6164"/>
          <a:stretch/>
        </p:blipFill>
        <p:spPr>
          <a:xfrm>
            <a:off x="7341996" y="1943974"/>
            <a:ext cx="1412080" cy="136923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09DA9E0-6404-9316-AD46-681FBEADB698}"/>
              </a:ext>
            </a:extLst>
          </p:cNvPr>
          <p:cNvGrpSpPr/>
          <p:nvPr/>
        </p:nvGrpSpPr>
        <p:grpSpPr>
          <a:xfrm>
            <a:off x="7149305" y="3816456"/>
            <a:ext cx="4433095" cy="2286153"/>
            <a:chOff x="7149305" y="3816456"/>
            <a:chExt cx="4433095" cy="228615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40A99C5-68F6-D1A6-E1C7-0A313D64457D}"/>
                </a:ext>
              </a:extLst>
            </p:cNvPr>
            <p:cNvGrpSpPr/>
            <p:nvPr/>
          </p:nvGrpSpPr>
          <p:grpSpPr>
            <a:xfrm>
              <a:off x="9162526" y="3816456"/>
              <a:ext cx="2419874" cy="2286153"/>
              <a:chOff x="8264959" y="3837801"/>
              <a:chExt cx="2419874" cy="2286153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1614C2B1-9889-11B4-35B0-BD9E905A5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64959" y="4038600"/>
                <a:ext cx="2419874" cy="2085354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A3B0223-08B9-E1F2-34F3-604AD572E827}"/>
                  </a:ext>
                </a:extLst>
              </p:cNvPr>
              <p:cNvSpPr txBox="1"/>
              <p:nvPr/>
            </p:nvSpPr>
            <p:spPr>
              <a:xfrm>
                <a:off x="8264960" y="3837801"/>
                <a:ext cx="23268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</a:rPr>
                  <a:t>DP-32 SDMux</a:t>
                </a:r>
              </a:p>
            </p:txBody>
          </p:sp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501DE29-1949-5377-1842-B13C9CAAC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49305" y="4093455"/>
              <a:ext cx="1630171" cy="856331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3EA33AF-2E7A-7CE3-C3F0-6B5627B79BB4}"/>
              </a:ext>
            </a:extLst>
          </p:cNvPr>
          <p:cNvSpPr txBox="1"/>
          <p:nvPr/>
        </p:nvSpPr>
        <p:spPr>
          <a:xfrm>
            <a:off x="6910016" y="3816456"/>
            <a:ext cx="2326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TTD xBF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939B1D-50D8-F09D-0F18-78D91ADE293C}"/>
              </a:ext>
            </a:extLst>
          </p:cNvPr>
          <p:cNvSpPr txBox="1"/>
          <p:nvPr/>
        </p:nvSpPr>
        <p:spPr>
          <a:xfrm>
            <a:off x="1066800" y="1371600"/>
            <a:ext cx="571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5.8/4.3 Gbps 6/5 GHz DP-32 Client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868B85-5CFC-1285-55C6-01171A343CD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648"/>
          <a:stretch/>
        </p:blipFill>
        <p:spPr>
          <a:xfrm>
            <a:off x="286394" y="1604043"/>
            <a:ext cx="6952606" cy="468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754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745C1B-CEA9-68E1-B156-759FAC13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2"/>
            <a:ext cx="10361084" cy="657224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effectLst/>
              </a:rPr>
              <a:t>Contemplated Dynamic Polarization WLAN Mesh Network</a:t>
            </a:r>
            <a:endParaRPr lang="en-GB" sz="2800" dirty="0"/>
          </a:p>
        </p:txBody>
      </p:sp>
      <p:graphicFrame>
        <p:nvGraphicFramePr>
          <p:cNvPr id="25" name="Table 10">
            <a:extLst>
              <a:ext uri="{FF2B5EF4-FFF2-40B4-BE49-F238E27FC236}">
                <a16:creationId xmlns:a16="http://schemas.microsoft.com/office/drawing/2014/main" id="{7506878A-E7E3-6D41-83FD-3E9573A19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416071"/>
              </p:ext>
            </p:extLst>
          </p:nvPr>
        </p:nvGraphicFramePr>
        <p:xfrm>
          <a:off x="8299427" y="2286000"/>
          <a:ext cx="3124224" cy="164591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187090324"/>
                    </a:ext>
                  </a:extLst>
                </a:gridCol>
                <a:gridCol w="1066824">
                  <a:extLst>
                    <a:ext uri="{9D8B030D-6E8A-4147-A177-3AD203B41FA5}">
                      <a16:colId xmlns:a16="http://schemas.microsoft.com/office/drawing/2014/main" val="1828095871"/>
                    </a:ext>
                  </a:extLst>
                </a:gridCol>
              </a:tblGrid>
              <a:tr h="48409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Link</a:t>
                      </a:r>
                    </a:p>
                    <a:p>
                      <a:pPr algn="ctr"/>
                      <a:r>
                        <a:rPr lang="en-US" sz="1200" dirty="0"/>
                        <a:t>Obstruction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 GHz RF Attenuation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851875"/>
                  </a:ext>
                </a:extLst>
              </a:tr>
              <a:tr h="29045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Outdoor Foliage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1 dB/ meter</a:t>
                      </a:r>
                      <a:endParaRPr lang="en-US" sz="1200" b="1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342944"/>
                  </a:ext>
                </a:extLst>
              </a:tr>
              <a:tr h="29045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Indoor Drywall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2 dB/ Wall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594746"/>
                  </a:ext>
                </a:extLst>
              </a:tr>
              <a:tr h="29045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Exterior Stucco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6 dB/ Wall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376141"/>
                  </a:ext>
                </a:extLst>
              </a:tr>
              <a:tr h="29045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Exterior Masonry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15 dB/ Wall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743524"/>
                  </a:ext>
                </a:extLst>
              </a:tr>
            </a:tbl>
          </a:graphicData>
        </a:graphic>
      </p:graphicFrame>
      <p:pic>
        <p:nvPicPr>
          <p:cNvPr id="32" name="Picture 31">
            <a:extLst>
              <a:ext uri="{FF2B5EF4-FFF2-40B4-BE49-F238E27FC236}">
                <a16:creationId xmlns:a16="http://schemas.microsoft.com/office/drawing/2014/main" id="{C6C623A0-0945-1360-8E6F-D4239DB12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217" y="1434015"/>
            <a:ext cx="7002517" cy="4780979"/>
          </a:xfrm>
          <a:prstGeom prst="rect">
            <a:avLst/>
          </a:prstGeom>
        </p:spPr>
      </p:pic>
      <p:graphicFrame>
        <p:nvGraphicFramePr>
          <p:cNvPr id="26" name="Table 10">
            <a:extLst>
              <a:ext uri="{FF2B5EF4-FFF2-40B4-BE49-F238E27FC236}">
                <a16:creationId xmlns:a16="http://schemas.microsoft.com/office/drawing/2014/main" id="{1BBF0B92-7DD6-E8FC-688D-E71BAF0274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867340"/>
              </p:ext>
            </p:extLst>
          </p:nvPr>
        </p:nvGraphicFramePr>
        <p:xfrm>
          <a:off x="6851651" y="4249763"/>
          <a:ext cx="4572000" cy="944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96949">
                  <a:extLst>
                    <a:ext uri="{9D8B030D-6E8A-4147-A177-3AD203B41FA5}">
                      <a16:colId xmlns:a16="http://schemas.microsoft.com/office/drawing/2014/main" val="218709032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18392292"/>
                    </a:ext>
                  </a:extLst>
                </a:gridCol>
                <a:gridCol w="1547281">
                  <a:extLst>
                    <a:ext uri="{9D8B030D-6E8A-4147-A177-3AD203B41FA5}">
                      <a16:colId xmlns:a16="http://schemas.microsoft.com/office/drawing/2014/main" val="2358904673"/>
                    </a:ext>
                  </a:extLst>
                </a:gridCol>
                <a:gridCol w="1113370">
                  <a:extLst>
                    <a:ext uri="{9D8B030D-6E8A-4147-A177-3AD203B41FA5}">
                      <a16:colId xmlns:a16="http://schemas.microsoft.com/office/drawing/2014/main" val="8617279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Link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Data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NW Capacity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851875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AP – MN</a:t>
                      </a:r>
                    </a:p>
                    <a:p>
                      <a:pPr algn="ctr"/>
                      <a:r>
                        <a:rPr lang="en-US" sz="1200" b="1" dirty="0"/>
                        <a:t>MN - MN</a:t>
                      </a:r>
                    </a:p>
                    <a:p>
                      <a:pPr algn="ctr"/>
                      <a:r>
                        <a:rPr lang="en-US" sz="1200" b="1" dirty="0"/>
                        <a:t>AP/MN -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/>
                        <a:t>92.2 Gbps</a:t>
                      </a:r>
                    </a:p>
                    <a:p>
                      <a:pPr algn="ctr"/>
                      <a:r>
                        <a:rPr lang="en-US" sz="1200" b="1" baseline="0" dirty="0"/>
                        <a:t>46.1 Gbps</a:t>
                      </a:r>
                    </a:p>
                    <a:p>
                      <a:pPr algn="ctr"/>
                      <a:r>
                        <a:rPr lang="en-US" sz="1200" b="1" baseline="0" dirty="0"/>
                        <a:t>5.8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/>
                        <a:t>565 m/ Free Space</a:t>
                      </a:r>
                    </a:p>
                    <a:p>
                      <a:pPr algn="ctr"/>
                      <a:r>
                        <a:rPr lang="en-US" sz="1200" b="1" baseline="0" dirty="0"/>
                        <a:t>422 m/ 3 m Foliage</a:t>
                      </a:r>
                    </a:p>
                    <a:p>
                      <a:pPr algn="ctr"/>
                      <a:r>
                        <a:rPr lang="en-US" sz="1200" b="1" baseline="0" dirty="0"/>
                        <a:t>222 m/ 1 ID + 1 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200" b="1" dirty="0"/>
                        <a:t>&gt;40k 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200" b="1" dirty="0"/>
                        <a:t>concurrent 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200" b="1" dirty="0"/>
                        <a:t>Users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342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30031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745C1B-CEA9-68E1-B156-759FAC13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9" y="685802"/>
            <a:ext cx="10589685" cy="657224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effectLst/>
              </a:rPr>
              <a:t>Contemplated Dynamic Polarization FRBH + FWA Network</a:t>
            </a:r>
            <a:endParaRPr lang="en-GB" sz="2800" dirty="0"/>
          </a:p>
        </p:txBody>
      </p:sp>
      <p:graphicFrame>
        <p:nvGraphicFramePr>
          <p:cNvPr id="23" name="Table 10">
            <a:extLst>
              <a:ext uri="{FF2B5EF4-FFF2-40B4-BE49-F238E27FC236}">
                <a16:creationId xmlns:a16="http://schemas.microsoft.com/office/drawing/2014/main" id="{1D2B22D0-CA52-623C-9567-5BEC58D251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821672"/>
              </p:ext>
            </p:extLst>
          </p:nvPr>
        </p:nvGraphicFramePr>
        <p:xfrm>
          <a:off x="8534400" y="2500386"/>
          <a:ext cx="3124224" cy="77455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187090324"/>
                    </a:ext>
                  </a:extLst>
                </a:gridCol>
                <a:gridCol w="1066824">
                  <a:extLst>
                    <a:ext uri="{9D8B030D-6E8A-4147-A177-3AD203B41FA5}">
                      <a16:colId xmlns:a16="http://schemas.microsoft.com/office/drawing/2014/main" val="1828095871"/>
                    </a:ext>
                  </a:extLst>
                </a:gridCol>
              </a:tblGrid>
              <a:tr h="48409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Link</a:t>
                      </a:r>
                    </a:p>
                    <a:p>
                      <a:pPr algn="ctr"/>
                      <a:r>
                        <a:rPr lang="en-US" sz="1200" dirty="0"/>
                        <a:t>Obstruction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 GHz RF Attenuation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851875"/>
                  </a:ext>
                </a:extLst>
              </a:tr>
              <a:tr h="29045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Outdoor Foliage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1 dB/ meter</a:t>
                      </a:r>
                      <a:endParaRPr lang="en-US" sz="1200" b="1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342944"/>
                  </a:ext>
                </a:extLst>
              </a:tr>
            </a:tbl>
          </a:graphicData>
        </a:graphic>
      </p:graphicFrame>
      <p:pic>
        <p:nvPicPr>
          <p:cNvPr id="28" name="Picture 27">
            <a:extLst>
              <a:ext uri="{FF2B5EF4-FFF2-40B4-BE49-F238E27FC236}">
                <a16:creationId xmlns:a16="http://schemas.microsoft.com/office/drawing/2014/main" id="{FAB0831D-6873-FD80-2107-7BD8D0A90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488256"/>
            <a:ext cx="6606541" cy="4841928"/>
          </a:xfrm>
          <a:prstGeom prst="rect">
            <a:avLst/>
          </a:prstGeom>
        </p:spPr>
      </p:pic>
      <p:graphicFrame>
        <p:nvGraphicFramePr>
          <p:cNvPr id="24" name="Table 10">
            <a:extLst>
              <a:ext uri="{FF2B5EF4-FFF2-40B4-BE49-F238E27FC236}">
                <a16:creationId xmlns:a16="http://schemas.microsoft.com/office/drawing/2014/main" id="{A4EC33F0-CE76-8CC6-5E29-9B456F4BB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453076"/>
              </p:ext>
            </p:extLst>
          </p:nvPr>
        </p:nvGraphicFramePr>
        <p:xfrm>
          <a:off x="6818848" y="3583063"/>
          <a:ext cx="4895843" cy="1219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85843">
                  <a:extLst>
                    <a:ext uri="{9D8B030D-6E8A-4147-A177-3AD203B41FA5}">
                      <a16:colId xmlns:a16="http://schemas.microsoft.com/office/drawing/2014/main" val="218709032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1839229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35890467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8617279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Link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Data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NW Capacity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851875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FRBH N -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/>
                        <a:t>92.2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/>
                        <a:t>18.0 km/ Free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342944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  <a:p>
                      <a:pPr algn="ctr"/>
                      <a:r>
                        <a:rPr lang="en-US" sz="1200" b="1" dirty="0"/>
                        <a:t>FWA AP – C</a:t>
                      </a:r>
                    </a:p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/>
                        <a:t>92.2 Gbps</a:t>
                      </a:r>
                    </a:p>
                    <a:p>
                      <a:pPr algn="ctr"/>
                      <a:r>
                        <a:rPr lang="en-US" sz="1200" b="1" baseline="0" dirty="0"/>
                        <a:t>83.0 Gbps</a:t>
                      </a:r>
                    </a:p>
                    <a:p>
                      <a:pPr algn="ctr"/>
                      <a:r>
                        <a:rPr lang="en-US" sz="1200" b="1" baseline="0" dirty="0"/>
                        <a:t>76.9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/>
                        <a:t>2.8 km/ Free Space</a:t>
                      </a:r>
                    </a:p>
                    <a:p>
                      <a:pPr algn="ctr"/>
                      <a:r>
                        <a:rPr lang="en-US" sz="1200" b="1" baseline="0" dirty="0"/>
                        <a:t>3.2 km/ 3m Foliage</a:t>
                      </a:r>
                    </a:p>
                    <a:p>
                      <a:pPr algn="ctr"/>
                      <a:r>
                        <a:rPr lang="en-US" sz="1200" b="1" baseline="0" dirty="0"/>
                        <a:t>3.3 km/ 5m Foliage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200" b="1" dirty="0"/>
                        <a:t>&gt;40k Subscribers  provided 5x  Oversubscription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238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47682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745C1B-CEA9-68E1-B156-759FAC13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9" y="685802"/>
            <a:ext cx="10589685" cy="657224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effectLst/>
              </a:rPr>
              <a:t>Contemplated Dynamic Polarization Metro Wireless</a:t>
            </a:r>
            <a:endParaRPr lang="en-GB" sz="2800" dirty="0"/>
          </a:p>
        </p:txBody>
      </p:sp>
      <p:graphicFrame>
        <p:nvGraphicFramePr>
          <p:cNvPr id="24" name="Table 10">
            <a:extLst>
              <a:ext uri="{FF2B5EF4-FFF2-40B4-BE49-F238E27FC236}">
                <a16:creationId xmlns:a16="http://schemas.microsoft.com/office/drawing/2014/main" id="{A4EC33F0-CE76-8CC6-5E29-9B456F4BB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964425"/>
              </p:ext>
            </p:extLst>
          </p:nvPr>
        </p:nvGraphicFramePr>
        <p:xfrm>
          <a:off x="761873" y="4605391"/>
          <a:ext cx="5257800" cy="914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18709032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51839229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35890467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861727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Link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Data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Free Space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NW Capacity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851875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  <a:p>
                      <a:pPr algn="ctr"/>
                      <a:r>
                        <a:rPr lang="en-US" sz="1200" b="1" dirty="0"/>
                        <a:t>12x FWA  AP – C</a:t>
                      </a:r>
                    </a:p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>
                          <a:solidFill>
                            <a:srgbClr val="C00000"/>
                          </a:solidFill>
                        </a:rPr>
                        <a:t>1107 Gbps</a:t>
                      </a:r>
                    </a:p>
                    <a:p>
                      <a:pPr algn="ctr"/>
                      <a:r>
                        <a:rPr lang="en-US" sz="1200" b="1" baseline="0" dirty="0"/>
                        <a:t>996 Gbps</a:t>
                      </a:r>
                    </a:p>
                    <a:p>
                      <a:pPr algn="ctr"/>
                      <a:r>
                        <a:rPr lang="en-US" sz="1200" b="1" baseline="0" dirty="0"/>
                        <a:t>922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/>
                        <a:t>0 – 2.8 km</a:t>
                      </a:r>
                    </a:p>
                    <a:p>
                      <a:pPr algn="ctr"/>
                      <a:r>
                        <a:rPr lang="en-US" sz="1200" b="1" baseline="0" dirty="0"/>
                        <a:t>2.8 - 4.5 km</a:t>
                      </a:r>
                    </a:p>
                    <a:p>
                      <a:pPr algn="ctr"/>
                      <a:r>
                        <a:rPr lang="en-US" sz="1200" b="1" baseline="0" dirty="0"/>
                        <a:t>4.5 – 5.8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200" b="1" dirty="0"/>
                        <a:t>&gt;480k Subscribers  provided 5x  Oversubscription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238515"/>
                  </a:ext>
                </a:extLst>
              </a:tr>
            </a:tbl>
          </a:graphicData>
        </a:graphic>
      </p:graphicFrame>
      <p:grpSp>
        <p:nvGrpSpPr>
          <p:cNvPr id="34" name="Group 33">
            <a:extLst>
              <a:ext uri="{FF2B5EF4-FFF2-40B4-BE49-F238E27FC236}">
                <a16:creationId xmlns:a16="http://schemas.microsoft.com/office/drawing/2014/main" id="{F318451D-75B9-2657-CA1E-E5D920E507B8}"/>
              </a:ext>
            </a:extLst>
          </p:cNvPr>
          <p:cNvGrpSpPr/>
          <p:nvPr/>
        </p:nvGrpSpPr>
        <p:grpSpPr>
          <a:xfrm>
            <a:off x="783166" y="1471615"/>
            <a:ext cx="5271344" cy="2795585"/>
            <a:chOff x="838200" y="1343026"/>
            <a:chExt cx="5271344" cy="279558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0AA3175-82A9-E499-B5E0-EFC8CA59A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0514" y="1488356"/>
              <a:ext cx="4600893" cy="2405834"/>
            </a:xfrm>
            <a:prstGeom prst="rect">
              <a:avLst/>
            </a:prstGeom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81E1EBE-B098-681F-773C-BB95A024E0FD}"/>
                </a:ext>
              </a:extLst>
            </p:cNvPr>
            <p:cNvSpPr/>
            <p:nvPr/>
          </p:nvSpPr>
          <p:spPr bwMode="auto">
            <a:xfrm>
              <a:off x="838200" y="1343026"/>
              <a:ext cx="5271344" cy="2795585"/>
            </a:xfrm>
            <a:prstGeom prst="ellipse">
              <a:avLst/>
            </a:prstGeom>
            <a:noFill/>
            <a:ln w="34925" cap="flat" cmpd="sng" algn="ctr">
              <a:solidFill>
                <a:srgbClr val="FFC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C6EB629-2791-1B7E-EC0D-810A29C99D66}"/>
              </a:ext>
            </a:extLst>
          </p:cNvPr>
          <p:cNvGrpSpPr/>
          <p:nvPr/>
        </p:nvGrpSpPr>
        <p:grpSpPr>
          <a:xfrm>
            <a:off x="6342361" y="1447800"/>
            <a:ext cx="5163839" cy="4756318"/>
            <a:chOff x="6342361" y="1447800"/>
            <a:chExt cx="5163839" cy="475631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8F31325-D4A2-6B47-87A0-5B6D6EE1A4F4}"/>
                </a:ext>
              </a:extLst>
            </p:cNvPr>
            <p:cNvGrpSpPr/>
            <p:nvPr/>
          </p:nvGrpSpPr>
          <p:grpSpPr>
            <a:xfrm>
              <a:off x="6342361" y="1447800"/>
              <a:ext cx="5163839" cy="4756318"/>
              <a:chOff x="8379980" y="3274399"/>
              <a:chExt cx="3050115" cy="2769763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3DE9CB1D-8F91-DDC1-DDC9-01C1009CD8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197" r="11049" b="19533"/>
              <a:stretch/>
            </p:blipFill>
            <p:spPr>
              <a:xfrm>
                <a:off x="8379980" y="3274399"/>
                <a:ext cx="3050115" cy="2769763"/>
              </a:xfrm>
              <a:prstGeom prst="rect">
                <a:avLst/>
              </a:prstGeom>
            </p:spPr>
          </p:pic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47611D0-B2F4-F429-D5D2-D079D55C07B2}"/>
                  </a:ext>
                </a:extLst>
              </p:cNvPr>
              <p:cNvSpPr/>
              <p:nvPr/>
            </p:nvSpPr>
            <p:spPr bwMode="auto">
              <a:xfrm>
                <a:off x="8684552" y="3526677"/>
                <a:ext cx="2340462" cy="2321404"/>
              </a:xfrm>
              <a:prstGeom prst="ellipse">
                <a:avLst/>
              </a:prstGeom>
              <a:noFill/>
              <a:ln w="3492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98A865D-527F-B9DE-97FD-2B6FCCBA4B1F}"/>
                </a:ext>
              </a:extLst>
            </p:cNvPr>
            <p:cNvSpPr/>
            <p:nvPr/>
          </p:nvSpPr>
          <p:spPr bwMode="auto">
            <a:xfrm>
              <a:off x="8646929" y="3698876"/>
              <a:ext cx="416983" cy="251491"/>
            </a:xfrm>
            <a:prstGeom prst="ellipse">
              <a:avLst/>
            </a:prstGeom>
            <a:noFill/>
            <a:ln w="34925" cap="flat" cmpd="sng" algn="ctr">
              <a:solidFill>
                <a:srgbClr val="FFC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DC59525-81DB-CACB-F534-83C354624D82}"/>
              </a:ext>
            </a:extLst>
          </p:cNvPr>
          <p:cNvCxnSpPr>
            <a:cxnSpLocks/>
            <a:stCxn id="22" idx="4"/>
            <a:endCxn id="29" idx="4"/>
          </p:cNvCxnSpPr>
          <p:nvPr/>
        </p:nvCxnSpPr>
        <p:spPr bwMode="auto">
          <a:xfrm flipV="1">
            <a:off x="3418838" y="3950367"/>
            <a:ext cx="5436583" cy="316833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C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1A7F463-E671-34C2-FDBB-85E31AB51A8E}"/>
              </a:ext>
            </a:extLst>
          </p:cNvPr>
          <p:cNvCxnSpPr>
            <a:cxnSpLocks/>
            <a:stCxn id="22" idx="7"/>
            <a:endCxn id="29" idx="0"/>
          </p:cNvCxnSpPr>
          <p:nvPr/>
        </p:nvCxnSpPr>
        <p:spPr bwMode="auto">
          <a:xfrm>
            <a:off x="5282540" y="1881019"/>
            <a:ext cx="3572881" cy="181785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C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623551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85802"/>
            <a:ext cx="10361084" cy="657224"/>
          </a:xfrm>
        </p:spPr>
        <p:txBody>
          <a:bodyPr/>
          <a:lstStyle/>
          <a:p>
            <a:r>
              <a:rPr lang="en-GB" sz="2800" dirty="0"/>
              <a:t>DPMXBF WLANs Summary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919C4D-3598-5A3D-46D1-633451D70A9D}"/>
              </a:ext>
            </a:extLst>
          </p:cNvPr>
          <p:cNvSpPr txBox="1"/>
          <p:nvPr/>
        </p:nvSpPr>
        <p:spPr>
          <a:xfrm>
            <a:off x="440268" y="1828800"/>
            <a:ext cx="11309349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2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Polarization Multiplexing, a new, way-out-of-left-field reformulation  of MIMO (NOT Spatial) Multiplexing boosts 802.11 speeds to nearly 100 Gbps at well-beyond kilometer ranges </a:t>
            </a:r>
          </a:p>
          <a:p>
            <a:pPr marL="457200" lvl="2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2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DPMXBF deserves consideration as an integral PHY for the nascent 802.11bn standard</a:t>
            </a:r>
            <a:endParaRPr lang="en-US" sz="20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>
              <a:spcBef>
                <a:spcPts val="0"/>
              </a:spcBef>
            </a:pP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effectLst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886595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1141943" y="1981200"/>
            <a:ext cx="9905999" cy="4113213"/>
          </a:xfrm>
          <a:ln/>
        </p:spPr>
        <p:txBody>
          <a:bodyPr/>
          <a:lstStyle/>
          <a:p>
            <a:pPr marL="0" indent="0" algn="ctr">
              <a:tabLst>
                <a:tab pos="228600" algn="l"/>
                <a:tab pos="4572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 		</a:t>
            </a:r>
            <a:r>
              <a:rPr lang="en-GB" sz="2800" dirty="0"/>
              <a:t>Illustrative DPMXBF Example:</a:t>
            </a:r>
          </a:p>
          <a:p>
            <a:pPr marL="0" indent="0" algn="ctr">
              <a:tabLst>
                <a:tab pos="228600" algn="l"/>
                <a:tab pos="4572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br>
              <a:rPr lang="en-GB" sz="2800" dirty="0"/>
            </a:br>
            <a:r>
              <a:rPr lang="en-GB" sz="2800" dirty="0"/>
              <a:t>Closed Form Algebraic Derivation of a</a:t>
            </a:r>
            <a:br>
              <a:rPr lang="en-GB" sz="2800" dirty="0"/>
            </a:br>
            <a:r>
              <a:rPr lang="en-GB" sz="2800" dirty="0"/>
              <a:t>Dynamic Polarization Multiplexing and Beamforming TRX: </a:t>
            </a:r>
            <a:br>
              <a:rPr lang="en-GB" sz="2800" dirty="0"/>
            </a:br>
            <a:r>
              <a:rPr lang="en-GB" sz="2800" dirty="0"/>
              <a:t>with n = 4, r = 0.505</a:t>
            </a:r>
          </a:p>
          <a:p>
            <a:pPr marL="0" indent="0" algn="ctr">
              <a:tabLst>
                <a:tab pos="228600" algn="l"/>
                <a:tab pos="4572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88B4EC-3A6B-C4AD-3A4C-DC1134CC3DB2}"/>
              </a:ext>
            </a:extLst>
          </p:cNvPr>
          <p:cNvSpPr txBox="1">
            <a:spLocks/>
          </p:cNvSpPr>
          <p:nvPr/>
        </p:nvSpPr>
        <p:spPr bwMode="auto">
          <a:xfrm>
            <a:off x="914401" y="685801"/>
            <a:ext cx="10361084" cy="6095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 dirty="0"/>
              <a:t>Appendix A</a:t>
            </a:r>
            <a:endParaRPr lang="en-GB" sz="2800" kern="0" dirty="0"/>
          </a:p>
        </p:txBody>
      </p:sp>
    </p:spTree>
    <p:extLst>
      <p:ext uri="{BB962C8B-B14F-4D97-AF65-F5344CB8AC3E}">
        <p14:creationId xmlns:p14="http://schemas.microsoft.com/office/powerpoint/2010/main" val="4654584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88B4EC-3A6B-C4AD-3A4C-DC1134CC3DB2}"/>
              </a:ext>
            </a:extLst>
          </p:cNvPr>
          <p:cNvSpPr txBox="1">
            <a:spLocks/>
          </p:cNvSpPr>
          <p:nvPr/>
        </p:nvSpPr>
        <p:spPr bwMode="auto">
          <a:xfrm>
            <a:off x="914401" y="685801"/>
            <a:ext cx="10361084" cy="6095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 dirty="0"/>
              <a:t>DPMXBF TRX Deconstruction</a:t>
            </a:r>
            <a:endParaRPr lang="en-GB" sz="2800" kern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2ECE7F-C6E2-2A41-DD42-154F69538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055" y="1752600"/>
            <a:ext cx="7511775" cy="352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605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981200"/>
            <a:ext cx="10591799" cy="4113213"/>
          </a:xfrm>
          <a:ln/>
        </p:spPr>
        <p:txBody>
          <a:bodyPr/>
          <a:lstStyle/>
          <a:p>
            <a:pPr marL="0" indent="0">
              <a:tabLst>
                <a:tab pos="228600" algn="l"/>
                <a:tab pos="4572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 		</a:t>
            </a:r>
            <a:r>
              <a:rPr lang="en-GB" sz="2800" dirty="0"/>
              <a:t>Breakthrough </a:t>
            </a:r>
            <a:r>
              <a:rPr lang="en-GB" sz="2800" i="1" dirty="0"/>
              <a:t>Walsh-sequenced Polarization </a:t>
            </a:r>
            <a:r>
              <a:rPr lang="en-GB" sz="2800" dirty="0"/>
              <a:t>MIMO processing combines </a:t>
            </a:r>
            <a:r>
              <a:rPr lang="en-GB" sz="2800" i="1" dirty="0"/>
              <a:t>unbounded</a:t>
            </a:r>
            <a:r>
              <a:rPr lang="en-GB" sz="2800" dirty="0"/>
              <a:t> </a:t>
            </a:r>
            <a:r>
              <a:rPr lang="en-GB" sz="2800" i="1" dirty="0"/>
              <a:t>order</a:t>
            </a:r>
            <a:r>
              <a:rPr lang="en-GB" sz="2800" dirty="0"/>
              <a:t> spatial stream Multiplexing with steerable high directivity Beamforming to yield EHT-based </a:t>
            </a:r>
            <a:r>
              <a:rPr lang="en-GB" sz="2800" i="1" dirty="0"/>
              <a:t>Dynamic Polarization Multiplexing and Beamforming</a:t>
            </a:r>
            <a:r>
              <a:rPr lang="en-GB" sz="2800" dirty="0"/>
              <a:t> WLANs transporting, for instance, up to 92 Gbps Fiber Replacement Backhaul beyond 18 km, within a 320 MHz channel at 6 GHz. “DPMXBF” merits serious consideration as a TGbn PHY.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88B4EC-3A6B-C4AD-3A4C-DC1134CC3DB2}"/>
              </a:ext>
            </a:extLst>
          </p:cNvPr>
          <p:cNvSpPr txBox="1">
            <a:spLocks/>
          </p:cNvSpPr>
          <p:nvPr/>
        </p:nvSpPr>
        <p:spPr bwMode="auto">
          <a:xfrm>
            <a:off x="914401" y="685801"/>
            <a:ext cx="10361084" cy="6095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 dirty="0"/>
              <a:t>Abstract</a:t>
            </a:r>
            <a:endParaRPr lang="en-GB" sz="2800" kern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88B4EC-3A6B-C4AD-3A4C-DC1134CC3DB2}"/>
              </a:ext>
            </a:extLst>
          </p:cNvPr>
          <p:cNvSpPr txBox="1">
            <a:spLocks/>
          </p:cNvSpPr>
          <p:nvPr/>
        </p:nvSpPr>
        <p:spPr bwMode="auto">
          <a:xfrm>
            <a:off x="914401" y="685801"/>
            <a:ext cx="10361084" cy="6095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 dirty="0"/>
              <a:t>DPMXBF TRX Deconstruction</a:t>
            </a:r>
            <a:endParaRPr lang="en-GB" sz="2800" kern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61AF01-069E-2256-F249-2F7EC60E7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032" y="1401670"/>
            <a:ext cx="7124571" cy="494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977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751014"/>
            <a:ext cx="10361084" cy="4421185"/>
          </a:xfrm>
          <a:ln/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u="sng" kern="0" dirty="0">
                <a:solidFill>
                  <a:schemeClr val="tx1"/>
                </a:solidFill>
                <a:effectLst/>
              </a:rPr>
              <a:t>Proposed “DPMXBF” 802.11 PHY</a:t>
            </a:r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200" b="1" kern="0" dirty="0">
                <a:solidFill>
                  <a:schemeClr val="tx1"/>
                </a:solidFill>
                <a:effectLst/>
              </a:rPr>
              <a:t>32 IEEE802.11be RF spatial streams 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sz="2200" b="1" kern="0" dirty="0">
                <a:solidFill>
                  <a:schemeClr val="tx1"/>
                </a:solidFill>
                <a:effectLst/>
              </a:rPr>
              <a:t>32x32 MIMO Polarization Multiplexing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sz="2200" b="1" kern="0" dirty="0">
                <a:solidFill>
                  <a:schemeClr val="tx1"/>
                </a:solidFill>
                <a:effectLst/>
              </a:rPr>
              <a:t>32x32 MIMO Beamforming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sz="2200" b="1" kern="0" dirty="0">
                <a:solidFill>
                  <a:schemeClr val="tx1"/>
                </a:solidFill>
                <a:effectLst/>
              </a:rPr>
              <a:t>5-7 GHz UNII Operation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sz="2200" b="1" kern="0" dirty="0">
                <a:solidFill>
                  <a:schemeClr val="tx1"/>
                </a:solidFill>
                <a:effectLst/>
              </a:rPr>
              <a:t>4096 QAM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sz="2200" b="1" kern="0" dirty="0">
                <a:solidFill>
                  <a:schemeClr val="tx1"/>
                </a:solidFill>
                <a:effectLst/>
              </a:rPr>
              <a:t>320 MHz BW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sz="2200" b="1" kern="0" dirty="0">
                <a:solidFill>
                  <a:schemeClr val="tx1"/>
                </a:solidFill>
                <a:effectLst/>
              </a:rPr>
              <a:t>92,224 Mbps peak Data Rate</a:t>
            </a:r>
          </a:p>
          <a:p>
            <a:pPr marL="231775" lvl="1" indent="0" algn="ctr">
              <a:spcBef>
                <a:spcPts val="300"/>
              </a:spcBef>
            </a:pPr>
            <a:r>
              <a:rPr lang="en-US" sz="2200" b="1" dirty="0">
                <a:solidFill>
                  <a:schemeClr val="tx1"/>
                </a:solidFill>
              </a:rPr>
              <a:t>&gt; 550 m WLAN Free Space Range </a:t>
            </a:r>
          </a:p>
          <a:p>
            <a:pPr marL="231775" lvl="1" indent="0" algn="ctr">
              <a:lnSpc>
                <a:spcPct val="100000"/>
              </a:lnSpc>
              <a:spcBef>
                <a:spcPts val="300"/>
              </a:spcBef>
            </a:pPr>
            <a:r>
              <a:rPr lang="en-US" sz="2200" b="1" dirty="0">
                <a:solidFill>
                  <a:schemeClr val="tx1"/>
                </a:solidFill>
              </a:rPr>
              <a:t>&gt; 2.8 km Fixed Wireless Access FS Range</a:t>
            </a:r>
          </a:p>
          <a:p>
            <a:pPr marL="231775" lvl="1" indent="0" algn="ctr">
              <a:lnSpc>
                <a:spcPct val="100000"/>
              </a:lnSpc>
              <a:spcBef>
                <a:spcPts val="300"/>
              </a:spcBef>
            </a:pPr>
            <a:r>
              <a:rPr lang="en-US" sz="2200" b="1" dirty="0">
                <a:solidFill>
                  <a:schemeClr val="tx1"/>
                </a:solidFill>
              </a:rPr>
              <a:t>&gt; 18 km Fiber Replacement Backhaul FS Range</a:t>
            </a:r>
          </a:p>
          <a:p>
            <a:pPr marL="574675" lvl="1" indent="-342900" algn="ctr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en-US" sz="2200" b="1" kern="0" dirty="0">
              <a:solidFill>
                <a:schemeClr val="tx1"/>
              </a:solidFill>
              <a:effectLst/>
            </a:endParaRP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endParaRPr lang="en-US" sz="22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EACD335-BFC2-97B1-13EA-5A1B6A3350B1}"/>
              </a:ext>
            </a:extLst>
          </p:cNvPr>
          <p:cNvSpPr txBox="1">
            <a:spLocks/>
          </p:cNvSpPr>
          <p:nvPr/>
        </p:nvSpPr>
        <p:spPr bwMode="auto">
          <a:xfrm>
            <a:off x="914401" y="685801"/>
            <a:ext cx="10361084" cy="6095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 dirty="0"/>
              <a:t>Dynamic Polarization WLANs</a:t>
            </a:r>
            <a:endParaRPr lang="en-GB" sz="2800" kern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03940"/>
            <a:ext cx="10361084" cy="1065213"/>
          </a:xfrm>
        </p:spPr>
        <p:txBody>
          <a:bodyPr/>
          <a:lstStyle/>
          <a:p>
            <a:br>
              <a:rPr lang="en-US" sz="2000" dirty="0">
                <a:solidFill>
                  <a:srgbClr val="000099"/>
                </a:solidFill>
              </a:rPr>
            </a:br>
            <a:br>
              <a:rPr lang="en-US" sz="2000" dirty="0">
                <a:solidFill>
                  <a:srgbClr val="000099"/>
                </a:solidFill>
              </a:rPr>
            </a:br>
            <a:r>
              <a:rPr lang="en-US" sz="2800" kern="0" dirty="0">
                <a:effectLst/>
              </a:rPr>
              <a:t>Dynamic Polarization MIMO</a:t>
            </a:r>
            <a:br>
              <a:rPr lang="en-US" sz="2000" dirty="0">
                <a:solidFill>
                  <a:srgbClr val="000099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Reciprocally Interference-Free Cochannel Propagation of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Countless WLAN Spatial Streams in Terrestrial DLOS Channels </a:t>
            </a:r>
            <a:br>
              <a:rPr lang="en-US" sz="2000" dirty="0">
                <a:solidFill>
                  <a:srgbClr val="000099"/>
                </a:solidFill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429" y="2136299"/>
            <a:ext cx="10588625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 algn="ctr">
              <a:spcBef>
                <a:spcPts val="600"/>
              </a:spcBef>
            </a:pPr>
            <a:r>
              <a:rPr lang="en-US" sz="2200" dirty="0">
                <a:solidFill>
                  <a:schemeClr val="tx1"/>
                </a:solidFill>
                <a:effectLst/>
              </a:rPr>
              <a:t>DPMXBF Propagation Channel Model</a:t>
            </a: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</a:rPr>
              <a:t>[H</a:t>
            </a:r>
            <a:r>
              <a:rPr lang="en-US" sz="180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800" dirty="0">
                <a:solidFill>
                  <a:schemeClr val="tx1"/>
                </a:solidFill>
                <a:effectLst/>
              </a:rPr>
              <a:t>] represents the DPMXBF medium transfer function as well as the TRX Polarization Multiplexer</a:t>
            </a: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</a:rPr>
              <a:t>If [H</a:t>
            </a:r>
            <a:r>
              <a:rPr lang="en-US" sz="180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800" dirty="0">
                <a:solidFill>
                  <a:schemeClr val="tx1"/>
                </a:solidFill>
                <a:effectLst/>
              </a:rPr>
              <a:t>] is non-singular, it has an inverse [H</a:t>
            </a:r>
            <a:r>
              <a:rPr lang="en-US" sz="180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800" dirty="0">
                <a:solidFill>
                  <a:schemeClr val="tx1"/>
                </a:solidFill>
                <a:effectLst/>
              </a:rPr>
              <a:t>]</a:t>
            </a:r>
            <a:r>
              <a:rPr lang="en-US" sz="1800" baseline="30000" dirty="0">
                <a:solidFill>
                  <a:schemeClr val="tx1"/>
                </a:solidFill>
                <a:effectLst/>
              </a:rPr>
              <a:t>-1</a:t>
            </a:r>
            <a:r>
              <a:rPr lang="en-US" sz="1800" dirty="0">
                <a:solidFill>
                  <a:schemeClr val="tx1"/>
                </a:solidFill>
                <a:effectLst/>
              </a:rPr>
              <a:t> representing the TRX Polarization Demultiplexer</a:t>
            </a:r>
          </a:p>
          <a:p>
            <a:pPr marL="0" indent="0" algn="ctr">
              <a:spcBef>
                <a:spcPts val="0"/>
              </a:spcBef>
            </a:pPr>
            <a:r>
              <a:rPr lang="en-US" sz="1800" dirty="0">
                <a:solidFill>
                  <a:srgbClr val="C40000"/>
                </a:solidFill>
                <a:effectLst/>
              </a:rPr>
              <a:t>The analysis following will verify </a:t>
            </a:r>
            <a:r>
              <a:rPr lang="en-US" sz="1800" dirty="0">
                <a:solidFill>
                  <a:srgbClr val="C40000"/>
                </a:solidFill>
              </a:rPr>
              <a:t>[H</a:t>
            </a:r>
            <a:r>
              <a:rPr lang="en-US" sz="1800" baseline="-25000" dirty="0">
                <a:solidFill>
                  <a:srgbClr val="C40000"/>
                </a:solidFill>
              </a:rPr>
              <a:t>DP</a:t>
            </a:r>
            <a:r>
              <a:rPr lang="en-US" sz="1800" dirty="0">
                <a:solidFill>
                  <a:srgbClr val="C40000"/>
                </a:solidFill>
              </a:rPr>
              <a:t>] non-singularity </a:t>
            </a:r>
            <a:r>
              <a:rPr lang="en-US" sz="1800" dirty="0">
                <a:solidFill>
                  <a:srgbClr val="C40000"/>
                </a:solidFill>
                <a:effectLst/>
              </a:rPr>
              <a:t>and gauge its computational tractability</a:t>
            </a: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A3705B-999E-73A5-B83D-EA0C4A05D477}"/>
              </a:ext>
            </a:extLst>
          </p:cNvPr>
          <p:cNvGrpSpPr/>
          <p:nvPr/>
        </p:nvGrpSpPr>
        <p:grpSpPr>
          <a:xfrm>
            <a:off x="2530748" y="1786306"/>
            <a:ext cx="7229988" cy="3398593"/>
            <a:chOff x="2438400" y="1784013"/>
            <a:chExt cx="7001388" cy="325845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46A424E-6541-A1DD-E103-62B5BB66A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8400" y="1784013"/>
              <a:ext cx="7001388" cy="325845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BA77A48-EFF2-1959-A855-25C5E0FCD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15724" y="4555398"/>
              <a:ext cx="3196248" cy="452437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2136299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745C1B-CEA9-68E1-B156-759FAC13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2"/>
            <a:ext cx="10361084" cy="657224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effectLst/>
              </a:rPr>
              <a:t>[H</a:t>
            </a:r>
            <a:r>
              <a:rPr lang="en-US" sz="280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2800" dirty="0">
                <a:solidFill>
                  <a:schemeClr val="tx1"/>
                </a:solidFill>
                <a:effectLst/>
              </a:rPr>
              <a:t>] Characterization</a:t>
            </a:r>
            <a:endParaRPr lang="en-GB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BE2ECB-5C49-34B9-FA6B-00B2CD9E9A3C}"/>
              </a:ext>
            </a:extLst>
          </p:cNvPr>
          <p:cNvSpPr txBox="1"/>
          <p:nvPr/>
        </p:nvSpPr>
        <p:spPr>
          <a:xfrm>
            <a:off x="532343" y="4858758"/>
            <a:ext cx="111252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4950" lvl="1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“n” Tx selectable </a:t>
            </a: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Dual-Pol </a:t>
            </a: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Antennas (“DPAs”) “Polarization Differentiate” n RF Spatial Streams [S] </a:t>
            </a:r>
            <a:b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(i.e., S</a:t>
            </a:r>
            <a:r>
              <a:rPr lang="en-US" sz="1800" b="1" baseline="-25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i = 1, 2 … n) </a:t>
            </a: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 distinct, corresponding Walsh-m </a:t>
            </a: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(m</a:t>
            </a:r>
            <a:r>
              <a:rPr lang="en-US" sz="1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n) sequences </a:t>
            </a: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[DPC] to yield [DPS]</a:t>
            </a:r>
          </a:p>
          <a:p>
            <a:pPr marL="234950" lvl="1" indent="-2349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Transmit Beamforming (TxBF) aggregates the DPS</a:t>
            </a:r>
            <a:r>
              <a:rPr lang="en-US" sz="1800" b="1" baseline="-25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for high directivity transmission toward n Rx DPAs</a:t>
            </a:r>
          </a:p>
          <a:p>
            <a:pPr marL="225425" lvl="1" indent="-2254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n Rx DPAs “Differentiated Polarization Filter” [DPS] with the identical TxBF Walsh-m sequences for </a:t>
            </a: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high </a:t>
            </a: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directivity detection by the RxBFs, yielding the DP polarization-multiplexed [S*] (i.e., S*</a:t>
            </a:r>
            <a:r>
              <a:rPr lang="en-US" sz="1800" b="1" baseline="-25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ij</a:t>
            </a: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i, j = 1, 2 … n)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BA01245-18F2-F00F-B5A1-5AC85AE2F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661" y="1429405"/>
            <a:ext cx="8767092" cy="345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432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2136299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745C1B-CEA9-68E1-B156-759FAC13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2"/>
            <a:ext cx="10361084" cy="657224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effectLst/>
              </a:rPr>
              <a:t>[H</a:t>
            </a:r>
            <a:r>
              <a:rPr lang="en-US" sz="280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2800" dirty="0">
                <a:solidFill>
                  <a:schemeClr val="tx1"/>
                </a:solidFill>
                <a:effectLst/>
              </a:rPr>
              <a:t>] Operation</a:t>
            </a:r>
            <a:endParaRPr lang="en-GB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FC4699-D226-7C5F-55FD-CC629E7C4E46}"/>
              </a:ext>
            </a:extLst>
          </p:cNvPr>
          <p:cNvSpPr txBox="1"/>
          <p:nvPr/>
        </p:nvSpPr>
        <p:spPr>
          <a:xfrm>
            <a:off x="2422912" y="5790619"/>
            <a:ext cx="7344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b="1" dirty="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the DPC</a:t>
            </a:r>
            <a:r>
              <a:rPr lang="en-US" sz="1800" b="1" baseline="-25000" dirty="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1" dirty="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comprise Walsh binary orthogonal sequences, </a:t>
            </a:r>
          </a:p>
          <a:p>
            <a:pPr algn="ctr">
              <a:buNone/>
            </a:pPr>
            <a:r>
              <a:rPr lang="en-US" sz="1800" b="1" i="1" dirty="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sz="1800" b="1" dirty="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S*</a:t>
            </a:r>
            <a:r>
              <a:rPr lang="en-US" sz="1800" b="1" baseline="-25000" dirty="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i=j </a:t>
            </a:r>
            <a:r>
              <a:rPr lang="en-US" sz="1800" b="1" dirty="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 and </a:t>
            </a:r>
            <a:r>
              <a:rPr lang="en-US" sz="1800" b="1" i="1" dirty="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sz="1800" b="1" dirty="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S*</a:t>
            </a:r>
            <a:r>
              <a:rPr lang="en-US" sz="1800" b="1" baseline="-25000" dirty="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i≠j </a:t>
            </a:r>
            <a:r>
              <a:rPr lang="en-US" sz="1800" b="1" dirty="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r, where r (</a:t>
            </a:r>
            <a:r>
              <a:rPr lang="en-US" sz="1800" b="1" i="1" dirty="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theory)</a:t>
            </a:r>
            <a:r>
              <a:rPr lang="en-US" sz="1800" b="1" dirty="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equals 0.5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56FF3C-9EAA-6214-0016-660249A0A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744" y="1343026"/>
            <a:ext cx="7627995" cy="444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8914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2136299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745C1B-CEA9-68E1-B156-759FAC13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2"/>
            <a:ext cx="10361084" cy="657224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effectLst/>
              </a:rPr>
              <a:t>[H</a:t>
            </a:r>
            <a:r>
              <a:rPr lang="en-US" sz="280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2800" dirty="0">
                <a:solidFill>
                  <a:schemeClr val="tx1"/>
                </a:solidFill>
                <a:effectLst/>
              </a:rPr>
              <a:t>] Polarization Multiplexer </a:t>
            </a:r>
            <a:r>
              <a:rPr lang="en-US" sz="2800" dirty="0">
                <a:solidFill>
                  <a:schemeClr val="tx1"/>
                </a:solidFill>
              </a:rPr>
              <a:t>Representation</a:t>
            </a:r>
            <a:endParaRPr lang="en-GB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F59F17-1EA4-7CB6-8C6E-DEDFB48739A5}"/>
              </a:ext>
            </a:extLst>
          </p:cNvPr>
          <p:cNvSpPr txBox="1"/>
          <p:nvPr/>
        </p:nvSpPr>
        <p:spPr>
          <a:xfrm>
            <a:off x="774032" y="1321836"/>
            <a:ext cx="10703983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4950" lvl="1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 practice, however, the </a:t>
            </a:r>
            <a:r>
              <a:rPr lang="en-US" sz="1800" b="1" dirty="0">
                <a:solidFill>
                  <a:schemeClr val="tx1"/>
                </a:solidFill>
                <a:effectLst/>
              </a:rPr>
              <a:t>[H</a:t>
            </a:r>
            <a:r>
              <a:rPr lang="en-US" sz="1800" b="1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800" b="1" dirty="0">
                <a:solidFill>
                  <a:schemeClr val="tx1"/>
                </a:solidFill>
                <a:effectLst/>
              </a:rPr>
              <a:t>] DP Propagation Channel </a:t>
            </a: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correlation index r corresponds to the cross-pol isolation measured between a realizable Rx DPA’s selectable orthogonally polarized elements</a:t>
            </a:r>
          </a:p>
          <a:p>
            <a:pPr marL="225425" lvl="2" indent="0">
              <a:spcBef>
                <a:spcPts val="0"/>
              </a:spcBef>
            </a:pPr>
            <a:r>
              <a:rPr lang="en-US" sz="16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18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example, commercially available X-band Dual-Pol antennas spec xpol iso at -25dBc typical</a:t>
            </a:r>
            <a:endParaRPr lang="en-US" sz="2000" b="1" i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0">
              <a:spcBef>
                <a:spcPts val="0"/>
              </a:spcBef>
            </a:pP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Therefore, </a:t>
            </a:r>
            <a:r>
              <a:rPr lang="en-US" sz="1800" b="1" dirty="0">
                <a:solidFill>
                  <a:schemeClr val="tx1"/>
                </a:solidFill>
                <a:effectLst/>
              </a:rPr>
              <a:t>[H</a:t>
            </a:r>
            <a:r>
              <a:rPr lang="en-US" sz="1800" b="1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800" b="1" dirty="0">
                <a:solidFill>
                  <a:schemeClr val="tx1"/>
                </a:solidFill>
                <a:effectLst/>
              </a:rPr>
              <a:t>] can be expressed as</a:t>
            </a: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effectLst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tx1"/>
              </a:solidFill>
              <a:effectLst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lvl="2" indent="0" algn="ctr">
              <a:spcBef>
                <a:spcPts val="0"/>
              </a:spcBef>
            </a:pPr>
            <a:r>
              <a:rPr lang="en-US" sz="1800" b="1" dirty="0">
                <a:solidFill>
                  <a:srgbClr val="C40000"/>
                </a:solidFill>
                <a:effectLst/>
              </a:rPr>
              <a:t>[H</a:t>
            </a:r>
            <a:r>
              <a:rPr lang="en-US" sz="1800" b="1" baseline="-25000" dirty="0">
                <a:solidFill>
                  <a:srgbClr val="C40000"/>
                </a:solidFill>
                <a:effectLst/>
              </a:rPr>
              <a:t>DP</a:t>
            </a:r>
            <a:r>
              <a:rPr lang="en-US" sz="1800" b="1" dirty="0">
                <a:solidFill>
                  <a:srgbClr val="C40000"/>
                </a:solidFill>
                <a:effectLst/>
              </a:rPr>
              <a:t>] </a:t>
            </a:r>
            <a:r>
              <a:rPr lang="en-US" sz="1800" b="1" i="1" dirty="0">
                <a:solidFill>
                  <a:srgbClr val="C40000"/>
                </a:solidFill>
                <a:effectLst/>
              </a:rPr>
              <a:t>is</a:t>
            </a:r>
            <a:r>
              <a:rPr lang="en-US" sz="1800" b="1" dirty="0">
                <a:solidFill>
                  <a:srgbClr val="C40000"/>
                </a:solidFill>
                <a:effectLst/>
              </a:rPr>
              <a:t> non-singular (as well as deterministic, time-invariant and uniform), meaning there exists an [H</a:t>
            </a:r>
            <a:r>
              <a:rPr lang="en-US" sz="1800" b="1" baseline="-25000" dirty="0">
                <a:solidFill>
                  <a:srgbClr val="C40000"/>
                </a:solidFill>
                <a:effectLst/>
              </a:rPr>
              <a:t>DP</a:t>
            </a:r>
            <a:r>
              <a:rPr lang="en-US" sz="1800" b="1" dirty="0">
                <a:solidFill>
                  <a:srgbClr val="C40000"/>
                </a:solidFill>
                <a:effectLst/>
              </a:rPr>
              <a:t>]</a:t>
            </a:r>
            <a:r>
              <a:rPr lang="en-US" sz="1800" b="1" baseline="30000" dirty="0">
                <a:solidFill>
                  <a:srgbClr val="C40000"/>
                </a:solidFill>
                <a:effectLst/>
              </a:rPr>
              <a:t>-1 </a:t>
            </a:r>
            <a:r>
              <a:rPr lang="en-US" sz="1800" b="1" dirty="0">
                <a:solidFill>
                  <a:srgbClr val="C40000"/>
                </a:solidFill>
                <a:effectLst/>
              </a:rPr>
              <a:t>DP WLAN Polarization Demultip</a:t>
            </a:r>
            <a:r>
              <a:rPr lang="en-US" sz="1800" b="1" dirty="0">
                <a:solidFill>
                  <a:srgbClr val="C40000"/>
                </a:solidFill>
              </a:rPr>
              <a:t>lexer that is </a:t>
            </a:r>
            <a:r>
              <a:rPr lang="en-US" sz="1800" b="1" i="1" dirty="0">
                <a:solidFill>
                  <a:srgbClr val="C40000"/>
                </a:solidFill>
              </a:rPr>
              <a:t>also</a:t>
            </a:r>
            <a:r>
              <a:rPr lang="en-US" sz="1800" b="1" dirty="0">
                <a:solidFill>
                  <a:srgbClr val="C40000"/>
                </a:solidFill>
              </a:rPr>
              <a:t> deterministic, time-invariant and uniform (!)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A96E9A-64C5-66DF-C33E-A60C56AD56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531"/>
          <a:stretch/>
        </p:blipFill>
        <p:spPr>
          <a:xfrm>
            <a:off x="1557080" y="2209800"/>
            <a:ext cx="8472475" cy="21601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F2B994-D100-0941-E493-D18FF3EF85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524" y="4669719"/>
            <a:ext cx="8119075" cy="127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2339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2136299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745C1B-CEA9-68E1-B156-759FAC13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2"/>
            <a:ext cx="10361084" cy="657224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effectLst/>
              </a:rPr>
              <a:t>[H</a:t>
            </a:r>
            <a:r>
              <a:rPr lang="en-US" sz="280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2800" dirty="0">
                <a:solidFill>
                  <a:schemeClr val="tx1"/>
                </a:solidFill>
                <a:effectLst/>
              </a:rPr>
              <a:t>]</a:t>
            </a:r>
            <a:r>
              <a:rPr lang="en-US" sz="2800" baseline="30000" dirty="0">
                <a:solidFill>
                  <a:schemeClr val="tx1"/>
                </a:solidFill>
                <a:effectLst/>
              </a:rPr>
              <a:t>-1 </a:t>
            </a:r>
            <a:r>
              <a:rPr lang="en-US" sz="2800" dirty="0">
                <a:solidFill>
                  <a:schemeClr val="tx1"/>
                </a:solidFill>
                <a:effectLst/>
              </a:rPr>
              <a:t>TRX Polarization Demultiplexer </a:t>
            </a:r>
            <a:r>
              <a:rPr lang="en-US" sz="2800" dirty="0">
                <a:solidFill>
                  <a:schemeClr val="tx1"/>
                </a:solidFill>
              </a:rPr>
              <a:t>Representation</a:t>
            </a:r>
            <a:endParaRPr lang="en-GB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866C0C-6DC0-DC73-F9E1-E4110B085B25}"/>
              </a:ext>
            </a:extLst>
          </p:cNvPr>
          <p:cNvSpPr txBox="1"/>
          <p:nvPr/>
        </p:nvSpPr>
        <p:spPr>
          <a:xfrm>
            <a:off x="929217" y="1752600"/>
            <a:ext cx="10424583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So, given a </a:t>
            </a:r>
            <a:r>
              <a:rPr lang="en-US" b="1" dirty="0">
                <a:solidFill>
                  <a:schemeClr val="tx1"/>
                </a:solidFill>
                <a:effectLst/>
              </a:rPr>
              <a:t>DPMXBF Propagation Channel represented by</a:t>
            </a:r>
            <a:endParaRPr lang="en-US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>
              <a:spcBef>
                <a:spcPts val="0"/>
              </a:spcBef>
            </a:pPr>
            <a:endParaRPr lang="en-US" sz="14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There exists a DPMXBF Polarization Demultiplexer represented by</a:t>
            </a: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effectLst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F24491-975A-F7F3-1574-42AA5E8C6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286000"/>
            <a:ext cx="9043626" cy="14592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BD1898-288F-2558-0855-684A4B98F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7053" y="4251506"/>
            <a:ext cx="6405120" cy="157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869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2141518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745C1B-CEA9-68E1-B156-759FAC13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2"/>
            <a:ext cx="10361084" cy="657224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effectLst/>
              </a:rPr>
              <a:t>DPMXBF TRX Polarization Demultiplexer </a:t>
            </a:r>
            <a:r>
              <a:rPr lang="en-US" sz="2800" dirty="0">
                <a:solidFill>
                  <a:schemeClr val="tx1"/>
                </a:solidFill>
              </a:rPr>
              <a:t>Implementation</a:t>
            </a:r>
            <a:endParaRPr lang="en-GB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866C0C-6DC0-DC73-F9E1-E4110B085B25}"/>
              </a:ext>
            </a:extLst>
          </p:cNvPr>
          <p:cNvSpPr txBox="1"/>
          <p:nvPr/>
        </p:nvSpPr>
        <p:spPr>
          <a:xfrm>
            <a:off x="897700" y="1679019"/>
            <a:ext cx="10329391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indent="0"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DPMXBF Tx-Rx Transfer Function [S’] = [S*] x </a:t>
            </a:r>
            <a:r>
              <a:rPr lang="en-US" b="1" dirty="0">
                <a:solidFill>
                  <a:schemeClr val="tx1"/>
                </a:solidFill>
                <a:effectLst/>
              </a:rPr>
              <a:t>[H</a:t>
            </a:r>
            <a:r>
              <a:rPr lang="en-US" b="1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b="1" dirty="0">
                <a:solidFill>
                  <a:schemeClr val="tx1"/>
                </a:solidFill>
                <a:effectLst/>
              </a:rPr>
              <a:t>]</a:t>
            </a:r>
            <a:r>
              <a:rPr lang="en-US" b="1" baseline="30000" dirty="0">
                <a:solidFill>
                  <a:schemeClr val="tx1"/>
                </a:solidFill>
                <a:effectLst/>
              </a:rPr>
              <a:t>-1  </a:t>
            </a:r>
            <a:r>
              <a:rPr lang="en-US" b="1" dirty="0">
                <a:solidFill>
                  <a:schemeClr val="tx1"/>
                </a:solidFill>
                <a:effectLst/>
              </a:rPr>
              <a:t>(= [S]) may be equivalently expressed computationally as well as by hardware (i.e., the </a:t>
            </a:r>
            <a:r>
              <a:rPr lang="en-US" b="1" i="1" dirty="0">
                <a:solidFill>
                  <a:schemeClr val="tx1"/>
                </a:solidFill>
                <a:effectLst/>
              </a:rPr>
              <a:t>physical</a:t>
            </a:r>
            <a:r>
              <a:rPr lang="en-US" b="1" dirty="0">
                <a:solidFill>
                  <a:schemeClr val="tx1"/>
                </a:solidFill>
                <a:effectLst/>
              </a:rPr>
              <a:t> DP TRX SDMX) by:</a:t>
            </a:r>
            <a:endParaRPr lang="en-US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 algn="ctr">
              <a:spcBef>
                <a:spcPts val="0"/>
              </a:spcBef>
            </a:pP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 algn="ctr">
              <a:spcBef>
                <a:spcPts val="0"/>
              </a:spcBef>
            </a:pP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</a:p>
          <a:p>
            <a:pPr marL="0" lvl="2" indent="0" algn="ctr">
              <a:spcBef>
                <a:spcPts val="0"/>
              </a:spcBef>
            </a:pPr>
            <a:endParaRPr lang="en-US" sz="20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>
              <a:spcBef>
                <a:spcPts val="0"/>
              </a:spcBef>
            </a:pPr>
            <a:endParaRPr lang="en-US" sz="40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>
              <a:spcBef>
                <a:spcPts val="0"/>
              </a:spcBef>
            </a:pPr>
            <a:endParaRPr lang="en-US" sz="1800" b="1" dirty="0">
              <a:solidFill>
                <a:schemeClr val="tx1"/>
              </a:solidFill>
            </a:endParaRPr>
          </a:p>
          <a:p>
            <a:pPr marL="0" lvl="2" indent="0">
              <a:spcBef>
                <a:spcPts val="0"/>
              </a:spcBef>
            </a:pPr>
            <a:endParaRPr lang="en-US" sz="1800" b="1" dirty="0">
              <a:solidFill>
                <a:schemeClr val="tx1"/>
              </a:solidFill>
            </a:endParaRPr>
          </a:p>
          <a:p>
            <a:pPr marL="0" lvl="2" indent="0" algn="ctr">
              <a:spcBef>
                <a:spcPts val="0"/>
              </a:spcBef>
            </a:pPr>
            <a:r>
              <a:rPr lang="en-US" b="1" dirty="0">
                <a:solidFill>
                  <a:srgbClr val="C40000"/>
                </a:solidFill>
              </a:rPr>
              <a:t>The DP Polarization Demultiplexer reduces to a </a:t>
            </a:r>
            <a:r>
              <a:rPr lang="en-US" b="1" i="1" dirty="0">
                <a:solidFill>
                  <a:srgbClr val="C40000"/>
                </a:solidFill>
              </a:rPr>
              <a:t>trivial </a:t>
            </a:r>
            <a:r>
              <a:rPr lang="en-US" b="1" dirty="0">
                <a:solidFill>
                  <a:srgbClr val="C40000"/>
                </a:solidFill>
              </a:rPr>
              <a:t>hardware implementation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C8529F-006C-20FD-A7B0-0D4E392EF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810443"/>
            <a:ext cx="3536083" cy="2667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25ACAD-C7F7-E6E5-50EF-E2D7620B74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820354"/>
            <a:ext cx="4375487" cy="32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049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.11 Document Template 230801" id="{8AA09C29-FF89-4080-922D-E7A76EBFACC1}" vid="{E77BC308-414F-4CFC-8A27-C0688F0078B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19766</TotalTime>
  <Words>1594</Words>
  <Application>Microsoft Office PowerPoint</Application>
  <PresentationFormat>Widescreen</PresentationFormat>
  <Paragraphs>397</Paragraphs>
  <Slides>20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Times New Roman</vt:lpstr>
      <vt:lpstr>Wingdings</vt:lpstr>
      <vt:lpstr>Office Theme</vt:lpstr>
      <vt:lpstr>Document</vt:lpstr>
      <vt:lpstr>Dynamic Polarization Spatial Multiplexing and Beamforming WLANs: Smashing the Age-old MIMO Paradigm</vt:lpstr>
      <vt:lpstr>PowerPoint Presentation</vt:lpstr>
      <vt:lpstr>PowerPoint Presentation</vt:lpstr>
      <vt:lpstr>  Dynamic Polarization MIMO Reciprocally Interference-Free Cochannel Propagation of  Countless WLAN Spatial Streams in Terrestrial DLOS Channels  </vt:lpstr>
      <vt:lpstr>[HDP] Characterization</vt:lpstr>
      <vt:lpstr>[HDP] Operation</vt:lpstr>
      <vt:lpstr>[HDP] Polarization Multiplexer Representation</vt:lpstr>
      <vt:lpstr>[HDP]-1 TRX Polarization Demultiplexer Representation</vt:lpstr>
      <vt:lpstr>DPMXBF TRX Polarization Demultiplexer Implementation</vt:lpstr>
      <vt:lpstr>Comprehensive Dynamic Polarization WLAN Model</vt:lpstr>
      <vt:lpstr>Dynamic Polarization Applications</vt:lpstr>
      <vt:lpstr>PowerPoint Presentation</vt:lpstr>
      <vt:lpstr>Contemplated 5.8 Gbps DP-32 Client (2 EHT Spatial Streams)</vt:lpstr>
      <vt:lpstr>Contemplated Dynamic Polarization WLAN Mesh Network</vt:lpstr>
      <vt:lpstr>Contemplated Dynamic Polarization FRBH + FWA Network</vt:lpstr>
      <vt:lpstr>Contemplated Dynamic Polarization Metro Wireless</vt:lpstr>
      <vt:lpstr>DPMXBF WLANs Summary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DPMXBF WLANs</dc:title>
  <dc:creator>Carlos Rios</dc:creator>
  <cp:lastModifiedBy>Carlos Rios</cp:lastModifiedBy>
  <cp:revision>21</cp:revision>
  <cp:lastPrinted>1601-01-01T00:00:00Z</cp:lastPrinted>
  <dcterms:created xsi:type="dcterms:W3CDTF">2023-08-24T06:46:03Z</dcterms:created>
  <dcterms:modified xsi:type="dcterms:W3CDTF">2023-09-13T05:33:29Z</dcterms:modified>
</cp:coreProperties>
</file>