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2" r:id="rId2"/>
    <p:sldId id="498" r:id="rId3"/>
    <p:sldId id="500" r:id="rId4"/>
    <p:sldId id="10385" r:id="rId5"/>
    <p:sldId id="10389" r:id="rId6"/>
    <p:sldId id="10387" r:id="rId7"/>
    <p:sldId id="10386" r:id="rId8"/>
    <p:sldId id="10384" r:id="rId9"/>
    <p:sldId id="10388" r:id="rId10"/>
    <p:sldId id="499" r:id="rId11"/>
    <p:sldId id="501" r:id="rId12"/>
    <p:sldId id="502" r:id="rId13"/>
    <p:sldId id="503" r:id="rId14"/>
    <p:sldId id="504" r:id="rId15"/>
    <p:sldId id="505" r:id="rId16"/>
    <p:sldId id="506" r:id="rId17"/>
    <p:sldId id="507" r:id="rId18"/>
    <p:sldId id="508" r:id="rId19"/>
    <p:sldId id="509" r:id="rId20"/>
    <p:sldId id="510" r:id="rId21"/>
    <p:sldId id="359" r:id="rId22"/>
    <p:sldId id="10390" r:id="rId23"/>
    <p:sldId id="10391" r:id="rId24"/>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74368" autoAdjust="0"/>
  </p:normalViewPr>
  <p:slideViewPr>
    <p:cSldViewPr snapToGrid="0">
      <p:cViewPr varScale="1">
        <p:scale>
          <a:sx n="58" d="100"/>
          <a:sy n="58" d="100"/>
        </p:scale>
        <p:origin x="1699"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329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Enrique Iturria Rivera" userId="5e97e1d4-fa0e-44b8-b977-4f8fd878ad02" providerId="ADAL" clId="{AA7681EA-37D8-4266-9911-5223F352046B}"/>
    <pc:docChg chg="modSld">
      <pc:chgData name="Pedro Enrique Iturria Rivera" userId="5e97e1d4-fa0e-44b8-b977-4f8fd878ad02" providerId="ADAL" clId="{AA7681EA-37D8-4266-9911-5223F352046B}" dt="2023-09-11T15:53:46.885" v="10" actId="6549"/>
      <pc:docMkLst>
        <pc:docMk/>
      </pc:docMkLst>
      <pc:sldChg chg="modNotesTx">
        <pc:chgData name="Pedro Enrique Iturria Rivera" userId="5e97e1d4-fa0e-44b8-b977-4f8fd878ad02" providerId="ADAL" clId="{AA7681EA-37D8-4266-9911-5223F352046B}" dt="2023-09-11T15:53:30.436" v="4" actId="6549"/>
        <pc:sldMkLst>
          <pc:docMk/>
          <pc:sldMk cId="2697013798" sldId="499"/>
        </pc:sldMkLst>
      </pc:sldChg>
      <pc:sldChg chg="modNotesTx">
        <pc:chgData name="Pedro Enrique Iturria Rivera" userId="5e97e1d4-fa0e-44b8-b977-4f8fd878ad02" providerId="ADAL" clId="{AA7681EA-37D8-4266-9911-5223F352046B}" dt="2023-09-11T15:53:33.020" v="5" actId="6549"/>
        <pc:sldMkLst>
          <pc:docMk/>
          <pc:sldMk cId="96900505" sldId="501"/>
        </pc:sldMkLst>
      </pc:sldChg>
      <pc:sldChg chg="modNotesTx">
        <pc:chgData name="Pedro Enrique Iturria Rivera" userId="5e97e1d4-fa0e-44b8-b977-4f8fd878ad02" providerId="ADAL" clId="{AA7681EA-37D8-4266-9911-5223F352046B}" dt="2023-09-11T15:53:35.372" v="6" actId="6549"/>
        <pc:sldMkLst>
          <pc:docMk/>
          <pc:sldMk cId="584246168" sldId="502"/>
        </pc:sldMkLst>
      </pc:sldChg>
      <pc:sldChg chg="modNotesTx">
        <pc:chgData name="Pedro Enrique Iturria Rivera" userId="5e97e1d4-fa0e-44b8-b977-4f8fd878ad02" providerId="ADAL" clId="{AA7681EA-37D8-4266-9911-5223F352046B}" dt="2023-09-11T15:53:38.236" v="7" actId="6549"/>
        <pc:sldMkLst>
          <pc:docMk/>
          <pc:sldMk cId="1286470817" sldId="504"/>
        </pc:sldMkLst>
      </pc:sldChg>
      <pc:sldChg chg="modNotesTx">
        <pc:chgData name="Pedro Enrique Iturria Rivera" userId="5e97e1d4-fa0e-44b8-b977-4f8fd878ad02" providerId="ADAL" clId="{AA7681EA-37D8-4266-9911-5223F352046B}" dt="2023-09-11T15:53:40.340" v="8" actId="6549"/>
        <pc:sldMkLst>
          <pc:docMk/>
          <pc:sldMk cId="4069127745" sldId="505"/>
        </pc:sldMkLst>
      </pc:sldChg>
      <pc:sldChg chg="modNotesTx">
        <pc:chgData name="Pedro Enrique Iturria Rivera" userId="5e97e1d4-fa0e-44b8-b977-4f8fd878ad02" providerId="ADAL" clId="{AA7681EA-37D8-4266-9911-5223F352046B}" dt="2023-09-11T15:53:42.507" v="9" actId="6549"/>
        <pc:sldMkLst>
          <pc:docMk/>
          <pc:sldMk cId="3984471289" sldId="506"/>
        </pc:sldMkLst>
      </pc:sldChg>
      <pc:sldChg chg="modNotesTx">
        <pc:chgData name="Pedro Enrique Iturria Rivera" userId="5e97e1d4-fa0e-44b8-b977-4f8fd878ad02" providerId="ADAL" clId="{AA7681EA-37D8-4266-9911-5223F352046B}" dt="2023-09-11T15:53:46.885" v="10" actId="6549"/>
        <pc:sldMkLst>
          <pc:docMk/>
          <pc:sldMk cId="3145471883" sldId="510"/>
        </pc:sldMkLst>
      </pc:sldChg>
      <pc:sldChg chg="modNotesTx">
        <pc:chgData name="Pedro Enrique Iturria Rivera" userId="5e97e1d4-fa0e-44b8-b977-4f8fd878ad02" providerId="ADAL" clId="{AA7681EA-37D8-4266-9911-5223F352046B}" dt="2023-09-11T15:53:25.163" v="2" actId="6549"/>
        <pc:sldMkLst>
          <pc:docMk/>
          <pc:sldMk cId="3905331106" sldId="10386"/>
        </pc:sldMkLst>
      </pc:sldChg>
      <pc:sldChg chg="modNotesTx">
        <pc:chgData name="Pedro Enrique Iturria Rivera" userId="5e97e1d4-fa0e-44b8-b977-4f8fd878ad02" providerId="ADAL" clId="{AA7681EA-37D8-4266-9911-5223F352046B}" dt="2023-09-11T15:53:22.324" v="1" actId="6549"/>
        <pc:sldMkLst>
          <pc:docMk/>
          <pc:sldMk cId="3955512627" sldId="10387"/>
        </pc:sldMkLst>
      </pc:sldChg>
      <pc:sldChg chg="modNotesTx">
        <pc:chgData name="Pedro Enrique Iturria Rivera" userId="5e97e1d4-fa0e-44b8-b977-4f8fd878ad02" providerId="ADAL" clId="{AA7681EA-37D8-4266-9911-5223F352046B}" dt="2023-09-11T15:53:28.668" v="3" actId="6549"/>
        <pc:sldMkLst>
          <pc:docMk/>
          <pc:sldMk cId="1125799622" sldId="10388"/>
        </pc:sldMkLst>
      </pc:sldChg>
      <pc:sldChg chg="modNotesTx">
        <pc:chgData name="Pedro Enrique Iturria Rivera" userId="5e97e1d4-fa0e-44b8-b977-4f8fd878ad02" providerId="ADAL" clId="{AA7681EA-37D8-4266-9911-5223F352046B}" dt="2023-09-11T15:53:20.293" v="0" actId="6549"/>
        <pc:sldMkLst>
          <pc:docMk/>
          <pc:sldMk cId="2488999604" sldId="10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A707D6-10F3-FD10-8C86-2CCDD304E1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49ABC5B-E03A-B25A-348D-272ED6C08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July 2023</a:t>
            </a:r>
          </a:p>
        </p:txBody>
      </p:sp>
      <p:sp>
        <p:nvSpPr>
          <p:cNvPr id="4" name="Footer Placeholder 3">
            <a:extLst>
              <a:ext uri="{FF2B5EF4-FFF2-40B4-BE49-F238E27FC236}">
                <a16:creationId xmlns:a16="http://schemas.microsoft.com/office/drawing/2014/main" id="{1E7544B7-34E3-FBC8-A6D2-3DD513DAAC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Periklis Chatzimisios (I.H.U.)</a:t>
            </a:r>
          </a:p>
        </p:txBody>
      </p:sp>
      <p:sp>
        <p:nvSpPr>
          <p:cNvPr id="5" name="Slide Number Placeholder 4">
            <a:extLst>
              <a:ext uri="{FF2B5EF4-FFF2-40B4-BE49-F238E27FC236}">
                <a16:creationId xmlns:a16="http://schemas.microsoft.com/office/drawing/2014/main" id="{C104F564-C8E8-77BB-A184-E905FAC730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A45FE9-327B-493D-B290-9579D55D5D66}" type="slidenum">
              <a:rPr lang="en-GB" smtClean="0"/>
              <a:t>‹#›</a:t>
            </a:fld>
            <a:endParaRPr lang="en-GB"/>
          </a:p>
        </p:txBody>
      </p:sp>
    </p:spTree>
    <p:extLst>
      <p:ext uri="{BB962C8B-B14F-4D97-AF65-F5344CB8AC3E}">
        <p14:creationId xmlns:p14="http://schemas.microsoft.com/office/powerpoint/2010/main" val="120146447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July 2023</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Periklis Chatzimisios (I.H.U.)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206FF-FAAC-4B1E-8166-3DCCE9F78B25}" type="slidenum">
              <a:rPr lang="en-GB" smtClean="0"/>
              <a:t>‹#›</a:t>
            </a:fld>
            <a:endParaRPr lang="en-GB"/>
          </a:p>
        </p:txBody>
      </p:sp>
    </p:spTree>
    <p:extLst>
      <p:ext uri="{BB962C8B-B14F-4D97-AF65-F5344CB8AC3E}">
        <p14:creationId xmlns:p14="http://schemas.microsoft.com/office/powerpoint/2010/main" val="106384698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2</a:t>
            </a:fld>
            <a:endParaRPr lang="en-CA"/>
          </a:p>
        </p:txBody>
      </p:sp>
    </p:spTree>
    <p:extLst>
      <p:ext uri="{BB962C8B-B14F-4D97-AF65-F5344CB8AC3E}">
        <p14:creationId xmlns:p14="http://schemas.microsoft.com/office/powerpoint/2010/main" val="315557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11</a:t>
            </a:fld>
            <a:endParaRPr lang="en-CA"/>
          </a:p>
        </p:txBody>
      </p:sp>
    </p:spTree>
    <p:extLst>
      <p:ext uri="{BB962C8B-B14F-4D97-AF65-F5344CB8AC3E}">
        <p14:creationId xmlns:p14="http://schemas.microsoft.com/office/powerpoint/2010/main" val="219730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b="0" i="0" dirty="0">
              <a:effectLst/>
              <a:latin typeface="Abadi" panose="020B0604020104020204" pitchFamily="34" charset="0"/>
              <a:ea typeface="CMU Concrete" panose="02000603000000000000" pitchFamily="2" charset="0"/>
              <a:cs typeface="CMU Concrete" panose="02000603000000000000" pitchFamily="2" charset="0"/>
            </a:endParaRPr>
          </a:p>
        </p:txBody>
      </p:sp>
      <p:sp>
        <p:nvSpPr>
          <p:cNvPr id="4" name="Slide Number Placeholder 3"/>
          <p:cNvSpPr>
            <a:spLocks noGrp="1"/>
          </p:cNvSpPr>
          <p:nvPr>
            <p:ph type="sldNum" sz="quarter" idx="5"/>
          </p:nvPr>
        </p:nvSpPr>
        <p:spPr/>
        <p:txBody>
          <a:bodyPr/>
          <a:lstStyle/>
          <a:p>
            <a:fld id="{4512674D-9CBF-42B2-978B-2D974A46D198}" type="slidenum">
              <a:rPr lang="en-CA" smtClean="0"/>
              <a:t>12</a:t>
            </a:fld>
            <a:endParaRPr lang="en-CA"/>
          </a:p>
        </p:txBody>
      </p:sp>
    </p:spTree>
    <p:extLst>
      <p:ext uri="{BB962C8B-B14F-4D97-AF65-F5344CB8AC3E}">
        <p14:creationId xmlns:p14="http://schemas.microsoft.com/office/powerpoint/2010/main" val="75956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In Fig. 3, we show an example of the non-</a:t>
            </a:r>
            <a:r>
              <a:rPr lang="en-US" b="0" i="0" dirty="0" err="1">
                <a:effectLst/>
                <a:latin typeface="Arial" panose="020B0604020202020204" pitchFamily="34" charset="0"/>
              </a:rPr>
              <a:t>markovian</a:t>
            </a:r>
            <a:r>
              <a:rPr lang="en-US" b="0" i="0" dirty="0">
                <a:effectLst/>
                <a:latin typeface="Arial" panose="020B0604020202020204" pitchFamily="34" charset="0"/>
              </a:rPr>
              <a:t> behavior of our environment. For instance, the reward obtained upon the arrival</a:t>
            </a:r>
            <a:br>
              <a:rPr lang="en-US" dirty="0"/>
            </a:br>
            <a:r>
              <a:rPr lang="en-US" b="0" i="0" dirty="0">
                <a:effectLst/>
                <a:latin typeface="Arial" panose="020B0604020202020204" pitchFamily="34" charset="0"/>
              </a:rPr>
              <a:t>of Flow 1, r1 is affected by the arrival of Flow 2. That means that the reward obtained given the action taken upon Flow 1 arrival is</a:t>
            </a:r>
            <a:br>
              <a:rPr lang="en-US" dirty="0"/>
            </a:br>
            <a:r>
              <a:rPr lang="en-US" b="0" i="0" dirty="0">
                <a:effectLst/>
                <a:latin typeface="Arial" panose="020B0604020202020204" pitchFamily="34" charset="0"/>
              </a:rPr>
              <a:t>affected as well by the action taken upon </a:t>
            </a:r>
            <a:r>
              <a:rPr lang="en-US" b="0" i="0" dirty="0" err="1">
                <a:effectLst/>
                <a:latin typeface="Arial" panose="020B0604020202020204" pitchFamily="34" charset="0"/>
              </a:rPr>
              <a:t>FLow</a:t>
            </a:r>
            <a:r>
              <a:rPr lang="en-US" b="0" i="0" dirty="0">
                <a:effectLst/>
                <a:latin typeface="Arial" panose="020B0604020202020204" pitchFamily="34" charset="0"/>
              </a:rPr>
              <a:t> 2 arrival as well. Such behavior violates the assumption of being on the presence of an MDP. To solve the </a:t>
            </a:r>
            <a:r>
              <a:rPr lang="en-US" b="0" i="0" dirty="0" err="1">
                <a:effectLst/>
                <a:latin typeface="Arial" panose="020B0604020202020204" pitchFamily="34" charset="0"/>
              </a:rPr>
              <a:t>beformentioned</a:t>
            </a:r>
            <a:r>
              <a:rPr lang="en-US" b="0" i="0" dirty="0">
                <a:effectLst/>
                <a:latin typeface="Arial" panose="020B0604020202020204" pitchFamily="34" charset="0"/>
              </a:rPr>
              <a:t> issue, we include as the first layer of the model’s structure of the MH-RSAC a Long Short-Term</a:t>
            </a:r>
            <a:br>
              <a:rPr lang="en-US" dirty="0"/>
            </a:br>
            <a:r>
              <a:rPr lang="en-US" b="0" i="0" dirty="0">
                <a:effectLst/>
                <a:latin typeface="Arial" panose="020B0604020202020204" pitchFamily="34" charset="0"/>
              </a:rPr>
              <a:t>Memory (LSTM) neural network as shown in Fig. 2. In addition, we add two more linear layers after the LSTM layer.</a:t>
            </a:r>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13</a:t>
            </a:fld>
            <a:endParaRPr lang="en-CA"/>
          </a:p>
        </p:txBody>
      </p:sp>
    </p:spTree>
    <p:extLst>
      <p:ext uri="{BB962C8B-B14F-4D97-AF65-F5344CB8AC3E}">
        <p14:creationId xmlns:p14="http://schemas.microsoft.com/office/powerpoint/2010/main" val="284988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14</a:t>
            </a:fld>
            <a:endParaRPr lang="en-CA"/>
          </a:p>
        </p:txBody>
      </p:sp>
    </p:spTree>
    <p:extLst>
      <p:ext uri="{BB962C8B-B14F-4D97-AF65-F5344CB8AC3E}">
        <p14:creationId xmlns:p14="http://schemas.microsoft.com/office/powerpoint/2010/main" val="222673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15</a:t>
            </a:fld>
            <a:endParaRPr lang="en-CA"/>
          </a:p>
        </p:txBody>
      </p:sp>
    </p:spTree>
    <p:extLst>
      <p:ext uri="{BB962C8B-B14F-4D97-AF65-F5344CB8AC3E}">
        <p14:creationId xmlns:p14="http://schemas.microsoft.com/office/powerpoint/2010/main" val="258661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16</a:t>
            </a:fld>
            <a:endParaRPr lang="en-CA"/>
          </a:p>
        </p:txBody>
      </p:sp>
    </p:spTree>
    <p:extLst>
      <p:ext uri="{BB962C8B-B14F-4D97-AF65-F5344CB8AC3E}">
        <p14:creationId xmlns:p14="http://schemas.microsoft.com/office/powerpoint/2010/main" val="4233496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17</a:t>
            </a:fld>
            <a:endParaRPr lang="en-CA"/>
          </a:p>
        </p:txBody>
      </p:sp>
    </p:spTree>
    <p:extLst>
      <p:ext uri="{BB962C8B-B14F-4D97-AF65-F5344CB8AC3E}">
        <p14:creationId xmlns:p14="http://schemas.microsoft.com/office/powerpoint/2010/main" val="68846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18</a:t>
            </a:fld>
            <a:endParaRPr lang="en-CA"/>
          </a:p>
        </p:txBody>
      </p:sp>
    </p:spTree>
    <p:extLst>
      <p:ext uri="{BB962C8B-B14F-4D97-AF65-F5344CB8AC3E}">
        <p14:creationId xmlns:p14="http://schemas.microsoft.com/office/powerpoint/2010/main" val="95880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We present the performance results of our proposed scheme in terms of convergence, flow satisfaction per interface and Drop Call.</a:t>
            </a:r>
            <a:br>
              <a:rPr lang="en-US" dirty="0"/>
            </a:br>
            <a:r>
              <a:rPr lang="en-US" b="0" i="0" dirty="0">
                <a:effectLst/>
                <a:latin typeface="Arial" panose="020B0604020202020204" pitchFamily="34" charset="0"/>
              </a:rPr>
              <a:t>Figure 6 shows the convergence behavior of the U2 scenario for the SAC variants proposed in this work. The figures that depict</a:t>
            </a:r>
            <a:br>
              <a:rPr lang="en-US" dirty="0"/>
            </a:br>
            <a:r>
              <a:rPr lang="en-US" b="0" i="0" dirty="0">
                <a:effectLst/>
                <a:latin typeface="Arial" panose="020B0604020202020204" pitchFamily="34" charset="0"/>
              </a:rPr>
              <a:t>the scenario U1 are not shown in this work, as they show similar information. Figure 6 (a) shows how the “avg” operator outperforms</a:t>
            </a:r>
            <a:br>
              <a:rPr lang="en-US" dirty="0"/>
            </a:br>
            <a:r>
              <a:rPr lang="en-US" b="0" i="0" dirty="0">
                <a:effectLst/>
                <a:latin typeface="Arial" panose="020B0604020202020204" pitchFamily="34" charset="0"/>
              </a:rPr>
              <a:t>the “min” operator when the reward with hindsight is considered. Conversely, the previous behavior does not repeat when the rewards</a:t>
            </a:r>
            <a:br>
              <a:rPr lang="en-US" dirty="0"/>
            </a:br>
            <a:r>
              <a:rPr lang="en-US" b="0" i="0" dirty="0">
                <a:effectLst/>
                <a:latin typeface="Arial" panose="020B0604020202020204" pitchFamily="34" charset="0"/>
              </a:rPr>
              <a:t>without hindsight are utilized as shown in Fig. 6 (b). Finally, we show</a:t>
            </a:r>
            <a:br>
              <a:rPr lang="en-US" dirty="0"/>
            </a:br>
            <a:r>
              <a:rPr lang="en-US" b="0" i="0" dirty="0">
                <a:effectLst/>
                <a:latin typeface="Arial" panose="020B0604020202020204" pitchFamily="34" charset="0"/>
              </a:rPr>
              <a:t>the convergence in terms of Drop Call for the four variants in Fig. 6</a:t>
            </a:r>
            <a:br>
              <a:rPr lang="en-US" dirty="0"/>
            </a:br>
            <a:r>
              <a:rPr lang="en-US" b="0" i="0" dirty="0">
                <a:effectLst/>
                <a:latin typeface="Arial" panose="020B0604020202020204" pitchFamily="34" charset="0"/>
              </a:rPr>
              <a:t>(c) where the best convergence is achieved when the “</a:t>
            </a:r>
            <a:r>
              <a:rPr lang="en-US" b="0" i="0" dirty="0" err="1">
                <a:effectLst/>
                <a:latin typeface="Arial" panose="020B0604020202020204" pitchFamily="34" charset="0"/>
              </a:rPr>
              <a:t>avg”operator</a:t>
            </a:r>
            <a:br>
              <a:rPr lang="en-US" dirty="0"/>
            </a:br>
            <a:r>
              <a:rPr lang="en-US" b="0" i="0" dirty="0">
                <a:effectLst/>
                <a:latin typeface="Arial" panose="020B0604020202020204" pitchFamily="34" charset="0"/>
              </a:rPr>
              <a:t>with rewards with hindsight are used. The previous results confirm</a:t>
            </a:r>
            <a:br>
              <a:rPr lang="en-US" dirty="0"/>
            </a:br>
            <a:r>
              <a:rPr lang="en-US" b="0" i="0" dirty="0">
                <a:effectLst/>
                <a:latin typeface="Arial" panose="020B0604020202020204" pitchFamily="34" charset="0"/>
              </a:rPr>
              <a:t>that the goal rewards strategy proposed in this work affects positively</a:t>
            </a:r>
            <a:br>
              <a:rPr lang="en-US" dirty="0"/>
            </a:br>
            <a:r>
              <a:rPr lang="en-US" b="0" i="0" dirty="0">
                <a:effectLst/>
                <a:latin typeface="Arial" panose="020B0604020202020204" pitchFamily="34" charset="0"/>
              </a:rPr>
              <a:t>to the learning process in non-Markovian scenarios. </a:t>
            </a:r>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19</a:t>
            </a:fld>
            <a:endParaRPr lang="en-CA"/>
          </a:p>
        </p:txBody>
      </p:sp>
    </p:spTree>
    <p:extLst>
      <p:ext uri="{BB962C8B-B14F-4D97-AF65-F5344CB8AC3E}">
        <p14:creationId xmlns:p14="http://schemas.microsoft.com/office/powerpoint/2010/main" val="500130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20</a:t>
            </a:fld>
            <a:endParaRPr lang="en-CA"/>
          </a:p>
        </p:txBody>
      </p:sp>
    </p:spTree>
    <p:extLst>
      <p:ext uri="{BB962C8B-B14F-4D97-AF65-F5344CB8AC3E}">
        <p14:creationId xmlns:p14="http://schemas.microsoft.com/office/powerpoint/2010/main" val="300427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3</a:t>
            </a:fld>
            <a:endParaRPr lang="en-CA"/>
          </a:p>
        </p:txBody>
      </p:sp>
    </p:spTree>
    <p:extLst>
      <p:ext uri="{BB962C8B-B14F-4D97-AF65-F5344CB8AC3E}">
        <p14:creationId xmlns:p14="http://schemas.microsoft.com/office/powerpoint/2010/main" val="27776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2674D-9CBF-42B2-978B-2D974A46D19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61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2674D-9CBF-42B2-978B-2D974A46D19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01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2674D-9CBF-42B2-978B-2D974A46D19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89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4</a:t>
            </a:fld>
            <a:endParaRPr lang="en-CA"/>
          </a:p>
        </p:txBody>
      </p:sp>
    </p:spTree>
    <p:extLst>
      <p:ext uri="{BB962C8B-B14F-4D97-AF65-F5344CB8AC3E}">
        <p14:creationId xmlns:p14="http://schemas.microsoft.com/office/powerpoint/2010/main" val="308311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5</a:t>
            </a:fld>
            <a:endParaRPr lang="en-CA"/>
          </a:p>
        </p:txBody>
      </p:sp>
    </p:spTree>
    <p:extLst>
      <p:ext uri="{BB962C8B-B14F-4D97-AF65-F5344CB8AC3E}">
        <p14:creationId xmlns:p14="http://schemas.microsoft.com/office/powerpoint/2010/main" val="83212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6</a:t>
            </a:fld>
            <a:endParaRPr lang="en-CA"/>
          </a:p>
        </p:txBody>
      </p:sp>
    </p:spTree>
    <p:extLst>
      <p:ext uri="{BB962C8B-B14F-4D97-AF65-F5344CB8AC3E}">
        <p14:creationId xmlns:p14="http://schemas.microsoft.com/office/powerpoint/2010/main" val="255344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2674D-9CBF-42B2-978B-2D974A46D198}" type="slidenum">
              <a:rPr lang="en-CA" smtClean="0"/>
              <a:t>7</a:t>
            </a:fld>
            <a:endParaRPr lang="en-CA"/>
          </a:p>
        </p:txBody>
      </p:sp>
    </p:spTree>
    <p:extLst>
      <p:ext uri="{BB962C8B-B14F-4D97-AF65-F5344CB8AC3E}">
        <p14:creationId xmlns:p14="http://schemas.microsoft.com/office/powerpoint/2010/main" val="16271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8</a:t>
            </a:fld>
            <a:endParaRPr lang="en-CA"/>
          </a:p>
        </p:txBody>
      </p:sp>
    </p:spTree>
    <p:extLst>
      <p:ext uri="{BB962C8B-B14F-4D97-AF65-F5344CB8AC3E}">
        <p14:creationId xmlns:p14="http://schemas.microsoft.com/office/powerpoint/2010/main" val="289919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9</a:t>
            </a:fld>
            <a:endParaRPr lang="en-CA"/>
          </a:p>
        </p:txBody>
      </p:sp>
    </p:spTree>
    <p:extLst>
      <p:ext uri="{BB962C8B-B14F-4D97-AF65-F5344CB8AC3E}">
        <p14:creationId xmlns:p14="http://schemas.microsoft.com/office/powerpoint/2010/main" val="1715669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10</a:t>
            </a:fld>
            <a:endParaRPr lang="en-CA"/>
          </a:p>
        </p:txBody>
      </p:sp>
    </p:spTree>
    <p:extLst>
      <p:ext uri="{BB962C8B-B14F-4D97-AF65-F5344CB8AC3E}">
        <p14:creationId xmlns:p14="http://schemas.microsoft.com/office/powerpoint/2010/main" val="242637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Date Placeholder 3"/>
          <p:cNvSpPr>
            <a:spLocks noGrp="1"/>
          </p:cNvSpPr>
          <p:nvPr>
            <p:ph type="dt" idx="10"/>
          </p:nvPr>
        </p:nvSpPr>
        <p:spPr/>
        <p:txBody>
          <a:bodyPr/>
          <a:lstStyle>
            <a:lvl1pPr>
              <a:defRPr/>
            </a:lvl1pPr>
          </a:lstStyle>
          <a:p>
            <a:r>
              <a:rPr lang="en-US"/>
              <a:t>July 2023</a:t>
            </a:r>
            <a:endParaRPr lang="en-GB" dirty="0"/>
          </a:p>
        </p:txBody>
      </p:sp>
      <p:sp>
        <p:nvSpPr>
          <p:cNvPr id="5" name="Footer Placeholder 4"/>
          <p:cNvSpPr>
            <a:spLocks noGrp="1"/>
          </p:cNvSpPr>
          <p:nvPr>
            <p:ph type="ftr" idx="11"/>
          </p:nvPr>
        </p:nvSpPr>
        <p:spPr/>
        <p:txBody>
          <a:bodyPr/>
          <a:lstStyle>
            <a:lvl1pPr>
              <a:defRPr/>
            </a:lvl1pPr>
          </a:lstStyle>
          <a:p>
            <a:r>
              <a:rPr lang="en-GB"/>
              <a:t>Daniele Medda (IHU)</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pPr/>
              <a:t>‹#›</a:t>
            </a:fld>
            <a:endParaRPr lang="en-GB" dirty="0"/>
          </a:p>
        </p:txBody>
      </p:sp>
    </p:spTree>
    <p:extLst>
      <p:ext uri="{BB962C8B-B14F-4D97-AF65-F5344CB8AC3E}">
        <p14:creationId xmlns:p14="http://schemas.microsoft.com/office/powerpoint/2010/main" val="419102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Daniele Medda (IHU)</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a:p>
        </p:txBody>
      </p:sp>
    </p:spTree>
    <p:extLst>
      <p:ext uri="{BB962C8B-B14F-4D97-AF65-F5344CB8AC3E}">
        <p14:creationId xmlns:p14="http://schemas.microsoft.com/office/powerpoint/2010/main" val="167057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dirty="0"/>
              <a:t>Pedro Riviera (University of Ottawa)</a:t>
            </a:r>
          </a:p>
        </p:txBody>
      </p:sp>
      <p:sp>
        <p:nvSpPr>
          <p:cNvPr id="6" name="Slide Number Placeholder 5"/>
          <p:cNvSpPr>
            <a:spLocks noGrp="1"/>
          </p:cNvSpPr>
          <p:nvPr>
            <p:ph type="sldNum" idx="12"/>
          </p:nvPr>
        </p:nvSpPr>
        <p:spPr/>
        <p:txBody>
          <a:bodyPr/>
          <a:lstStyle>
            <a:lvl1pPr>
              <a:defRPr/>
            </a:lvl1pPr>
          </a:lstStyle>
          <a:p>
            <a:fld id="{C3840D3C-406F-4E04-9D62-C985A088177C}" type="slidenum">
              <a:rPr lang="en-GB" smtClean="0"/>
              <a:t>‹#›</a:t>
            </a:fld>
            <a:endParaRPr lang="en-GB"/>
          </a:p>
        </p:txBody>
      </p:sp>
    </p:spTree>
    <p:extLst>
      <p:ext uri="{BB962C8B-B14F-4D97-AF65-F5344CB8AC3E}">
        <p14:creationId xmlns:p14="http://schemas.microsoft.com/office/powerpoint/2010/main" val="219639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idx="10"/>
          </p:nvPr>
        </p:nvSpPr>
        <p:spPr/>
        <p:txBody>
          <a:bodyPr/>
          <a:lstStyle>
            <a:lvl1pPr>
              <a:defRPr/>
            </a:lvl1pPr>
          </a:lstStyle>
          <a:p>
            <a:r>
              <a:rPr lang="en-US"/>
              <a:t>July 2023</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8" name="Footer Placeholder 4">
            <a:extLst>
              <a:ext uri="{FF2B5EF4-FFF2-40B4-BE49-F238E27FC236}">
                <a16:creationId xmlns:a16="http://schemas.microsoft.com/office/drawing/2014/main" id="{C7D5CDC9-864B-8F3E-7696-6BA1385B8278}"/>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85168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idx="10"/>
          </p:nvPr>
        </p:nvSpPr>
        <p:spPr/>
        <p:txBody>
          <a:bodyPr/>
          <a:lstStyle>
            <a:lvl1pPr>
              <a:defRPr/>
            </a:lvl1pPr>
          </a:lstStyle>
          <a:p>
            <a:r>
              <a:rPr lang="en-US"/>
              <a:t>July 2023</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10" name="Footer Placeholder 4">
            <a:extLst>
              <a:ext uri="{FF2B5EF4-FFF2-40B4-BE49-F238E27FC236}">
                <a16:creationId xmlns:a16="http://schemas.microsoft.com/office/drawing/2014/main" id="{1652FC4C-6CFE-6926-6BB6-61482AA2E99B}"/>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11460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idx="10"/>
          </p:nvPr>
        </p:nvSpPr>
        <p:spPr/>
        <p:txBody>
          <a:bodyPr/>
          <a:lstStyle>
            <a:lvl1pPr>
              <a:defRPr/>
            </a:lvl1pPr>
          </a:lstStyle>
          <a:p>
            <a:r>
              <a:rPr lang="en-US"/>
              <a:t>July 2023</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6" name="Footer Placeholder 4">
            <a:extLst>
              <a:ext uri="{FF2B5EF4-FFF2-40B4-BE49-F238E27FC236}">
                <a16:creationId xmlns:a16="http://schemas.microsoft.com/office/drawing/2014/main" id="{A893F41B-E344-56BA-56EB-5B6A4319E15D}"/>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73243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2023</a:t>
            </a:r>
            <a:endParaRPr lang="en-GB"/>
          </a:p>
        </p:txBody>
      </p:sp>
      <p:sp>
        <p:nvSpPr>
          <p:cNvPr id="4" name="Slide Number Placeholder 3"/>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5" name="Footer Placeholder 4">
            <a:extLst>
              <a:ext uri="{FF2B5EF4-FFF2-40B4-BE49-F238E27FC236}">
                <a16:creationId xmlns:a16="http://schemas.microsoft.com/office/drawing/2014/main" id="{2BEF405B-7742-3D58-6A28-46F274C9C2E1}"/>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20423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7" name="Footer Placeholder 4">
            <a:extLst>
              <a:ext uri="{FF2B5EF4-FFF2-40B4-BE49-F238E27FC236}">
                <a16:creationId xmlns:a16="http://schemas.microsoft.com/office/drawing/2014/main" id="{F109DEEB-568F-92C7-6B96-FCBE37058918}"/>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58981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7" name="Footer Placeholder 4">
            <a:extLst>
              <a:ext uri="{FF2B5EF4-FFF2-40B4-BE49-F238E27FC236}">
                <a16:creationId xmlns:a16="http://schemas.microsoft.com/office/drawing/2014/main" id="{9EA8DA4E-CDFE-E0CA-3C91-F4160C69D68E}"/>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57027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Pedro Riviera (University of Ottawa)</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C3840D3C-406F-4E04-9D62-C985A088177C}" type="slidenum">
              <a:rPr lang="en-GB" smtClean="0"/>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802.11-23/1579r0</a:t>
            </a:r>
          </a:p>
        </p:txBody>
      </p:sp>
    </p:spTree>
    <p:extLst>
      <p:ext uri="{BB962C8B-B14F-4D97-AF65-F5344CB8AC3E}">
        <p14:creationId xmlns:p14="http://schemas.microsoft.com/office/powerpoint/2010/main" val="337988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abs/220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pitur008@uottawa.c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rxiv.org/abs/2209"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ieee802.org/11/Reports/802.11_Timelines.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58F366-0198-1328-5B81-3741935E6589}"/>
              </a:ext>
            </a:extLst>
          </p:cNvPr>
          <p:cNvSpPr>
            <a:spLocks noGrp="1"/>
          </p:cNvSpPr>
          <p:nvPr>
            <p:ph type="dt" idx="10"/>
          </p:nvPr>
        </p:nvSpPr>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3FD663E5-B45E-4B49-79C9-DEBC817F20C2}"/>
              </a:ext>
            </a:extLst>
          </p:cNvPr>
          <p:cNvSpPr>
            <a:spLocks noGrp="1"/>
          </p:cNvSpPr>
          <p:nvPr>
            <p:ph type="ftr" idx="11"/>
          </p:nvPr>
        </p:nvSpPr>
        <p:spPr/>
        <p:txBody>
          <a:bodyPr/>
          <a:lstStyle/>
          <a:p>
            <a:r>
              <a:rPr lang="en-GB" kern="0" dirty="0"/>
              <a:t>Pedro Riviera (University of Ottawa)</a:t>
            </a:r>
            <a:endParaRPr lang="en-GB" dirty="0"/>
          </a:p>
        </p:txBody>
      </p:sp>
      <p:sp>
        <p:nvSpPr>
          <p:cNvPr id="6" name="Slide Number Placeholder 5">
            <a:extLst>
              <a:ext uri="{FF2B5EF4-FFF2-40B4-BE49-F238E27FC236}">
                <a16:creationId xmlns:a16="http://schemas.microsoft.com/office/drawing/2014/main" id="{0559B425-3254-165E-B291-0FEB35525EA1}"/>
              </a:ext>
            </a:extLst>
          </p:cNvPr>
          <p:cNvSpPr>
            <a:spLocks noGrp="1"/>
          </p:cNvSpPr>
          <p:nvPr>
            <p:ph type="sldNum" idx="12"/>
          </p:nvPr>
        </p:nvSpPr>
        <p:spPr/>
        <p:txBody>
          <a:bodyPr/>
          <a:lstStyle/>
          <a:p>
            <a:r>
              <a:rPr lang="en-GB"/>
              <a:t>Slide </a:t>
            </a:r>
            <a:fld id="{C3840D3C-406F-4E04-9D62-C985A088177C}" type="slidenum">
              <a:rPr lang="en-GB" smtClean="0"/>
              <a:pPr/>
              <a:t>1</a:t>
            </a:fld>
            <a:endParaRPr lang="en-GB" dirty="0"/>
          </a:p>
        </p:txBody>
      </p:sp>
      <p:sp>
        <p:nvSpPr>
          <p:cNvPr id="7" name="Title 1">
            <a:extLst>
              <a:ext uri="{FF2B5EF4-FFF2-40B4-BE49-F238E27FC236}">
                <a16:creationId xmlns:a16="http://schemas.microsoft.com/office/drawing/2014/main" id="{F8A487DE-FCBD-BC7D-8F57-1BEE1AEBD916}"/>
              </a:ext>
            </a:extLst>
          </p:cNvPr>
          <p:cNvSpPr>
            <a:spLocks noGrp="1"/>
          </p:cNvSpPr>
          <p:nvPr>
            <p:ph type="ctrTitle"/>
          </p:nvPr>
        </p:nvSpPr>
        <p:spPr>
          <a:xfrm>
            <a:off x="914400" y="803564"/>
            <a:ext cx="10363200" cy="1108363"/>
          </a:xfrm>
        </p:spPr>
        <p:txBody>
          <a:bodyPr/>
          <a:lstStyle/>
          <a:p>
            <a:r>
              <a:rPr lang="en-US" noProof="0" dirty="0"/>
              <a:t>Machine learning meets Wi-Fi 7:</a:t>
            </a:r>
            <a:br>
              <a:rPr lang="en-US" noProof="0" dirty="0"/>
            </a:br>
            <a:r>
              <a:rPr lang="en-US" noProof="0" dirty="0"/>
              <a:t> a multi-link traffic allocation-based RL use case</a:t>
            </a:r>
          </a:p>
        </p:txBody>
      </p:sp>
      <p:sp>
        <p:nvSpPr>
          <p:cNvPr id="8" name="Subtitle 2">
            <a:extLst>
              <a:ext uri="{FF2B5EF4-FFF2-40B4-BE49-F238E27FC236}">
                <a16:creationId xmlns:a16="http://schemas.microsoft.com/office/drawing/2014/main" id="{6DFA92A0-C019-20F2-3213-F2C761790976}"/>
              </a:ext>
            </a:extLst>
          </p:cNvPr>
          <p:cNvSpPr>
            <a:spLocks noGrp="1"/>
          </p:cNvSpPr>
          <p:nvPr>
            <p:ph type="subTitle" idx="1"/>
          </p:nvPr>
        </p:nvSpPr>
        <p:spPr>
          <a:xfrm>
            <a:off x="1828800" y="2179655"/>
            <a:ext cx="8534400" cy="748146"/>
          </a:xfrm>
        </p:spPr>
        <p:txBody>
          <a:bodyPr/>
          <a:lstStyle/>
          <a:p>
            <a:r>
              <a:rPr lang="en-US" sz="2000" noProof="0" dirty="0"/>
              <a:t>Date: </a:t>
            </a:r>
            <a:r>
              <a:rPr lang="en-US" sz="2000" b="0" noProof="0" dirty="0"/>
              <a:t>2023-09-12</a:t>
            </a:r>
          </a:p>
        </p:txBody>
      </p:sp>
      <p:graphicFrame>
        <p:nvGraphicFramePr>
          <p:cNvPr id="9" name="Table 5">
            <a:extLst>
              <a:ext uri="{FF2B5EF4-FFF2-40B4-BE49-F238E27FC236}">
                <a16:creationId xmlns:a16="http://schemas.microsoft.com/office/drawing/2014/main" id="{E11212A1-B205-4B32-362C-145599CE5F7C}"/>
              </a:ext>
            </a:extLst>
          </p:cNvPr>
          <p:cNvGraphicFramePr>
            <a:graphicFrameLocks noGrp="1"/>
          </p:cNvGraphicFramePr>
          <p:nvPr>
            <p:extLst>
              <p:ext uri="{D42A27DB-BD31-4B8C-83A1-F6EECF244321}">
                <p14:modId xmlns:p14="http://schemas.microsoft.com/office/powerpoint/2010/main" val="3445943205"/>
              </p:ext>
            </p:extLst>
          </p:nvPr>
        </p:nvGraphicFramePr>
        <p:xfrm>
          <a:off x="1372961" y="3887409"/>
          <a:ext cx="9446078" cy="1346200"/>
        </p:xfrm>
        <a:graphic>
          <a:graphicData uri="http://schemas.openxmlformats.org/drawingml/2006/table">
            <a:tbl>
              <a:tblPr>
                <a:tableStyleId>{91EBBBCC-DAD2-459C-BE2E-F6DE35CF9A28}</a:tableStyleId>
              </a:tblPr>
              <a:tblGrid>
                <a:gridCol w="2041072">
                  <a:extLst>
                    <a:ext uri="{9D8B030D-6E8A-4147-A177-3AD203B41FA5}">
                      <a16:colId xmlns:a16="http://schemas.microsoft.com/office/drawing/2014/main" val="3072777935"/>
                    </a:ext>
                  </a:extLst>
                </a:gridCol>
                <a:gridCol w="1910443">
                  <a:extLst>
                    <a:ext uri="{9D8B030D-6E8A-4147-A177-3AD203B41FA5}">
                      <a16:colId xmlns:a16="http://schemas.microsoft.com/office/drawing/2014/main" val="37610395"/>
                    </a:ext>
                  </a:extLst>
                </a:gridCol>
                <a:gridCol w="2106385">
                  <a:extLst>
                    <a:ext uri="{9D8B030D-6E8A-4147-A177-3AD203B41FA5}">
                      <a16:colId xmlns:a16="http://schemas.microsoft.com/office/drawing/2014/main" val="2788627660"/>
                    </a:ext>
                  </a:extLst>
                </a:gridCol>
                <a:gridCol w="1314450">
                  <a:extLst>
                    <a:ext uri="{9D8B030D-6E8A-4147-A177-3AD203B41FA5}">
                      <a16:colId xmlns:a16="http://schemas.microsoft.com/office/drawing/2014/main" val="2771500767"/>
                    </a:ext>
                  </a:extLst>
                </a:gridCol>
                <a:gridCol w="2073728">
                  <a:extLst>
                    <a:ext uri="{9D8B030D-6E8A-4147-A177-3AD203B41FA5}">
                      <a16:colId xmlns:a16="http://schemas.microsoft.com/office/drawing/2014/main" val="2614567174"/>
                    </a:ext>
                  </a:extLst>
                </a:gridCol>
              </a:tblGrid>
              <a:tr h="370840">
                <a:tc>
                  <a:txBody>
                    <a:bodyPr/>
                    <a:lstStyle/>
                    <a:p>
                      <a:r>
                        <a:rPr lang="it-IT" sz="2000" b="1" dirty="0"/>
                        <a:t>Name</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err="1"/>
                        <a:t>Affiliations</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err="1"/>
                        <a:t>Address</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a:t>Phone</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a:t>email</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0892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Pedro E. Iturria Rivera</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r>
                        <a:rPr lang="it-IT" sz="1600" dirty="0"/>
                        <a:t>University of Ottawa</a:t>
                      </a:r>
                      <a:endParaRPr lang="en-GB" sz="16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r>
                        <a:rPr lang="en-US" sz="1600" dirty="0"/>
                        <a:t>800 King Edward Avenue</a:t>
                      </a:r>
                    </a:p>
                    <a:p>
                      <a:r>
                        <a:rPr lang="en-US" sz="1600" dirty="0"/>
                        <a:t>Ottawa, ON  K1N 6N5</a:t>
                      </a:r>
                      <a:endParaRPr lang="it-IT"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pitur008@uottawa.ca</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356586"/>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Dr. Melike Erol-Kantarci</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t>melike.erolkantarci@uottawa.ca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056678"/>
                  </a:ext>
                </a:extLst>
              </a:tr>
            </a:tbl>
          </a:graphicData>
        </a:graphic>
      </p:graphicFrame>
      <p:sp>
        <p:nvSpPr>
          <p:cNvPr id="10" name="TextBox 9">
            <a:extLst>
              <a:ext uri="{FF2B5EF4-FFF2-40B4-BE49-F238E27FC236}">
                <a16:creationId xmlns:a16="http://schemas.microsoft.com/office/drawing/2014/main" id="{F5F226A0-D040-89EE-AF0B-0B41DCD264FF}"/>
              </a:ext>
            </a:extLst>
          </p:cNvPr>
          <p:cNvSpPr txBox="1"/>
          <p:nvPr/>
        </p:nvSpPr>
        <p:spPr>
          <a:xfrm>
            <a:off x="1372961" y="3363682"/>
            <a:ext cx="9446078" cy="400110"/>
          </a:xfrm>
          <a:prstGeom prst="rect">
            <a:avLst/>
          </a:prstGeom>
          <a:noFill/>
        </p:spPr>
        <p:txBody>
          <a:bodyPr wrap="square" rtlCol="0">
            <a:spAutoFit/>
          </a:bodyPr>
          <a:lstStyle/>
          <a:p>
            <a:r>
              <a:rPr lang="it-IT" sz="2000" dirty="0" err="1">
                <a:solidFill>
                  <a:schemeClr val="tx1"/>
                </a:solidFill>
              </a:rPr>
              <a:t>Authors</a:t>
            </a:r>
            <a:r>
              <a:rPr lang="it-IT" sz="2000" dirty="0">
                <a:solidFill>
                  <a:schemeClr val="tx1"/>
                </a:solidFill>
              </a:rPr>
              <a:t>:</a:t>
            </a:r>
            <a:endParaRPr lang="en-GB" sz="2000" dirty="0">
              <a:solidFill>
                <a:schemeClr val="tx1"/>
              </a:solidFill>
            </a:endParaRPr>
          </a:p>
        </p:txBody>
      </p:sp>
    </p:spTree>
    <p:extLst>
      <p:ext uri="{BB962C8B-B14F-4D97-AF65-F5344CB8AC3E}">
        <p14:creationId xmlns:p14="http://schemas.microsoft.com/office/powerpoint/2010/main" val="148497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512266" y="604638"/>
            <a:ext cx="947958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Overview of MH-RSAC</a:t>
            </a:r>
            <a:br>
              <a:rPr lang="en-CA" sz="2400" kern="0" dirty="0">
                <a:solidFill>
                  <a:schemeClr val="tx1"/>
                </a:solidFill>
                <a:latin typeface="+mj-lt"/>
                <a:ea typeface="CMU Sans Serif" panose="02000603000000000000" pitchFamily="2" charset="0"/>
                <a:cs typeface="CMU Sans Serif" panose="02000603000000000000" pitchFamily="2" charset="0"/>
              </a:rPr>
            </a:br>
            <a:endParaRPr lang="en-CA" sz="2400" kern="0" dirty="0">
              <a:solidFill>
                <a:schemeClr val="tx1"/>
              </a:solidFill>
              <a:latin typeface="+mj-lt"/>
              <a:ea typeface="CMU Sans Serif" panose="02000603000000000000" pitchFamily="2" charset="0"/>
              <a:cs typeface="CMU Sans Serif" panose="02000603000000000000" pitchFamily="2" charset="0"/>
            </a:endParaRPr>
          </a:p>
        </p:txBody>
      </p:sp>
      <p:pic>
        <p:nvPicPr>
          <p:cNvPr id="4" name="Picture 3">
            <a:extLst>
              <a:ext uri="{FF2B5EF4-FFF2-40B4-BE49-F238E27FC236}">
                <a16:creationId xmlns:a16="http://schemas.microsoft.com/office/drawing/2014/main" id="{0BA294F4-1C0E-E95F-5DFA-4477B59A028E}"/>
              </a:ext>
            </a:extLst>
          </p:cNvPr>
          <p:cNvPicPr>
            <a:picLocks noChangeAspect="1"/>
          </p:cNvPicPr>
          <p:nvPr/>
        </p:nvPicPr>
        <p:blipFill>
          <a:blip r:embed="rId3"/>
          <a:stretch>
            <a:fillRect/>
          </a:stretch>
        </p:blipFill>
        <p:spPr>
          <a:xfrm>
            <a:off x="1052687" y="2896493"/>
            <a:ext cx="10227289" cy="2728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4A0BD203-406A-5909-5BDD-3FA61C895CDA}"/>
              </a:ext>
            </a:extLst>
          </p:cNvPr>
          <p:cNvSpPr txBox="1"/>
          <p:nvPr/>
        </p:nvSpPr>
        <p:spPr>
          <a:xfrm>
            <a:off x="934211" y="1572280"/>
            <a:ext cx="10464242" cy="923330"/>
          </a:xfrm>
          <a:prstGeom prst="rect">
            <a:avLst/>
          </a:prstGeom>
          <a:noFill/>
        </p:spPr>
        <p:txBody>
          <a:bodyPr wrap="square">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In this work, we focus our interest on MLO in 802.11be. Specifically, MLO allows Multi-Link Devices (MLD)s to concurrently use their available interfaces for multi-link communications. In this context, we intend to optimize the traffic allocation policy over the available interfaces with the aid of Reinforcement Learning (RL</a:t>
            </a:r>
            <a:r>
              <a:rPr lang="en-US" sz="1800" dirty="0">
                <a:solidFill>
                  <a:schemeClr val="tx1"/>
                </a:solidFill>
                <a:latin typeface="+mn-lt"/>
              </a:rPr>
              <a:t>).</a:t>
            </a:r>
            <a:endParaRPr lang="en-CA" sz="1800" dirty="0">
              <a:solidFill>
                <a:schemeClr val="tx1"/>
              </a:solidFill>
              <a:latin typeface="+mn-lt"/>
            </a:endParaRPr>
          </a:p>
        </p:txBody>
      </p:sp>
      <p:sp>
        <p:nvSpPr>
          <p:cNvPr id="3" name="Date Placeholder 3">
            <a:extLst>
              <a:ext uri="{FF2B5EF4-FFF2-40B4-BE49-F238E27FC236}">
                <a16:creationId xmlns:a16="http://schemas.microsoft.com/office/drawing/2014/main" id="{5DA1C475-D6E7-7DB0-ECE1-9205F6DA3EDE}"/>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55BCBA6E-8E6A-AA84-25F2-D5920EFBB96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69701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9917" y="533554"/>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System Model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857250" y="1289954"/>
                <a:ext cx="10506075" cy="3442545"/>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In this work, we utilize an IEEE 802.11be network with a predefined set of M APs and N stations attached per AP. In addition, we consider all APs to be MLO-capable with a number of available interfaces </a:t>
                </a:r>
                <a14:m>
                  <m:oMath xmlns:m="http://schemas.openxmlformats.org/officeDocument/2006/math">
                    <m:sSub>
                      <m:sSubPr>
                        <m:ctrlPr>
                          <a:rPr lang="en-US"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t>𝑛</m:t>
                        </m:r>
                      </m:e>
                      <m:sub>
                        <m:r>
                          <a:rPr lang="en-CA"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t>𝑓</m:t>
                        </m:r>
                      </m:sub>
                    </m:sSub>
                    <m:r>
                      <a:rPr lang="en-CA"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t>=3</m:t>
                    </m:r>
                  </m:oMath>
                </a14:m>
                <a:r>
                  <a:rPr lang="en-US" sz="1800" dirty="0">
                    <a:solidFill>
                      <a:srgbClr val="000000"/>
                    </a:solidFill>
                    <a:latin typeface="+mn-lt"/>
                    <a:ea typeface="CMU Concrete" panose="02000603000000000000" pitchFamily="2" charset="0"/>
                    <a:cs typeface="CMU Concrete" panose="02000603000000000000" pitchFamily="2" charset="0"/>
                  </a:rPr>
                  <a:t> whereas in the case of the stations the MLO capability can vary.</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This design decision is taken based on the fact that single device and multi-device terminals will coexist in real scenarios due to terminal manufacturer diversity.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Furthermore, stations are positioned in two ways with respect their attached AP: 80% of the users are positioned randomly in a radius r ∼ [1 − 8] m and the rest with a radius r ∼ [1−3] m.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All APs and stations support up to a maximum of 16-SU multiple-input multiple-output (MIMO) spatial streams. </a:t>
                </a:r>
                <a:endParaRPr lang="en-US" sz="2800" dirty="0">
                  <a:solidFill>
                    <a:srgbClr val="000000"/>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857250" y="1289954"/>
                <a:ext cx="10506075" cy="3442545"/>
              </a:xfrm>
              <a:prstGeom prst="rect">
                <a:avLst/>
              </a:prstGeom>
              <a:blipFill>
                <a:blip r:embed="rId3"/>
                <a:stretch>
                  <a:fillRect l="-406" t="-1064" r="-464" b="-1950"/>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6CF4BAFB-A8A5-E2CC-32A6-15A818043E28}"/>
              </a:ext>
            </a:extLst>
          </p:cNvPr>
          <p:cNvSpPr txBox="1"/>
          <p:nvPr/>
        </p:nvSpPr>
        <p:spPr>
          <a:xfrm>
            <a:off x="857250" y="6116697"/>
            <a:ext cx="10506075" cy="246221"/>
          </a:xfrm>
          <a:prstGeom prst="rect">
            <a:avLst/>
          </a:prstGeom>
          <a:noFill/>
        </p:spPr>
        <p:txBody>
          <a:bodyPr wrap="square">
            <a:spAutoFit/>
          </a:bodyPr>
          <a:lstStyle/>
          <a:p>
            <a:r>
              <a:rPr lang="en-US" sz="1000" dirty="0">
                <a:solidFill>
                  <a:schemeClr val="tx1"/>
                </a:solidFill>
                <a:latin typeface="+mn-lt"/>
                <a:ea typeface="CMU Concrete" panose="02000603000000000000" pitchFamily="2" charset="0"/>
                <a:cs typeface="CMU Concrete" panose="02000603000000000000" pitchFamily="2" charset="0"/>
              </a:rPr>
              <a:t>¹ </a:t>
            </a:r>
            <a:r>
              <a:rPr lang="en-CA" sz="1000" dirty="0">
                <a:solidFill>
                  <a:schemeClr val="tx1"/>
                </a:solidFill>
                <a:latin typeface="+mn-lt"/>
              </a:rPr>
              <a:t>IEEE P802.11, “</a:t>
            </a:r>
            <a:r>
              <a:rPr lang="en-CA" sz="1000" dirty="0" err="1">
                <a:solidFill>
                  <a:schemeClr val="tx1"/>
                </a:solidFill>
                <a:latin typeface="+mn-lt"/>
              </a:rPr>
              <a:t>TGax</a:t>
            </a:r>
            <a:r>
              <a:rPr lang="en-CA" sz="1000" dirty="0">
                <a:solidFill>
                  <a:schemeClr val="tx1"/>
                </a:solidFill>
                <a:latin typeface="+mn-lt"/>
              </a:rPr>
              <a:t> Simulation Scenarios,” IEEE, Tech. Rep., 2015. [Online]. Available: https://mentor.ieee.org/802.11/dcn/ 14/11-14-0980-16-00ax-simulation-scenarios.docx</a:t>
            </a:r>
          </a:p>
        </p:txBody>
      </p:sp>
      <p:sp>
        <p:nvSpPr>
          <p:cNvPr id="3" name="Date Placeholder 3">
            <a:extLst>
              <a:ext uri="{FF2B5EF4-FFF2-40B4-BE49-F238E27FC236}">
                <a16:creationId xmlns:a16="http://schemas.microsoft.com/office/drawing/2014/main" id="{5F96118D-D56E-021F-3174-4F15779772DE}"/>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5040DC5C-9A04-7E46-458F-DB7B149F5276}"/>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9690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495681" y="629548"/>
            <a:ext cx="953197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Multi-Headed Soft-Actor Critic</a:t>
            </a:r>
          </a:p>
        </p:txBody>
      </p:sp>
      <p:sp>
        <p:nvSpPr>
          <p:cNvPr id="10" name="TextBox 9">
            <a:extLst>
              <a:ext uri="{FF2B5EF4-FFF2-40B4-BE49-F238E27FC236}">
                <a16:creationId xmlns:a16="http://schemas.microsoft.com/office/drawing/2014/main" id="{1F3C38E3-9CE8-107B-F3AD-6BDA0B7F9453}"/>
              </a:ext>
            </a:extLst>
          </p:cNvPr>
          <p:cNvSpPr txBox="1"/>
          <p:nvPr/>
        </p:nvSpPr>
        <p:spPr>
          <a:xfrm>
            <a:off x="959982" y="1619252"/>
            <a:ext cx="10331905" cy="3970318"/>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The SAC agent introduced initially in [2] is a maximum entropy, model-free and off-policy actor-critic method:</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Relays on the inclusion of a policy entropy term into the reward function to encourage exploration.</a:t>
            </a: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It reutilizes the successful experience of the minimum operator in the selection of the double Q-Functions that comprise the critic.</a:t>
            </a:r>
          </a:p>
          <a:p>
            <a:pPr marL="342900" indent="-342900" algn="just">
              <a:buFont typeface="+mj-lt"/>
              <a:buAutoNum type="arabicPeriod"/>
            </a:pPr>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In addition to the previous considerations, we include:</a:t>
            </a:r>
          </a:p>
          <a:p>
            <a:pPr marL="342900" indent="-342900" algn="just">
              <a:buFont typeface="+mj-lt"/>
              <a:buAutoNum type="arabicPeriod"/>
            </a:pPr>
            <a:endParaRPr lang="en-US" sz="1800" dirty="0">
              <a:solidFill>
                <a:schemeClr val="tx1"/>
              </a:solidFill>
              <a:latin typeface="+mn-lt"/>
              <a:ea typeface="CMU Concrete" panose="02000603000000000000" pitchFamily="2" charset="0"/>
              <a:cs typeface="CMU Concrete" panose="02000603000000000000" pitchFamily="2" charset="0"/>
            </a:endParaRP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Substitute the minimum operator by an average operator that allowed to reduce the bias of the lower bound of the double critics [10].</a:t>
            </a:r>
          </a:p>
          <a:p>
            <a:pPr marL="342900" indent="-342900" algn="just">
              <a:buFont typeface="+mj-lt"/>
              <a:buAutoNum type="arabicPeriod"/>
            </a:pPr>
            <a:endParaRPr lang="en-US" sz="1800" dirty="0">
              <a:solidFill>
                <a:schemeClr val="tx1"/>
              </a:solidFill>
              <a:latin typeface="+mn-lt"/>
              <a:ea typeface="CMU Concrete" panose="02000603000000000000" pitchFamily="2" charset="0"/>
              <a:cs typeface="CMU Concrete" panose="02000603000000000000" pitchFamily="2" charset="0"/>
            </a:endParaRP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Modify the structure of the critic and the actor of the discrete SAC to allow multi-output. </a:t>
            </a:r>
          </a:p>
          <a:p>
            <a:pPr algn="just"/>
            <a:endParaRPr lang="en-US" sz="1800" b="1" dirty="0">
              <a:solidFill>
                <a:schemeClr val="tx1"/>
              </a:solidFill>
              <a:latin typeface="+mn-lt"/>
              <a:ea typeface="CMU Concrete" panose="02000603000000000000" pitchFamily="2" charset="0"/>
              <a:cs typeface="CMU Concrete" panose="02000603000000000000" pitchFamily="2" charset="0"/>
            </a:endParaRPr>
          </a:p>
        </p:txBody>
      </p:sp>
      <p:sp>
        <p:nvSpPr>
          <p:cNvPr id="4" name="TextBox 3">
            <a:extLst>
              <a:ext uri="{FF2B5EF4-FFF2-40B4-BE49-F238E27FC236}">
                <a16:creationId xmlns:a16="http://schemas.microsoft.com/office/drawing/2014/main" id="{3886AF42-DA81-4812-AD8B-56723C5F3E93}"/>
              </a:ext>
            </a:extLst>
          </p:cNvPr>
          <p:cNvSpPr txBox="1"/>
          <p:nvPr/>
        </p:nvSpPr>
        <p:spPr>
          <a:xfrm>
            <a:off x="900113" y="5986949"/>
            <a:ext cx="10391774" cy="674993"/>
          </a:xfrm>
          <a:prstGeom prst="rect">
            <a:avLst/>
          </a:prstGeom>
          <a:noFill/>
        </p:spPr>
        <p:txBody>
          <a:bodyPr wrap="square">
            <a:spAutoFit/>
          </a:bodyPr>
          <a:lstStyle/>
          <a:p>
            <a:pPr algn="just" defTabSz="914400" eaLnBrk="1" fontAlgn="auto" hangingPunct="1">
              <a:lnSpc>
                <a:spcPct val="150000"/>
              </a:lnSpc>
              <a:spcBef>
                <a:spcPts val="0"/>
              </a:spcBef>
              <a:spcAft>
                <a:spcPts val="0"/>
              </a:spcAft>
              <a:buSzTx/>
              <a:defRPr/>
            </a:pP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[2] T. </a:t>
            </a:r>
            <a:r>
              <a:rPr lang="en-US" sz="800" kern="0" dirty="0" err="1">
                <a:solidFill>
                  <a:schemeClr val="tx1"/>
                </a:solidFill>
                <a:latin typeface="+mn-lt"/>
                <a:ea typeface="Urbanist Medium" panose="020B0A04040200000203" pitchFamily="34" charset="0"/>
                <a:cs typeface="Times New Roman" panose="02020603050405020304" pitchFamily="18" charset="0"/>
                <a:sym typeface="Arial"/>
              </a:rPr>
              <a:t>Haarnoja</a:t>
            </a: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 A. Zhou, P. </a:t>
            </a:r>
            <a:r>
              <a:rPr lang="en-US" sz="800" kern="0" dirty="0" err="1">
                <a:solidFill>
                  <a:schemeClr val="tx1"/>
                </a:solidFill>
                <a:latin typeface="+mn-lt"/>
                <a:ea typeface="Urbanist Medium" panose="020B0A04040200000203" pitchFamily="34" charset="0"/>
                <a:cs typeface="Times New Roman" panose="02020603050405020304" pitchFamily="18" charset="0"/>
                <a:sym typeface="Arial"/>
              </a:rPr>
              <a:t>Abbeel</a:t>
            </a: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 and S. Levine, “Soft actor-critic: Off policy maximum entropy deep reinforcement learning with a stochastic actor,” in 35th International Conference on Machine Learning (ICML),  2018.</a:t>
            </a:r>
          </a:p>
          <a:p>
            <a:pPr algn="just" defTabSz="914400" eaLnBrk="1" fontAlgn="auto" hangingPunct="1">
              <a:lnSpc>
                <a:spcPct val="150000"/>
              </a:lnSpc>
              <a:spcBef>
                <a:spcPts val="0"/>
              </a:spcBef>
              <a:spcAft>
                <a:spcPts val="0"/>
              </a:spcAft>
              <a:buSzTx/>
              <a:defRPr/>
            </a:pP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[10] H. Zhou, Z. Lin, J. Li, D. Ye, Q. Fu, and W. Yang, “Revisiting Discrete Soft Actor-Critic,” 2022. [Online]. Available: </a:t>
            </a:r>
            <a:r>
              <a:rPr lang="en-US" sz="800" kern="0" dirty="0">
                <a:solidFill>
                  <a:schemeClr val="tx1"/>
                </a:solidFill>
                <a:latin typeface="+mn-lt"/>
                <a:ea typeface="Urbanist Medium" panose="020B0A04040200000203"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https://arxiv.org/abs/2209</a:t>
            </a: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a:t>
            </a:r>
          </a:p>
          <a:p>
            <a:pPr algn="just" defTabSz="914400" eaLnBrk="1" fontAlgn="auto" hangingPunct="1">
              <a:lnSpc>
                <a:spcPct val="150000"/>
              </a:lnSpc>
              <a:spcBef>
                <a:spcPts val="0"/>
              </a:spcBef>
              <a:spcAft>
                <a:spcPts val="0"/>
              </a:spcAft>
              <a:buSzTx/>
              <a:defRPr/>
            </a:pPr>
            <a:endParaRPr lang="en-US" sz="1050" kern="0" dirty="0">
              <a:solidFill>
                <a:schemeClr val="tx1"/>
              </a:solidFill>
              <a:latin typeface="+mn-lt"/>
              <a:ea typeface="Urbanist Medium" panose="020B0A04040200000203" pitchFamily="34" charset="0"/>
              <a:cs typeface="Times New Roman" panose="02020603050405020304" pitchFamily="18" charset="0"/>
              <a:sym typeface="Arial"/>
            </a:endParaRPr>
          </a:p>
        </p:txBody>
      </p:sp>
      <p:sp>
        <p:nvSpPr>
          <p:cNvPr id="3" name="Date Placeholder 3">
            <a:extLst>
              <a:ext uri="{FF2B5EF4-FFF2-40B4-BE49-F238E27FC236}">
                <a16:creationId xmlns:a16="http://schemas.microsoft.com/office/drawing/2014/main" id="{1BC1D373-D9B3-7231-0F20-FA6D336157CB}"/>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51980CE5-FB44-EAF1-51A0-784189E9B4DF}"/>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58424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78966" y="658313"/>
            <a:ext cx="955578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US" sz="2400" kern="0" dirty="0">
                <a:solidFill>
                  <a:schemeClr val="tx1"/>
                </a:solidFill>
                <a:latin typeface="+mj-lt"/>
                <a:ea typeface="CMU Sans Serif" panose="02000603000000000000" pitchFamily="2" charset="0"/>
                <a:cs typeface="CMU Sans Serif" panose="02000603000000000000" pitchFamily="2" charset="0"/>
              </a:rPr>
              <a:t>Dealing with Non-Markovian environments in RL</a:t>
            </a:r>
            <a:endParaRPr lang="en-CA" sz="2400" kern="0" dirty="0">
              <a:solidFill>
                <a:schemeClr val="tx1"/>
              </a:solidFill>
              <a:latin typeface="+mj-lt"/>
              <a:ea typeface="CMU Sans Serif" panose="02000603000000000000" pitchFamily="2" charset="0"/>
              <a:cs typeface="CMU Sans Serif" panose="02000603000000000000" pitchFamily="2" charset="0"/>
            </a:endParaRPr>
          </a:p>
        </p:txBody>
      </p:sp>
      <p:sp>
        <p:nvSpPr>
          <p:cNvPr id="10" name="TextBox 9">
            <a:extLst>
              <a:ext uri="{FF2B5EF4-FFF2-40B4-BE49-F238E27FC236}">
                <a16:creationId xmlns:a16="http://schemas.microsoft.com/office/drawing/2014/main" id="{1F3C38E3-9CE8-107B-F3AD-6BDA0B7F9453}"/>
              </a:ext>
            </a:extLst>
          </p:cNvPr>
          <p:cNvSpPr txBox="1"/>
          <p:nvPr/>
        </p:nvSpPr>
        <p:spPr>
          <a:xfrm>
            <a:off x="1214437" y="1331785"/>
            <a:ext cx="9763125" cy="2031325"/>
          </a:xfrm>
          <a:prstGeom prst="rect">
            <a:avLst/>
          </a:prstGeom>
          <a:noFill/>
        </p:spPr>
        <p:txBody>
          <a:bodyPr wrap="square" rtlCol="0">
            <a:spAutoFit/>
          </a:bodyPr>
          <a:lstStyle/>
          <a:p>
            <a:pPr algn="just"/>
            <a:r>
              <a:rPr lang="en-US" sz="1800" dirty="0">
                <a:solidFill>
                  <a:srgbClr val="000000"/>
                </a:solidFill>
                <a:latin typeface="+mn-lt"/>
                <a:ea typeface="CMU Concrete" panose="02000603000000000000" pitchFamily="2" charset="0"/>
                <a:cs typeface="CMU Concrete" panose="02000603000000000000" pitchFamily="2" charset="0"/>
              </a:rPr>
              <a:t>Reinforcement Learning faces some challenges when dealing with non-Markovian environments. The reason is that RL main goal is to maximize the reward given a certain state and action as: </a:t>
            </a: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a:p>
            <a:pPr algn="just"/>
            <a:r>
              <a:rPr lang="en-US" sz="1800" dirty="0">
                <a:solidFill>
                  <a:srgbClr val="000000"/>
                </a:solidFill>
                <a:latin typeface="+mn-lt"/>
                <a:ea typeface="CMU Concrete" panose="02000603000000000000" pitchFamily="2" charset="0"/>
                <a:cs typeface="CMU Concrete" panose="02000603000000000000" pitchFamily="2" charset="0"/>
              </a:rPr>
              <a:t>											</a:t>
            </a:r>
          </a:p>
          <a:p>
            <a:pPr algn="just"/>
            <a:r>
              <a:rPr lang="en-US" sz="1800" dirty="0">
                <a:solidFill>
                  <a:srgbClr val="000000"/>
                </a:solidFill>
                <a:latin typeface="+mn-lt"/>
                <a:ea typeface="CMU Concrete" panose="02000603000000000000" pitchFamily="2" charset="0"/>
                <a:cs typeface="CMU Concrete" panose="02000603000000000000" pitchFamily="2" charset="0"/>
              </a:rPr>
              <a:t>When the previous relationship is not fulfilled due partial observability of the Markovian state, the observation state should include more that one input and utilize a portion of the interaction history.</a:t>
            </a:r>
          </a:p>
          <a:p>
            <a:pPr algn="just"/>
            <a:endParaRPr lang="en-US" sz="1800" b="1" dirty="0">
              <a:solidFill>
                <a:srgbClr val="000000"/>
              </a:solidFill>
              <a:latin typeface="+mn-lt"/>
              <a:ea typeface="CMU Concrete" panose="02000603000000000000" pitchFamily="2" charset="0"/>
              <a:cs typeface="CMU Concrete" panose="02000603000000000000" pitchFamily="2" charset="0"/>
            </a:endParaRPr>
          </a:p>
        </p:txBody>
      </p:sp>
      <p:pic>
        <p:nvPicPr>
          <p:cNvPr id="4" name="Picture 3">
            <a:extLst>
              <a:ext uri="{FF2B5EF4-FFF2-40B4-BE49-F238E27FC236}">
                <a16:creationId xmlns:a16="http://schemas.microsoft.com/office/drawing/2014/main" id="{9FAF2C76-FA2B-F56D-43E6-1186DAA82A56}"/>
              </a:ext>
            </a:extLst>
          </p:cNvPr>
          <p:cNvPicPr>
            <a:picLocks noChangeAspect="1"/>
          </p:cNvPicPr>
          <p:nvPr/>
        </p:nvPicPr>
        <p:blipFill>
          <a:blip r:embed="rId3"/>
          <a:stretch>
            <a:fillRect/>
          </a:stretch>
        </p:blipFill>
        <p:spPr>
          <a:xfrm>
            <a:off x="4888192" y="2056421"/>
            <a:ext cx="2067213" cy="342948"/>
          </a:xfrm>
          <a:prstGeom prst="rect">
            <a:avLst/>
          </a:prstGeom>
        </p:spPr>
      </p:pic>
      <p:pic>
        <p:nvPicPr>
          <p:cNvPr id="13" name="Picture 12">
            <a:extLst>
              <a:ext uri="{FF2B5EF4-FFF2-40B4-BE49-F238E27FC236}">
                <a16:creationId xmlns:a16="http://schemas.microsoft.com/office/drawing/2014/main" id="{E0615A26-6BDA-41F9-717B-92D57306C78F}"/>
              </a:ext>
            </a:extLst>
          </p:cNvPr>
          <p:cNvPicPr>
            <a:picLocks noChangeAspect="1"/>
          </p:cNvPicPr>
          <p:nvPr/>
        </p:nvPicPr>
        <p:blipFill>
          <a:blip r:embed="rId4"/>
          <a:stretch>
            <a:fillRect/>
          </a:stretch>
        </p:blipFill>
        <p:spPr>
          <a:xfrm>
            <a:off x="2824146" y="3363110"/>
            <a:ext cx="6543706" cy="2826881"/>
          </a:xfrm>
          <a:prstGeom prst="rect">
            <a:avLst/>
          </a:prstGeom>
        </p:spPr>
      </p:pic>
      <p:pic>
        <p:nvPicPr>
          <p:cNvPr id="15" name="Picture 14">
            <a:extLst>
              <a:ext uri="{FF2B5EF4-FFF2-40B4-BE49-F238E27FC236}">
                <a16:creationId xmlns:a16="http://schemas.microsoft.com/office/drawing/2014/main" id="{1D803DEC-1022-5CD2-1081-06B98F946A97}"/>
              </a:ext>
            </a:extLst>
          </p:cNvPr>
          <p:cNvPicPr>
            <a:picLocks noChangeAspect="1"/>
          </p:cNvPicPr>
          <p:nvPr/>
        </p:nvPicPr>
        <p:blipFill>
          <a:blip r:embed="rId5"/>
          <a:stretch>
            <a:fillRect/>
          </a:stretch>
        </p:blipFill>
        <p:spPr>
          <a:xfrm>
            <a:off x="2397508" y="1331785"/>
            <a:ext cx="7606531" cy="408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ate Placeholder 3">
            <a:extLst>
              <a:ext uri="{FF2B5EF4-FFF2-40B4-BE49-F238E27FC236}">
                <a16:creationId xmlns:a16="http://schemas.microsoft.com/office/drawing/2014/main" id="{CF26ACBE-4D65-A8BF-83ED-83963A09FC85}"/>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6ACEAE05-5A18-3735-A371-45310D9B56FA}"/>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9855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0392" y="664671"/>
            <a:ext cx="9336708"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State Space Selection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1192596" y="1283536"/>
                <a:ext cx="10065954" cy="3992568"/>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The environment is modeled as a Partially Observable Markov Decision Process (POMDP), thus a sequence of the observation space is considered instead one instance. The action space is defined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Furthermore, we define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𝑂</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𝑓</m:t>
                        </m:r>
                      </m:sub>
                    </m:sSub>
                  </m:oMath>
                </a14:m>
                <a:r>
                  <a:rPr lang="en-US" sz="1800" dirty="0">
                    <a:solidFill>
                      <a:schemeClr val="tx1"/>
                    </a:solidFill>
                    <a:latin typeface="+mn-lt"/>
                    <a:ea typeface="CMU Concrete" panose="02000603000000000000" pitchFamily="2" charset="0"/>
                    <a:cs typeface="CMU Concrete" panose="02000603000000000000" pitchFamily="2" charset="0"/>
                  </a:rPr>
                  <a:t> and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𝑇</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𝑖𝑑</m:t>
                        </m:r>
                      </m:sub>
                    </m:sSub>
                  </m:oMath>
                </a14:m>
                <a:r>
                  <a:rPr lang="en-US" sz="1800" dirty="0">
                    <a:solidFill>
                      <a:schemeClr val="tx1"/>
                    </a:solidFill>
                    <a:latin typeface="+mn-lt"/>
                    <a:ea typeface="CMU Concrete" panose="02000603000000000000" pitchFamily="2" charset="0"/>
                    <a:cs typeface="CMU Concrete" panose="02000603000000000000" pitchFamily="2" charset="0"/>
                  </a:rPr>
                  <a:t> ,respectively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b="1"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1192596" y="1283536"/>
                <a:ext cx="10065954" cy="3992568"/>
              </a:xfrm>
              <a:prstGeom prst="rect">
                <a:avLst/>
              </a:prstGeom>
              <a:blipFill>
                <a:blip r:embed="rId3"/>
                <a:stretch>
                  <a:fillRect l="-545" t="-916" r="-485"/>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D5DC4D02-FB6F-C167-0776-A9F9A0BC35EE}"/>
              </a:ext>
            </a:extLst>
          </p:cNvPr>
          <p:cNvPicPr>
            <a:picLocks noChangeAspect="1"/>
          </p:cNvPicPr>
          <p:nvPr/>
        </p:nvPicPr>
        <p:blipFill>
          <a:blip r:embed="rId4"/>
          <a:stretch>
            <a:fillRect/>
          </a:stretch>
        </p:blipFill>
        <p:spPr>
          <a:xfrm>
            <a:off x="3293763" y="1994338"/>
            <a:ext cx="5604475" cy="1170165"/>
          </a:xfrm>
          <a:prstGeom prst="rect">
            <a:avLst/>
          </a:prstGeom>
        </p:spPr>
      </p:pic>
      <p:pic>
        <p:nvPicPr>
          <p:cNvPr id="13" name="Picture 12">
            <a:extLst>
              <a:ext uri="{FF2B5EF4-FFF2-40B4-BE49-F238E27FC236}">
                <a16:creationId xmlns:a16="http://schemas.microsoft.com/office/drawing/2014/main" id="{B46287D0-AF24-977B-6122-E8DB273789FB}"/>
              </a:ext>
            </a:extLst>
          </p:cNvPr>
          <p:cNvPicPr>
            <a:picLocks noChangeAspect="1"/>
          </p:cNvPicPr>
          <p:nvPr/>
        </p:nvPicPr>
        <p:blipFill>
          <a:blip r:embed="rId5"/>
          <a:stretch>
            <a:fillRect/>
          </a:stretch>
        </p:blipFill>
        <p:spPr>
          <a:xfrm>
            <a:off x="5321139" y="3939987"/>
            <a:ext cx="3467116" cy="344416"/>
          </a:xfrm>
          <a:prstGeom prst="rect">
            <a:avLst/>
          </a:prstGeom>
        </p:spPr>
      </p:pic>
      <p:pic>
        <p:nvPicPr>
          <p:cNvPr id="15" name="Picture 14">
            <a:extLst>
              <a:ext uri="{FF2B5EF4-FFF2-40B4-BE49-F238E27FC236}">
                <a16:creationId xmlns:a16="http://schemas.microsoft.com/office/drawing/2014/main" id="{2F73B226-D694-5C8A-6670-74ADE938821C}"/>
              </a:ext>
            </a:extLst>
          </p:cNvPr>
          <p:cNvPicPr>
            <a:picLocks noChangeAspect="1"/>
          </p:cNvPicPr>
          <p:nvPr/>
        </p:nvPicPr>
        <p:blipFill>
          <a:blip r:embed="rId6"/>
          <a:stretch>
            <a:fillRect/>
          </a:stretch>
        </p:blipFill>
        <p:spPr>
          <a:xfrm>
            <a:off x="4311867" y="4536027"/>
            <a:ext cx="4586371" cy="92555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557CF51-6C52-0FC1-7E11-442DEAD5F030}"/>
                  </a:ext>
                </a:extLst>
              </p:cNvPr>
              <p:cNvSpPr txBox="1"/>
              <p:nvPr/>
            </p:nvSpPr>
            <p:spPr>
              <a:xfrm>
                <a:off x="1192595" y="5719922"/>
                <a:ext cx="9806810" cy="668581"/>
              </a:xfrm>
              <a:prstGeom prst="rect">
                <a:avLst/>
              </a:prstGeom>
              <a:noFill/>
            </p:spPr>
            <p:txBody>
              <a:bodyPr wrap="square">
                <a:spAutoFit/>
              </a:bodyPr>
              <a:lstStyle/>
              <a:p>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𝐴</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𝑓</m:t>
                        </m:r>
                      </m:sub>
                    </m:sSub>
                  </m:oMath>
                </a14:m>
                <a:r>
                  <a:rPr lang="en-US" sz="1800" dirty="0">
                    <a:solidFill>
                      <a:schemeClr val="tx1"/>
                    </a:solidFill>
                    <a:latin typeface="+mn-lt"/>
                    <a:ea typeface="CMU Concrete" panose="02000603000000000000" pitchFamily="2" charset="0"/>
                    <a:cs typeface="CMU Concrete" panose="02000603000000000000" pitchFamily="2" charset="0"/>
                  </a:rPr>
                  <a:t> corresponds to the number stations receiving traffic flows and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𝑁</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𝐴</m:t>
                        </m:r>
                      </m:sub>
                    </m:sSub>
                  </m:oMath>
                </a14:m>
                <a:r>
                  <a:rPr lang="en-US" sz="1800" dirty="0">
                    <a:solidFill>
                      <a:schemeClr val="tx1"/>
                    </a:solidFill>
                    <a:latin typeface="+mn-lt"/>
                    <a:ea typeface="CMU Concrete" panose="02000603000000000000" pitchFamily="2" charset="0"/>
                    <a:cs typeface="CMU Concrete" panose="02000603000000000000" pitchFamily="2" charset="0"/>
                  </a:rPr>
                  <a:t> the number of stations attached to the corresponding AP.</a:t>
                </a:r>
                <a:endParaRPr lang="en-CA" sz="1800"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7" name="TextBox 16">
                <a:extLst>
                  <a:ext uri="{FF2B5EF4-FFF2-40B4-BE49-F238E27FC236}">
                    <a16:creationId xmlns:a16="http://schemas.microsoft.com/office/drawing/2014/main" id="{9557CF51-6C52-0FC1-7E11-442DEAD5F030}"/>
                  </a:ext>
                </a:extLst>
              </p:cNvPr>
              <p:cNvSpPr txBox="1">
                <a:spLocks noRot="1" noChangeAspect="1" noMove="1" noResize="1" noEditPoints="1" noAdjustHandles="1" noChangeArrowheads="1" noChangeShapeType="1" noTextEdit="1"/>
              </p:cNvSpPr>
              <p:nvPr/>
            </p:nvSpPr>
            <p:spPr>
              <a:xfrm>
                <a:off x="1192595" y="5719922"/>
                <a:ext cx="9806810" cy="668581"/>
              </a:xfrm>
              <a:prstGeom prst="rect">
                <a:avLst/>
              </a:prstGeom>
              <a:blipFill>
                <a:blip r:embed="rId7"/>
                <a:stretch>
                  <a:fillRect l="-560" t="-4545" b="-13636"/>
                </a:stretch>
              </a:blipFill>
            </p:spPr>
            <p:txBody>
              <a:bodyPr/>
              <a:lstStyle/>
              <a:p>
                <a:r>
                  <a:rPr lang="en-CA">
                    <a:noFill/>
                  </a:rPr>
                  <a:t> </a:t>
                </a:r>
              </a:p>
            </p:txBody>
          </p:sp>
        </mc:Fallback>
      </mc:AlternateContent>
      <p:sp>
        <p:nvSpPr>
          <p:cNvPr id="3" name="Date Placeholder 3">
            <a:extLst>
              <a:ext uri="{FF2B5EF4-FFF2-40B4-BE49-F238E27FC236}">
                <a16:creationId xmlns:a16="http://schemas.microsoft.com/office/drawing/2014/main" id="{826F4DBF-A36B-AAF3-B96D-A51F52B708A8}"/>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CC081760-5621-EB9E-75AC-C06B716CFA8F}"/>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28647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341920" y="624114"/>
            <a:ext cx="955578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Action Space Selection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723900" y="1076574"/>
                <a:ext cx="10391774" cy="5632311"/>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As discussed, the MH-RSAC structure is comprised by two heads: one providing the action output when two interfaces are available and another for the case when three are. Thus, the action space can be defined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r>
                      <a:rPr lang="en-CA" sz="1800">
                        <a:solidFill>
                          <a:schemeClr val="tx1"/>
                        </a:solidFill>
                        <a:latin typeface="Cambria Math" panose="02040503050406030204" pitchFamily="18" charset="0"/>
                        <a:ea typeface="CMU Concrete" panose="02000603000000000000" pitchFamily="2" charset="0"/>
                        <a:cs typeface="CMU Concrete" panose="02000603000000000000" pitchFamily="2" charset="0"/>
                      </a:rPr>
                      <m:t> </m:t>
                    </m:r>
                    <m:sSub>
                      <m:sSubPr>
                        <m:ctrlP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𝑎</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𝑘</m:t>
                        </m:r>
                      </m:sub>
                    </m:sSub>
                    <m: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m:t>
                    </m:r>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{1,2,3}</m:t>
                    </m:r>
                    <m: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 </m:t>
                    </m:r>
                  </m:oMath>
                </a14:m>
                <a:r>
                  <a:rPr lang="en-US" sz="1800" dirty="0">
                    <a:solidFill>
                      <a:schemeClr val="tx1"/>
                    </a:solidFill>
                    <a:latin typeface="+mn-lt"/>
                    <a:ea typeface="CMU Concrete" panose="02000603000000000000" pitchFamily="2" charset="0"/>
                    <a:cs typeface="CMU Concrete" panose="02000603000000000000" pitchFamily="2" charset="0"/>
                  </a:rPr>
                  <a:t>refers to the fraction of the total flow traffic to be allocated to each available interface.</a:t>
                </a:r>
              </a:p>
              <a:p>
                <a:pPr algn="just"/>
                <a:r>
                  <a:rPr lang="en-US" sz="1800" dirty="0">
                    <a:solidFill>
                      <a:schemeClr val="tx1"/>
                    </a:solidFill>
                    <a:latin typeface="+mn-lt"/>
                    <a:ea typeface="CMU Concrete" panose="02000603000000000000" pitchFamily="2" charset="0"/>
                    <a:cs typeface="CMU Concrete" panose="02000603000000000000" pitchFamily="2" charset="0"/>
                  </a:rPr>
                  <a:t>Consequently, the action space size of each head is calculated as the number of permutations of the possible fractions that sum to one.</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b="1"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723900" y="1076574"/>
                <a:ext cx="10391774" cy="5632311"/>
              </a:xfrm>
              <a:prstGeom prst="rect">
                <a:avLst/>
              </a:prstGeom>
              <a:blipFill>
                <a:blip r:embed="rId3"/>
                <a:stretch>
                  <a:fillRect l="-528" t="-649" r="-469"/>
                </a:stretch>
              </a:blipFill>
            </p:spPr>
            <p:txBody>
              <a:bodyPr/>
              <a:lstStyle/>
              <a:p>
                <a:r>
                  <a:rPr lang="en-CA">
                    <a:noFill/>
                  </a:rPr>
                  <a:t> </a:t>
                </a:r>
              </a:p>
            </p:txBody>
          </p:sp>
        </mc:Fallback>
      </mc:AlternateContent>
      <p:pic>
        <p:nvPicPr>
          <p:cNvPr id="7" name="Picture 6">
            <a:extLst>
              <a:ext uri="{FF2B5EF4-FFF2-40B4-BE49-F238E27FC236}">
                <a16:creationId xmlns:a16="http://schemas.microsoft.com/office/drawing/2014/main" id="{5C04E474-DB86-146A-9F91-975D8A5E5D5A}"/>
              </a:ext>
            </a:extLst>
          </p:cNvPr>
          <p:cNvPicPr>
            <a:picLocks noChangeAspect="1"/>
          </p:cNvPicPr>
          <p:nvPr/>
        </p:nvPicPr>
        <p:blipFill>
          <a:blip r:embed="rId4"/>
          <a:stretch>
            <a:fillRect/>
          </a:stretch>
        </p:blipFill>
        <p:spPr>
          <a:xfrm>
            <a:off x="3814946" y="2107532"/>
            <a:ext cx="5061111" cy="1602127"/>
          </a:xfrm>
          <a:prstGeom prst="rect">
            <a:avLst/>
          </a:prstGeom>
        </p:spPr>
      </p:pic>
      <p:pic>
        <p:nvPicPr>
          <p:cNvPr id="9" name="Picture 8">
            <a:extLst>
              <a:ext uri="{FF2B5EF4-FFF2-40B4-BE49-F238E27FC236}">
                <a16:creationId xmlns:a16="http://schemas.microsoft.com/office/drawing/2014/main" id="{80C7F9E7-2806-C274-3B8D-8598D623F396}"/>
              </a:ext>
            </a:extLst>
          </p:cNvPr>
          <p:cNvPicPr>
            <a:picLocks noChangeAspect="1"/>
          </p:cNvPicPr>
          <p:nvPr/>
        </p:nvPicPr>
        <p:blipFill>
          <a:blip r:embed="rId5"/>
          <a:stretch>
            <a:fillRect/>
          </a:stretch>
        </p:blipFill>
        <p:spPr>
          <a:xfrm>
            <a:off x="4994054" y="5138542"/>
            <a:ext cx="3684475" cy="1206611"/>
          </a:xfrm>
          <a:prstGeom prst="rect">
            <a:avLst/>
          </a:prstGeom>
        </p:spPr>
      </p:pic>
      <p:sp>
        <p:nvSpPr>
          <p:cNvPr id="3" name="Date Placeholder 3">
            <a:extLst>
              <a:ext uri="{FF2B5EF4-FFF2-40B4-BE49-F238E27FC236}">
                <a16:creationId xmlns:a16="http://schemas.microsoft.com/office/drawing/2014/main" id="{EB80CE9C-0BD9-EF14-F37D-C7B74EC7EF3B}"/>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2D6B723B-92BE-D56E-5EBA-9D3DB4BB0176}"/>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406912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074242" y="714088"/>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Reward function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981075" y="1509629"/>
                <a:ext cx="10372725" cy="4030014"/>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The reward function can be defined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sSubSup>
                      <m:sSubSup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Sup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𝐷</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𝑡</m:t>
                        </m:r>
                      </m:sub>
                      <m:sup>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𝑎𝑣𝑔</m:t>
                        </m:r>
                      </m:sup>
                    </m:sSubSup>
                  </m:oMath>
                </a14:m>
                <a:r>
                  <a:rPr lang="en-US" sz="1800" dirty="0">
                    <a:solidFill>
                      <a:schemeClr val="tx1"/>
                    </a:solidFill>
                    <a:latin typeface="+mn-lt"/>
                    <a:ea typeface="CMU Concrete" panose="02000603000000000000" pitchFamily="2" charset="0"/>
                    <a:cs typeface="CMU Concrete" panose="02000603000000000000" pitchFamily="2" charset="0"/>
                  </a:rPr>
                  <a:t> corresponds to the average call drop observed by the </a:t>
                </a:r>
                <a14:m>
                  <m:oMath xmlns:m="http://schemas.openxmlformats.org/officeDocument/2006/math">
                    <m:sSup>
                      <m:sSup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p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𝑚</m:t>
                        </m:r>
                      </m:e>
                      <m:sup>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𝑡h</m:t>
                        </m:r>
                      </m:sup>
                    </m:sSup>
                  </m:oMath>
                </a14:m>
                <a:r>
                  <a:rPr lang="en-US" sz="1800" dirty="0">
                    <a:solidFill>
                      <a:schemeClr val="tx1"/>
                    </a:solidFill>
                    <a:latin typeface="+mn-lt"/>
                    <a:ea typeface="CMU Concrete" panose="02000603000000000000" pitchFamily="2" charset="0"/>
                    <a:cs typeface="CMU Concrete" panose="02000603000000000000" pitchFamily="2" charset="0"/>
                  </a:rPr>
                  <a:t>AP. In addition, we scale the reward to [−1, 1].</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CA" sz="1800" dirty="0">
                    <a:solidFill>
                      <a:schemeClr val="tx1"/>
                    </a:solidFill>
                    <a:latin typeface="+mn-lt"/>
                    <a:ea typeface="CMU Concrete" panose="02000603000000000000" pitchFamily="2" charset="0"/>
                    <a:cs typeface="CMU Concrete" panose="02000603000000000000" pitchFamily="2" charset="0"/>
                  </a:rPr>
                  <a:t>Reward function with hindsight</a:t>
                </a: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sSubSup>
                      <m:sSubSup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Sup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𝐷</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𝑇𝑂𝐿</m:t>
                        </m:r>
                      </m:sub>
                      <m:sup/>
                    </m:sSubSup>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 </m:t>
                    </m:r>
                  </m:oMath>
                </a14:m>
                <a:r>
                  <a:rPr lang="en-US" sz="1800" dirty="0">
                    <a:solidFill>
                      <a:schemeClr val="tx1"/>
                    </a:solidFill>
                    <a:latin typeface="+mn-lt"/>
                    <a:ea typeface="CMU Concrete" panose="02000603000000000000" pitchFamily="2" charset="0"/>
                    <a:cs typeface="CMU Concrete" panose="02000603000000000000" pitchFamily="2" charset="0"/>
                  </a:rPr>
                  <a:t>corresponds to a hindsight reward based on baselines results or on expert knowledge. </a:t>
                </a:r>
                <a:endParaRPr lang="en-US" sz="1800" b="1"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981075" y="1509629"/>
                <a:ext cx="10372725" cy="4030014"/>
              </a:xfrm>
              <a:prstGeom prst="rect">
                <a:avLst/>
              </a:prstGeom>
              <a:blipFill>
                <a:blip r:embed="rId3"/>
                <a:stretch>
                  <a:fillRect l="-529" t="-908" r="-411" b="-1513"/>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23259CC6-214C-0585-D4F1-19A5A92D91E1}"/>
              </a:ext>
            </a:extLst>
          </p:cNvPr>
          <p:cNvPicPr>
            <a:picLocks noChangeAspect="1"/>
          </p:cNvPicPr>
          <p:nvPr/>
        </p:nvPicPr>
        <p:blipFill>
          <a:blip r:embed="rId4"/>
          <a:stretch>
            <a:fillRect/>
          </a:stretch>
        </p:blipFill>
        <p:spPr>
          <a:xfrm>
            <a:off x="4555512" y="1972411"/>
            <a:ext cx="3940789" cy="429990"/>
          </a:xfrm>
          <a:prstGeom prst="rect">
            <a:avLst/>
          </a:prstGeom>
        </p:spPr>
      </p:pic>
      <p:pic>
        <p:nvPicPr>
          <p:cNvPr id="6" name="Picture 5">
            <a:extLst>
              <a:ext uri="{FF2B5EF4-FFF2-40B4-BE49-F238E27FC236}">
                <a16:creationId xmlns:a16="http://schemas.microsoft.com/office/drawing/2014/main" id="{78852A45-77A7-D2D9-740F-64BA67B26DCE}"/>
              </a:ext>
            </a:extLst>
          </p:cNvPr>
          <p:cNvPicPr>
            <a:picLocks noChangeAspect="1"/>
          </p:cNvPicPr>
          <p:nvPr/>
        </p:nvPicPr>
        <p:blipFill>
          <a:blip r:embed="rId5"/>
          <a:stretch>
            <a:fillRect/>
          </a:stretch>
        </p:blipFill>
        <p:spPr>
          <a:xfrm>
            <a:off x="3865835" y="4074308"/>
            <a:ext cx="4630466" cy="762584"/>
          </a:xfrm>
          <a:prstGeom prst="rect">
            <a:avLst/>
          </a:prstGeom>
        </p:spPr>
      </p:pic>
      <p:sp>
        <p:nvSpPr>
          <p:cNvPr id="3" name="Date Placeholder 3">
            <a:extLst>
              <a:ext uri="{FF2B5EF4-FFF2-40B4-BE49-F238E27FC236}">
                <a16:creationId xmlns:a16="http://schemas.microsoft.com/office/drawing/2014/main" id="{1958191E-C8A6-4DF6-6D42-7DF8B0209748}"/>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D436059A-9719-C7B3-0D14-DC5C6C7AEE55}"/>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98447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9917" y="533554"/>
            <a:ext cx="9641508"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Traffic Considerations</a:t>
            </a:r>
          </a:p>
        </p:txBody>
      </p:sp>
      <p:sp>
        <p:nvSpPr>
          <p:cNvPr id="10" name="TextBox 9">
            <a:extLst>
              <a:ext uri="{FF2B5EF4-FFF2-40B4-BE49-F238E27FC236}">
                <a16:creationId xmlns:a16="http://schemas.microsoft.com/office/drawing/2014/main" id="{1F3C38E3-9CE8-107B-F3AD-6BDA0B7F9453}"/>
              </a:ext>
            </a:extLst>
          </p:cNvPr>
          <p:cNvSpPr txBox="1"/>
          <p:nvPr/>
        </p:nvSpPr>
        <p:spPr>
          <a:xfrm>
            <a:off x="847725" y="1050801"/>
            <a:ext cx="10553699" cy="1477328"/>
          </a:xfrm>
          <a:prstGeom prst="rect">
            <a:avLst/>
          </a:prstGeom>
          <a:noFill/>
        </p:spPr>
        <p:txBody>
          <a:bodyPr wrap="square" rtlCol="0">
            <a:spAutoFit/>
          </a:bodyPr>
          <a:lstStyle/>
          <a:p>
            <a:pPr algn="just"/>
            <a:r>
              <a:rPr lang="en-US" sz="1800" dirty="0">
                <a:solidFill>
                  <a:srgbClr val="000000"/>
                </a:solidFill>
                <a:latin typeface="+mn-lt"/>
                <a:ea typeface="CMU Concrete" panose="02000603000000000000" pitchFamily="2" charset="0"/>
                <a:cs typeface="CMU Concrete" panose="02000603000000000000" pitchFamily="2" charset="0"/>
              </a:rPr>
              <a:t>In this work, we utilize a VR cloud server model and derive the Cumulative Distribution Functions (CDF) to be utilized as one of our simulation traffic flows. The derivation of the inverse of the CDF for the frame inter-arrival time and frame size is described below:</a:t>
            </a: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p:txBody>
      </p:sp>
      <p:pic>
        <p:nvPicPr>
          <p:cNvPr id="5" name="Picture 4">
            <a:extLst>
              <a:ext uri="{FF2B5EF4-FFF2-40B4-BE49-F238E27FC236}">
                <a16:creationId xmlns:a16="http://schemas.microsoft.com/office/drawing/2014/main" id="{5D2607BA-2AE8-83C7-6196-55ABAD7E9086}"/>
              </a:ext>
            </a:extLst>
          </p:cNvPr>
          <p:cNvPicPr>
            <a:picLocks noChangeAspect="1"/>
          </p:cNvPicPr>
          <p:nvPr/>
        </p:nvPicPr>
        <p:blipFill>
          <a:blip r:embed="rId3"/>
          <a:stretch>
            <a:fillRect/>
          </a:stretch>
        </p:blipFill>
        <p:spPr>
          <a:xfrm>
            <a:off x="2251505" y="2053689"/>
            <a:ext cx="3491880" cy="2165615"/>
          </a:xfrm>
          <a:prstGeom prst="rect">
            <a:avLst/>
          </a:prstGeom>
        </p:spPr>
      </p:pic>
      <p:pic>
        <p:nvPicPr>
          <p:cNvPr id="8" name="Picture 7">
            <a:extLst>
              <a:ext uri="{FF2B5EF4-FFF2-40B4-BE49-F238E27FC236}">
                <a16:creationId xmlns:a16="http://schemas.microsoft.com/office/drawing/2014/main" id="{94BFB5FD-BF87-38EA-2016-37DDA841EB2F}"/>
              </a:ext>
            </a:extLst>
          </p:cNvPr>
          <p:cNvPicPr>
            <a:picLocks noChangeAspect="1"/>
          </p:cNvPicPr>
          <p:nvPr/>
        </p:nvPicPr>
        <p:blipFill>
          <a:blip r:embed="rId4"/>
          <a:stretch>
            <a:fillRect/>
          </a:stretch>
        </p:blipFill>
        <p:spPr>
          <a:xfrm>
            <a:off x="6228184" y="1822240"/>
            <a:ext cx="3413092" cy="2625028"/>
          </a:xfrm>
          <a:prstGeom prst="rect">
            <a:avLst/>
          </a:prstGeom>
        </p:spPr>
      </p:pic>
      <p:pic>
        <p:nvPicPr>
          <p:cNvPr id="11" name="Picture 10">
            <a:extLst>
              <a:ext uri="{FF2B5EF4-FFF2-40B4-BE49-F238E27FC236}">
                <a16:creationId xmlns:a16="http://schemas.microsoft.com/office/drawing/2014/main" id="{EB0AE18B-93A2-2FA2-3746-23F090B8AF8E}"/>
              </a:ext>
            </a:extLst>
          </p:cNvPr>
          <p:cNvPicPr>
            <a:picLocks noChangeAspect="1"/>
          </p:cNvPicPr>
          <p:nvPr/>
        </p:nvPicPr>
        <p:blipFill>
          <a:blip r:embed="rId5"/>
          <a:stretch>
            <a:fillRect/>
          </a:stretch>
        </p:blipFill>
        <p:spPr>
          <a:xfrm>
            <a:off x="5963816" y="4585204"/>
            <a:ext cx="4434534" cy="633505"/>
          </a:xfrm>
          <a:prstGeom prst="rect">
            <a:avLst/>
          </a:prstGeom>
        </p:spPr>
      </p:pic>
      <p:pic>
        <p:nvPicPr>
          <p:cNvPr id="13" name="Picture 12">
            <a:extLst>
              <a:ext uri="{FF2B5EF4-FFF2-40B4-BE49-F238E27FC236}">
                <a16:creationId xmlns:a16="http://schemas.microsoft.com/office/drawing/2014/main" id="{5C7F110D-ECB9-092A-4756-A7BED2DCD8C8}"/>
              </a:ext>
            </a:extLst>
          </p:cNvPr>
          <p:cNvPicPr>
            <a:picLocks noChangeAspect="1"/>
          </p:cNvPicPr>
          <p:nvPr/>
        </p:nvPicPr>
        <p:blipFill>
          <a:blip r:embed="rId6"/>
          <a:stretch>
            <a:fillRect/>
          </a:stretch>
        </p:blipFill>
        <p:spPr>
          <a:xfrm>
            <a:off x="6553268" y="5356644"/>
            <a:ext cx="3845082" cy="526101"/>
          </a:xfrm>
          <a:prstGeom prst="rect">
            <a:avLst/>
          </a:prstGeom>
        </p:spPr>
      </p:pic>
      <p:pic>
        <p:nvPicPr>
          <p:cNvPr id="15" name="Picture 14">
            <a:extLst>
              <a:ext uri="{FF2B5EF4-FFF2-40B4-BE49-F238E27FC236}">
                <a16:creationId xmlns:a16="http://schemas.microsoft.com/office/drawing/2014/main" id="{F89159D1-5B33-8EA3-4124-72541BC24CAA}"/>
              </a:ext>
            </a:extLst>
          </p:cNvPr>
          <p:cNvPicPr>
            <a:picLocks noChangeAspect="1"/>
          </p:cNvPicPr>
          <p:nvPr/>
        </p:nvPicPr>
        <p:blipFill>
          <a:blip r:embed="rId7"/>
          <a:stretch>
            <a:fillRect/>
          </a:stretch>
        </p:blipFill>
        <p:spPr>
          <a:xfrm>
            <a:off x="1524000" y="4607260"/>
            <a:ext cx="4434534" cy="555047"/>
          </a:xfrm>
          <a:prstGeom prst="rect">
            <a:avLst/>
          </a:prstGeom>
        </p:spPr>
      </p:pic>
      <p:pic>
        <p:nvPicPr>
          <p:cNvPr id="17" name="Picture 16">
            <a:extLst>
              <a:ext uri="{FF2B5EF4-FFF2-40B4-BE49-F238E27FC236}">
                <a16:creationId xmlns:a16="http://schemas.microsoft.com/office/drawing/2014/main" id="{BBC8DE12-42BF-1B79-903C-F357D91AE50A}"/>
              </a:ext>
            </a:extLst>
          </p:cNvPr>
          <p:cNvPicPr>
            <a:picLocks noChangeAspect="1"/>
          </p:cNvPicPr>
          <p:nvPr/>
        </p:nvPicPr>
        <p:blipFill>
          <a:blip r:embed="rId8"/>
          <a:stretch>
            <a:fillRect/>
          </a:stretch>
        </p:blipFill>
        <p:spPr>
          <a:xfrm>
            <a:off x="2251505" y="5243214"/>
            <a:ext cx="3703002" cy="572565"/>
          </a:xfrm>
          <a:prstGeom prst="rect">
            <a:avLst/>
          </a:prstGeom>
        </p:spPr>
      </p:pic>
      <p:pic>
        <p:nvPicPr>
          <p:cNvPr id="19" name="Picture 18">
            <a:extLst>
              <a:ext uri="{FF2B5EF4-FFF2-40B4-BE49-F238E27FC236}">
                <a16:creationId xmlns:a16="http://schemas.microsoft.com/office/drawing/2014/main" id="{C43C7E84-10A0-D916-6A08-E97103AF6EE9}"/>
              </a:ext>
            </a:extLst>
          </p:cNvPr>
          <p:cNvPicPr>
            <a:picLocks noChangeAspect="1"/>
          </p:cNvPicPr>
          <p:nvPr/>
        </p:nvPicPr>
        <p:blipFill>
          <a:blip r:embed="rId9"/>
          <a:stretch>
            <a:fillRect/>
          </a:stretch>
        </p:blipFill>
        <p:spPr>
          <a:xfrm>
            <a:off x="2390258" y="2916085"/>
            <a:ext cx="7411484" cy="122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oter Placeholder 4">
            <a:extLst>
              <a:ext uri="{FF2B5EF4-FFF2-40B4-BE49-F238E27FC236}">
                <a16:creationId xmlns:a16="http://schemas.microsoft.com/office/drawing/2014/main" id="{BFD51D1F-F7E5-7D4F-0CBE-DA70B0555F2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9308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569416" y="616885"/>
            <a:ext cx="919383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Performance Evaluation</a:t>
            </a:r>
          </a:p>
        </p:txBody>
      </p:sp>
      <p:sp>
        <p:nvSpPr>
          <p:cNvPr id="10" name="TextBox 9">
            <a:extLst>
              <a:ext uri="{FF2B5EF4-FFF2-40B4-BE49-F238E27FC236}">
                <a16:creationId xmlns:a16="http://schemas.microsoft.com/office/drawing/2014/main" id="{1F3C38E3-9CE8-107B-F3AD-6BDA0B7F9453}"/>
              </a:ext>
            </a:extLst>
          </p:cNvPr>
          <p:cNvSpPr txBox="1"/>
          <p:nvPr/>
        </p:nvSpPr>
        <p:spPr>
          <a:xfrm>
            <a:off x="762000" y="1050800"/>
            <a:ext cx="10658475" cy="923330"/>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Simulations are performed using the flow-level simulator </a:t>
            </a:r>
            <a:r>
              <a:rPr lang="en-US" sz="1800" dirty="0" err="1">
                <a:solidFill>
                  <a:schemeClr val="tx1"/>
                </a:solidFill>
                <a:latin typeface="+mn-lt"/>
                <a:ea typeface="CMU Concrete" panose="02000603000000000000" pitchFamily="2" charset="0"/>
                <a:cs typeface="CMU Concrete" panose="02000603000000000000" pitchFamily="2" charset="0"/>
              </a:rPr>
              <a:t>Neko</a:t>
            </a:r>
            <a:r>
              <a:rPr lang="en-US" sz="1800" dirty="0">
                <a:solidFill>
                  <a:schemeClr val="tx1"/>
                </a:solidFill>
                <a:latin typeface="+mn-lt"/>
                <a:ea typeface="CMU Concrete" panose="02000603000000000000" pitchFamily="2" charset="0"/>
                <a:cs typeface="CMU Concrete" panose="02000603000000000000" pitchFamily="2" charset="0"/>
              </a:rPr>
              <a:t> 802.11be [5] and </a:t>
            </a:r>
            <a:r>
              <a:rPr lang="en-US" sz="1800" dirty="0" err="1">
                <a:solidFill>
                  <a:schemeClr val="tx1"/>
                </a:solidFill>
                <a:latin typeface="+mn-lt"/>
                <a:ea typeface="CMU Concrete" panose="02000603000000000000" pitchFamily="2" charset="0"/>
                <a:cs typeface="CMU Concrete" panose="02000603000000000000" pitchFamily="2" charset="0"/>
              </a:rPr>
              <a:t>Pytorch</a:t>
            </a:r>
            <a:r>
              <a:rPr lang="en-US" sz="1800" dirty="0">
                <a:solidFill>
                  <a:schemeClr val="tx1"/>
                </a:solidFill>
                <a:latin typeface="+mn-lt"/>
                <a:ea typeface="CMU Concrete" panose="02000603000000000000" pitchFamily="2" charset="0"/>
                <a:cs typeface="CMU Concrete" panose="02000603000000000000" pitchFamily="2" charset="0"/>
              </a:rPr>
              <a:t>-based RL agents. The communication between the simulator and the RL agents is done using the ZMQ broker library.</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p:txBody>
      </p:sp>
      <p:pic>
        <p:nvPicPr>
          <p:cNvPr id="4" name="Picture 3">
            <a:extLst>
              <a:ext uri="{FF2B5EF4-FFF2-40B4-BE49-F238E27FC236}">
                <a16:creationId xmlns:a16="http://schemas.microsoft.com/office/drawing/2014/main" id="{12EDAACC-15AC-DA0B-D125-27E76A5FDB2F}"/>
              </a:ext>
            </a:extLst>
          </p:cNvPr>
          <p:cNvPicPr>
            <a:picLocks noChangeAspect="1"/>
          </p:cNvPicPr>
          <p:nvPr/>
        </p:nvPicPr>
        <p:blipFill>
          <a:blip r:embed="rId3"/>
          <a:stretch>
            <a:fillRect/>
          </a:stretch>
        </p:blipFill>
        <p:spPr>
          <a:xfrm>
            <a:off x="2007192" y="1998091"/>
            <a:ext cx="8115827" cy="3532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1703325-5D27-309B-5846-DFC95127C34B}"/>
              </a:ext>
            </a:extLst>
          </p:cNvPr>
          <p:cNvPicPr>
            <a:picLocks noChangeAspect="1"/>
          </p:cNvPicPr>
          <p:nvPr/>
        </p:nvPicPr>
        <p:blipFill>
          <a:blip r:embed="rId4"/>
          <a:stretch>
            <a:fillRect/>
          </a:stretch>
        </p:blipFill>
        <p:spPr>
          <a:xfrm>
            <a:off x="3425735" y="1863481"/>
            <a:ext cx="5278739" cy="4428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ate Placeholder 3">
            <a:extLst>
              <a:ext uri="{FF2B5EF4-FFF2-40B4-BE49-F238E27FC236}">
                <a16:creationId xmlns:a16="http://schemas.microsoft.com/office/drawing/2014/main" id="{1ADB8297-C7DA-B530-9DB5-701C8A0F4CCB}"/>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D2536DF0-AB7E-B98E-8A3F-E24312033A3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42251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9917" y="533554"/>
            <a:ext cx="9603408"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Simulations results</a:t>
            </a:r>
          </a:p>
        </p:txBody>
      </p:sp>
      <p:pic>
        <p:nvPicPr>
          <p:cNvPr id="8" name="Picture 7">
            <a:extLst>
              <a:ext uri="{FF2B5EF4-FFF2-40B4-BE49-F238E27FC236}">
                <a16:creationId xmlns:a16="http://schemas.microsoft.com/office/drawing/2014/main" id="{7E930698-DC2B-BE1D-D27B-F17E16CA3F74}"/>
              </a:ext>
            </a:extLst>
          </p:cNvPr>
          <p:cNvPicPr>
            <a:picLocks noChangeAspect="1"/>
          </p:cNvPicPr>
          <p:nvPr/>
        </p:nvPicPr>
        <p:blipFill>
          <a:blip r:embed="rId3"/>
          <a:stretch>
            <a:fillRect/>
          </a:stretch>
        </p:blipFill>
        <p:spPr>
          <a:xfrm>
            <a:off x="6423677" y="902890"/>
            <a:ext cx="3015546" cy="2526111"/>
          </a:xfrm>
          <a:prstGeom prst="rect">
            <a:avLst/>
          </a:prstGeom>
        </p:spPr>
      </p:pic>
      <p:pic>
        <p:nvPicPr>
          <p:cNvPr id="5" name="Picture 4">
            <a:extLst>
              <a:ext uri="{FF2B5EF4-FFF2-40B4-BE49-F238E27FC236}">
                <a16:creationId xmlns:a16="http://schemas.microsoft.com/office/drawing/2014/main" id="{D61627B7-7B4B-8153-D082-8C454320BA7A}"/>
              </a:ext>
            </a:extLst>
          </p:cNvPr>
          <p:cNvPicPr>
            <a:picLocks noChangeAspect="1"/>
          </p:cNvPicPr>
          <p:nvPr/>
        </p:nvPicPr>
        <p:blipFill>
          <a:blip r:embed="rId4"/>
          <a:stretch>
            <a:fillRect/>
          </a:stretch>
        </p:blipFill>
        <p:spPr>
          <a:xfrm>
            <a:off x="2642893" y="900390"/>
            <a:ext cx="3185190" cy="2528611"/>
          </a:xfrm>
          <a:prstGeom prst="rect">
            <a:avLst/>
          </a:prstGeom>
        </p:spPr>
      </p:pic>
      <p:pic>
        <p:nvPicPr>
          <p:cNvPr id="11" name="Picture 10">
            <a:extLst>
              <a:ext uri="{FF2B5EF4-FFF2-40B4-BE49-F238E27FC236}">
                <a16:creationId xmlns:a16="http://schemas.microsoft.com/office/drawing/2014/main" id="{26C0E3FF-3AA0-B42B-F273-0022A6CAFABF}"/>
              </a:ext>
            </a:extLst>
          </p:cNvPr>
          <p:cNvPicPr>
            <a:picLocks noChangeAspect="1"/>
          </p:cNvPicPr>
          <p:nvPr/>
        </p:nvPicPr>
        <p:blipFill>
          <a:blip r:embed="rId5"/>
          <a:stretch>
            <a:fillRect/>
          </a:stretch>
        </p:blipFill>
        <p:spPr>
          <a:xfrm>
            <a:off x="4638701" y="3326321"/>
            <a:ext cx="3185190" cy="2628790"/>
          </a:xfrm>
          <a:prstGeom prst="rect">
            <a:avLst/>
          </a:prstGeom>
        </p:spPr>
      </p:pic>
      <p:pic>
        <p:nvPicPr>
          <p:cNvPr id="13" name="Picture 12">
            <a:extLst>
              <a:ext uri="{FF2B5EF4-FFF2-40B4-BE49-F238E27FC236}">
                <a16:creationId xmlns:a16="http://schemas.microsoft.com/office/drawing/2014/main" id="{DBD974A6-2721-57ED-3007-DC0CD8B362B0}"/>
              </a:ext>
            </a:extLst>
          </p:cNvPr>
          <p:cNvPicPr>
            <a:picLocks noChangeAspect="1"/>
          </p:cNvPicPr>
          <p:nvPr/>
        </p:nvPicPr>
        <p:blipFill>
          <a:blip r:embed="rId6"/>
          <a:stretch>
            <a:fillRect/>
          </a:stretch>
        </p:blipFill>
        <p:spPr>
          <a:xfrm>
            <a:off x="1948543" y="6043670"/>
            <a:ext cx="8294915" cy="280776"/>
          </a:xfrm>
          <a:prstGeom prst="rect">
            <a:avLst/>
          </a:prstGeom>
        </p:spPr>
      </p:pic>
      <p:sp>
        <p:nvSpPr>
          <p:cNvPr id="3" name="Date Placeholder 3">
            <a:extLst>
              <a:ext uri="{FF2B5EF4-FFF2-40B4-BE49-F238E27FC236}">
                <a16:creationId xmlns:a16="http://schemas.microsoft.com/office/drawing/2014/main" id="{4A463047-D754-B80E-6252-1BD4B519179F}"/>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Tree>
    <p:extLst>
      <p:ext uri="{BB962C8B-B14F-4D97-AF65-F5344CB8AC3E}">
        <p14:creationId xmlns:p14="http://schemas.microsoft.com/office/powerpoint/2010/main" val="294496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88492" y="697596"/>
            <a:ext cx="9227314"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Overview</a:t>
            </a:r>
            <a:br>
              <a:rPr lang="en-CA" sz="2400" kern="0" dirty="0">
                <a:solidFill>
                  <a:schemeClr val="tx1"/>
                </a:solidFill>
                <a:latin typeface="+mj-lt"/>
                <a:ea typeface="CMU Sans Serif" panose="02000603000000000000" pitchFamily="2" charset="0"/>
                <a:cs typeface="CMU Sans Serif" panose="02000603000000000000" pitchFamily="2" charset="0"/>
              </a:rPr>
            </a:br>
            <a:endParaRPr lang="en-CA" sz="2400" kern="0" dirty="0">
              <a:solidFill>
                <a:schemeClr val="tx1"/>
              </a:solidFill>
              <a:latin typeface="+mj-lt"/>
              <a:ea typeface="CMU Sans Serif" panose="02000603000000000000" pitchFamily="2" charset="0"/>
              <a:cs typeface="CMU Sans Serif" panose="02000603000000000000" pitchFamily="2" charset="0"/>
            </a:endParaRPr>
          </a:p>
        </p:txBody>
      </p:sp>
      <p:sp>
        <p:nvSpPr>
          <p:cNvPr id="10" name="TextBox 9">
            <a:extLst>
              <a:ext uri="{FF2B5EF4-FFF2-40B4-BE49-F238E27FC236}">
                <a16:creationId xmlns:a16="http://schemas.microsoft.com/office/drawing/2014/main" id="{1F3C38E3-9CE8-107B-F3AD-6BDA0B7F9453}"/>
              </a:ext>
            </a:extLst>
          </p:cNvPr>
          <p:cNvSpPr txBox="1"/>
          <p:nvPr/>
        </p:nvSpPr>
        <p:spPr>
          <a:xfrm>
            <a:off x="1035051" y="923826"/>
            <a:ext cx="9980755" cy="7848302"/>
          </a:xfrm>
          <a:prstGeom prst="rect">
            <a:avLst/>
          </a:prstGeom>
          <a:noFill/>
        </p:spPr>
        <p:txBody>
          <a:bodyPr wrap="square" rtlCol="0">
            <a:spAutoFit/>
          </a:bodyPr>
          <a:lstStyle/>
          <a:p>
            <a:r>
              <a:rPr lang="en-US" sz="1800" dirty="0">
                <a:solidFill>
                  <a:srgbClr val="000000"/>
                </a:solidFill>
                <a:latin typeface="+mn-lt"/>
                <a:ea typeface="CMU Concrete" panose="02000603000000000000" pitchFamily="2" charset="0"/>
                <a:cs typeface="CMU Concrete" panose="02000603000000000000" pitchFamily="2" charset="0"/>
              </a:rPr>
              <a:t>This presentation will be comprised by: </a:t>
            </a:r>
          </a:p>
          <a:p>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Introduction </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Timeline of Wi-Fi evolution.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A primer on Wi-Fi 7: New features and differences.</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Wi-Fi 8?: What to expect.</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RL meets Multi-Link Operation in IEEE 802.11be: Multi-Headed Recurrent Soft-Actor Critic-based Traffic Allocation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Motivation.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Overview of the Multi-Headed Recurrent Soft-Actor Critic.</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System Model.</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Multi-Headed Recurrent Soft-Actor Critic</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Dealing with Non-Markovian environments in RL.</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State Space Selection.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Action Space Selection.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Reward Function.</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Traffic Considerations</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Performance Evaluation</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Simulation Results</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Conclusions</a:t>
            </a: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p:txBody>
      </p:sp>
      <p:sp>
        <p:nvSpPr>
          <p:cNvPr id="3" name="Date Placeholder 3">
            <a:extLst>
              <a:ext uri="{FF2B5EF4-FFF2-40B4-BE49-F238E27FC236}">
                <a16:creationId xmlns:a16="http://schemas.microsoft.com/office/drawing/2014/main" id="{D811DE31-9813-2FB9-7288-C3306B0F2617}"/>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12" name="Footer Placeholder 4">
            <a:extLst>
              <a:ext uri="{FF2B5EF4-FFF2-40B4-BE49-F238E27FC236}">
                <a16:creationId xmlns:a16="http://schemas.microsoft.com/office/drawing/2014/main" id="{E2F4D264-28FE-474D-0585-E47CF8B65B8B}"/>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4187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312367" y="617760"/>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Simulations results</a:t>
            </a:r>
          </a:p>
        </p:txBody>
      </p:sp>
      <p:pic>
        <p:nvPicPr>
          <p:cNvPr id="4" name="Picture 3">
            <a:extLst>
              <a:ext uri="{FF2B5EF4-FFF2-40B4-BE49-F238E27FC236}">
                <a16:creationId xmlns:a16="http://schemas.microsoft.com/office/drawing/2014/main" id="{1B1FC23C-CD53-F5FD-6B9D-D06DDBC38983}"/>
              </a:ext>
            </a:extLst>
          </p:cNvPr>
          <p:cNvPicPr>
            <a:picLocks noChangeAspect="1"/>
          </p:cNvPicPr>
          <p:nvPr/>
        </p:nvPicPr>
        <p:blipFill>
          <a:blip r:embed="rId3"/>
          <a:stretch>
            <a:fillRect/>
          </a:stretch>
        </p:blipFill>
        <p:spPr>
          <a:xfrm>
            <a:off x="2465755" y="1287419"/>
            <a:ext cx="2743987" cy="2301900"/>
          </a:xfrm>
          <a:prstGeom prst="rect">
            <a:avLst/>
          </a:prstGeom>
        </p:spPr>
      </p:pic>
      <p:pic>
        <p:nvPicPr>
          <p:cNvPr id="7" name="Picture 6">
            <a:extLst>
              <a:ext uri="{FF2B5EF4-FFF2-40B4-BE49-F238E27FC236}">
                <a16:creationId xmlns:a16="http://schemas.microsoft.com/office/drawing/2014/main" id="{34BC38EC-3421-38EF-5B41-9E6C531BF69B}"/>
              </a:ext>
            </a:extLst>
          </p:cNvPr>
          <p:cNvPicPr>
            <a:picLocks noChangeAspect="1"/>
          </p:cNvPicPr>
          <p:nvPr/>
        </p:nvPicPr>
        <p:blipFill>
          <a:blip r:embed="rId4"/>
          <a:stretch>
            <a:fillRect/>
          </a:stretch>
        </p:blipFill>
        <p:spPr>
          <a:xfrm>
            <a:off x="6837322" y="1167890"/>
            <a:ext cx="2888923" cy="2540957"/>
          </a:xfrm>
          <a:prstGeom prst="rect">
            <a:avLst/>
          </a:prstGeom>
        </p:spPr>
      </p:pic>
      <p:pic>
        <p:nvPicPr>
          <p:cNvPr id="10" name="Picture 9">
            <a:extLst>
              <a:ext uri="{FF2B5EF4-FFF2-40B4-BE49-F238E27FC236}">
                <a16:creationId xmlns:a16="http://schemas.microsoft.com/office/drawing/2014/main" id="{4F9D84D4-E40C-8888-A0FB-B4636FC59398}"/>
              </a:ext>
            </a:extLst>
          </p:cNvPr>
          <p:cNvPicPr>
            <a:picLocks noChangeAspect="1"/>
          </p:cNvPicPr>
          <p:nvPr/>
        </p:nvPicPr>
        <p:blipFill>
          <a:blip r:embed="rId5"/>
          <a:stretch>
            <a:fillRect/>
          </a:stretch>
        </p:blipFill>
        <p:spPr>
          <a:xfrm>
            <a:off x="4533086" y="3526973"/>
            <a:ext cx="2888923" cy="2549999"/>
          </a:xfrm>
          <a:prstGeom prst="rect">
            <a:avLst/>
          </a:prstGeom>
        </p:spPr>
      </p:pic>
      <p:pic>
        <p:nvPicPr>
          <p:cNvPr id="14" name="Picture 13">
            <a:extLst>
              <a:ext uri="{FF2B5EF4-FFF2-40B4-BE49-F238E27FC236}">
                <a16:creationId xmlns:a16="http://schemas.microsoft.com/office/drawing/2014/main" id="{1C7CF894-523E-00A8-9965-B3559DE8FC02}"/>
              </a:ext>
            </a:extLst>
          </p:cNvPr>
          <p:cNvPicPr>
            <a:picLocks noChangeAspect="1"/>
          </p:cNvPicPr>
          <p:nvPr/>
        </p:nvPicPr>
        <p:blipFill>
          <a:blip r:embed="rId6"/>
          <a:stretch>
            <a:fillRect/>
          </a:stretch>
        </p:blipFill>
        <p:spPr>
          <a:xfrm>
            <a:off x="1524000" y="6138530"/>
            <a:ext cx="9144000" cy="291548"/>
          </a:xfrm>
          <a:prstGeom prst="rect">
            <a:avLst/>
          </a:prstGeom>
        </p:spPr>
      </p:pic>
      <p:sp>
        <p:nvSpPr>
          <p:cNvPr id="3" name="Date Placeholder 3">
            <a:extLst>
              <a:ext uri="{FF2B5EF4-FFF2-40B4-BE49-F238E27FC236}">
                <a16:creationId xmlns:a16="http://schemas.microsoft.com/office/drawing/2014/main" id="{513719C2-65FD-65E9-569A-CC497D6269A9}"/>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6" name="Footer Placeholder 4">
            <a:extLst>
              <a:ext uri="{FF2B5EF4-FFF2-40B4-BE49-F238E27FC236}">
                <a16:creationId xmlns:a16="http://schemas.microsoft.com/office/drawing/2014/main" id="{68576C61-8AA8-52DF-2D07-197D5D367353}"/>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14547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6" descr="LenaNetworkTopology">
            <a:extLst>
              <a:ext uri="{FF2B5EF4-FFF2-40B4-BE49-F238E27FC236}">
                <a16:creationId xmlns:a16="http://schemas.microsoft.com/office/drawing/2014/main" id="{9DA8BAE7-5BE7-49BB-84AA-1D6128522729}"/>
              </a:ext>
            </a:extLst>
          </p:cNvPr>
          <p:cNvSpPr>
            <a:spLocks noChangeAspect="1" noChangeArrowheads="1"/>
          </p:cNvSpPr>
          <p:nvPr/>
        </p:nvSpPr>
        <p:spPr bwMode="auto">
          <a:xfrm>
            <a:off x="5438775"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defRPr/>
            </a:pPr>
            <a:endParaRPr lang="en-CA" sz="1800">
              <a:solidFill>
                <a:schemeClr val="tx1"/>
              </a:solidFill>
              <a:latin typeface="+mj-lt"/>
              <a:ea typeface="+mn-ea"/>
            </a:endParaRPr>
          </a:p>
        </p:txBody>
      </p:sp>
      <p:sp>
        <p:nvSpPr>
          <p:cNvPr id="4" name="TextBox 3">
            <a:extLst>
              <a:ext uri="{FF2B5EF4-FFF2-40B4-BE49-F238E27FC236}">
                <a16:creationId xmlns:a16="http://schemas.microsoft.com/office/drawing/2014/main" id="{8E02E25B-79D9-46A3-A4AC-FDA09395B6CE}"/>
              </a:ext>
            </a:extLst>
          </p:cNvPr>
          <p:cNvSpPr txBox="1"/>
          <p:nvPr/>
        </p:nvSpPr>
        <p:spPr>
          <a:xfrm>
            <a:off x="5227129" y="789512"/>
            <a:ext cx="7288306" cy="461665"/>
          </a:xfrm>
          <a:prstGeom prst="rect">
            <a:avLst/>
          </a:prstGeom>
          <a:noFill/>
        </p:spPr>
        <p:txBody>
          <a:bodyPr wrap="square" rtlCol="0">
            <a:spAutoFit/>
          </a:bodyPr>
          <a:lstStyle/>
          <a:p>
            <a:pPr defTabSz="914400" eaLnBrk="1" fontAlgn="auto" hangingPunct="1">
              <a:spcBef>
                <a:spcPts val="0"/>
              </a:spcBef>
              <a:spcAft>
                <a:spcPts val="0"/>
              </a:spcAft>
              <a:buClrTx/>
              <a:buSzTx/>
              <a:defRPr/>
            </a:pPr>
            <a:r>
              <a:rPr lang="en-US" b="1" kern="0" dirty="0">
                <a:solidFill>
                  <a:schemeClr val="tx1"/>
                </a:solidFill>
                <a:latin typeface="+mj-lt"/>
                <a:ea typeface="Urbanist" panose="020B0A04040200000203" pitchFamily="34" charset="0"/>
                <a:cs typeface="Urbanist" panose="020B0A04040200000203" pitchFamily="34" charset="0"/>
                <a:sym typeface="Verdana"/>
              </a:rPr>
              <a:t>Conclusions</a:t>
            </a:r>
          </a:p>
        </p:txBody>
      </p:sp>
      <p:sp>
        <p:nvSpPr>
          <p:cNvPr id="3" name="TextBox 2">
            <a:extLst>
              <a:ext uri="{FF2B5EF4-FFF2-40B4-BE49-F238E27FC236}">
                <a16:creationId xmlns:a16="http://schemas.microsoft.com/office/drawing/2014/main" id="{8D194760-B8B9-840B-88CB-F169899DEFBB}"/>
              </a:ext>
            </a:extLst>
          </p:cNvPr>
          <p:cNvSpPr txBox="1"/>
          <p:nvPr/>
        </p:nvSpPr>
        <p:spPr>
          <a:xfrm>
            <a:off x="969454" y="1251177"/>
            <a:ext cx="10253091" cy="5355312"/>
          </a:xfrm>
          <a:prstGeom prst="rect">
            <a:avLst/>
          </a:prstGeom>
          <a:noFill/>
        </p:spPr>
        <p:txBody>
          <a:bodyPr wrap="square">
            <a:spAutoFit/>
          </a:bodyPr>
          <a:lstStyle/>
          <a:p>
            <a:pPr algn="just"/>
            <a:r>
              <a:rPr lang="en-US" sz="1800" dirty="0">
                <a:solidFill>
                  <a:schemeClr val="tx1"/>
                </a:solidFill>
                <a:latin typeface="+mj-lt"/>
              </a:rPr>
              <a:t>We have presented a Soft-Actor Critic (SAC) Reinforcement Learning (RL) named Multi-Headed Recurrent Soft-Actor Critic (MH-RSAC) that is capable to perform traffic allocation in Multi-Link Operation 802.11be networks:</a:t>
            </a:r>
          </a:p>
          <a:p>
            <a:pPr marL="342900" indent="-342900" algn="just">
              <a:buAutoNum type="arabicPeriod"/>
            </a:pPr>
            <a:endParaRPr lang="en-US" sz="1800" dirty="0">
              <a:solidFill>
                <a:schemeClr val="tx1"/>
              </a:solidFill>
              <a:latin typeface="+mj-lt"/>
            </a:endParaRPr>
          </a:p>
          <a:p>
            <a:pPr marL="342900" indent="-342900" algn="just">
              <a:buAutoNum type="arabicPeriod"/>
            </a:pPr>
            <a:r>
              <a:rPr lang="en-US" sz="1800" dirty="0">
                <a:solidFill>
                  <a:schemeClr val="tx1"/>
                </a:solidFill>
                <a:latin typeface="+mj-lt"/>
              </a:rPr>
              <a:t>We have used two main techniques to reduce the non-Markovian behavior of the scenario that involve the usage of Long Short-Term Memory (LSTM) neural networks and rewards with hindsight. </a:t>
            </a:r>
          </a:p>
          <a:p>
            <a:pPr marL="342900" indent="-342900" algn="just">
              <a:buAutoNum type="arabicPeriod"/>
            </a:pPr>
            <a:endParaRPr lang="en-US" sz="1800" dirty="0">
              <a:solidFill>
                <a:schemeClr val="tx1"/>
              </a:solidFill>
              <a:latin typeface="+mj-lt"/>
            </a:endParaRPr>
          </a:p>
          <a:p>
            <a:pPr marL="342900" indent="-342900" algn="just">
              <a:buAutoNum type="arabicPeriod"/>
            </a:pPr>
            <a:r>
              <a:rPr lang="en-US" sz="1800" dirty="0">
                <a:solidFill>
                  <a:schemeClr val="tx1"/>
                </a:solidFill>
                <a:latin typeface="+mj-lt"/>
              </a:rPr>
              <a:t>We have compared the proposed RL algorithms in terms of convergence and observed the best performance for the case of the MH-RSAC with “avg” operator and utilization of rewards with hindsight, MH-RSAC (</a:t>
            </a:r>
            <a:r>
              <a:rPr lang="en-US" sz="1800" dirty="0" err="1">
                <a:solidFill>
                  <a:schemeClr val="tx1"/>
                </a:solidFill>
                <a:latin typeface="+mj-lt"/>
              </a:rPr>
              <a:t>Qavg</a:t>
            </a:r>
            <a:r>
              <a:rPr lang="en-US" sz="1800" dirty="0">
                <a:solidFill>
                  <a:schemeClr val="tx1"/>
                </a:solidFill>
                <a:latin typeface="+mj-lt"/>
              </a:rPr>
              <a:t>, Rh). </a:t>
            </a:r>
          </a:p>
          <a:p>
            <a:pPr marL="342900" indent="-342900" algn="just">
              <a:buAutoNum type="arabicPeriod"/>
            </a:pPr>
            <a:endParaRPr lang="en-US" sz="1800" dirty="0">
              <a:solidFill>
                <a:schemeClr val="tx1"/>
              </a:solidFill>
              <a:latin typeface="+mj-lt"/>
            </a:endParaRPr>
          </a:p>
          <a:p>
            <a:pPr marL="342900" indent="-342900" algn="just">
              <a:buFontTx/>
              <a:buAutoNum type="arabicPeriod"/>
            </a:pPr>
            <a:r>
              <a:rPr lang="en-US" sz="1800" dirty="0">
                <a:solidFill>
                  <a:schemeClr val="tx1"/>
                </a:solidFill>
                <a:latin typeface="+mj-lt"/>
              </a:rPr>
              <a:t>Results have showed that MH-RSAC (</a:t>
            </a:r>
            <a:r>
              <a:rPr lang="en-US" sz="1800" dirty="0" err="1">
                <a:solidFill>
                  <a:schemeClr val="tx1"/>
                </a:solidFill>
                <a:latin typeface="+mj-lt"/>
              </a:rPr>
              <a:t>Qavg</a:t>
            </a:r>
            <a:r>
              <a:rPr lang="en-US" sz="1800" dirty="0">
                <a:solidFill>
                  <a:schemeClr val="tx1"/>
                </a:solidFill>
                <a:latin typeface="+mj-lt"/>
              </a:rPr>
              <a:t>, Rh) outperforms in terms of TDR the Single Link Less Congested Interface (SLCI) baseline with an average gain of 34.2% and 35.2% and the Multi Link Congestion-aware Load balancing at flow arrivals (MCAA) baseline with 2.5% and 6% in the U1 and U2 proposed scenarios, respectively. </a:t>
            </a:r>
          </a:p>
          <a:p>
            <a:pPr marL="342900" indent="-342900" algn="just">
              <a:buFontTx/>
              <a:buAutoNum type="arabicPeriod"/>
            </a:pPr>
            <a:endParaRPr lang="en-US" sz="1800" dirty="0">
              <a:solidFill>
                <a:schemeClr val="tx1"/>
              </a:solidFill>
              <a:latin typeface="+mj-lt"/>
            </a:endParaRPr>
          </a:p>
          <a:p>
            <a:pPr marL="342900" indent="-342900" algn="just">
              <a:buFontTx/>
              <a:buAutoNum type="arabicPeriod"/>
            </a:pPr>
            <a:r>
              <a:rPr lang="en-US" sz="1800" dirty="0">
                <a:solidFill>
                  <a:schemeClr val="tx1"/>
                </a:solidFill>
                <a:latin typeface="+mj-lt"/>
              </a:rPr>
              <a:t>Results have showed an improvement of the MH-RSAC scheme in terms of FS of up to 25.6% and 6% for the SCLI and MCAA, respectively. </a:t>
            </a:r>
          </a:p>
          <a:p>
            <a:pPr algn="just"/>
            <a:endParaRPr lang="en-US" sz="1800" dirty="0">
              <a:solidFill>
                <a:schemeClr val="tx1"/>
              </a:solidFill>
              <a:latin typeface="+mj-lt"/>
            </a:endParaRPr>
          </a:p>
        </p:txBody>
      </p:sp>
      <p:sp>
        <p:nvSpPr>
          <p:cNvPr id="2" name="Date Placeholder 3">
            <a:extLst>
              <a:ext uri="{FF2B5EF4-FFF2-40B4-BE49-F238E27FC236}">
                <a16:creationId xmlns:a16="http://schemas.microsoft.com/office/drawing/2014/main" id="{60C1DF0B-8A59-D19D-1DCA-C59D7174DBC1}"/>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1B2837C8-B121-5672-2878-6BC3BC046336}"/>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73223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a:extLst>
              <a:ext uri="{FF2B5EF4-FFF2-40B4-BE49-F238E27FC236}">
                <a16:creationId xmlns:a16="http://schemas.microsoft.com/office/drawing/2014/main" id="{1EC05CFE-BF1C-22B6-A5AC-067746010682}"/>
              </a:ext>
            </a:extLst>
          </p:cNvPr>
          <p:cNvSpPr txBox="1"/>
          <p:nvPr/>
        </p:nvSpPr>
        <p:spPr>
          <a:xfrm>
            <a:off x="799346" y="2782669"/>
            <a:ext cx="5499085" cy="646331"/>
          </a:xfrm>
          <a:prstGeom prst="rect">
            <a:avLst/>
          </a:prstGeom>
          <a:noFill/>
        </p:spPr>
        <p:txBody>
          <a:bodyPr wrap="square">
            <a:spAutoFit/>
          </a:bodyPr>
          <a:lstStyle/>
          <a:p>
            <a:pPr defTabSz="914400" eaLnBrk="1" fontAlgn="auto" hangingPunct="1">
              <a:spcBef>
                <a:spcPts val="0"/>
              </a:spcBef>
              <a:spcAft>
                <a:spcPts val="0"/>
              </a:spcAft>
              <a:buSzTx/>
              <a:defRPr/>
            </a:pPr>
            <a:r>
              <a:rPr lang="en-US" altLang="zh-CN" sz="3600" b="1" kern="0" dirty="0">
                <a:solidFill>
                  <a:schemeClr val="tx1"/>
                </a:solidFill>
                <a:latin typeface="+mn-lt"/>
                <a:ea typeface="Urbanist Medium" panose="020B0A04040200000203" pitchFamily="34" charset="0"/>
                <a:cs typeface="Urbanist Medium" panose="020B0A04040200000203" pitchFamily="34" charset="0"/>
                <a:sym typeface="Verdana"/>
              </a:rPr>
              <a:t>Thank you!</a:t>
            </a:r>
            <a:endParaRPr lang="zh-CN" altLang="en-US" sz="2000" kern="0" dirty="0">
              <a:solidFill>
                <a:schemeClr val="tx1"/>
              </a:solidFill>
              <a:latin typeface="+mn-lt"/>
              <a:cs typeface="Urbanist Medium" panose="020B0A04040200000203" pitchFamily="34" charset="0"/>
              <a:sym typeface="Arial"/>
            </a:endParaRPr>
          </a:p>
        </p:txBody>
      </p:sp>
      <p:sp>
        <p:nvSpPr>
          <p:cNvPr id="5" name="TextBox 4">
            <a:extLst>
              <a:ext uri="{FF2B5EF4-FFF2-40B4-BE49-F238E27FC236}">
                <a16:creationId xmlns:a16="http://schemas.microsoft.com/office/drawing/2014/main" id="{135223F4-66F5-1127-DFBB-37E007534AA0}"/>
              </a:ext>
            </a:extLst>
          </p:cNvPr>
          <p:cNvSpPr txBox="1"/>
          <p:nvPr/>
        </p:nvSpPr>
        <p:spPr>
          <a:xfrm>
            <a:off x="863354" y="3278457"/>
            <a:ext cx="4529437" cy="830997"/>
          </a:xfrm>
          <a:prstGeom prst="rect">
            <a:avLst/>
          </a:prstGeom>
          <a:noFill/>
        </p:spPr>
        <p:txBody>
          <a:bodyPr wrap="square">
            <a:spAutoFit/>
          </a:bodyPr>
          <a:lstStyle/>
          <a:p>
            <a:pPr defTabSz="914400" eaLnBrk="1" fontAlgn="auto" hangingPunct="1">
              <a:spcBef>
                <a:spcPts val="0"/>
              </a:spcBef>
              <a:spcAft>
                <a:spcPts val="0"/>
              </a:spcAft>
              <a:buSzTx/>
              <a:defRPr/>
            </a:pPr>
            <a:r>
              <a:rPr lang="en-US" kern="0" dirty="0">
                <a:solidFill>
                  <a:schemeClr val="tx1"/>
                </a:solidFill>
                <a:latin typeface="+mn-lt"/>
                <a:ea typeface="Urbanist Light" panose="020B0A04040200000203" pitchFamily="34" charset="0"/>
                <a:cs typeface="Times New Roman" panose="02020603050405020304" pitchFamily="18" charset="0"/>
                <a:sym typeface="Arial"/>
              </a:rPr>
              <a:t>Email: </a:t>
            </a:r>
            <a:r>
              <a:rPr lang="en-US" kern="0" dirty="0">
                <a:solidFill>
                  <a:schemeClr val="tx1"/>
                </a:solidFill>
                <a:latin typeface="+mn-lt"/>
                <a:ea typeface="Urbanist Light" panose="020B0A04040200000203"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pitur008@uottawa.ca</a:t>
            </a:r>
            <a:r>
              <a:rPr lang="en-US" kern="0" dirty="0">
                <a:solidFill>
                  <a:schemeClr val="tx1"/>
                </a:solidFill>
                <a:latin typeface="+mn-lt"/>
                <a:ea typeface="Urbanist Light" panose="020B0A04040200000203" pitchFamily="34" charset="0"/>
                <a:cs typeface="Times New Roman" panose="02020603050405020304" pitchFamily="18" charset="0"/>
                <a:sym typeface="Arial"/>
              </a:rPr>
              <a:t> </a:t>
            </a:r>
          </a:p>
          <a:p>
            <a:pPr defTabSz="914400" eaLnBrk="1" fontAlgn="auto" hangingPunct="1">
              <a:spcBef>
                <a:spcPts val="0"/>
              </a:spcBef>
              <a:spcAft>
                <a:spcPts val="0"/>
              </a:spcAft>
              <a:buSzTx/>
              <a:defRPr/>
            </a:pPr>
            <a:endParaRPr lang="en-US" kern="0" dirty="0">
              <a:solidFill>
                <a:schemeClr val="tx1"/>
              </a:solidFill>
              <a:latin typeface="+mn-lt"/>
              <a:ea typeface="Urbanist Light" panose="020B0A04040200000203" pitchFamily="34" charset="0"/>
              <a:cs typeface="Times New Roman" panose="02020603050405020304" pitchFamily="18" charset="0"/>
              <a:sym typeface="Arial"/>
            </a:endParaRPr>
          </a:p>
        </p:txBody>
      </p:sp>
      <p:sp>
        <p:nvSpPr>
          <p:cNvPr id="3" name="Date Placeholder 3">
            <a:extLst>
              <a:ext uri="{FF2B5EF4-FFF2-40B4-BE49-F238E27FC236}">
                <a16:creationId xmlns:a16="http://schemas.microsoft.com/office/drawing/2014/main" id="{A8125153-2868-7864-D076-F3199163A5A3}"/>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95BC80BC-4F3C-539F-3DB1-6FCD7B558FB4}"/>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71410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872769-A993-8181-307C-AD4B4877661D}"/>
              </a:ext>
            </a:extLst>
          </p:cNvPr>
          <p:cNvSpPr txBox="1"/>
          <p:nvPr/>
        </p:nvSpPr>
        <p:spPr>
          <a:xfrm>
            <a:off x="812800" y="1531889"/>
            <a:ext cx="10375900" cy="4886338"/>
          </a:xfrm>
          <a:prstGeom prst="rect">
            <a:avLst/>
          </a:prstGeom>
          <a:noFill/>
        </p:spPr>
        <p:txBody>
          <a:bodyPr wrap="square">
            <a:spAutoFit/>
          </a:bodyPr>
          <a:lstStyle/>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[1] P. E. Iturria-Rivera and M. Erol-Kantarci, “Competitive Multi-Agent Load Balancing with Adaptive Policies in Wireless Networks,” in IEEE</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19th Annual Consumer Communications &amp; Networking Conference (CCNC), 2022, pp. 796–801.</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[2] T.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Haarnoja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 Zhou, P.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Abbeel</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and S. Levine, “Soft actor-critic: Off policy maximum entropy deep reinforcement learning with a stochastic actor,” in 35th International Conference on Machine Learning (ICML),  2018.</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[3] S. Zhao, H. Abou-</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zeid</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R.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Atawia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Y. S. K. Manjunath, A. B. Sediq, and X.-P. Zhang, “Virtual Reality Gaming on the Cloud: A Reality Check,” pp. 1–6, 2021. </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[4] A. Lopez-</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Raventos</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“IEEE 802.11be Multi-Link Operation: When the best could be to use only a single interface,” in 19th</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Mediterranean Communication and Computer Networking Conference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MedComNet</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2021.</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[5] M.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Carrascosa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G. Geraci, E. Knightly,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 Experimental Study of Latency for IEEE 802.11be Multi-link Operation,” in</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IEEE International Conference on Communications (ICC), 2022, pp. 2507–2512.</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[6] A. Lopez-</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Raventos</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“Dynamic Traffic Allocation in IEEE 802.11be Multi-Link WLANs,” IEEE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Wirel</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Commun</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Lett.,</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vol. 11, no. 7, pp. 1404–1408, 2022. </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[7] M. Yang and B. Li, “Survey and Perspective on Extremely High Throughput (EHT) WLAN — IEEE 802.11be,” Mobile Networks and</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Applications, 2020. </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[8] M.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Carrascosa-Zamacois</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G. Geraci, L. Galati-Giordano, A. Jonsson,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“Understanding Multi-link Operation in Wi-Fi 7:</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Performance, Anomalies, and Solutions,” 2022. [Online]. Available: https://arxiv.org/abs/2210.07695</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[9] S. Fujimoto, H. Van Hoof, and D.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Meger</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“Addressing Function Approximation Error in Actor-Critic Methods,” in 35th International Conference on Machine Learning (ICML), 2018.</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[10] H. Zhou, Z. Lin, J. Li, D. Ye, Q. Fu, and W. Yang, “Revisiting Discrete Soft Actor-Critic,” 2022. [Online]. Available: </a:t>
            </a:r>
            <a:r>
              <a:rPr lang="en-US" sz="1100" kern="0" dirty="0">
                <a:solidFill>
                  <a:prstClr val="black"/>
                </a:solidFill>
                <a:latin typeface="+mn-lt"/>
                <a:ea typeface="Urbanist Medium" panose="020B0A04040200000203" pitchFamily="34" charset="0"/>
                <a:cs typeface="Times New Roman" panose="02020603050405020304" pitchFamily="18" charset="0"/>
                <a:sym typeface="Arial"/>
                <a:hlinkClick r:id="rId3"/>
              </a:rPr>
              <a:t>https://arxiv.org/abs/2209</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t>
            </a:r>
          </a:p>
          <a:p>
            <a:pPr algn="just" defTabSz="914400" eaLnBrk="1" fontAlgn="auto" hangingPunct="1">
              <a:lnSpc>
                <a:spcPct val="150000"/>
              </a:lnSpc>
              <a:spcBef>
                <a:spcPts val="0"/>
              </a:spcBef>
              <a:spcAft>
                <a:spcPts val="0"/>
              </a:spcAft>
              <a:buSzTx/>
              <a:defRPr/>
            </a:pPr>
            <a:endParaRPr lang="en-CA" sz="1100" kern="0" dirty="0">
              <a:solidFill>
                <a:srgbClr val="000000"/>
              </a:solidFill>
              <a:latin typeface="+mn-lt"/>
              <a:ea typeface="Urbanist Medium" panose="020B0A04040200000203"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2FF81B0F-BC4C-D5FF-76D3-6E47CAD3828E}"/>
              </a:ext>
            </a:extLst>
          </p:cNvPr>
          <p:cNvSpPr txBox="1"/>
          <p:nvPr/>
        </p:nvSpPr>
        <p:spPr>
          <a:xfrm>
            <a:off x="5321300" y="886768"/>
            <a:ext cx="6096000" cy="461665"/>
          </a:xfrm>
          <a:prstGeom prst="rect">
            <a:avLst/>
          </a:prstGeom>
          <a:noFill/>
        </p:spPr>
        <p:txBody>
          <a:bodyPr wrap="square">
            <a:spAutoFit/>
          </a:bodyPr>
          <a:lstStyle/>
          <a:p>
            <a:r>
              <a:rPr lang="en-US" b="1" kern="0" dirty="0">
                <a:solidFill>
                  <a:schemeClr val="tx1"/>
                </a:solidFill>
                <a:latin typeface="+mj-lt"/>
                <a:sym typeface="Verdana"/>
              </a:rPr>
              <a:t>References</a:t>
            </a:r>
            <a:endParaRPr lang="en-CA" dirty="0"/>
          </a:p>
        </p:txBody>
      </p:sp>
      <p:sp>
        <p:nvSpPr>
          <p:cNvPr id="2" name="Date Placeholder 3">
            <a:extLst>
              <a:ext uri="{FF2B5EF4-FFF2-40B4-BE49-F238E27FC236}">
                <a16:creationId xmlns:a16="http://schemas.microsoft.com/office/drawing/2014/main" id="{D1E8006B-76B5-3B23-563E-7B51C29F8F75}"/>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3" name="Footer Placeholder 4">
            <a:extLst>
              <a:ext uri="{FF2B5EF4-FFF2-40B4-BE49-F238E27FC236}">
                <a16:creationId xmlns:a16="http://schemas.microsoft.com/office/drawing/2014/main" id="{50120D57-D524-F3FC-E19A-22D3B29A6C2A}"/>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71603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960880" y="771238"/>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Timeline of Wi-Fi evolution</a:t>
            </a:r>
          </a:p>
          <a:p>
            <a:pPr defTabSz="914400" eaLnBrk="1" fontAlgn="auto" hangingPunct="1">
              <a:defRPr/>
            </a:pPr>
            <a:endParaRPr lang="en-CA" sz="2400" kern="0" dirty="0">
              <a:latin typeface="Abadi" panose="020B0604020104020204" pitchFamily="34" charset="0"/>
              <a:ea typeface="CMU Sans Serif" panose="02000603000000000000" pitchFamily="2" charset="0"/>
              <a:cs typeface="CMU Sans Serif" panose="02000603000000000000" pitchFamily="2" charset="0"/>
            </a:endParaRPr>
          </a:p>
        </p:txBody>
      </p:sp>
      <p:pic>
        <p:nvPicPr>
          <p:cNvPr id="4" name="Picture 3">
            <a:extLst>
              <a:ext uri="{FF2B5EF4-FFF2-40B4-BE49-F238E27FC236}">
                <a16:creationId xmlns:a16="http://schemas.microsoft.com/office/drawing/2014/main" id="{5D3DC4A2-436A-75C5-9204-FA946C60282A}"/>
              </a:ext>
            </a:extLst>
          </p:cNvPr>
          <p:cNvPicPr>
            <a:picLocks noChangeAspect="1"/>
          </p:cNvPicPr>
          <p:nvPr/>
        </p:nvPicPr>
        <p:blipFill>
          <a:blip r:embed="rId3"/>
          <a:stretch>
            <a:fillRect/>
          </a:stretch>
        </p:blipFill>
        <p:spPr>
          <a:xfrm>
            <a:off x="790575" y="1692027"/>
            <a:ext cx="11106150" cy="3353121"/>
          </a:xfrm>
          <a:prstGeom prst="rect">
            <a:avLst/>
          </a:prstGeom>
        </p:spPr>
      </p:pic>
      <p:sp>
        <p:nvSpPr>
          <p:cNvPr id="5" name="Rectangle 4">
            <a:extLst>
              <a:ext uri="{FF2B5EF4-FFF2-40B4-BE49-F238E27FC236}">
                <a16:creationId xmlns:a16="http://schemas.microsoft.com/office/drawing/2014/main" id="{3EDF249D-C321-A73A-D25B-D3BB2208E1FF}"/>
              </a:ext>
            </a:extLst>
          </p:cNvPr>
          <p:cNvSpPr/>
          <p:nvPr/>
        </p:nvSpPr>
        <p:spPr>
          <a:xfrm>
            <a:off x="9038350" y="1753624"/>
            <a:ext cx="2658349" cy="3350751"/>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DF7FEA77-BBE7-42C7-2BCA-858054531903}"/>
              </a:ext>
            </a:extLst>
          </p:cNvPr>
          <p:cNvSpPr txBox="1"/>
          <p:nvPr/>
        </p:nvSpPr>
        <p:spPr>
          <a:xfrm>
            <a:off x="3368676" y="5332271"/>
            <a:ext cx="6278880" cy="338554"/>
          </a:xfrm>
          <a:prstGeom prst="rect">
            <a:avLst/>
          </a:prstGeom>
          <a:noFill/>
        </p:spPr>
        <p:txBody>
          <a:bodyPr wrap="square">
            <a:spAutoFit/>
          </a:bodyPr>
          <a:lstStyle/>
          <a:p>
            <a:r>
              <a:rPr lang="en-US" sz="1600" dirty="0">
                <a:solidFill>
                  <a:schemeClr val="tx1"/>
                </a:solidFill>
                <a:latin typeface="+mn-lt"/>
              </a:rPr>
              <a:t>IEEE 802.11 Working Group (as 2023-08-31)**</a:t>
            </a:r>
            <a:endParaRPr lang="en-CA" sz="1600" dirty="0">
              <a:solidFill>
                <a:schemeClr val="tx1"/>
              </a:solidFill>
              <a:latin typeface="+mn-lt"/>
            </a:endParaRPr>
          </a:p>
        </p:txBody>
      </p:sp>
      <p:sp>
        <p:nvSpPr>
          <p:cNvPr id="9" name="TextBox 8">
            <a:extLst>
              <a:ext uri="{FF2B5EF4-FFF2-40B4-BE49-F238E27FC236}">
                <a16:creationId xmlns:a16="http://schemas.microsoft.com/office/drawing/2014/main" id="{D6E2C9F2-213C-C0E3-3E29-5B9DEBD08ABF}"/>
              </a:ext>
            </a:extLst>
          </p:cNvPr>
          <p:cNvSpPr txBox="1"/>
          <p:nvPr/>
        </p:nvSpPr>
        <p:spPr>
          <a:xfrm>
            <a:off x="3368676" y="5619394"/>
            <a:ext cx="6278879" cy="338554"/>
          </a:xfrm>
          <a:prstGeom prst="rect">
            <a:avLst/>
          </a:prstGeom>
          <a:noFill/>
        </p:spPr>
        <p:txBody>
          <a:bodyPr wrap="square">
            <a:spAutoFit/>
          </a:bodyPr>
          <a:lstStyle/>
          <a:p>
            <a:r>
              <a:rPr lang="en-CA" sz="1600" b="1" dirty="0">
                <a:solidFill>
                  <a:schemeClr val="tx1"/>
                </a:solidFill>
                <a:latin typeface="+mn-lt"/>
              </a:rPr>
              <a:t>Final 802.11 WG Approval </a:t>
            </a:r>
            <a:r>
              <a:rPr lang="en-CA" sz="1600" b="1" dirty="0">
                <a:solidFill>
                  <a:schemeClr val="tx1"/>
                </a:solidFill>
                <a:latin typeface="+mn-lt"/>
                <a:sym typeface="Wingdings" panose="05000000000000000000" pitchFamily="2" charset="2"/>
              </a:rPr>
              <a:t> September 2024</a:t>
            </a:r>
            <a:endParaRPr lang="en-CA" sz="1600" dirty="0">
              <a:solidFill>
                <a:schemeClr val="tx1"/>
              </a:solidFill>
              <a:latin typeface="+mn-lt"/>
            </a:endParaRPr>
          </a:p>
        </p:txBody>
      </p:sp>
      <p:sp>
        <p:nvSpPr>
          <p:cNvPr id="12" name="TextBox 11">
            <a:extLst>
              <a:ext uri="{FF2B5EF4-FFF2-40B4-BE49-F238E27FC236}">
                <a16:creationId xmlns:a16="http://schemas.microsoft.com/office/drawing/2014/main" id="{3DE0BE4C-7E82-3B31-7D8B-674FA4335BC5}"/>
              </a:ext>
            </a:extLst>
          </p:cNvPr>
          <p:cNvSpPr txBox="1"/>
          <p:nvPr/>
        </p:nvSpPr>
        <p:spPr>
          <a:xfrm>
            <a:off x="848927" y="6086762"/>
            <a:ext cx="7530798" cy="369332"/>
          </a:xfrm>
          <a:prstGeom prst="rect">
            <a:avLst/>
          </a:prstGeom>
          <a:noFill/>
        </p:spPr>
        <p:txBody>
          <a:bodyPr wrap="square">
            <a:spAutoFit/>
          </a:bodyPr>
          <a:lstStyle/>
          <a:p>
            <a:r>
              <a:rPr lang="en-CA" sz="900" dirty="0">
                <a:solidFill>
                  <a:schemeClr val="tx1"/>
                </a:solidFill>
              </a:rPr>
              <a:t>*IEEE 802.11 WG. </a:t>
            </a:r>
            <a:r>
              <a:rPr lang="en-CA" sz="900" dirty="0">
                <a:solidFill>
                  <a:schemeClr val="tx1"/>
                </a:solidFill>
                <a:hlinkClick r:id="rId4"/>
              </a:rPr>
              <a:t>https://www.ieee802.org/11/Reports/802.11_Timelines.htm</a:t>
            </a:r>
            <a:endParaRPr lang="en-CA" sz="900" dirty="0">
              <a:solidFill>
                <a:schemeClr val="tx1"/>
              </a:solidFill>
            </a:endParaRPr>
          </a:p>
          <a:p>
            <a:r>
              <a:rPr lang="en-US" sz="900" dirty="0" err="1">
                <a:solidFill>
                  <a:schemeClr val="tx1"/>
                </a:solidFill>
              </a:rPr>
              <a:t>Mediatek</a:t>
            </a:r>
            <a:r>
              <a:rPr lang="en-US" sz="900" dirty="0">
                <a:solidFill>
                  <a:schemeClr val="tx1"/>
                </a:solidFill>
              </a:rPr>
              <a:t>, “Key Advantages of Wi-Fi 7: Performance, MRU &amp; MLO”, White paper,  Feb 2022. </a:t>
            </a:r>
            <a:endParaRPr lang="en-CA" sz="900" dirty="0">
              <a:solidFill>
                <a:schemeClr val="tx1"/>
              </a:solidFill>
            </a:endParaRPr>
          </a:p>
        </p:txBody>
      </p:sp>
      <p:sp>
        <p:nvSpPr>
          <p:cNvPr id="14" name="TextBox 13">
            <a:extLst>
              <a:ext uri="{FF2B5EF4-FFF2-40B4-BE49-F238E27FC236}">
                <a16:creationId xmlns:a16="http://schemas.microsoft.com/office/drawing/2014/main" id="{CD993D6B-7EE7-E74D-0355-47108628A97C}"/>
              </a:ext>
            </a:extLst>
          </p:cNvPr>
          <p:cNvSpPr txBox="1"/>
          <p:nvPr/>
        </p:nvSpPr>
        <p:spPr>
          <a:xfrm>
            <a:off x="3918253" y="1217788"/>
            <a:ext cx="6312867" cy="338554"/>
          </a:xfrm>
          <a:prstGeom prst="rect">
            <a:avLst/>
          </a:prstGeom>
          <a:noFill/>
        </p:spPr>
        <p:txBody>
          <a:bodyPr wrap="square">
            <a:spAutoFit/>
          </a:bodyPr>
          <a:lstStyle/>
          <a:p>
            <a:r>
              <a:rPr lang="en-US" sz="1600" b="1" dirty="0">
                <a:solidFill>
                  <a:schemeClr val="tx1"/>
                </a:solidFill>
              </a:rPr>
              <a:t>Key evolutions of different Wi-Fi generations*</a:t>
            </a:r>
            <a:endParaRPr lang="en-CA" sz="1600" b="1" dirty="0">
              <a:solidFill>
                <a:schemeClr val="tx1"/>
              </a:solidFill>
            </a:endParaRPr>
          </a:p>
        </p:txBody>
      </p:sp>
      <p:sp>
        <p:nvSpPr>
          <p:cNvPr id="3" name="Date Placeholder 3">
            <a:extLst>
              <a:ext uri="{FF2B5EF4-FFF2-40B4-BE49-F238E27FC236}">
                <a16:creationId xmlns:a16="http://schemas.microsoft.com/office/drawing/2014/main" id="{1949BFEE-F24B-0F00-0A04-75F370D9FDFA}"/>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6" name="Footer Placeholder 4">
            <a:extLst>
              <a:ext uri="{FF2B5EF4-FFF2-40B4-BE49-F238E27FC236}">
                <a16:creationId xmlns:a16="http://schemas.microsoft.com/office/drawing/2014/main" id="{B09002F0-7FED-8F7E-4FB7-12454E1336A6}"/>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3173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616593" y="681861"/>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defTabSz="914400" eaLnBrk="1" fontAlgn="auto" hangingPunct="1">
              <a:defRPr/>
            </a:pPr>
            <a:r>
              <a:rPr lang="en-US" sz="2400" kern="0" dirty="0">
                <a:solidFill>
                  <a:schemeClr val="tx1"/>
                </a:solidFill>
                <a:latin typeface="+mj-lt"/>
                <a:ea typeface="CMU Sans Serif" panose="02000603000000000000" pitchFamily="2" charset="0"/>
                <a:cs typeface="CMU Sans Serif" panose="02000603000000000000" pitchFamily="2" charset="0"/>
              </a:rPr>
              <a:t>A primer on Wi-Fi 7: New features and differences (I)</a:t>
            </a:r>
          </a:p>
        </p:txBody>
      </p:sp>
      <p:sp>
        <p:nvSpPr>
          <p:cNvPr id="10" name="TextBox 9">
            <a:extLst>
              <a:ext uri="{FF2B5EF4-FFF2-40B4-BE49-F238E27FC236}">
                <a16:creationId xmlns:a16="http://schemas.microsoft.com/office/drawing/2014/main" id="{1F3C38E3-9CE8-107B-F3AD-6BDA0B7F9453}"/>
              </a:ext>
            </a:extLst>
          </p:cNvPr>
          <p:cNvSpPr txBox="1"/>
          <p:nvPr/>
        </p:nvSpPr>
        <p:spPr>
          <a:xfrm>
            <a:off x="914400" y="1461409"/>
            <a:ext cx="10477499" cy="1261884"/>
          </a:xfrm>
          <a:prstGeom prst="rect">
            <a:avLst/>
          </a:prstGeom>
          <a:noFill/>
        </p:spPr>
        <p:txBody>
          <a:bodyPr wrap="square" rtlCol="0">
            <a:spAutoFit/>
          </a:bodyPr>
          <a:lstStyle/>
          <a:p>
            <a:pPr algn="just"/>
            <a:r>
              <a:rPr lang="en-US" sz="2000" dirty="0">
                <a:solidFill>
                  <a:srgbClr val="C00000"/>
                </a:solidFill>
                <a:latin typeface="+mn-lt"/>
              </a:rPr>
              <a:t>Where we come from?</a:t>
            </a:r>
          </a:p>
          <a:p>
            <a:pPr algn="just"/>
            <a:endParaRPr lang="en-US" sz="2000" dirty="0">
              <a:solidFill>
                <a:srgbClr val="C00000"/>
              </a:solidFill>
              <a:latin typeface="+mn-lt"/>
            </a:endParaRPr>
          </a:p>
          <a:p>
            <a:pPr algn="just"/>
            <a:r>
              <a:rPr lang="en-US" sz="1800" dirty="0">
                <a:solidFill>
                  <a:schemeClr val="tx1"/>
                </a:solidFill>
                <a:latin typeface="+mn-lt"/>
              </a:rPr>
              <a:t>Wi-Fi 6, based on IEEE 802.11ax dealt with crowded deployments by improving network efficiency and battery consumption.</a:t>
            </a:r>
            <a:endParaRPr lang="en-US" sz="1800" dirty="0">
              <a:solidFill>
                <a:schemeClr val="tx1"/>
              </a:solidFill>
              <a:latin typeface="+mn-lt"/>
              <a:ea typeface="CMU Concrete" panose="02000603000000000000" pitchFamily="2" charset="0"/>
              <a:cs typeface="CMU Concrete" panose="02000603000000000000" pitchFamily="2" charset="0"/>
            </a:endParaRPr>
          </a:p>
        </p:txBody>
      </p:sp>
      <p:sp>
        <p:nvSpPr>
          <p:cNvPr id="4" name="TextBox 3">
            <a:extLst>
              <a:ext uri="{FF2B5EF4-FFF2-40B4-BE49-F238E27FC236}">
                <a16:creationId xmlns:a16="http://schemas.microsoft.com/office/drawing/2014/main" id="{DC57254A-E00C-862E-0E25-C165877E58BC}"/>
              </a:ext>
            </a:extLst>
          </p:cNvPr>
          <p:cNvSpPr txBox="1"/>
          <p:nvPr/>
        </p:nvSpPr>
        <p:spPr>
          <a:xfrm>
            <a:off x="914400" y="2793844"/>
            <a:ext cx="4586514" cy="400110"/>
          </a:xfrm>
          <a:prstGeom prst="rect">
            <a:avLst/>
          </a:prstGeom>
          <a:noFill/>
        </p:spPr>
        <p:txBody>
          <a:bodyPr wrap="square">
            <a:spAutoFit/>
          </a:bodyPr>
          <a:lstStyle/>
          <a:p>
            <a:pPr algn="just"/>
            <a:r>
              <a:rPr lang="en-US" sz="2000" dirty="0">
                <a:solidFill>
                  <a:srgbClr val="C00000"/>
                </a:solidFill>
                <a:latin typeface="+mn-lt"/>
              </a:rPr>
              <a:t>What are the new features?</a:t>
            </a:r>
          </a:p>
        </p:txBody>
      </p:sp>
      <p:sp>
        <p:nvSpPr>
          <p:cNvPr id="5" name="TextBox 4">
            <a:extLst>
              <a:ext uri="{FF2B5EF4-FFF2-40B4-BE49-F238E27FC236}">
                <a16:creationId xmlns:a16="http://schemas.microsoft.com/office/drawing/2014/main" id="{9184FBFE-5470-76B3-AE09-4C1C28A6A018}"/>
              </a:ext>
            </a:extLst>
          </p:cNvPr>
          <p:cNvSpPr txBox="1"/>
          <p:nvPr/>
        </p:nvSpPr>
        <p:spPr>
          <a:xfrm>
            <a:off x="914400" y="3264505"/>
            <a:ext cx="10477499" cy="2585323"/>
          </a:xfrm>
          <a:prstGeom prst="rect">
            <a:avLst/>
          </a:prstGeom>
          <a:noFill/>
        </p:spPr>
        <p:txBody>
          <a:bodyPr wrap="square">
            <a:spAutoFit/>
          </a:bodyPr>
          <a:lstStyle/>
          <a:p>
            <a:pPr algn="just"/>
            <a:r>
              <a:rPr lang="en-CA" sz="1800" dirty="0">
                <a:solidFill>
                  <a:schemeClr val="tx1"/>
                </a:solidFill>
                <a:latin typeface="+mn-lt"/>
              </a:rPr>
              <a:t>Direct Enhancements of 802.11ax: </a:t>
            </a:r>
          </a:p>
          <a:p>
            <a:pPr marL="342900" indent="-342900" algn="just">
              <a:buAutoNum type="arabicPeriod"/>
            </a:pPr>
            <a:r>
              <a:rPr lang="en-US" sz="1800" dirty="0">
                <a:solidFill>
                  <a:schemeClr val="tx1"/>
                </a:solidFill>
                <a:latin typeface="+mn-lt"/>
              </a:rPr>
              <a:t>Support of 320 MHz transmissions (doubles the 160 MHz of 802.11ax)</a:t>
            </a:r>
          </a:p>
          <a:p>
            <a:pPr marL="342900" indent="-342900" algn="just">
              <a:buAutoNum type="arabicPeriod"/>
            </a:pPr>
            <a:endParaRPr lang="en-US" sz="1800" dirty="0">
              <a:solidFill>
                <a:schemeClr val="tx1"/>
              </a:solidFill>
              <a:latin typeface="+mn-lt"/>
            </a:endParaRPr>
          </a:p>
          <a:p>
            <a:pPr algn="just"/>
            <a:r>
              <a:rPr lang="en-US" sz="1800" dirty="0">
                <a:solidFill>
                  <a:schemeClr val="tx1"/>
                </a:solidFill>
                <a:latin typeface="+mn-lt"/>
              </a:rPr>
              <a:t>2. Use of higher modulation orders, optionally support 4096-quadrature amplitude modulation (QAM) — up from 1024-QAM in 802.11ax — with a strict –38 dB requirement on the constellation error vector magnitude (EVM) at the transmitter.</a:t>
            </a:r>
          </a:p>
          <a:p>
            <a:pPr algn="just"/>
            <a:endParaRPr lang="en-US" sz="1800" dirty="0">
              <a:solidFill>
                <a:schemeClr val="tx1"/>
              </a:solidFill>
              <a:latin typeface="+mn-lt"/>
            </a:endParaRPr>
          </a:p>
          <a:p>
            <a:pPr algn="just"/>
            <a:r>
              <a:rPr lang="en-US" sz="1800" dirty="0">
                <a:solidFill>
                  <a:schemeClr val="tx1"/>
                </a:solidFill>
                <a:latin typeface="+mn-lt"/>
              </a:rPr>
              <a:t>3. Allocation of multiple resource units, that is, groups of OFMDA tones, per STA. This extra degree of flexibility leads to more efficient spectrum utilization</a:t>
            </a:r>
            <a:endParaRPr lang="en-CA" sz="1800" dirty="0">
              <a:solidFill>
                <a:schemeClr val="tx1"/>
              </a:solidFill>
              <a:latin typeface="+mn-lt"/>
            </a:endParaRPr>
          </a:p>
        </p:txBody>
      </p:sp>
      <p:sp>
        <p:nvSpPr>
          <p:cNvPr id="7" name="TextBox 6">
            <a:extLst>
              <a:ext uri="{FF2B5EF4-FFF2-40B4-BE49-F238E27FC236}">
                <a16:creationId xmlns:a16="http://schemas.microsoft.com/office/drawing/2014/main" id="{D043B477-9970-1DC6-24F8-724A2B7BEEBA}"/>
              </a:ext>
            </a:extLst>
          </p:cNvPr>
          <p:cNvSpPr txBox="1"/>
          <p:nvPr/>
        </p:nvSpPr>
        <p:spPr>
          <a:xfrm>
            <a:off x="1916279" y="6051545"/>
            <a:ext cx="7459676" cy="307777"/>
          </a:xfrm>
          <a:prstGeom prst="rect">
            <a:avLst/>
          </a:prstGeom>
          <a:noFill/>
        </p:spPr>
        <p:txBody>
          <a:bodyPr wrap="square">
            <a:spAutoFit/>
          </a:bodyPr>
          <a:lstStyle/>
          <a:p>
            <a:r>
              <a:rPr lang="en-US" sz="1400">
                <a:solidFill>
                  <a:schemeClr val="tx1"/>
                </a:solidFill>
                <a:latin typeface="+mn-lt"/>
              </a:rPr>
              <a:t>*E</a:t>
            </a:r>
            <a:r>
              <a:rPr lang="en-US" sz="1400" dirty="0">
                <a:solidFill>
                  <a:schemeClr val="tx1"/>
                </a:solidFill>
                <a:latin typeface="+mn-lt"/>
              </a:rPr>
              <a:t>. Au, “Specification Framework for </a:t>
            </a:r>
            <a:r>
              <a:rPr lang="en-US" sz="1400" dirty="0" err="1">
                <a:solidFill>
                  <a:schemeClr val="tx1"/>
                </a:solidFill>
                <a:latin typeface="+mn-lt"/>
              </a:rPr>
              <a:t>TGbe</a:t>
            </a:r>
            <a:r>
              <a:rPr lang="en-US" sz="1400" dirty="0">
                <a:solidFill>
                  <a:schemeClr val="tx1"/>
                </a:solidFill>
                <a:latin typeface="+mn-lt"/>
              </a:rPr>
              <a:t>,” IEEE 802.11-19/1262r23, Jan. 2021. </a:t>
            </a:r>
            <a:endParaRPr lang="en-CA" sz="1400" dirty="0">
              <a:solidFill>
                <a:schemeClr val="tx1"/>
              </a:solidFill>
              <a:latin typeface="+mn-lt"/>
            </a:endParaRPr>
          </a:p>
        </p:txBody>
      </p:sp>
      <p:sp>
        <p:nvSpPr>
          <p:cNvPr id="3" name="Date Placeholder 3">
            <a:extLst>
              <a:ext uri="{FF2B5EF4-FFF2-40B4-BE49-F238E27FC236}">
                <a16:creationId xmlns:a16="http://schemas.microsoft.com/office/drawing/2014/main" id="{82D34899-BDCA-8CA2-D9BF-CA5B7E8067AB}"/>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Tree>
    <p:extLst>
      <p:ext uri="{BB962C8B-B14F-4D97-AF65-F5344CB8AC3E}">
        <p14:creationId xmlns:p14="http://schemas.microsoft.com/office/powerpoint/2010/main" val="24417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461385" y="654255"/>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US" sz="2400" kern="0" dirty="0">
                <a:solidFill>
                  <a:schemeClr val="tx1"/>
                </a:solidFill>
                <a:latin typeface="+mj-lt"/>
                <a:ea typeface="CMU Sans Serif" panose="02000603000000000000" pitchFamily="2" charset="0"/>
                <a:cs typeface="CMU Sans Serif" panose="02000603000000000000" pitchFamily="2" charset="0"/>
              </a:rPr>
              <a:t>A primer on Wi-Fi 7: New features and differences (II)</a:t>
            </a:r>
          </a:p>
        </p:txBody>
      </p:sp>
      <p:sp>
        <p:nvSpPr>
          <p:cNvPr id="3" name="Oval 2">
            <a:extLst>
              <a:ext uri="{FF2B5EF4-FFF2-40B4-BE49-F238E27FC236}">
                <a16:creationId xmlns:a16="http://schemas.microsoft.com/office/drawing/2014/main" id="{1A713679-B581-52F1-28BB-A095E2D293B7}"/>
              </a:ext>
            </a:extLst>
          </p:cNvPr>
          <p:cNvSpPr/>
          <p:nvPr/>
        </p:nvSpPr>
        <p:spPr>
          <a:xfrm>
            <a:off x="3572147" y="1306286"/>
            <a:ext cx="5277394" cy="1637467"/>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t>Draft 1.0-2.0 Release 1</a:t>
            </a:r>
          </a:p>
        </p:txBody>
      </p:sp>
      <p:sp>
        <p:nvSpPr>
          <p:cNvPr id="8" name="Oval 7">
            <a:extLst>
              <a:ext uri="{FF2B5EF4-FFF2-40B4-BE49-F238E27FC236}">
                <a16:creationId xmlns:a16="http://schemas.microsoft.com/office/drawing/2014/main" id="{7B86AD41-6911-3C38-CD2D-04770F9CFE1D}"/>
              </a:ext>
            </a:extLst>
          </p:cNvPr>
          <p:cNvSpPr/>
          <p:nvPr/>
        </p:nvSpPr>
        <p:spPr>
          <a:xfrm>
            <a:off x="4786993" y="2329798"/>
            <a:ext cx="2847703" cy="613954"/>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t>Multi-Link Operation</a:t>
            </a:r>
          </a:p>
        </p:txBody>
      </p:sp>
      <p:sp>
        <p:nvSpPr>
          <p:cNvPr id="9" name="Oval 8">
            <a:extLst>
              <a:ext uri="{FF2B5EF4-FFF2-40B4-BE49-F238E27FC236}">
                <a16:creationId xmlns:a16="http://schemas.microsoft.com/office/drawing/2014/main" id="{FBE382E7-5357-320E-9227-229031D3B5E5}"/>
              </a:ext>
            </a:extLst>
          </p:cNvPr>
          <p:cNvSpPr/>
          <p:nvPr/>
        </p:nvSpPr>
        <p:spPr>
          <a:xfrm>
            <a:off x="2083768" y="3369554"/>
            <a:ext cx="3487783" cy="10035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t>Multi-Link Discovery and Setup</a:t>
            </a:r>
          </a:p>
        </p:txBody>
      </p:sp>
      <p:sp>
        <p:nvSpPr>
          <p:cNvPr id="11" name="Oval 10">
            <a:extLst>
              <a:ext uri="{FF2B5EF4-FFF2-40B4-BE49-F238E27FC236}">
                <a16:creationId xmlns:a16="http://schemas.microsoft.com/office/drawing/2014/main" id="{358538E1-C1E8-32B6-30DA-12CA032A9E4F}"/>
              </a:ext>
            </a:extLst>
          </p:cNvPr>
          <p:cNvSpPr/>
          <p:nvPr/>
        </p:nvSpPr>
        <p:spPr>
          <a:xfrm>
            <a:off x="2155363" y="4860011"/>
            <a:ext cx="3487783" cy="10035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t>Traffic-Link Mapping</a:t>
            </a:r>
            <a:endParaRPr lang="en-US" sz="2000" dirty="0"/>
          </a:p>
        </p:txBody>
      </p:sp>
      <p:sp>
        <p:nvSpPr>
          <p:cNvPr id="12" name="Oval 11">
            <a:extLst>
              <a:ext uri="{FF2B5EF4-FFF2-40B4-BE49-F238E27FC236}">
                <a16:creationId xmlns:a16="http://schemas.microsoft.com/office/drawing/2014/main" id="{317BBD08-54A8-AC79-B3CA-E965B33BA8FF}"/>
              </a:ext>
            </a:extLst>
          </p:cNvPr>
          <p:cNvSpPr/>
          <p:nvPr/>
        </p:nvSpPr>
        <p:spPr>
          <a:xfrm>
            <a:off x="6746002" y="3306826"/>
            <a:ext cx="3487783" cy="11290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Channel Access and Power Saving</a:t>
            </a:r>
            <a:endParaRPr lang="en-CA" sz="2000" dirty="0"/>
          </a:p>
        </p:txBody>
      </p:sp>
      <p:sp>
        <p:nvSpPr>
          <p:cNvPr id="13" name="Oval 12">
            <a:extLst>
              <a:ext uri="{FF2B5EF4-FFF2-40B4-BE49-F238E27FC236}">
                <a16:creationId xmlns:a16="http://schemas.microsoft.com/office/drawing/2014/main" id="{8E74069E-9195-138C-3E4C-BE3E321CD9F7}"/>
              </a:ext>
            </a:extLst>
          </p:cNvPr>
          <p:cNvSpPr/>
          <p:nvPr/>
        </p:nvSpPr>
        <p:spPr>
          <a:xfrm>
            <a:off x="6739051" y="4797283"/>
            <a:ext cx="3487783" cy="11290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t>Low-Complexity AP Coordination</a:t>
            </a:r>
          </a:p>
        </p:txBody>
      </p:sp>
      <p:cxnSp>
        <p:nvCxnSpPr>
          <p:cNvPr id="15" name="Straight Arrow Connector 14">
            <a:extLst>
              <a:ext uri="{FF2B5EF4-FFF2-40B4-BE49-F238E27FC236}">
                <a16:creationId xmlns:a16="http://schemas.microsoft.com/office/drawing/2014/main" id="{0D50132F-D8B9-E553-9FFA-EBB6A241775E}"/>
              </a:ext>
            </a:extLst>
          </p:cNvPr>
          <p:cNvCxnSpPr>
            <a:stCxn id="8" idx="3"/>
          </p:cNvCxnSpPr>
          <p:nvPr/>
        </p:nvCxnSpPr>
        <p:spPr>
          <a:xfrm flipH="1">
            <a:off x="4042410" y="2853842"/>
            <a:ext cx="1161618" cy="452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CC76A77-F05E-537F-1DCE-9720C6B932D7}"/>
              </a:ext>
            </a:extLst>
          </p:cNvPr>
          <p:cNvCxnSpPr>
            <a:cxnSpLocks/>
            <a:stCxn id="8" idx="4"/>
            <a:endCxn id="11" idx="7"/>
          </p:cNvCxnSpPr>
          <p:nvPr/>
        </p:nvCxnSpPr>
        <p:spPr>
          <a:xfrm flipH="1">
            <a:off x="5132372" y="2943753"/>
            <a:ext cx="1078473" cy="2063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4A97688-FE51-9917-0364-DE1CEB21135F}"/>
              </a:ext>
            </a:extLst>
          </p:cNvPr>
          <p:cNvCxnSpPr>
            <a:cxnSpLocks/>
            <a:stCxn id="8" idx="4"/>
            <a:endCxn id="13" idx="1"/>
          </p:cNvCxnSpPr>
          <p:nvPr/>
        </p:nvCxnSpPr>
        <p:spPr>
          <a:xfrm>
            <a:off x="6210844" y="2943753"/>
            <a:ext cx="1038980" cy="20188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9ECFF2C-1A39-FC8A-C23D-F57B167B7489}"/>
              </a:ext>
            </a:extLst>
          </p:cNvPr>
          <p:cNvCxnSpPr>
            <a:stCxn id="8" idx="5"/>
            <a:endCxn id="12" idx="0"/>
          </p:cNvCxnSpPr>
          <p:nvPr/>
        </p:nvCxnSpPr>
        <p:spPr>
          <a:xfrm>
            <a:off x="7217659" y="2853842"/>
            <a:ext cx="1272234" cy="452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Date Placeholder 3">
            <a:extLst>
              <a:ext uri="{FF2B5EF4-FFF2-40B4-BE49-F238E27FC236}">
                <a16:creationId xmlns:a16="http://schemas.microsoft.com/office/drawing/2014/main" id="{4BDF0723-D033-CA4C-04A5-9E6C7EF367D1}"/>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D1B6D632-4470-E580-F39C-56D5C4D541FA}"/>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4889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09ECFF2C-1A39-FC8A-C23D-F57B167B7489}"/>
              </a:ext>
            </a:extLst>
          </p:cNvPr>
          <p:cNvCxnSpPr>
            <a:cxnSpLocks/>
            <a:endCxn id="12" idx="6"/>
          </p:cNvCxnSpPr>
          <p:nvPr/>
        </p:nvCxnSpPr>
        <p:spPr>
          <a:xfrm flipH="1">
            <a:off x="4697011" y="2268007"/>
            <a:ext cx="573488" cy="2118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9B961C49-9C09-E885-51A8-F2E36C536695}"/>
              </a:ext>
            </a:extLst>
          </p:cNvPr>
          <p:cNvSpPr txBox="1">
            <a:spLocks/>
          </p:cNvSpPr>
          <p:nvPr/>
        </p:nvSpPr>
        <p:spPr>
          <a:xfrm>
            <a:off x="2512392" y="562969"/>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US" sz="2400" kern="0" dirty="0">
                <a:solidFill>
                  <a:schemeClr val="tx1"/>
                </a:solidFill>
                <a:latin typeface="+mj-lt"/>
                <a:ea typeface="CMU Sans Serif" panose="02000603000000000000" pitchFamily="2" charset="0"/>
                <a:cs typeface="CMU Sans Serif" panose="02000603000000000000" pitchFamily="2" charset="0"/>
              </a:rPr>
              <a:t>A primer on Wi-Fi 7: New features and differences (III)</a:t>
            </a:r>
          </a:p>
        </p:txBody>
      </p:sp>
      <p:sp>
        <p:nvSpPr>
          <p:cNvPr id="3" name="Oval 2">
            <a:extLst>
              <a:ext uri="{FF2B5EF4-FFF2-40B4-BE49-F238E27FC236}">
                <a16:creationId xmlns:a16="http://schemas.microsoft.com/office/drawing/2014/main" id="{1A713679-B581-52F1-28BB-A095E2D293B7}"/>
              </a:ext>
            </a:extLst>
          </p:cNvPr>
          <p:cNvSpPr/>
          <p:nvPr/>
        </p:nvSpPr>
        <p:spPr>
          <a:xfrm>
            <a:off x="3610247" y="1017719"/>
            <a:ext cx="5277394" cy="128199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t>Draft 3.20 Release 2</a:t>
            </a:r>
          </a:p>
        </p:txBody>
      </p:sp>
      <p:sp>
        <p:nvSpPr>
          <p:cNvPr id="9" name="Oval 8">
            <a:extLst>
              <a:ext uri="{FF2B5EF4-FFF2-40B4-BE49-F238E27FC236}">
                <a16:creationId xmlns:a16="http://schemas.microsoft.com/office/drawing/2014/main" id="{FBE382E7-5357-320E-9227-229031D3B5E5}"/>
              </a:ext>
            </a:extLst>
          </p:cNvPr>
          <p:cNvSpPr/>
          <p:nvPr/>
        </p:nvSpPr>
        <p:spPr>
          <a:xfrm>
            <a:off x="1851271" y="2696675"/>
            <a:ext cx="2841346" cy="10035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t>MIMO Enhancements</a:t>
            </a:r>
          </a:p>
        </p:txBody>
      </p:sp>
      <p:sp>
        <p:nvSpPr>
          <p:cNvPr id="11" name="Oval 10">
            <a:extLst>
              <a:ext uri="{FF2B5EF4-FFF2-40B4-BE49-F238E27FC236}">
                <a16:creationId xmlns:a16="http://schemas.microsoft.com/office/drawing/2014/main" id="{358538E1-C1E8-32B6-30DA-12CA032A9E4F}"/>
              </a:ext>
            </a:extLst>
          </p:cNvPr>
          <p:cNvSpPr/>
          <p:nvPr/>
        </p:nvSpPr>
        <p:spPr>
          <a:xfrm>
            <a:off x="1897653" y="5112281"/>
            <a:ext cx="2748583" cy="8894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t>Low-Latency Operations</a:t>
            </a:r>
          </a:p>
        </p:txBody>
      </p:sp>
      <p:sp>
        <p:nvSpPr>
          <p:cNvPr id="12" name="Oval 11">
            <a:extLst>
              <a:ext uri="{FF2B5EF4-FFF2-40B4-BE49-F238E27FC236}">
                <a16:creationId xmlns:a16="http://schemas.microsoft.com/office/drawing/2014/main" id="{317BBD08-54A8-AC79-B3CA-E965B33BA8FF}"/>
              </a:ext>
            </a:extLst>
          </p:cNvPr>
          <p:cNvSpPr/>
          <p:nvPr/>
        </p:nvSpPr>
        <p:spPr>
          <a:xfrm>
            <a:off x="1948429" y="3884340"/>
            <a:ext cx="2748583" cy="10035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Hybrid Automatic Repeat Request (HARQ)</a:t>
            </a:r>
            <a:endParaRPr lang="en-CA" sz="1800" dirty="0"/>
          </a:p>
        </p:txBody>
      </p:sp>
      <p:sp>
        <p:nvSpPr>
          <p:cNvPr id="13" name="Oval 12">
            <a:extLst>
              <a:ext uri="{FF2B5EF4-FFF2-40B4-BE49-F238E27FC236}">
                <a16:creationId xmlns:a16="http://schemas.microsoft.com/office/drawing/2014/main" id="{8E74069E-9195-138C-3E4C-BE3E321CD9F7}"/>
              </a:ext>
            </a:extLst>
          </p:cNvPr>
          <p:cNvSpPr/>
          <p:nvPr/>
        </p:nvSpPr>
        <p:spPr>
          <a:xfrm>
            <a:off x="7607301" y="2790757"/>
            <a:ext cx="2851815" cy="9095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t>Advanced AP Coordination</a:t>
            </a:r>
          </a:p>
        </p:txBody>
      </p:sp>
      <p:cxnSp>
        <p:nvCxnSpPr>
          <p:cNvPr id="15" name="Straight Arrow Connector 14">
            <a:extLst>
              <a:ext uri="{FF2B5EF4-FFF2-40B4-BE49-F238E27FC236}">
                <a16:creationId xmlns:a16="http://schemas.microsoft.com/office/drawing/2014/main" id="{0D50132F-D8B9-E553-9FFA-EBB6A241775E}"/>
              </a:ext>
            </a:extLst>
          </p:cNvPr>
          <p:cNvCxnSpPr>
            <a:cxnSpLocks/>
            <a:stCxn id="3" idx="2"/>
            <a:endCxn id="9" idx="0"/>
          </p:cNvCxnSpPr>
          <p:nvPr/>
        </p:nvCxnSpPr>
        <p:spPr>
          <a:xfrm flipH="1">
            <a:off x="3271945" y="1658716"/>
            <a:ext cx="338303" cy="10379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CC76A77-F05E-537F-1DCE-9720C6B932D7}"/>
              </a:ext>
            </a:extLst>
          </p:cNvPr>
          <p:cNvCxnSpPr>
            <a:cxnSpLocks/>
            <a:stCxn id="3" idx="4"/>
            <a:endCxn id="11" idx="6"/>
          </p:cNvCxnSpPr>
          <p:nvPr/>
        </p:nvCxnSpPr>
        <p:spPr>
          <a:xfrm flipH="1">
            <a:off x="4646236" y="2299711"/>
            <a:ext cx="1602709" cy="3257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4A97688-FE51-9917-0364-DE1CEB21135F}"/>
              </a:ext>
            </a:extLst>
          </p:cNvPr>
          <p:cNvCxnSpPr>
            <a:cxnSpLocks/>
            <a:stCxn id="3" idx="6"/>
            <a:endCxn id="13" idx="0"/>
          </p:cNvCxnSpPr>
          <p:nvPr/>
        </p:nvCxnSpPr>
        <p:spPr>
          <a:xfrm>
            <a:off x="8887642" y="1658715"/>
            <a:ext cx="145567" cy="11320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Oval 36">
            <a:extLst>
              <a:ext uri="{FF2B5EF4-FFF2-40B4-BE49-F238E27FC236}">
                <a16:creationId xmlns:a16="http://schemas.microsoft.com/office/drawing/2014/main" id="{4E7E88C5-E259-4B9C-E897-271ACA0D9726}"/>
              </a:ext>
            </a:extLst>
          </p:cNvPr>
          <p:cNvSpPr/>
          <p:nvPr/>
        </p:nvSpPr>
        <p:spPr>
          <a:xfrm>
            <a:off x="7607301" y="3931382"/>
            <a:ext cx="2851815" cy="9095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t>Coordinated OFDMA</a:t>
            </a:r>
          </a:p>
        </p:txBody>
      </p:sp>
      <p:sp>
        <p:nvSpPr>
          <p:cNvPr id="38" name="Oval 37">
            <a:extLst>
              <a:ext uri="{FF2B5EF4-FFF2-40B4-BE49-F238E27FC236}">
                <a16:creationId xmlns:a16="http://schemas.microsoft.com/office/drawing/2014/main" id="{D5812762-C53F-4A2C-5E9F-0C66A0495063}"/>
              </a:ext>
            </a:extLst>
          </p:cNvPr>
          <p:cNvSpPr/>
          <p:nvPr/>
        </p:nvSpPr>
        <p:spPr>
          <a:xfrm>
            <a:off x="7621968" y="5072007"/>
            <a:ext cx="2851815" cy="9095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Joint Single- and Multi-User Transmissions</a:t>
            </a:r>
            <a:endParaRPr lang="en-CA" sz="1800" dirty="0"/>
          </a:p>
        </p:txBody>
      </p:sp>
      <p:cxnSp>
        <p:nvCxnSpPr>
          <p:cNvPr id="41" name="Straight Arrow Connector 40">
            <a:extLst>
              <a:ext uri="{FF2B5EF4-FFF2-40B4-BE49-F238E27FC236}">
                <a16:creationId xmlns:a16="http://schemas.microsoft.com/office/drawing/2014/main" id="{E25A2708-7051-842B-54C4-F205A9FB9DC8}"/>
              </a:ext>
            </a:extLst>
          </p:cNvPr>
          <p:cNvCxnSpPr>
            <a:cxnSpLocks/>
            <a:endCxn id="37" idx="2"/>
          </p:cNvCxnSpPr>
          <p:nvPr/>
        </p:nvCxnSpPr>
        <p:spPr>
          <a:xfrm>
            <a:off x="7175500" y="2268007"/>
            <a:ext cx="431800" cy="2118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9255225-B890-67DA-6E4D-A780CE2AF89D}"/>
              </a:ext>
            </a:extLst>
          </p:cNvPr>
          <p:cNvCxnSpPr>
            <a:cxnSpLocks/>
            <a:stCxn id="3" idx="4"/>
            <a:endCxn id="38" idx="2"/>
          </p:cNvCxnSpPr>
          <p:nvPr/>
        </p:nvCxnSpPr>
        <p:spPr>
          <a:xfrm>
            <a:off x="6248945" y="2299712"/>
            <a:ext cx="1373023" cy="3227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E1307CEC-C9A6-DAA1-1B5E-8F91CE07A871}"/>
              </a:ext>
            </a:extLst>
          </p:cNvPr>
          <p:cNvSpPr/>
          <p:nvPr/>
        </p:nvSpPr>
        <p:spPr>
          <a:xfrm>
            <a:off x="4770153" y="5414944"/>
            <a:ext cx="2851815" cy="9095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t>Coordinated Beamforming</a:t>
            </a:r>
          </a:p>
        </p:txBody>
      </p:sp>
      <p:cxnSp>
        <p:nvCxnSpPr>
          <p:cNvPr id="50" name="Straight Arrow Connector 49">
            <a:extLst>
              <a:ext uri="{FF2B5EF4-FFF2-40B4-BE49-F238E27FC236}">
                <a16:creationId xmlns:a16="http://schemas.microsoft.com/office/drawing/2014/main" id="{2B45115F-9666-25A7-B906-F8A00A41810C}"/>
              </a:ext>
            </a:extLst>
          </p:cNvPr>
          <p:cNvCxnSpPr>
            <a:cxnSpLocks/>
            <a:stCxn id="3" idx="4"/>
            <a:endCxn id="49" idx="0"/>
          </p:cNvCxnSpPr>
          <p:nvPr/>
        </p:nvCxnSpPr>
        <p:spPr>
          <a:xfrm flipH="1">
            <a:off x="6196060" y="2299712"/>
            <a:ext cx="52884" cy="31152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Date Placeholder 3">
            <a:extLst>
              <a:ext uri="{FF2B5EF4-FFF2-40B4-BE49-F238E27FC236}">
                <a16:creationId xmlns:a16="http://schemas.microsoft.com/office/drawing/2014/main" id="{85C178D9-458A-A85C-27E9-CECF94351339}"/>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C850C371-2AE9-AE2B-2B26-D1C0E94956E1}"/>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9555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P spid="37" grpId="0" animBg="1"/>
      <p:bldP spid="3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9917" y="533554"/>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US" sz="2400" kern="0" dirty="0">
                <a:solidFill>
                  <a:schemeClr val="tx1"/>
                </a:solidFill>
                <a:latin typeface="+mn-lt"/>
                <a:ea typeface="CMU Sans Serif" panose="02000603000000000000" pitchFamily="2" charset="0"/>
                <a:cs typeface="CMU Sans Serif" panose="02000603000000000000" pitchFamily="2" charset="0"/>
              </a:rPr>
              <a:t>Wi-Fi 8?: What to </a:t>
            </a:r>
            <a:r>
              <a:rPr lang="en-US" sz="2400" kern="0" dirty="0">
                <a:solidFill>
                  <a:schemeClr val="tx1"/>
                </a:solidFill>
                <a:latin typeface="+mj-lt"/>
                <a:ea typeface="CMU Sans Serif" panose="02000603000000000000" pitchFamily="2" charset="0"/>
                <a:cs typeface="CMU Sans Serif" panose="02000603000000000000" pitchFamily="2" charset="0"/>
              </a:rPr>
              <a:t>expect</a:t>
            </a:r>
            <a:r>
              <a:rPr lang="en-US" sz="2400" kern="0" dirty="0">
                <a:solidFill>
                  <a:schemeClr val="tx1"/>
                </a:solidFill>
                <a:latin typeface="+mn-lt"/>
                <a:ea typeface="CMU Sans Serif" panose="02000603000000000000" pitchFamily="2" charset="0"/>
                <a:cs typeface="CMU Sans Serif" panose="02000603000000000000" pitchFamily="2" charset="0"/>
              </a:rPr>
              <a:t>.</a:t>
            </a:r>
          </a:p>
          <a:p>
            <a:pPr defTabSz="914400" eaLnBrk="1" fontAlgn="auto" hangingPunct="1">
              <a:defRPr/>
            </a:pPr>
            <a:endParaRPr lang="en-CA" sz="2400" kern="0" dirty="0">
              <a:solidFill>
                <a:schemeClr val="tx1"/>
              </a:solidFill>
              <a:latin typeface="+mn-lt"/>
              <a:ea typeface="CMU Sans Serif" panose="02000603000000000000" pitchFamily="2" charset="0"/>
              <a:cs typeface="CMU Sans Serif" panose="02000603000000000000" pitchFamily="2" charset="0"/>
            </a:endParaRPr>
          </a:p>
        </p:txBody>
      </p:sp>
      <p:sp>
        <p:nvSpPr>
          <p:cNvPr id="4" name="TextBox 3">
            <a:extLst>
              <a:ext uri="{FF2B5EF4-FFF2-40B4-BE49-F238E27FC236}">
                <a16:creationId xmlns:a16="http://schemas.microsoft.com/office/drawing/2014/main" id="{22BE9B67-BE68-D289-1A0E-37A9A7E73559}"/>
              </a:ext>
            </a:extLst>
          </p:cNvPr>
          <p:cNvSpPr txBox="1"/>
          <p:nvPr/>
        </p:nvSpPr>
        <p:spPr>
          <a:xfrm>
            <a:off x="885825" y="986015"/>
            <a:ext cx="10696575" cy="707886"/>
          </a:xfrm>
          <a:prstGeom prst="rect">
            <a:avLst/>
          </a:prstGeom>
          <a:noFill/>
        </p:spPr>
        <p:txBody>
          <a:bodyPr wrap="square">
            <a:spAutoFit/>
          </a:bodyPr>
          <a:lstStyle/>
          <a:p>
            <a:r>
              <a:rPr lang="en-CA" sz="2000" dirty="0">
                <a:solidFill>
                  <a:schemeClr val="tx1"/>
                </a:solidFill>
                <a:latin typeface="+mn-lt"/>
              </a:rPr>
              <a:t>The study group of IEEE 802.11bn UHR (Ultra High Reliability) </a:t>
            </a:r>
            <a:r>
              <a:rPr lang="en-CA" sz="2000" dirty="0" err="1">
                <a:solidFill>
                  <a:schemeClr val="tx1"/>
                </a:solidFill>
                <a:latin typeface="+mn-lt"/>
              </a:rPr>
              <a:t>a.k.a</a:t>
            </a:r>
            <a:r>
              <a:rPr lang="en-CA" sz="2000" dirty="0">
                <a:solidFill>
                  <a:schemeClr val="tx1"/>
                </a:solidFill>
                <a:latin typeface="+mn-lt"/>
              </a:rPr>
              <a:t> Wi-Fi 8 was created in July 2022 with end of standardization cycle by 2028.</a:t>
            </a:r>
          </a:p>
        </p:txBody>
      </p:sp>
      <p:sp>
        <p:nvSpPr>
          <p:cNvPr id="5" name="TextBox 4">
            <a:extLst>
              <a:ext uri="{FF2B5EF4-FFF2-40B4-BE49-F238E27FC236}">
                <a16:creationId xmlns:a16="http://schemas.microsoft.com/office/drawing/2014/main" id="{713EDBF8-65CC-7270-4EB5-77A4C32B4D39}"/>
              </a:ext>
            </a:extLst>
          </p:cNvPr>
          <p:cNvSpPr txBox="1"/>
          <p:nvPr/>
        </p:nvSpPr>
        <p:spPr>
          <a:xfrm>
            <a:off x="885825" y="1760830"/>
            <a:ext cx="10487025" cy="2246769"/>
          </a:xfrm>
          <a:prstGeom prst="rect">
            <a:avLst/>
          </a:prstGeom>
          <a:noFill/>
        </p:spPr>
        <p:txBody>
          <a:bodyPr wrap="square">
            <a:spAutoFit/>
          </a:bodyPr>
          <a:lstStyle/>
          <a:p>
            <a:r>
              <a:rPr lang="en-CA" sz="2000" dirty="0">
                <a:solidFill>
                  <a:schemeClr val="tx1"/>
                </a:solidFill>
                <a:latin typeface="+mn-lt"/>
              </a:rPr>
              <a:t>Wi-Fi 8 will be focusing on improving the following aspects with respect its predecessor (no specific details to the date) : </a:t>
            </a:r>
          </a:p>
          <a:p>
            <a:endParaRPr lang="en-CA" sz="2000" dirty="0">
              <a:solidFill>
                <a:schemeClr val="tx1"/>
              </a:solidFill>
              <a:latin typeface="+mn-lt"/>
            </a:endParaRPr>
          </a:p>
          <a:p>
            <a:pPr marL="342900" indent="-342900">
              <a:buAutoNum type="arabicPeriod"/>
            </a:pPr>
            <a:r>
              <a:rPr lang="en-US" sz="2000" dirty="0">
                <a:solidFill>
                  <a:schemeClr val="tx1"/>
                </a:solidFill>
                <a:latin typeface="+mn-lt"/>
              </a:rPr>
              <a:t>Data rates, even at lower signal-to-interference-plus-noise ratio (SINR) levels.</a:t>
            </a:r>
          </a:p>
          <a:p>
            <a:pPr marL="342900" indent="-342900">
              <a:buAutoNum type="arabicPeriod"/>
            </a:pPr>
            <a:r>
              <a:rPr lang="en-US" sz="2000" dirty="0">
                <a:solidFill>
                  <a:schemeClr val="tx1"/>
                </a:solidFill>
                <a:latin typeface="+mn-lt"/>
              </a:rPr>
              <a:t>Tail latency and jitter, even in scenarios with mobility and overlapping BSSs (OBSSs).</a:t>
            </a:r>
          </a:p>
          <a:p>
            <a:pPr marL="342900" indent="-342900">
              <a:buAutoNum type="arabicPeriod"/>
            </a:pPr>
            <a:r>
              <a:rPr lang="en-US" sz="2000" dirty="0">
                <a:solidFill>
                  <a:schemeClr val="tx1"/>
                </a:solidFill>
                <a:latin typeface="+mn-lt"/>
              </a:rPr>
              <a:t>Reuse of the wireless medium.</a:t>
            </a:r>
          </a:p>
          <a:p>
            <a:pPr marL="342900" indent="-342900">
              <a:buAutoNum type="arabicPeriod"/>
            </a:pPr>
            <a:r>
              <a:rPr lang="en-US" sz="2000" dirty="0">
                <a:solidFill>
                  <a:schemeClr val="tx1"/>
                </a:solidFill>
                <a:latin typeface="+mn-lt"/>
              </a:rPr>
              <a:t>Power saving and peer-to-peer operation</a:t>
            </a:r>
            <a:endParaRPr lang="en-CA" sz="2000" dirty="0">
              <a:solidFill>
                <a:schemeClr val="tx1"/>
              </a:solidFill>
              <a:latin typeface="+mn-lt"/>
            </a:endParaRPr>
          </a:p>
        </p:txBody>
      </p:sp>
      <p:sp>
        <p:nvSpPr>
          <p:cNvPr id="7" name="TextBox 6">
            <a:extLst>
              <a:ext uri="{FF2B5EF4-FFF2-40B4-BE49-F238E27FC236}">
                <a16:creationId xmlns:a16="http://schemas.microsoft.com/office/drawing/2014/main" id="{3A85B41A-E97A-54F6-E506-590F34B38EEE}"/>
              </a:ext>
            </a:extLst>
          </p:cNvPr>
          <p:cNvSpPr txBox="1"/>
          <p:nvPr/>
        </p:nvSpPr>
        <p:spPr>
          <a:xfrm>
            <a:off x="885825" y="4074529"/>
            <a:ext cx="10696575" cy="2308324"/>
          </a:xfrm>
          <a:prstGeom prst="rect">
            <a:avLst/>
          </a:prstGeom>
          <a:noFill/>
        </p:spPr>
        <p:txBody>
          <a:bodyPr wrap="square">
            <a:spAutoFit/>
          </a:bodyPr>
          <a:lstStyle/>
          <a:p>
            <a:r>
              <a:rPr lang="en-CA" sz="2000" dirty="0">
                <a:solidFill>
                  <a:schemeClr val="tx1"/>
                </a:solidFill>
                <a:latin typeface="+mn-lt"/>
              </a:rPr>
              <a:t>To facilitate such improvement, some interest and study groups are worth to mention that will support such enhancements:</a:t>
            </a:r>
          </a:p>
          <a:p>
            <a:endParaRPr lang="en-CA" sz="2000" dirty="0">
              <a:solidFill>
                <a:schemeClr val="tx1"/>
              </a:solidFill>
              <a:latin typeface="+mn-lt"/>
            </a:endParaRPr>
          </a:p>
          <a:p>
            <a:r>
              <a:rPr lang="en-CA" sz="2000" dirty="0">
                <a:solidFill>
                  <a:schemeClr val="tx1"/>
                </a:solidFill>
                <a:latin typeface="+mn-lt"/>
              </a:rPr>
              <a:t>1. </a:t>
            </a:r>
            <a:r>
              <a:rPr lang="en-US" sz="2000" dirty="0">
                <a:solidFill>
                  <a:schemeClr val="tx1"/>
                </a:solidFill>
                <a:latin typeface="+mn-lt"/>
              </a:rPr>
              <a:t>IEEE 802.11 AI/ML Topic Interest Group (TIG) </a:t>
            </a:r>
          </a:p>
          <a:p>
            <a:r>
              <a:rPr lang="en-US" sz="2000" dirty="0">
                <a:solidFill>
                  <a:schemeClr val="tx1"/>
                </a:solidFill>
                <a:latin typeface="+mn-lt"/>
              </a:rPr>
              <a:t>2. IEEE 802.11 Real Time Applications (RTA) Topic Interest Group (TIG)</a:t>
            </a:r>
          </a:p>
          <a:p>
            <a:r>
              <a:rPr lang="en-US" sz="2000" dirty="0">
                <a:solidFill>
                  <a:schemeClr val="tx1"/>
                </a:solidFill>
                <a:latin typeface="+mn-lt"/>
              </a:rPr>
              <a:t>3. Integrated </a:t>
            </a:r>
            <a:r>
              <a:rPr lang="en-US" sz="2000" dirty="0" err="1">
                <a:solidFill>
                  <a:schemeClr val="tx1"/>
                </a:solidFill>
                <a:latin typeface="+mn-lt"/>
              </a:rPr>
              <a:t>mmWave</a:t>
            </a:r>
            <a:r>
              <a:rPr lang="en-US" sz="2000" dirty="0">
                <a:solidFill>
                  <a:schemeClr val="tx1"/>
                </a:solidFill>
                <a:latin typeface="+mn-lt"/>
              </a:rPr>
              <a:t> (IMW) SG</a:t>
            </a:r>
          </a:p>
          <a:p>
            <a:endParaRPr lang="en-CA" sz="2000" dirty="0">
              <a:solidFill>
                <a:schemeClr val="tx1"/>
              </a:solidFill>
              <a:latin typeface="+mn-lt"/>
            </a:endParaRPr>
          </a:p>
        </p:txBody>
      </p:sp>
      <p:sp>
        <p:nvSpPr>
          <p:cNvPr id="9" name="TextBox 8">
            <a:extLst>
              <a:ext uri="{FF2B5EF4-FFF2-40B4-BE49-F238E27FC236}">
                <a16:creationId xmlns:a16="http://schemas.microsoft.com/office/drawing/2014/main" id="{8D43431B-3591-2471-742D-DD6B0CCBF519}"/>
              </a:ext>
            </a:extLst>
          </p:cNvPr>
          <p:cNvSpPr txBox="1"/>
          <p:nvPr/>
        </p:nvSpPr>
        <p:spPr>
          <a:xfrm>
            <a:off x="864567" y="6209030"/>
            <a:ext cx="9982200" cy="230832"/>
          </a:xfrm>
          <a:prstGeom prst="rect">
            <a:avLst/>
          </a:prstGeom>
          <a:noFill/>
        </p:spPr>
        <p:txBody>
          <a:bodyPr wrap="square">
            <a:spAutoFit/>
          </a:bodyPr>
          <a:lstStyle/>
          <a:p>
            <a:r>
              <a:rPr lang="en-CA" sz="900" dirty="0">
                <a:solidFill>
                  <a:schemeClr val="tx1"/>
                </a:solidFill>
                <a:latin typeface="+mn-lt"/>
              </a:rPr>
              <a:t>L. G. Giordano, G. Geraci, M. </a:t>
            </a:r>
            <a:r>
              <a:rPr lang="en-CA" sz="900" dirty="0" err="1">
                <a:solidFill>
                  <a:schemeClr val="tx1"/>
                </a:solidFill>
                <a:latin typeface="+mn-lt"/>
              </a:rPr>
              <a:t>Carrascosa</a:t>
            </a:r>
            <a:r>
              <a:rPr lang="en-CA" sz="900" dirty="0">
                <a:solidFill>
                  <a:schemeClr val="tx1"/>
                </a:solidFill>
                <a:latin typeface="+mn-lt"/>
              </a:rPr>
              <a:t>, and B. </a:t>
            </a:r>
            <a:r>
              <a:rPr lang="en-CA" sz="900" dirty="0" err="1">
                <a:solidFill>
                  <a:schemeClr val="tx1"/>
                </a:solidFill>
                <a:latin typeface="+mn-lt"/>
              </a:rPr>
              <a:t>Bellalta</a:t>
            </a:r>
            <a:r>
              <a:rPr lang="en-CA" sz="900" dirty="0">
                <a:solidFill>
                  <a:schemeClr val="tx1"/>
                </a:solidFill>
                <a:latin typeface="+mn-lt"/>
              </a:rPr>
              <a:t>, What Will Wi-Fi 8 Be? A Primer on IEEE 802.11bn Ultra High Reliability. 2023. https://arxiv.org/abs/2303.10442</a:t>
            </a:r>
          </a:p>
        </p:txBody>
      </p:sp>
      <p:pic>
        <p:nvPicPr>
          <p:cNvPr id="11" name="Picture 10">
            <a:extLst>
              <a:ext uri="{FF2B5EF4-FFF2-40B4-BE49-F238E27FC236}">
                <a16:creationId xmlns:a16="http://schemas.microsoft.com/office/drawing/2014/main" id="{52991587-F6DE-43E9-6EF7-97422C25CF80}"/>
              </a:ext>
            </a:extLst>
          </p:cNvPr>
          <p:cNvPicPr>
            <a:picLocks noChangeAspect="1"/>
          </p:cNvPicPr>
          <p:nvPr/>
        </p:nvPicPr>
        <p:blipFill>
          <a:blip r:embed="rId3"/>
          <a:stretch>
            <a:fillRect/>
          </a:stretch>
        </p:blipFill>
        <p:spPr>
          <a:xfrm>
            <a:off x="1890125" y="1547550"/>
            <a:ext cx="8411749" cy="3762900"/>
          </a:xfrm>
          <a:prstGeom prst="rect">
            <a:avLst/>
          </a:prstGeom>
        </p:spPr>
      </p:pic>
      <p:sp>
        <p:nvSpPr>
          <p:cNvPr id="3" name="Date Placeholder 3">
            <a:extLst>
              <a:ext uri="{FF2B5EF4-FFF2-40B4-BE49-F238E27FC236}">
                <a16:creationId xmlns:a16="http://schemas.microsoft.com/office/drawing/2014/main" id="{65AF144F-E2FA-192A-8230-F22A8EFC6D60}"/>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6" name="Footer Placeholder 4">
            <a:extLst>
              <a:ext uri="{FF2B5EF4-FFF2-40B4-BE49-F238E27FC236}">
                <a16:creationId xmlns:a16="http://schemas.microsoft.com/office/drawing/2014/main" id="{18C68680-4C37-3E05-041A-D3E49513EDD7}"/>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9053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D4E68-5F06-B1A2-74AD-0516062A7EEC}"/>
              </a:ext>
            </a:extLst>
          </p:cNvPr>
          <p:cNvPicPr>
            <a:picLocks noChangeAspect="1"/>
          </p:cNvPicPr>
          <p:nvPr/>
        </p:nvPicPr>
        <p:blipFill>
          <a:blip r:embed="rId3"/>
          <a:stretch>
            <a:fillRect/>
          </a:stretch>
        </p:blipFill>
        <p:spPr>
          <a:xfrm>
            <a:off x="1143115" y="1495426"/>
            <a:ext cx="9905770" cy="3223306"/>
          </a:xfrm>
          <a:prstGeom prst="rect">
            <a:avLst/>
          </a:prstGeom>
        </p:spPr>
      </p:pic>
      <p:sp>
        <p:nvSpPr>
          <p:cNvPr id="6" name="TextBox 5">
            <a:extLst>
              <a:ext uri="{FF2B5EF4-FFF2-40B4-BE49-F238E27FC236}">
                <a16:creationId xmlns:a16="http://schemas.microsoft.com/office/drawing/2014/main" id="{46A39836-D3EF-873B-B0A8-9A58BDDE6A55}"/>
              </a:ext>
            </a:extLst>
          </p:cNvPr>
          <p:cNvSpPr txBox="1"/>
          <p:nvPr/>
        </p:nvSpPr>
        <p:spPr>
          <a:xfrm>
            <a:off x="2028825" y="5092185"/>
            <a:ext cx="8048625" cy="646331"/>
          </a:xfrm>
          <a:prstGeom prst="rect">
            <a:avLst/>
          </a:prstGeom>
          <a:noFill/>
        </p:spPr>
        <p:txBody>
          <a:bodyPr wrap="square">
            <a:spAutoFit/>
          </a:bodyPr>
          <a:lstStyle/>
          <a:p>
            <a:r>
              <a:rPr lang="en-CA" sz="1800" b="1" kern="0" dirty="0">
                <a:solidFill>
                  <a:schemeClr val="tx1"/>
                </a:solidFill>
                <a:latin typeface="+mn-lt"/>
                <a:ea typeface="CMU Sans Serif" panose="02000603000000000000" pitchFamily="2" charset="0"/>
                <a:cs typeface="CMU Sans Serif" panose="02000603000000000000" pitchFamily="2" charset="0"/>
                <a:sym typeface="Verdana"/>
              </a:rPr>
              <a:t>*Accepted in IEEE International Conference of Communications (ICC) 2023, Rome, Italy</a:t>
            </a:r>
            <a:endParaRPr lang="en-CA" dirty="0">
              <a:solidFill>
                <a:schemeClr val="tx1"/>
              </a:solidFill>
              <a:latin typeface="+mn-lt"/>
            </a:endParaRPr>
          </a:p>
        </p:txBody>
      </p:sp>
      <p:sp>
        <p:nvSpPr>
          <p:cNvPr id="2" name="Date Placeholder 3">
            <a:extLst>
              <a:ext uri="{FF2B5EF4-FFF2-40B4-BE49-F238E27FC236}">
                <a16:creationId xmlns:a16="http://schemas.microsoft.com/office/drawing/2014/main" id="{83DF9FE1-F7C8-AA6D-5999-17CFC692B326}"/>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3" name="Footer Placeholder 4">
            <a:extLst>
              <a:ext uri="{FF2B5EF4-FFF2-40B4-BE49-F238E27FC236}">
                <a16:creationId xmlns:a16="http://schemas.microsoft.com/office/drawing/2014/main" id="{F337DBCD-15E4-0B83-ED77-E4320C55EA41}"/>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26227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121867" y="590704"/>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Motivation</a:t>
            </a:r>
          </a:p>
        </p:txBody>
      </p:sp>
      <p:sp>
        <p:nvSpPr>
          <p:cNvPr id="10" name="TextBox 9">
            <a:extLst>
              <a:ext uri="{FF2B5EF4-FFF2-40B4-BE49-F238E27FC236}">
                <a16:creationId xmlns:a16="http://schemas.microsoft.com/office/drawing/2014/main" id="{1F3C38E3-9CE8-107B-F3AD-6BDA0B7F9453}"/>
              </a:ext>
            </a:extLst>
          </p:cNvPr>
          <p:cNvSpPr txBox="1"/>
          <p:nvPr/>
        </p:nvSpPr>
        <p:spPr>
          <a:xfrm>
            <a:off x="995362" y="1677430"/>
            <a:ext cx="10201275" cy="3139321"/>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IEEE 802.11be —Extremely High Throughput—, commercially known as Wireless-Fidelity (Wi-Fi) 7 is the newest IEEE 802.11 amendment that comes to address the increasingly throughput hungry services such as Ultra High Definition (4K/8K) Video and Virtual/Augmented Reality (VR/AR).</a:t>
            </a: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To do so, IEEE 802.11be presents a set of novel features that will boost the Wi-Fi technology to its edge.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To achieve superior throughput and very low latency, a careful design approach must be taken, on how the incoming traffic is distributed in MLO capable devices.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In this paper, we present a Reinforcement Learning (RL) algorithm named Multi-Headed Recurrent Soft-Actor Critic (MH-RSAC) to distribute incoming traffic in 802.11be MLO capable networks. </a:t>
            </a:r>
            <a:endParaRPr lang="en-US" sz="2800" dirty="0">
              <a:solidFill>
                <a:srgbClr val="000000"/>
              </a:solidFill>
              <a:latin typeface="+mn-lt"/>
              <a:ea typeface="CMU Concrete" panose="02000603000000000000" pitchFamily="2" charset="0"/>
              <a:cs typeface="CMU Concrete" panose="02000603000000000000" pitchFamily="2" charset="0"/>
            </a:endParaRPr>
          </a:p>
        </p:txBody>
      </p:sp>
      <p:sp>
        <p:nvSpPr>
          <p:cNvPr id="3" name="Date Placeholder 3">
            <a:extLst>
              <a:ext uri="{FF2B5EF4-FFF2-40B4-BE49-F238E27FC236}">
                <a16:creationId xmlns:a16="http://schemas.microsoft.com/office/drawing/2014/main" id="{EB7D17D6-48A4-F9D9-5170-AD91C99D1DA4}"/>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222E9FFE-52A1-DDC5-AE99-0950C693DD4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12579962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802-11-Submission-16-9</Template>
  <TotalTime>13489</TotalTime>
  <Words>2852</Words>
  <Application>Microsoft Office PowerPoint</Application>
  <PresentationFormat>Widescreen</PresentationFormat>
  <Paragraphs>274</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vt:lpstr>
      <vt:lpstr>Arial</vt:lpstr>
      <vt:lpstr>Calibri</vt:lpstr>
      <vt:lpstr>Cambria Math</vt:lpstr>
      <vt:lpstr>Times New Roman</vt:lpstr>
      <vt:lpstr>Office Theme</vt:lpstr>
      <vt:lpstr>Machine learning meets Wi-Fi 7:  a multi-link traffic allocation-based RL use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title</dc:title>
  <dc:creator>Daniele Medda</dc:creator>
  <cp:lastModifiedBy>Tuncer Baykas</cp:lastModifiedBy>
  <cp:revision>10</cp:revision>
  <dcterms:created xsi:type="dcterms:W3CDTF">2023-06-18T16:46:14Z</dcterms:created>
  <dcterms:modified xsi:type="dcterms:W3CDTF">2023-09-11T18:17:38Z</dcterms:modified>
</cp:coreProperties>
</file>