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4" r:id="rId2"/>
    <p:sldId id="257" r:id="rId3"/>
    <p:sldId id="325" r:id="rId4"/>
    <p:sldId id="330" r:id="rId5"/>
    <p:sldId id="328" r:id="rId6"/>
    <p:sldId id="329" r:id="rId7"/>
    <p:sldId id="266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4" autoAdjust="0"/>
    <p:restoredTop sz="95256" autoAdjust="0"/>
  </p:normalViewPr>
  <p:slideViewPr>
    <p:cSldViewPr>
      <p:cViewPr varScale="1">
        <p:scale>
          <a:sx n="107" d="100"/>
          <a:sy n="107" d="100"/>
        </p:scale>
        <p:origin x="68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0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91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76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Latency Consideration of Industrial Scenarios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2023-XX-XX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98415"/>
              </p:ext>
            </p:extLst>
          </p:nvPr>
        </p:nvGraphicFramePr>
        <p:xfrm>
          <a:off x="1087839" y="2492896"/>
          <a:ext cx="10115805" cy="24428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82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821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230973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54325"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31193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734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509453">
                <a:tc rowSpan="2"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Chun Pan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1533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100247"/>
                  </a:ext>
                </a:extLst>
              </a:tr>
              <a:tr h="48503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9948" y="1751014"/>
            <a:ext cx="10361084" cy="3118145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Latency is one of the most important </a:t>
            </a:r>
            <a:r>
              <a:rPr lang="en-US" altLang="zh-CN" sz="1800" i="1" dirty="0">
                <a:solidFill>
                  <a:schemeClr val="tx1"/>
                </a:solidFill>
              </a:rPr>
              <a:t>guiding criteria </a:t>
            </a:r>
            <a:r>
              <a:rPr lang="en-US" altLang="zh-CN" sz="1800" dirty="0">
                <a:solidFill>
                  <a:schemeClr val="tx1"/>
                </a:solidFill>
              </a:rPr>
              <a:t>in the UHR (Ultra High Reliability) SG. The industrial scenario is one of the most comprehensive scenarios when considering WLAN.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This presentation introduces a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gap between latency performance in the document of UHR SG (e.g., PAR) and the requirements in real industrial scenarios. It also provides an example to illustrate it.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suggest to provide information to make the latency definition,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especially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in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industrial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scenarios, clearer and also shrink the gap.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The approved UHR SG PAR intends to consider, compared to EHT MAC/PHY operation, at least one mode of operation that is capable of [1] :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Throughput enhancements      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Reducing latency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Increased reliability of WLAN connectivity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Increased manageability and mobility support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Increased performance in congested environments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100" b="0" dirty="0">
                <a:solidFill>
                  <a:schemeClr val="tx1"/>
                </a:solidFill>
              </a:rPr>
              <a:t>       - Power savings enhancements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There are several use cases of industrial scenarios discussed in [2] [3] ,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63681AA-47FF-4295-B631-FFB47DF93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360981"/>
              </p:ext>
            </p:extLst>
          </p:nvPr>
        </p:nvGraphicFramePr>
        <p:xfrm>
          <a:off x="1077942" y="4293096"/>
          <a:ext cx="9865096" cy="19736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48007">
                  <a:extLst>
                    <a:ext uri="{9D8B030D-6E8A-4147-A177-3AD203B41FA5}">
                      <a16:colId xmlns:a16="http://schemas.microsoft.com/office/drawing/2014/main" val="2940990019"/>
                    </a:ext>
                  </a:extLst>
                </a:gridCol>
                <a:gridCol w="7217089">
                  <a:extLst>
                    <a:ext uri="{9D8B030D-6E8A-4147-A177-3AD203B41FA5}">
                      <a16:colId xmlns:a16="http://schemas.microsoft.com/office/drawing/2014/main" val="2045997232"/>
                    </a:ext>
                  </a:extLst>
                </a:gridCol>
              </a:tblGrid>
              <a:tr h="345535"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AGV (Automated Ground Vehicle) / AMR (Autonomous Mobile Robot)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0" dirty="0"/>
                        <a:t>Involving communication, </a:t>
                      </a:r>
                      <a:r>
                        <a:rPr lang="en-US" altLang="zh-CN" sz="1100" b="1" i="1" u="sng" dirty="0"/>
                        <a:t>including guidance control, process data exchange, video/image, and emergency stop</a:t>
                      </a:r>
                      <a:r>
                        <a:rPr lang="en-US" altLang="zh-CN" sz="1100" b="0" dirty="0"/>
                        <a:t>, between robots and a control system,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524726"/>
                  </a:ext>
                </a:extLst>
              </a:tr>
              <a:tr h="310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>
                          <a:solidFill>
                            <a:schemeClr val="tx1"/>
                          </a:solidFill>
                        </a:rPr>
                        <a:t>Sensors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100" b="1" i="1" u="sng" dirty="0">
                          <a:solidFill>
                            <a:schemeClr val="tx1"/>
                          </a:solidFill>
                        </a:rPr>
                        <a:t>Periodical report of information</a:t>
                      </a:r>
                      <a:r>
                        <a:rPr lang="en-US" altLang="ja-JP" sz="11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</a:rPr>
                        <a:t>to the control system. </a:t>
                      </a:r>
                      <a:r>
                        <a:rPr lang="en-US" altLang="ja-JP" sz="1100" b="1" i="1" u="sng" dirty="0">
                          <a:solidFill>
                            <a:schemeClr val="tx1"/>
                          </a:solidFill>
                        </a:rPr>
                        <a:t>High-density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</a:rPr>
                        <a:t> deployment environment.</a:t>
                      </a:r>
                      <a:endParaRPr lang="zh-CN" alt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928872"/>
                  </a:ext>
                </a:extLst>
              </a:tr>
              <a:tr h="310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>
                          <a:solidFill>
                            <a:schemeClr val="tx1"/>
                          </a:solidFill>
                        </a:rPr>
                        <a:t>Robot/drone motion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0" dirty="0"/>
                        <a:t>Remote operation with </a:t>
                      </a:r>
                      <a:r>
                        <a:rPr lang="en-US" altLang="zh-CN" sz="1100" b="1" i="1" u="sng" dirty="0"/>
                        <a:t>haptics communication</a:t>
                      </a:r>
                      <a:r>
                        <a:rPr lang="en-US" altLang="zh-CN" sz="1100" b="0" dirty="0"/>
                        <a:t>, programmed robot operation with </a:t>
                      </a:r>
                      <a:r>
                        <a:rPr lang="en-US" altLang="zh-CN" sz="1100" b="1" i="1" u="sng" dirty="0"/>
                        <a:t>emergency stop</a:t>
                      </a:r>
                      <a:r>
                        <a:rPr lang="en-US" altLang="zh-CN" sz="1100" b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80629"/>
                  </a:ext>
                </a:extLst>
              </a:tr>
              <a:tr h="217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dirty="0">
                          <a:solidFill>
                            <a:schemeClr val="tx1"/>
                          </a:solidFill>
                        </a:rPr>
                        <a:t>Video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1" u="sng" dirty="0">
                          <a:solidFill>
                            <a:schemeClr val="tx1"/>
                          </a:solidFill>
                        </a:rPr>
                        <a:t>High-definition video 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</a:rPr>
                        <a:t>transferring from cameras.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813597"/>
                  </a:ext>
                </a:extLst>
              </a:tr>
              <a:tr h="310529"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AR/VR/XR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</a:rPr>
                        <a:t>Walk-by health monitoring, combining video feed with </a:t>
                      </a:r>
                      <a:r>
                        <a:rPr lang="en-US" altLang="ja-JP" sz="1100" b="1" i="1" u="sng" dirty="0">
                          <a:solidFill>
                            <a:schemeClr val="tx1"/>
                          </a:solidFill>
                        </a:rPr>
                        <a:t>overlaid contextual information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530865"/>
                  </a:ext>
                </a:extLst>
              </a:tr>
              <a:tr h="310529">
                <a:tc>
                  <a:txBody>
                    <a:bodyPr/>
                    <a:lstStyle/>
                    <a:p>
                      <a:r>
                        <a:rPr lang="en-US" altLang="zh-CN" sz="1200" b="1" dirty="0"/>
                        <a:t>Assembly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i="1" u="sng" dirty="0"/>
                        <a:t>Combination</a:t>
                      </a:r>
                      <a:r>
                        <a:rPr lang="en-US" altLang="zh-CN" sz="1100" b="0" dirty="0"/>
                        <a:t> of AGV/AMR, sensors, robot/drone motion control, and video transfer.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309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42E3F977-11CD-4377-BCD1-57A508CBB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Gap Analysis (latency aspect)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8EC636A3-9DD6-4463-A38E-460B913247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6711" y="5772439"/>
            <a:ext cx="7619170" cy="903011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The current definitions in the PAR, define low latency requirements (Section 5.2b, Section 5.5).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This presentation shows more detail about latency performance from industry.</a:t>
            </a:r>
          </a:p>
        </p:txBody>
      </p:sp>
      <p:graphicFrame>
        <p:nvGraphicFramePr>
          <p:cNvPr id="14" name="内容占位符 3">
            <a:extLst>
              <a:ext uri="{FF2B5EF4-FFF2-40B4-BE49-F238E27FC236}">
                <a16:creationId xmlns:a16="http://schemas.microsoft.com/office/drawing/2014/main" id="{AEB5BD04-17C8-48C4-BA19-D23FC28C16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665616"/>
              </p:ext>
            </p:extLst>
          </p:nvPr>
        </p:nvGraphicFramePr>
        <p:xfrm>
          <a:off x="237762" y="3809615"/>
          <a:ext cx="4585324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6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6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16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case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Latency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Reliability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US" altLang="zh-CN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bility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6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AGV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100ms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99.99%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16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RFID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100ms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99.99%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16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PLC to MES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100ms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99.99%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16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PLC to IO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8ms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99.999%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5" name="图片 14">
            <a:extLst>
              <a:ext uri="{FF2B5EF4-FFF2-40B4-BE49-F238E27FC236}">
                <a16:creationId xmlns:a16="http://schemas.microsoft.com/office/drawing/2014/main" id="{E0861406-1ED8-49E7-985C-E4E068351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696" y="3639610"/>
            <a:ext cx="2951609" cy="2079749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8E75E5D5-D7A0-473B-9F7E-BF3635A16435}"/>
              </a:ext>
            </a:extLst>
          </p:cNvPr>
          <p:cNvGrpSpPr/>
          <p:nvPr/>
        </p:nvGrpSpPr>
        <p:grpSpPr>
          <a:xfrm>
            <a:off x="7895915" y="3388951"/>
            <a:ext cx="3960440" cy="2892069"/>
            <a:chOff x="1722846" y="2215838"/>
            <a:chExt cx="4608512" cy="3262432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29AFA141-0E88-4F45-AE35-61F0F66F7503}"/>
                </a:ext>
              </a:extLst>
            </p:cNvPr>
            <p:cNvSpPr txBox="1"/>
            <p:nvPr/>
          </p:nvSpPr>
          <p:spPr>
            <a:xfrm>
              <a:off x="1794854" y="2215838"/>
              <a:ext cx="4536504" cy="3262432"/>
            </a:xfrm>
            <a:prstGeom prst="rect">
              <a:avLst/>
            </a:prstGeom>
            <a:noFill/>
            <a:ln>
              <a:solidFill>
                <a:srgbClr val="00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Distinctiveness -  Reliability &amp; Availability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MTTR vs. MTBF vs. MTTF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 </a:t>
              </a: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8" name="Picture 2" descr="Understanding Failure Metrics: MTTR vs. MTBF vs. MTTF">
              <a:extLst>
                <a:ext uri="{FF2B5EF4-FFF2-40B4-BE49-F238E27FC236}">
                  <a16:creationId xmlns:a16="http://schemas.microsoft.com/office/drawing/2014/main" id="{96018FC5-7173-47A2-B105-C485BA75DA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5722" y="3392309"/>
              <a:ext cx="4334768" cy="1986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DE8710F-3E70-4698-B580-1F75906E0353}"/>
                </a:ext>
              </a:extLst>
            </p:cNvPr>
            <p:cNvSpPr/>
            <p:nvPr/>
          </p:nvSpPr>
          <p:spPr>
            <a:xfrm>
              <a:off x="1722846" y="2602193"/>
              <a:ext cx="3419242" cy="690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defTabSz="914400" eaLnBrk="1" hangingPunct="1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MTTR (MEAN TIME TO REPAIR)</a:t>
              </a:r>
            </a:p>
            <a:p>
              <a:pPr marL="171450" indent="-171450" defTabSz="914400" eaLnBrk="1" hangingPunct="1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MTBF (MEAN TIME BETWEEN FAILURES)</a:t>
              </a:r>
            </a:p>
            <a:p>
              <a:pPr marL="171450" indent="-171450" defTabSz="914400" eaLnBrk="1" hangingPunct="1">
                <a:lnSpc>
                  <a:spcPct val="15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itchFamily="2" charset="-122"/>
                  <a:cs typeface="Times New Roman" panose="02020603050405020304" pitchFamily="18" charset="0"/>
                </a:rPr>
                <a:t>MTTF (MEAN TIME TO FAILURE)</a:t>
              </a:r>
            </a:p>
          </p:txBody>
        </p:sp>
      </p:grpSp>
      <p:pic>
        <p:nvPicPr>
          <p:cNvPr id="20" name="Picture 2" descr="C:\Users\x00822182\AppData\Roaming\eSpace_Desktop\UserData\x00822182\imagefiles\F53A11C2-D941-480C-B5AB-05B2D4A0A671.png">
            <a:extLst>
              <a:ext uri="{FF2B5EF4-FFF2-40B4-BE49-F238E27FC236}">
                <a16:creationId xmlns:a16="http://schemas.microsoft.com/office/drawing/2014/main" id="{8B0B368B-4B76-4E95-9807-C687A3BC6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6" y="1658137"/>
            <a:ext cx="5763283" cy="156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x00822182\AppData\Roaming\eSpace_Desktop\UserData\x00822182\imagefiles\2A7F228D-27F4-4CC9-884A-4EC2F4CF8455.png">
            <a:extLst>
              <a:ext uri="{FF2B5EF4-FFF2-40B4-BE49-F238E27FC236}">
                <a16:creationId xmlns:a16="http://schemas.microsoft.com/office/drawing/2014/main" id="{4E1E7C1E-1E91-41B9-8FE0-538EEA4F3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632" y="1643601"/>
            <a:ext cx="5955823" cy="78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">
            <a:extLst>
              <a:ext uri="{FF2B5EF4-FFF2-40B4-BE49-F238E27FC236}">
                <a16:creationId xmlns:a16="http://schemas.microsoft.com/office/drawing/2014/main" id="{60D37449-F8B4-49D6-B78F-659A2980F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839" y="2696265"/>
            <a:ext cx="1665297" cy="94334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chemeClr val="tx1"/>
                </a:solidFill>
              </a:rPr>
              <a:t>UHR SG Setting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 err="1">
                <a:solidFill>
                  <a:schemeClr val="tx1"/>
                </a:solidFill>
              </a:rPr>
              <a:t>v.s</a:t>
            </a:r>
            <a:r>
              <a:rPr lang="en-US" altLang="zh-CN" sz="1600" kern="0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kern="0" dirty="0">
                <a:solidFill>
                  <a:schemeClr val="tx1"/>
                </a:solidFill>
              </a:rPr>
              <a:t>Real Need</a:t>
            </a:r>
            <a:endParaRPr lang="en-US" altLang="zh-CN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7163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</a:t>
            </a:r>
            <a:r>
              <a:rPr lang="en-US" altLang="zh-CN" dirty="0"/>
              <a:t>of Industrial Requirements in WLAN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03A9A800-C703-4C09-98D1-DD76B4A4A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64824"/>
              </p:ext>
            </p:extLst>
          </p:nvPr>
        </p:nvGraphicFramePr>
        <p:xfrm>
          <a:off x="739301" y="1751014"/>
          <a:ext cx="10361084" cy="37694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6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238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Original requirements from industrial WLAN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 hMerge="1">
                  <a:txBody>
                    <a:bodyPr/>
                    <a:lstStyle/>
                    <a:p>
                      <a:endParaRPr lang="zh-CN" altLang="en-US" sz="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38">
                <a:tc>
                  <a:txBody>
                    <a:bodyPr/>
                    <a:lstStyle/>
                    <a:p>
                      <a:r>
                        <a:rPr lang="en-US" altLang="zh-CN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Parameter and metric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Value 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Remarks</a:t>
                      </a:r>
                      <a:r>
                        <a:rPr lang="en-US" altLang="zh-CN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38"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Production time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5000H/year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MTTR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diagnose 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+ repair</a:t>
                      </a:r>
                      <a:r>
                        <a:rPr lang="zh-CN" altLang="en-US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3min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If the watchdog period is exceeded, the device will send alarm. Some accidents need human intervention, and some trigger automatic recovery function. Usually human intervention method needs 3 minutes to recover</a:t>
                      </a: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38"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Number of CPE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per AP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from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customer 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238"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number of CPE </a:t>
                      </a:r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(N)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2000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4w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square meter</a:t>
                      </a:r>
                      <a:r>
                        <a:rPr lang="zh-CN" altLang="en-US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100AP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599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Watchdog timer (3* send cycle)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24ms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Watch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dog timer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=send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cycle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*3</a:t>
                      </a: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599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Latency</a:t>
                      </a:r>
                      <a:r>
                        <a:rPr lang="en-US" altLang="zh-CN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and reliability requirement of wireless network from application side 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pPr marL="0" marR="0" lvl="0" indent="0" algn="l" defTabSz="615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24ms@12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nines </a:t>
                      </a:r>
                    </a:p>
                    <a:p>
                      <a:pPr marL="0" marR="0" lvl="0" indent="0" algn="l" defTabSz="615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(3 * </a:t>
                      </a:r>
                      <a:r>
                        <a:rPr lang="en-US" altLang="zh-CN" sz="1200" b="1" u="sng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8ms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pPr marL="0" marR="0" lvl="0" indent="0" algn="l" defTabSz="615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5000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hour * 60min * 60 sec * 1000ms *2000 CPE /</a:t>
                      </a:r>
                      <a:r>
                        <a:rPr lang="en-US" altLang="zh-CN" sz="1200" b="1" u="sng" baseline="0" dirty="0">
                          <a:solidFill>
                            <a:srgbClr val="C0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8ms</a:t>
                      </a: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 = 4.5e12 </a:t>
                      </a:r>
                    </a:p>
                    <a:p>
                      <a:pPr marL="0" marR="0" lvl="0" indent="0" algn="l" defTabSz="615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sng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(Under specific MCS setting. It is not mandatory that any MCS must meet the requirements of 99.99%. )</a:t>
                      </a:r>
                      <a:endParaRPr lang="zh-CN" altLang="en-US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599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PHY</a:t>
                      </a:r>
                      <a:r>
                        <a:rPr lang="en-US" altLang="zh-CN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layer requirement 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99.99%  (3 Tx times)</a:t>
                      </a:r>
                    </a:p>
                  </a:txBody>
                  <a:tcPr marL="95817" marR="95817" marT="47908" marB="47908"/>
                </a:tc>
                <a:tc>
                  <a:txBody>
                    <a:bodyPr/>
                    <a:lstStyle/>
                    <a:p>
                      <a:r>
                        <a:rPr lang="en-US" altLang="zh-CN" sz="1200" b="1" u="sng" kern="1200" baseline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1-(1/4.5e12)^(1/3) = 0.9999 </a:t>
                      </a:r>
                      <a:r>
                        <a:rPr lang="en-US" altLang="zh-CN" sz="1200" b="1" u="none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(The parameters here are for a single transmission opportunity. No interference or conflict, retransmissions, like HARQ, are not considered. No uncontrolled STAs.)</a:t>
                      </a:r>
                    </a:p>
                  </a:txBody>
                  <a:tcPr marL="95817" marR="95817" marT="47908" marB="479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30D9E33F-E6E5-4A9C-A016-62A7488C30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9301" y="5700749"/>
            <a:ext cx="10713397" cy="648072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Although the UHR SG states specific performance improvement objectives/plans/requirements/indicators for Latency and Reliability, there is a 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FFFF00"/>
                </a:highlight>
              </a:rPr>
              <a:t>gap </a:t>
            </a:r>
            <a:r>
              <a:rPr lang="en-US" altLang="zh-CN" sz="1600" dirty="0">
                <a:solidFill>
                  <a:schemeClr val="tx1"/>
                </a:solidFill>
              </a:rPr>
              <a:t>between these indicators (or guidance) and a real scenario.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08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Target </a:t>
            </a:r>
            <a:r>
              <a:rPr lang="en-US" altLang="zh-CN"/>
              <a:t>Consideration </a:t>
            </a:r>
            <a:r>
              <a:rPr lang="en-US"/>
              <a:t>for </a:t>
            </a:r>
            <a:r>
              <a:rPr lang="en-US" dirty="0"/>
              <a:t>UHR Latency in Industrial Scenarios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293E6B36-B86B-41AB-9A37-2DF62222DA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9948" y="1751014"/>
            <a:ext cx="10162596" cy="448629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Wireless latency requirements/bounds are diverse in WLAN environments.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Especially in industrial scenarios, the performance of latency is higher and more stable.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solidFill>
                  <a:schemeClr val="tx1"/>
                </a:solidFill>
              </a:rPr>
              <a:t>Understanding that the PAR has already been submitted to IEEE SASB for approval that any update may be challenging, the UHG SG (and the future </a:t>
            </a:r>
            <a:r>
              <a:rPr lang="en-US" altLang="zh-CN" sz="2000" dirty="0" err="1">
                <a:solidFill>
                  <a:schemeClr val="tx1"/>
                </a:solidFill>
              </a:rPr>
              <a:t>TGbn</a:t>
            </a:r>
            <a:r>
              <a:rPr lang="en-US" altLang="zh-CN" sz="2000" dirty="0">
                <a:solidFill>
                  <a:schemeClr val="tx1"/>
                </a:solidFill>
              </a:rPr>
              <a:t>) may consider the following latency requirement during the development of functional requirements and specification framework (for example):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dirty="0">
                <a:solidFill>
                  <a:schemeClr val="tx1"/>
                </a:solidFill>
              </a:rPr>
              <a:t>     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b="0" dirty="0">
                <a:solidFill>
                  <a:schemeClr val="tx1"/>
                </a:solidFill>
              </a:rPr>
              <a:t>    - </a:t>
            </a:r>
            <a:r>
              <a:rPr lang="en-US" altLang="zh-CN" sz="1800" b="0" i="1" dirty="0">
                <a:solidFill>
                  <a:srgbClr val="0070C0"/>
                </a:solidFill>
              </a:rPr>
              <a:t>WLAN devices need to reach the latency requirements in feature scenarios. Especially in industrial scenarios, low latency requirements should achieve the range of 1ms to 10ms (unidirectional link-level) with at least 99.99% reliability</a:t>
            </a:r>
            <a:r>
              <a:rPr lang="en-US" altLang="zh-CN" sz="1800" b="0" dirty="0">
                <a:solidFill>
                  <a:schemeClr val="tx1"/>
                </a:solidFill>
              </a:rPr>
              <a:t>.’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79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0"/>
            <a:ext cx="1009767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chemeClr val="tx1"/>
                </a:solidFill>
              </a:rPr>
              <a:t>We compare the statements of latency in the UHR SG official document (e.g., PAR) with the requirements of real industrial scenarios, and point out the differences.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chemeClr val="tx1"/>
                </a:solidFill>
              </a:rPr>
              <a:t>The addition of some scenario examples to improve accuracy are suggested.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</a:t>
            </a:r>
            <a:r>
              <a:rPr lang="en-US" altLang="zh-CN" sz="1400" dirty="0"/>
              <a:t>UHR proposed PAR, IEEE 802.11-23/480</a:t>
            </a:r>
          </a:p>
          <a:p>
            <a:pPr marL="0" indent="0"/>
            <a:r>
              <a:rPr lang="en-US" altLang="zh-CN" sz="1400" dirty="0"/>
              <a:t>[2] “Wi-Fi 6/6E for Industrial IoT,” WBA (Wireless Broadband Alliance), May 2018.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Consideration of Industrial Automation Scenarios, </a:t>
            </a:r>
            <a:r>
              <a:rPr lang="en-US" altLang="zh-CN" sz="1400" dirty="0"/>
              <a:t>IEEE 802.11-23/0815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8927</TotalTime>
  <Words>1094</Words>
  <Application>Microsoft Office PowerPoint</Application>
  <PresentationFormat>宽屏</PresentationFormat>
  <Paragraphs>189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宋体</vt:lpstr>
      <vt:lpstr>微软雅黑</vt:lpstr>
      <vt:lpstr>Arial</vt:lpstr>
      <vt:lpstr>Calibri</vt:lpstr>
      <vt:lpstr>Times New Roman</vt:lpstr>
      <vt:lpstr>Office 主题​​</vt:lpstr>
      <vt:lpstr>Latency Consideration of Industrial Scenarios</vt:lpstr>
      <vt:lpstr>Introduction</vt:lpstr>
      <vt:lpstr>Background</vt:lpstr>
      <vt:lpstr>Gap Analysis (latency aspect)</vt:lpstr>
      <vt:lpstr>Example of Industrial Requirements in WLAN </vt:lpstr>
      <vt:lpstr>Target Consideration for UHR Latency in Industrial Scenarios 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517</cp:revision>
  <cp:lastPrinted>1601-01-01T00:00:00Z</cp:lastPrinted>
  <dcterms:created xsi:type="dcterms:W3CDTF">2023-05-31T01:05:25Z</dcterms:created>
  <dcterms:modified xsi:type="dcterms:W3CDTF">2023-09-11T04:22:13Z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(3)ymtD6FhrelzaEsVaFrOv5BLYM7Im1QJdoXwjdBbilI6B6dKxOx8WjZrFSRvuH2mJaWqiudjd
M5LWb4l95xKdvKzE19zAFTxEFeVGjbmAGzU9AKzDD3XwVfAzXKDVrNCJrtTyKcURxV6B8vdQ
P6sErxbey3F3h/kyXRDuu/ATXzQcHzBBJnkCMDS63I93HONH/Afw47EeVMixAY0nMM+qIw9C
wZrrc60fdmasolDnyW</vt:lpwstr>
  </property>
  <property fmtid="{D5CDD505-2E9C-101B-9397-08002B2CF9AE}" pid="3" name="_2015_ms_pID_7253431">
    <vt:lpwstr>ONobmA238YPQ+45gtcGxNgpW/2wyIT+TR5iwm/G4wkMllboNGN4GzC
EwmObJrzWBLMG78/jUXsxSGq8CIWfhUmmxz7cEkrM0Kp+BVPEYw4PhwYXzAB/S2C8g2EDxTQ
/bcap5qomenh7u30Db7kyGGzpfuOPiR0Dw1By58RIoSUS2h19+sQKANHuvhfSgrahqLgamZf
szdR+1B8R4Ev1fl9tqME0r4HDTn2iSsu8mNn</vt:lpwstr>
  </property>
  <property fmtid="{D5CDD505-2E9C-101B-9397-08002B2CF9AE}" pid="4" name="_2015_ms_pID_7253432">
    <vt:lpwstr>nw==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1693982279</vt:lpwstr>
  </property>
</Properties>
</file>