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89" r:id="rId3"/>
    <p:sldId id="291" r:id="rId4"/>
    <p:sldId id="306" r:id="rId5"/>
    <p:sldId id="307" r:id="rId6"/>
    <p:sldId id="308" r:id="rId7"/>
    <p:sldId id="292" r:id="rId8"/>
    <p:sldId id="316" r:id="rId9"/>
    <p:sldId id="317" r:id="rId10"/>
    <p:sldId id="309" r:id="rId11"/>
    <p:sldId id="310" r:id="rId12"/>
    <p:sldId id="318" r:id="rId13"/>
    <p:sldId id="319" r:id="rId14"/>
    <p:sldId id="320" r:id="rId15"/>
    <p:sldId id="296" r:id="rId16"/>
    <p:sldId id="298" r:id="rId17"/>
    <p:sldId id="314" r:id="rId18"/>
    <p:sldId id="303" r:id="rId19"/>
    <p:sldId id="294" r:id="rId20"/>
    <p:sldId id="311" r:id="rId21"/>
    <p:sldId id="321" r:id="rId22"/>
    <p:sldId id="312" r:id="rId23"/>
    <p:sldId id="302" r:id="rId24"/>
    <p:sldId id="315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3300"/>
    <a:srgbClr val="FF9900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4" d="100"/>
          <a:sy n="64" d="100"/>
        </p:scale>
        <p:origin x="16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802.11-23/1533r0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37005" y="1031836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sz="2400" dirty="0"/>
              <a:t>Using the Status field for “Not Recognized”</a:t>
            </a:r>
            <a:br>
              <a:rPr lang="en-US" sz="2400" dirty="0"/>
            </a:br>
            <a:r>
              <a:rPr lang="en-US" sz="2400" dirty="0"/>
              <a:t>“No Agreement” and “Duplicate IRM”</a:t>
            </a:r>
            <a:br>
              <a:rPr lang="en-US" sz="2400" dirty="0"/>
            </a:br>
            <a:r>
              <a:rPr lang="en-US" sz="2400" dirty="0"/>
              <a:t>CIDs 7, 21, 114, 224, 135, 257</a:t>
            </a:r>
            <a:br>
              <a:rPr lang="en-US" dirty="0"/>
            </a:b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 Sept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91106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E6724-9911-A48D-05BE-1933C0A3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“Mismatch” Proposal #1 </a:t>
            </a:r>
            <a:br>
              <a:rPr lang="en-US" dirty="0"/>
            </a:br>
            <a:r>
              <a:rPr lang="en-US" dirty="0"/>
              <a:t>Use “Not recognized”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745AA-91FF-0AF2-5F9A-126E30BF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7B3A6-7005-6588-0158-6F7610E4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D3B4F-CB86-4175-16BD-5D431A7B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BEAC58-2E62-780D-1626-8F828C1CBE4C}"/>
              </a:ext>
            </a:extLst>
          </p:cNvPr>
          <p:cNvCxnSpPr/>
          <p:nvPr/>
        </p:nvCxnSpPr>
        <p:spPr bwMode="auto">
          <a:xfrm>
            <a:off x="2822959" y="31029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679957F-24FC-EADC-E719-72B0D9BBE812}"/>
              </a:ext>
            </a:extLst>
          </p:cNvPr>
          <p:cNvSpPr txBox="1"/>
          <p:nvPr/>
        </p:nvSpPr>
        <p:spPr>
          <a:xfrm>
            <a:off x="1546779" y="2261212"/>
            <a:ext cx="11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IRM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CEE8D8-03ED-28E6-C9D3-24DB172A6BE5}"/>
              </a:ext>
            </a:extLst>
          </p:cNvPr>
          <p:cNvCxnSpPr/>
          <p:nvPr/>
        </p:nvCxnSpPr>
        <p:spPr bwMode="auto">
          <a:xfrm flipH="1">
            <a:off x="2789133" y="24933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1BCC62A-06FB-7A29-FA7D-1C14AA3962F4}"/>
              </a:ext>
            </a:extLst>
          </p:cNvPr>
          <p:cNvSpPr txBox="1"/>
          <p:nvPr/>
        </p:nvSpPr>
        <p:spPr>
          <a:xfrm>
            <a:off x="1838228" y="1828800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E9D8EC-6F2D-B065-5128-E825F63239CB}"/>
              </a:ext>
            </a:extLst>
          </p:cNvPr>
          <p:cNvSpPr txBox="1"/>
          <p:nvPr/>
        </p:nvSpPr>
        <p:spPr>
          <a:xfrm>
            <a:off x="6523571" y="205963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5BC38E-1D49-9523-8ABA-4E81A2BC6F29}"/>
              </a:ext>
            </a:extLst>
          </p:cNvPr>
          <p:cNvSpPr txBox="1"/>
          <p:nvPr/>
        </p:nvSpPr>
        <p:spPr>
          <a:xfrm>
            <a:off x="4315016" y="212628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35E82F-BE7B-3051-C71B-76F32BE27984}"/>
              </a:ext>
            </a:extLst>
          </p:cNvPr>
          <p:cNvSpPr txBox="1"/>
          <p:nvPr/>
        </p:nvSpPr>
        <p:spPr>
          <a:xfrm>
            <a:off x="3182701" y="272215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5DCBEE-D7FF-0BE6-D075-41FDD91DE21D}"/>
              </a:ext>
            </a:extLst>
          </p:cNvPr>
          <p:cNvSpPr txBox="1"/>
          <p:nvPr/>
        </p:nvSpPr>
        <p:spPr>
          <a:xfrm>
            <a:off x="4572000" y="2734421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8E2195-0861-6765-5666-7D5049BC740C}"/>
              </a:ext>
            </a:extLst>
          </p:cNvPr>
          <p:cNvSpPr txBox="1"/>
          <p:nvPr/>
        </p:nvSpPr>
        <p:spPr>
          <a:xfrm>
            <a:off x="6518434" y="3447201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AC1082-D57C-C3AF-C5DD-176B9989231F}"/>
              </a:ext>
            </a:extLst>
          </p:cNvPr>
          <p:cNvSpPr txBox="1"/>
          <p:nvPr/>
        </p:nvSpPr>
        <p:spPr>
          <a:xfrm>
            <a:off x="2267668" y="327598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Device ID KDE</a:t>
            </a:r>
            <a:r>
              <a:rPr lang="en-US" sz="1800" dirty="0"/>
              <a:t>,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225D551-883A-109E-BC41-FEE3401DDDF8}"/>
              </a:ext>
            </a:extLst>
          </p:cNvPr>
          <p:cNvCxnSpPr/>
          <p:nvPr/>
        </p:nvCxnSpPr>
        <p:spPr bwMode="auto">
          <a:xfrm>
            <a:off x="2789133" y="4494171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E9C3B47-C82A-DE4E-50F9-B451083AE623}"/>
              </a:ext>
            </a:extLst>
          </p:cNvPr>
          <p:cNvCxnSpPr/>
          <p:nvPr/>
        </p:nvCxnSpPr>
        <p:spPr bwMode="auto">
          <a:xfrm flipH="1">
            <a:off x="2789133" y="3642193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34437C1-B5DD-DDE3-BBB1-4652ED68C1F1}"/>
              </a:ext>
            </a:extLst>
          </p:cNvPr>
          <p:cNvSpPr txBox="1"/>
          <p:nvPr/>
        </p:nvSpPr>
        <p:spPr>
          <a:xfrm>
            <a:off x="3191444" y="409171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15AD83-ACFB-6B50-43F8-63B053F081A1}"/>
              </a:ext>
            </a:extLst>
          </p:cNvPr>
          <p:cNvSpPr txBox="1"/>
          <p:nvPr/>
        </p:nvSpPr>
        <p:spPr>
          <a:xfrm>
            <a:off x="3886200" y="3277519"/>
            <a:ext cx="394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“Not Recognized” AND new device ID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C23A5B-CEB3-5FCC-34FF-0693E1152B7F}"/>
              </a:ext>
            </a:extLst>
          </p:cNvPr>
          <p:cNvSpPr txBox="1"/>
          <p:nvPr/>
        </p:nvSpPr>
        <p:spPr>
          <a:xfrm>
            <a:off x="2254137" y="3617362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>
                    <a:lumMod val="75000"/>
                  </a:schemeClr>
                </a:solidFill>
              </a:rPr>
              <a:t>IRM KDE “Not recognized”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56A629-07FC-8D8C-06E5-1B7802D6BA72}"/>
              </a:ext>
            </a:extLst>
          </p:cNvPr>
          <p:cNvSpPr txBox="1"/>
          <p:nvPr/>
        </p:nvSpPr>
        <p:spPr>
          <a:xfrm>
            <a:off x="4181507" y="4080691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IRM KDE “new IRM”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313E43-C719-F1B6-0819-91D8168B3B17}"/>
              </a:ext>
            </a:extLst>
          </p:cNvPr>
          <p:cNvSpPr txBox="1"/>
          <p:nvPr/>
        </p:nvSpPr>
        <p:spPr>
          <a:xfrm>
            <a:off x="533400" y="4873925"/>
            <a:ext cx="830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“rule” as before – If “not recognized” assume a restart</a:t>
            </a:r>
          </a:p>
          <a:p>
            <a:r>
              <a:rPr lang="en-US" dirty="0"/>
              <a:t>Simple rule. </a:t>
            </a:r>
          </a:p>
        </p:txBody>
      </p:sp>
    </p:spTree>
    <p:extLst>
      <p:ext uri="{BB962C8B-B14F-4D97-AF65-F5344CB8AC3E}">
        <p14:creationId xmlns:p14="http://schemas.microsoft.com/office/powerpoint/2010/main" val="196073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CEF8AB-2E08-EF63-6DDE-75F15FE2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we had Mismatch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D2799-B0C0-778D-5444-C1BBF6DA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4D553-550C-384E-2475-C96E174D6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056B3-291F-DB49-2666-C5FC1590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1D0926-4979-07C1-9C48-33ED69970C9F}"/>
              </a:ext>
            </a:extLst>
          </p:cNvPr>
          <p:cNvCxnSpPr/>
          <p:nvPr/>
        </p:nvCxnSpPr>
        <p:spPr bwMode="auto">
          <a:xfrm>
            <a:off x="2815126" y="31791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38190F4-55F5-C40E-D3E3-E68BEF8C9468}"/>
              </a:ext>
            </a:extLst>
          </p:cNvPr>
          <p:cNvSpPr txBox="1"/>
          <p:nvPr/>
        </p:nvSpPr>
        <p:spPr>
          <a:xfrm>
            <a:off x="1538946" y="2337412"/>
            <a:ext cx="11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IRM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BF15C0-C117-8D80-C144-A4F7B57AEE56}"/>
              </a:ext>
            </a:extLst>
          </p:cNvPr>
          <p:cNvCxnSpPr/>
          <p:nvPr/>
        </p:nvCxnSpPr>
        <p:spPr bwMode="auto">
          <a:xfrm flipH="1">
            <a:off x="2781300" y="25695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F66F862-9E65-A563-E496-08ACD6FD07DB}"/>
              </a:ext>
            </a:extLst>
          </p:cNvPr>
          <p:cNvSpPr txBox="1"/>
          <p:nvPr/>
        </p:nvSpPr>
        <p:spPr>
          <a:xfrm>
            <a:off x="1830395" y="1905000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DCA21-B1DE-9B9D-AD25-855DCBE1C24D}"/>
              </a:ext>
            </a:extLst>
          </p:cNvPr>
          <p:cNvSpPr txBox="1"/>
          <p:nvPr/>
        </p:nvSpPr>
        <p:spPr>
          <a:xfrm>
            <a:off x="6515738" y="213583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588624-835A-358D-A79D-8C1C9010FFDC}"/>
              </a:ext>
            </a:extLst>
          </p:cNvPr>
          <p:cNvSpPr txBox="1"/>
          <p:nvPr/>
        </p:nvSpPr>
        <p:spPr>
          <a:xfrm>
            <a:off x="4307183" y="220248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9FD3D2-7F26-BD16-AD31-2E814323D3B9}"/>
              </a:ext>
            </a:extLst>
          </p:cNvPr>
          <p:cNvSpPr txBox="1"/>
          <p:nvPr/>
        </p:nvSpPr>
        <p:spPr>
          <a:xfrm>
            <a:off x="3174868" y="279835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91FD03-50BF-45D8-4FE7-A77853CBA83E}"/>
              </a:ext>
            </a:extLst>
          </p:cNvPr>
          <p:cNvSpPr txBox="1"/>
          <p:nvPr/>
        </p:nvSpPr>
        <p:spPr>
          <a:xfrm>
            <a:off x="4564167" y="2810621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E05955-E6EF-36E3-1E81-4B2772FC1510}"/>
              </a:ext>
            </a:extLst>
          </p:cNvPr>
          <p:cNvSpPr txBox="1"/>
          <p:nvPr/>
        </p:nvSpPr>
        <p:spPr>
          <a:xfrm>
            <a:off x="6510601" y="3523401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96B86C-776D-8970-D48B-2B00AE5F103A}"/>
              </a:ext>
            </a:extLst>
          </p:cNvPr>
          <p:cNvSpPr txBox="1"/>
          <p:nvPr/>
        </p:nvSpPr>
        <p:spPr>
          <a:xfrm>
            <a:off x="2259835" y="335218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Device ID KDE</a:t>
            </a:r>
            <a:r>
              <a:rPr lang="en-US" sz="1800" dirty="0"/>
              <a:t>,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01286E-618D-F62D-2177-E4B2C929EB22}"/>
              </a:ext>
            </a:extLst>
          </p:cNvPr>
          <p:cNvCxnSpPr/>
          <p:nvPr/>
        </p:nvCxnSpPr>
        <p:spPr bwMode="auto">
          <a:xfrm>
            <a:off x="2781300" y="4570371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4B2FE03-9081-9859-6055-3D6571EFDE93}"/>
              </a:ext>
            </a:extLst>
          </p:cNvPr>
          <p:cNvCxnSpPr/>
          <p:nvPr/>
        </p:nvCxnSpPr>
        <p:spPr bwMode="auto">
          <a:xfrm flipH="1">
            <a:off x="2781300" y="3718393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27349D4-BDFB-95C0-18CE-2A77D92F1C69}"/>
              </a:ext>
            </a:extLst>
          </p:cNvPr>
          <p:cNvSpPr txBox="1"/>
          <p:nvPr/>
        </p:nvSpPr>
        <p:spPr>
          <a:xfrm>
            <a:off x="3183611" y="416791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02836A-4319-788C-AD83-6D5064AC0355}"/>
              </a:ext>
            </a:extLst>
          </p:cNvPr>
          <p:cNvSpPr txBox="1"/>
          <p:nvPr/>
        </p:nvSpPr>
        <p:spPr>
          <a:xfrm>
            <a:off x="3878367" y="3353719"/>
            <a:ext cx="3390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“Mismatch” AND new device ID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1B9AF2-4609-8519-5FA4-408DAEF2EF18}"/>
              </a:ext>
            </a:extLst>
          </p:cNvPr>
          <p:cNvSpPr txBox="1"/>
          <p:nvPr/>
        </p:nvSpPr>
        <p:spPr>
          <a:xfrm>
            <a:off x="2246304" y="3693562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>
                    <a:lumMod val="75000"/>
                  </a:schemeClr>
                </a:solidFill>
              </a:rPr>
              <a:t>IRM KDE “Mismatch”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C7B840-6F53-8817-C993-076299C300A1}"/>
              </a:ext>
            </a:extLst>
          </p:cNvPr>
          <p:cNvSpPr txBox="1"/>
          <p:nvPr/>
        </p:nvSpPr>
        <p:spPr>
          <a:xfrm>
            <a:off x="4173674" y="4156891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IRM KDE “new IRM”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6774CA-C8A4-5B6F-0257-4EB14E3121AB}"/>
              </a:ext>
            </a:extLst>
          </p:cNvPr>
          <p:cNvSpPr txBox="1"/>
          <p:nvPr/>
        </p:nvSpPr>
        <p:spPr>
          <a:xfrm>
            <a:off x="1613830" y="4698841"/>
            <a:ext cx="50079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“Rule” as before – assume a restart</a:t>
            </a:r>
          </a:p>
          <a:p>
            <a:r>
              <a:rPr lang="en-US" dirty="0"/>
              <a:t>i.e., same rule but now an added status.  Need to describe/ define the ‘mismatch’ condition</a:t>
            </a:r>
          </a:p>
        </p:txBody>
      </p:sp>
    </p:spTree>
    <p:extLst>
      <p:ext uri="{BB962C8B-B14F-4D97-AF65-F5344CB8AC3E}">
        <p14:creationId xmlns:p14="http://schemas.microsoft.com/office/powerpoint/2010/main" val="3786992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B33F63-C02A-F6E3-0C67-65047D44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required if “Mismatch” status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DFF6D-0E7A-4018-340D-BC1CCE81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AB97-843B-57B5-64F8-5FFF52A2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E136-F65C-D944-A7CC-C01CBC97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8C2478-8244-CD1D-B227-F003612115EF}"/>
              </a:ext>
            </a:extLst>
          </p:cNvPr>
          <p:cNvSpPr txBox="1"/>
          <p:nvPr/>
        </p:nvSpPr>
        <p:spPr>
          <a:xfrm>
            <a:off x="533401" y="1722690"/>
            <a:ext cx="7924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NewRoman"/>
              </a:rPr>
              <a:t>Device ID Text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NewRoman"/>
              </a:rPr>
              <a:t>When a non-AP STA receives an AP Identity frame with the Identifier Status equal to “Not Recognized”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or “Mismatch”, </a:t>
            </a:r>
            <a:r>
              <a:rPr lang="en-US" sz="1800" dirty="0">
                <a:effectLst/>
                <a:latin typeface="Calibri" panose="020F0502020204030204" pitchFamily="34" charset="0"/>
                <a:ea typeface="TimesNewRoman"/>
              </a:rPr>
              <a:t>it must assume that no shared identity state exists with the AP or ESS (as per the concepts of 12.2.10)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or , in the case of “Mismatch” no common Devise ID and IRM shared identity  exists</a:t>
            </a:r>
            <a:r>
              <a:rPr lang="en-US" sz="1800" dirty="0">
                <a:effectLst/>
                <a:latin typeface="Calibri" panose="020F0502020204030204" pitchFamily="34" charset="0"/>
                <a:ea typeface="TimesNewRoman"/>
              </a:rPr>
              <a:t>, and the non-AP STA must (re)establish any desired, shared identity state per the procedures previously described. 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If an AP sets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Device ID element or Device ID KDE with the Device ID status field set to 1 indicating “Not Recognized”, or set to 2 indicating “Mismatch”, then the AP may also provide, in that same Device ID element or Device ID KDE, a new device ID, thus establishing a new shared identity.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Note 1: An AP might set a Device ID status field to 1 indicating “Not Recognized” for any reason if the AP cannot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unequivocally</a:t>
            </a: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identify the non-AP STA shared identity state.  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Note 2: An AP might set a Device ID status field to 2 indicating “Mismatch” if the device ID provided by the non-AP STA does not correspond to the non-AP STA indicated by the IRM.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67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E04084-1DB9-A33E-AF01-E4DE82CDE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158" y="1142999"/>
            <a:ext cx="7772400" cy="533241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New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NewRoman"/>
              </a:rPr>
              <a:t>IRM Text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In the case that the non-AP STA has also provided a device ID and the AP does not recognize the device ID and the IRM as shared identities for the same non-AP STA, the IRM Status field of the IRM KDE or IRM element is set to 2 </a:t>
            </a: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to indicate a mismatch.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The non-AP STA, on receipt of an IRM Status field of value 1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or 2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, indicating the AP has not recognized the IRM,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or that there is a mismatch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, may either continue to associate to the AP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and provide a new IRM in an IRM KDE in message 3 of the 4-way handshake or, when using FILS authentication, including an IRM element in the Association Request frame,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thus establishing a new shared 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identity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,</a:t>
            </a:r>
            <a:r>
              <a:rPr lang="en-US" sz="1800" strike="sng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in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 or disassociate.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Note: An AP might set an IRM status field to 1 indicating “Not Recognized” for any reason if the AP cannot unequivocally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identify the non-AP STA shared identity state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.</a:t>
            </a: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endParaRPr lang="en-US" sz="1800" dirty="0">
              <a:solidFill>
                <a:srgbClr val="FF0000"/>
              </a:solidFill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MS Mincho" panose="02020609040205080304" pitchFamily="49" charset="-128"/>
              </a:rPr>
              <a:t>Plus new line in the Status code</a:t>
            </a: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Add line to Table 9-322aq and Table 9-322ar and edit row three.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2		Mismatch	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IRM and Device ID recognized but as shared 						identities for different STAs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3-255	Reserved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8E5B5-0A65-C576-4127-DE0D406D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7A5E4-F36A-7A07-40FE-9155C7A0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B958C-E747-1A39-EF73-5F272BC2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72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811F76-4AF2-91C4-9975-712CBFAF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TG discussions there was a view to reject the “mismatch” comments as not easy to agree what is going on or how to define it.</a:t>
            </a:r>
          </a:p>
          <a:p>
            <a:r>
              <a:rPr lang="en-US" dirty="0"/>
              <a:t>Even if we have a “mismatch” status code the result is the same.  </a:t>
            </a:r>
          </a:p>
          <a:p>
            <a:r>
              <a:rPr lang="en-US" dirty="0"/>
              <a:t>Straightforward rule for Device ID or IRM to assume restart is they get a “not recognized” status. AP can set it easily in all situations.</a:t>
            </a:r>
          </a:p>
          <a:p>
            <a:r>
              <a:rPr lang="en-US" dirty="0">
                <a:solidFill>
                  <a:srgbClr val="FF0000"/>
                </a:solidFill>
              </a:rPr>
              <a:t>Recommend “not recognized” approach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E6B94A-381C-5111-BA4D-48FD73485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E935B-F4DE-04DC-6F73-8BE129CC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BEF7A-2862-0083-2E84-0021C64D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31022-E761-AA1D-9B84-1C457843C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58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2EA827-5CC7-2DA3-1C6D-90ACA7F18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Order is:</a:t>
            </a:r>
          </a:p>
          <a:p>
            <a:pPr marL="0" indent="0">
              <a:buNone/>
            </a:pPr>
            <a:r>
              <a:rPr lang="en-US" sz="1600" dirty="0"/>
              <a:t>FILS Authentication Request 	</a:t>
            </a:r>
          </a:p>
          <a:p>
            <a:pPr marL="0" indent="0">
              <a:buNone/>
            </a:pPr>
            <a:r>
              <a:rPr lang="en-US" sz="1600" dirty="0"/>
              <a:t>FILS Authentication Response	(Keys established)</a:t>
            </a:r>
          </a:p>
          <a:p>
            <a:pPr marL="0" indent="0">
              <a:buNone/>
            </a:pPr>
            <a:r>
              <a:rPr lang="en-US" sz="1600" dirty="0"/>
              <a:t>FILS Association Request 	</a:t>
            </a:r>
            <a:r>
              <a:rPr lang="en-US" sz="1600" dirty="0">
                <a:solidFill>
                  <a:srgbClr val="FF0000"/>
                </a:solidFill>
              </a:rPr>
              <a:t>STA sends new IRM AND device ID</a:t>
            </a:r>
          </a:p>
          <a:p>
            <a:pPr marL="0" indent="0">
              <a:buNone/>
            </a:pPr>
            <a:r>
              <a:rPr lang="en-US" sz="1600" dirty="0"/>
              <a:t>FILS Association Response	</a:t>
            </a:r>
            <a:r>
              <a:rPr lang="en-US" sz="1600" dirty="0">
                <a:solidFill>
                  <a:srgbClr val="FF0000"/>
                </a:solidFill>
              </a:rPr>
              <a:t>AP sends Device ID and IRM elements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- Device ID “Not recognized” </a:t>
            </a:r>
          </a:p>
          <a:p>
            <a:pPr marL="0" indent="0">
              <a:buNone/>
            </a:pPr>
            <a:r>
              <a:rPr lang="en-US" sz="1800" dirty="0"/>
              <a:t>AP sends Device ID status AND new Device ID in Association Response</a:t>
            </a:r>
          </a:p>
          <a:p>
            <a:pPr marL="0" indent="0">
              <a:buNone/>
            </a:pPr>
            <a:r>
              <a:rPr lang="en-US" sz="1800" dirty="0"/>
              <a:t>- IRM “Not recognized” </a:t>
            </a:r>
          </a:p>
          <a:p>
            <a:pPr marL="0" indent="0">
              <a:buNone/>
            </a:pPr>
            <a:r>
              <a:rPr lang="en-US" sz="1800" dirty="0"/>
              <a:t>AP sends IRM status in Association Response (already has new IRM)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Same “rule” – “not recognized” or “mismatch” provide new device ID/IRM and treat as new.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20D86F-EB89-6B0E-7748-3D9DDFC5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What about FILS?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47A23-99E4-7F91-5B6F-2E8BE790B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6730C-F08D-D228-4404-0858402E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2A58E-8F24-22E6-E98C-83131181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79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2F1FB1-80F3-6BB2-4458-12E92B63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142999"/>
            <a:ext cx="7772400" cy="533241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Order is </a:t>
            </a:r>
          </a:p>
          <a:p>
            <a:r>
              <a:rPr lang="en-US" sz="1400" dirty="0"/>
              <a:t>STA to AP 	 Authentication Msg 1 (Clear)	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AP to STA	 Authentication Msg 2  (encrypted)	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STA to AP	 Authentication Msg 3 (encrypted)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u="sng" dirty="0"/>
              <a:t>Procedure:  Device ID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Temp ID sent in Msg 1 (in the clear).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AP sends ID KDE in msg 2, with Status field</a:t>
            </a:r>
          </a:p>
          <a:p>
            <a:pPr marL="857250" lvl="1" indent="-457200"/>
            <a:r>
              <a:rPr lang="en-US" sz="1200" dirty="0">
                <a:solidFill>
                  <a:srgbClr val="FF0000"/>
                </a:solidFill>
              </a:rPr>
              <a:t>AP </a:t>
            </a:r>
            <a:r>
              <a:rPr lang="en-US" sz="1200" u="sng" dirty="0">
                <a:solidFill>
                  <a:srgbClr val="FF0000"/>
                </a:solidFill>
              </a:rPr>
              <a:t>always provides NEW </a:t>
            </a:r>
            <a:r>
              <a:rPr lang="en-US" sz="1200" dirty="0">
                <a:solidFill>
                  <a:srgbClr val="FF0000"/>
                </a:solidFill>
              </a:rPr>
              <a:t>(temporary) ID in msg 2 to be used in next PASN Authentication.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If “not recognized”, No real difference, STA/AP just know it is a restart. </a:t>
            </a:r>
          </a:p>
          <a:p>
            <a:pPr marL="0" indent="0">
              <a:buNone/>
            </a:pPr>
            <a:r>
              <a:rPr lang="en-US" sz="1600" u="sng" dirty="0"/>
              <a:t>Procedure:  IRM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IRM = TA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AP sends IRM KDE in msg 2, with Status field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STA sends new IRM in msg 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If “not recognized” in msg 2, No real difference, STA sends new IRM in msg 4 and AP/STA know it is a restart.</a:t>
            </a:r>
          </a:p>
          <a:p>
            <a:pPr marL="0" indent="0">
              <a:buNone/>
            </a:pPr>
            <a:r>
              <a:rPr lang="en-US" sz="1600" dirty="0"/>
              <a:t>“Mismatch” is therefore covered. </a:t>
            </a:r>
          </a:p>
          <a:p>
            <a:pPr marL="0" indent="0">
              <a:buNone/>
            </a:pPr>
            <a:r>
              <a:rPr lang="en-US" sz="1600" dirty="0"/>
              <a:t> Is ‘Mismatch ‘ a real thing for PASN?  Would a STA use both?  Are we happy with the Temp ID (for me this is NOT Device ID)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0B4F8D-32D5-FCAB-8DBE-9C7CE6DB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What about PASN?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474F9-4D3C-49E8-83DE-F71AAF30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FAEAC-B16E-5471-6F8E-6BFFF42FD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576B1-B235-36DE-3F8A-0DA8B03F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87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CF3BE-757A-0A93-7423-EA32002F9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If Device ID status is “not recognized”, the new device ID provided in same KDE or element.</a:t>
            </a:r>
          </a:p>
          <a:p>
            <a:r>
              <a:rPr lang="en-US" dirty="0"/>
              <a:t>If IRM status is “not recognized”, the new IRM is sent as normal, but STA understands this is a new start.</a:t>
            </a:r>
          </a:p>
          <a:p>
            <a:r>
              <a:rPr lang="en-US" dirty="0"/>
              <a:t>Works for 4w HS, FILS and PASN.</a:t>
            </a:r>
          </a:p>
          <a:p>
            <a:endParaRPr lang="en-US" dirty="0"/>
          </a:p>
          <a:p>
            <a:r>
              <a:rPr lang="en-US" dirty="0"/>
              <a:t>If we had a special “mismatch” status, nothing is actually changed or gained, except that the definition of when to use “mismatch” is now required.  i.e., a lot more text required.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Propose to go with “not recognized” approach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EDC01A-0269-B1A8-D0BF-3A06D0C5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A0C45-01B5-8CB5-BDAB-9A0152D9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19FA-C2D1-92E1-A4BD-0D6C72E7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84A6-17EF-A8D5-E48A-04B805AF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58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155AB7-978B-D6CC-0E1E-763EAB0D4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299835"/>
            <a:ext cx="7772400" cy="517557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Probabilities:  100 stored IRMs  - 1 in 14 billion</a:t>
            </a:r>
          </a:p>
          <a:p>
            <a:pPr marL="0" indent="0">
              <a:buNone/>
            </a:pPr>
            <a:r>
              <a:rPr lang="en-US" sz="2000" dirty="0"/>
              <a:t>	         1000 stored IRMs – 1 in 141 million</a:t>
            </a:r>
          </a:p>
          <a:p>
            <a:pPr marL="0" indent="0">
              <a:buNone/>
            </a:pPr>
            <a:r>
              <a:rPr lang="en-US" sz="2000" dirty="0"/>
              <a:t>	       10000 stored IRMs – 1 in 1.4 million</a:t>
            </a:r>
          </a:p>
          <a:p>
            <a:pPr marL="0" indent="0">
              <a:buNone/>
            </a:pPr>
            <a:r>
              <a:rPr lang="en-US" sz="2000" dirty="0"/>
              <a:t>Doing it twice?  Astronomical.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do these probabilities mean?</a:t>
            </a:r>
          </a:p>
          <a:p>
            <a:r>
              <a:rPr lang="en-US" sz="2000" dirty="0"/>
              <a:t>If AP has 1000 STAs registering per day, and 1000 stored IRMs, how long before 0.5 chance of duplicate? – 192 YEARS</a:t>
            </a:r>
          </a:p>
          <a:p>
            <a:r>
              <a:rPr lang="en-US" sz="2000" dirty="0"/>
              <a:t>10,000 stored addresses and 1000 STAs per day? – 1.92 years</a:t>
            </a:r>
          </a:p>
          <a:p>
            <a:endParaRPr lang="en-US" sz="2000" dirty="0"/>
          </a:p>
          <a:p>
            <a:r>
              <a:rPr lang="en-US" sz="2000" dirty="0"/>
              <a:t>So, need to solve this is very dependent upon how many STAs do we expect an ESS to store.  In any event it’s rare.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DC3C6D-1573-8954-6CC9-49B3E877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dirty="0"/>
              <a:t>Probabilities of Duplicate IRM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EF25B-39DD-77A3-0EC3-9B76E505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79E2-4CB8-7C77-1D70-616465E1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7F646-2D4F-9F8D-4627-442E764D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21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80D16B-61B2-3BFF-2756-28F37B40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67082"/>
            <a:ext cx="7772400" cy="5033718"/>
          </a:xfrm>
        </p:spPr>
        <p:txBody>
          <a:bodyPr/>
          <a:lstStyle/>
          <a:p>
            <a:r>
              <a:rPr lang="en-US" sz="2000" dirty="0"/>
              <a:t>New IRM is sent in msg 4, AFTER the IRM status has been sent by the AP in msg 3.</a:t>
            </a:r>
          </a:p>
          <a:p>
            <a:r>
              <a:rPr lang="en-US" sz="2000" dirty="0"/>
              <a:t>Hence, too late.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SOLUTION #1</a:t>
            </a:r>
          </a:p>
          <a:p>
            <a:r>
              <a:rPr lang="en-US" sz="2000" dirty="0"/>
              <a:t>STA sends the new IRM in msg 2</a:t>
            </a:r>
          </a:p>
          <a:p>
            <a:r>
              <a:rPr lang="en-US" sz="2000" dirty="0"/>
              <a:t>AP sends status in msg 3 “Duplicate”</a:t>
            </a:r>
          </a:p>
          <a:p>
            <a:r>
              <a:rPr lang="en-US" sz="2000" dirty="0"/>
              <a:t>STA sends new IRM in msg 4.</a:t>
            </a:r>
          </a:p>
          <a:p>
            <a:pPr marL="0" indent="0">
              <a:buNone/>
            </a:pPr>
            <a:r>
              <a:rPr lang="en-US" sz="2000" dirty="0"/>
              <a:t>Problem  - still does not work for FILS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SOLUTION #2</a:t>
            </a:r>
          </a:p>
          <a:p>
            <a:r>
              <a:rPr lang="en-US" sz="2000" dirty="0"/>
              <a:t>STA associates, AP sends action frame with IRM IE status field set to “Duplicate”</a:t>
            </a:r>
          </a:p>
          <a:p>
            <a:r>
              <a:rPr lang="en-US" sz="2000" dirty="0"/>
              <a:t>STA sends action frame with new IRM in the IRM IE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02498C-8DA4-0D30-BC25-039372F9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8013"/>
          </a:xfrm>
        </p:spPr>
        <p:txBody>
          <a:bodyPr/>
          <a:lstStyle/>
          <a:p>
            <a:r>
              <a:rPr lang="en-US" dirty="0"/>
              <a:t>“Duplicate IRM” 4w HS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A2389-0629-D8DD-E9BD-E4C2AC96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66C88-6BA5-1510-0ED7-1624CDCB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BEF22-2D31-37D5-040D-66684B49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Comments have been made on D1.0 that raise concerns with: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What does a STA or AP do if “not recognized”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What if the IRM and Device ID do not agree? CIDs 135, 224, 257</a:t>
            </a:r>
          </a:p>
          <a:p>
            <a:pPr lvl="1"/>
            <a:r>
              <a:rPr lang="en-US" sz="1400" dirty="0"/>
              <a:t>AP thinks that the IRM and the Device ID are not identifying the same STA.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What if STA gives a Duplicate IRM? CIDs 7, 21, 114</a:t>
            </a:r>
          </a:p>
          <a:p>
            <a:pPr lvl="1"/>
            <a:r>
              <a:rPr lang="en-US" sz="1400" dirty="0"/>
              <a:t>STA provides a new IRM that is already in the APs stored list.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sz="1800" dirty="0"/>
              <a:t>The TG has agreed to include a Status field in both the Device ID and the IRM IEs.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presentation looks at using the Status field to address these concerns and to present options for way ahead.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5E0F84-4C1B-B16E-F28C-1D695A90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#3 Simply use “Duplicate”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BEA-4672-62C2-E0FB-49AAA13C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5A3F9-B3CA-E3A0-56C5-67014503B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23752-316E-D7E2-D093-90382F6C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CFED76-FBEC-B1B5-5331-E67F408B318A}"/>
              </a:ext>
            </a:extLst>
          </p:cNvPr>
          <p:cNvSpPr txBox="1"/>
          <p:nvPr/>
        </p:nvSpPr>
        <p:spPr>
          <a:xfrm>
            <a:off x="711156" y="1496760"/>
            <a:ext cx="78973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STA A provides new IRM in msg 4 or Association  Request (FILS)</a:t>
            </a:r>
          </a:p>
          <a:p>
            <a:r>
              <a:rPr lang="en-US" sz="2000" dirty="0"/>
              <a:t>AP sees that it is a duplicate (previously provided by STA B)</a:t>
            </a:r>
          </a:p>
          <a:p>
            <a:r>
              <a:rPr lang="en-US" sz="2000" dirty="0"/>
              <a:t>AP tags that Address as a “duplicate”</a:t>
            </a:r>
          </a:p>
          <a:p>
            <a:endParaRPr lang="en-US" sz="2000" dirty="0"/>
          </a:p>
          <a:p>
            <a:r>
              <a:rPr lang="en-US" sz="2000" dirty="0"/>
              <a:t>STA B comes back.  </a:t>
            </a:r>
          </a:p>
          <a:p>
            <a:r>
              <a:rPr lang="en-US" sz="2000" dirty="0"/>
              <a:t>AP notes the duplicate address and sends “duplicate” as status code </a:t>
            </a:r>
          </a:p>
          <a:p>
            <a:r>
              <a:rPr lang="en-US" sz="2000" dirty="0"/>
              <a:t>STA B provides new IRM, assumes a re-start.</a:t>
            </a:r>
          </a:p>
          <a:p>
            <a:r>
              <a:rPr lang="en-US" sz="2000" dirty="0"/>
              <a:t>Address is still tagged as a duplicate until another STA tries to use it</a:t>
            </a:r>
          </a:p>
          <a:p>
            <a:endParaRPr lang="en-US" sz="2000" dirty="0"/>
          </a:p>
          <a:p>
            <a:r>
              <a:rPr lang="en-US" sz="2000" dirty="0"/>
              <a:t>STA A comes back, </a:t>
            </a:r>
          </a:p>
          <a:p>
            <a:r>
              <a:rPr lang="en-US" sz="2000" dirty="0"/>
              <a:t>AP notes the duplicate address and sends “duplicate” (aside could just send “not recognized” no difference)  </a:t>
            </a:r>
          </a:p>
          <a:p>
            <a:r>
              <a:rPr lang="en-US" sz="2000" dirty="0"/>
              <a:t>STA A provides new IRM, assumes a re-start</a:t>
            </a:r>
            <a:r>
              <a:rPr lang="en-US" dirty="0"/>
              <a:t>.</a:t>
            </a:r>
          </a:p>
          <a:p>
            <a:r>
              <a:rPr lang="en-US" sz="2000" dirty="0"/>
              <a:t>Address is now cleared in AP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07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DF0BCD-DF4C-3C2E-20DA-C2AEA1024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The non-AP STA, on receipt of an IRM Status field of value 1, indicating the AP has not recognized the IRM, may either continue to associate to the AP </a:t>
            </a:r>
            <a:r>
              <a:rPr lang="en-US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NewRoman"/>
              </a:rPr>
              <a:t>and provide a new IRM in an IRM KDE in message 3 of the 4-way handshake or, when using FILS authentication, including an IRM element in the Association Request frame, thus establishing a new shared identity with the AP,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 or disassociate.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If an AP has stored the same IRM for two non-AP STAs, then if a STA uses that IRM to associate or authenticate then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AP shall set the IRM status field to 1 indicating “Not Recognized”.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C9B781-BDB6-652D-C092-4975A7A37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for Option #3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39AC4-6739-13E0-5B34-98016B16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BA34E-2AFC-7A58-E076-1924FD58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BF263-B263-7A16-45EB-01E37F61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3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918D8D-752A-3633-00F6-793E8CDA6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35" y="1371599"/>
            <a:ext cx="7772400" cy="5103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#1</a:t>
            </a:r>
          </a:p>
          <a:p>
            <a:r>
              <a:rPr lang="en-US" sz="2000" dirty="0"/>
              <a:t>Works great for 4w HS.  </a:t>
            </a:r>
          </a:p>
          <a:p>
            <a:r>
              <a:rPr lang="en-US" sz="2000" dirty="0"/>
              <a:t>Would require FILS to send a new Association Request</a:t>
            </a:r>
          </a:p>
          <a:p>
            <a:pPr lvl="1"/>
            <a:r>
              <a:rPr lang="en-US" sz="1800" dirty="0"/>
              <a:t>Might work but undefined behavior at the moment.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#2</a:t>
            </a:r>
          </a:p>
          <a:p>
            <a:r>
              <a:rPr lang="en-US" sz="2000" dirty="0"/>
              <a:t>Works for 4w HS, FILS and PASN</a:t>
            </a:r>
          </a:p>
          <a:p>
            <a:r>
              <a:rPr lang="en-US" sz="2000" dirty="0"/>
              <a:t>Requires new Action frames (is it worth it for very rare event?)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#3</a:t>
            </a:r>
          </a:p>
          <a:p>
            <a:r>
              <a:rPr lang="en-US" sz="2000" dirty="0"/>
              <a:t>Simple and does not create any new “rule”</a:t>
            </a:r>
          </a:p>
          <a:p>
            <a:r>
              <a:rPr lang="en-US" sz="2000" dirty="0"/>
              <a:t>Does require STA to start again (but this is very rare)</a:t>
            </a:r>
          </a:p>
          <a:p>
            <a:r>
              <a:rPr lang="en-US" sz="2000" dirty="0"/>
              <a:t>Propose to use “duplicate” status so that STA knows why, but effect is the same so could use “not </a:t>
            </a:r>
            <a:r>
              <a:rPr lang="en-US" sz="2000" dirty="0" err="1"/>
              <a:t>recogized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71C24-B366-2138-900C-E92833BDA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Solution #1, #2 or #3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F6C8D-31A9-513C-2B0F-AFEF8B68A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A742C-8DF7-FB7E-AD92-F66C5D33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9C5FE-7453-8688-D9BC-E8654339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822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D746D-7B71-B173-F5E5-024FF54C3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A025E-56B1-DB2F-716F-17FA6B044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AD574-9038-61E2-8BC2-76DE43CC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4B94A-AB26-11F5-21FA-8B6ECBA0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FA6C69-CF13-0E6F-E494-74DE39AF8455}"/>
              </a:ext>
            </a:extLst>
          </p:cNvPr>
          <p:cNvSpPr txBox="1"/>
          <p:nvPr/>
        </p:nvSpPr>
        <p:spPr>
          <a:xfrm>
            <a:off x="990600" y="1235579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procedure as “not recognized”.  Add text to say that AP sends ‘not recognized’ if duplicate IRM.  Keeps everything simple and just one rule.</a:t>
            </a:r>
          </a:p>
          <a:p>
            <a:endParaRPr lang="en-US" dirty="0"/>
          </a:p>
          <a:p>
            <a:r>
              <a:rPr lang="en-US" dirty="0"/>
              <a:t>Device ID – Always provide a new device ID in KDE or element together with status “not recognized”, </a:t>
            </a:r>
          </a:p>
          <a:p>
            <a:r>
              <a:rPr lang="en-US" dirty="0"/>
              <a:t>IRM  - Always provides a new IRM anyway, just assumes a restart for “not recognized”.</a:t>
            </a:r>
          </a:p>
          <a:p>
            <a:endParaRPr lang="en-US" dirty="0"/>
          </a:p>
          <a:p>
            <a:r>
              <a:rPr lang="en-US" dirty="0"/>
              <a:t>IRM duplicate </a:t>
            </a:r>
          </a:p>
          <a:p>
            <a:r>
              <a:rPr lang="en-US" dirty="0"/>
              <a:t>Option 1 – simply use “not recognized” when STAs return</a:t>
            </a:r>
          </a:p>
          <a:p>
            <a:r>
              <a:rPr lang="en-US" dirty="0"/>
              <a:t>Option 2 – add new action frames to tell STA to provide another IRM</a:t>
            </a:r>
          </a:p>
        </p:txBody>
      </p:sp>
    </p:spTree>
    <p:extLst>
      <p:ext uri="{BB962C8B-B14F-4D97-AF65-F5344CB8AC3E}">
        <p14:creationId xmlns:p14="http://schemas.microsoft.com/office/powerpoint/2010/main" val="2029082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855816-BAB9-BE44-0D05-59A568A4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76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no special “mismatch” case need be defined, and “not recognized” status is sufficient?</a:t>
            </a:r>
          </a:p>
          <a:p>
            <a:pPr marL="0" indent="0">
              <a:buNone/>
            </a:pPr>
            <a:r>
              <a:rPr lang="en-US" sz="2000" b="0" dirty="0"/>
              <a:t>Y/N/A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For duplicate IRM do you prefer (remember this is rare event: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Addition of Action frames?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Wait for next association and use “duplicate” status with same rule as “not recognized”?</a:t>
            </a:r>
          </a:p>
          <a:p>
            <a:pPr marL="1200150" lvl="2" indent="-457200"/>
            <a:r>
              <a:rPr lang="en-US" dirty="0"/>
              <a:t>Requires new status code and repeat of same rule as per “not recognized”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Wait for next association and use “not recognized” status?</a:t>
            </a:r>
          </a:p>
          <a:p>
            <a:pPr marL="1200150" lvl="2" indent="-457200"/>
            <a:r>
              <a:rPr lang="en-US" dirty="0"/>
              <a:t>STA knows what to do, but not why (same rule as “not recognized”)</a:t>
            </a:r>
          </a:p>
          <a:p>
            <a:pPr marL="0" indent="0">
              <a:buNone/>
            </a:pPr>
            <a:r>
              <a:rPr lang="en-US" sz="2000" b="0" dirty="0"/>
              <a:t>A/B/C/no view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3CA382-79C6-3079-F0EF-3BAB7A21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C26C1-89B8-FB25-8EF1-381A111C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5AF2F-D6A4-6629-AB8F-407D2E24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2E2CB-2F11-3634-6F94-E1F679B8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665C95-66D9-6E63-EC67-8DCE4CE4A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372" y="4141122"/>
            <a:ext cx="7772400" cy="225729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When a STA associates using 4w HS</a:t>
            </a:r>
          </a:p>
          <a:p>
            <a:r>
              <a:rPr lang="en-US" sz="1600" dirty="0"/>
              <a:t>Device ID</a:t>
            </a:r>
          </a:p>
          <a:p>
            <a:pPr lvl="1"/>
            <a:r>
              <a:rPr lang="en-US" sz="1400" dirty="0"/>
              <a:t>STA sends Device ID in msg 2</a:t>
            </a:r>
          </a:p>
          <a:p>
            <a:pPr lvl="1"/>
            <a:r>
              <a:rPr lang="en-US" sz="1400" dirty="0"/>
              <a:t>AP sends Status field in msg 3 </a:t>
            </a:r>
          </a:p>
          <a:p>
            <a:pPr marL="857250" lvl="2" indent="0">
              <a:buNone/>
            </a:pPr>
            <a:endParaRPr lang="en-US" sz="1200" dirty="0"/>
          </a:p>
          <a:p>
            <a:pPr marL="457200"/>
            <a:r>
              <a:rPr lang="en-US" sz="1600" dirty="0"/>
              <a:t>IRM</a:t>
            </a:r>
          </a:p>
          <a:p>
            <a:pPr marL="857250" lvl="1"/>
            <a:r>
              <a:rPr lang="en-US" sz="1400" dirty="0"/>
              <a:t>AP sends status field in msg 3 </a:t>
            </a:r>
          </a:p>
          <a:p>
            <a:pPr marL="857250" lvl="1"/>
            <a:r>
              <a:rPr lang="en-US" sz="1400" dirty="0"/>
              <a:t>STA sends new IRM in msg 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70CEBA-B6DD-6134-8E61-E101F0A71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48402"/>
            <a:ext cx="7772400" cy="387620"/>
          </a:xfrm>
        </p:spPr>
        <p:txBody>
          <a:bodyPr/>
          <a:lstStyle/>
          <a:p>
            <a:r>
              <a:rPr lang="en-US" dirty="0"/>
              <a:t>Recap -  4w HS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4640B-98DC-4F10-1171-E3058541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ED82F-FFC6-5983-8CBB-81462F172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D6101-4C77-C2BC-8550-DF20F8C2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80530" y="651333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D743B0-AC2B-A1E3-FB44-7C52B150D5DD}"/>
              </a:ext>
            </a:extLst>
          </p:cNvPr>
          <p:cNvCxnSpPr/>
          <p:nvPr/>
        </p:nvCxnSpPr>
        <p:spPr bwMode="auto">
          <a:xfrm>
            <a:off x="2520304" y="2542228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7074AF1-C001-734C-4B4C-333D67AA3264}"/>
              </a:ext>
            </a:extLst>
          </p:cNvPr>
          <p:cNvSpPr txBox="1"/>
          <p:nvPr/>
        </p:nvSpPr>
        <p:spPr>
          <a:xfrm>
            <a:off x="1244124" y="1700481"/>
            <a:ext cx="11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IRM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CA40650-B0FE-F92F-39B8-838E51B11F8F}"/>
              </a:ext>
            </a:extLst>
          </p:cNvPr>
          <p:cNvCxnSpPr/>
          <p:nvPr/>
        </p:nvCxnSpPr>
        <p:spPr bwMode="auto">
          <a:xfrm flipH="1">
            <a:off x="2486478" y="1932628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4BFBBE5-30AA-460B-60F1-5E7C08408B5E}"/>
              </a:ext>
            </a:extLst>
          </p:cNvPr>
          <p:cNvSpPr txBox="1"/>
          <p:nvPr/>
        </p:nvSpPr>
        <p:spPr>
          <a:xfrm>
            <a:off x="1535573" y="1268069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00BA49-FA01-6175-29FA-FBFE2C790EE9}"/>
              </a:ext>
            </a:extLst>
          </p:cNvPr>
          <p:cNvSpPr txBox="1"/>
          <p:nvPr/>
        </p:nvSpPr>
        <p:spPr>
          <a:xfrm>
            <a:off x="6220916" y="1498902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1ABB04-D41D-EDFF-1D83-731F1C794167}"/>
              </a:ext>
            </a:extLst>
          </p:cNvPr>
          <p:cNvSpPr txBox="1"/>
          <p:nvPr/>
        </p:nvSpPr>
        <p:spPr>
          <a:xfrm>
            <a:off x="4012361" y="156555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EEE460-2C5B-AF9F-05EB-B54A509D4793}"/>
              </a:ext>
            </a:extLst>
          </p:cNvPr>
          <p:cNvSpPr txBox="1"/>
          <p:nvPr/>
        </p:nvSpPr>
        <p:spPr>
          <a:xfrm>
            <a:off x="2880046" y="216142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686408-B17D-EB22-CBB2-8450F809808F}"/>
              </a:ext>
            </a:extLst>
          </p:cNvPr>
          <p:cNvSpPr txBox="1"/>
          <p:nvPr/>
        </p:nvSpPr>
        <p:spPr>
          <a:xfrm>
            <a:off x="4269345" y="217369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FEB700-C98B-9A8C-E4F6-F5A4FAC5F0F4}"/>
              </a:ext>
            </a:extLst>
          </p:cNvPr>
          <p:cNvSpPr txBox="1"/>
          <p:nvPr/>
        </p:nvSpPr>
        <p:spPr>
          <a:xfrm>
            <a:off x="5581670" y="272820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88BEDD-587F-B4B2-D3C6-33BFCAD877D1}"/>
              </a:ext>
            </a:extLst>
          </p:cNvPr>
          <p:cNvSpPr txBox="1"/>
          <p:nvPr/>
        </p:nvSpPr>
        <p:spPr>
          <a:xfrm>
            <a:off x="2520304" y="2733865"/>
            <a:ext cx="308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 Status, IRM Status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1C402CA-8CEC-3E3B-C824-BE72DDCE9483}"/>
              </a:ext>
            </a:extLst>
          </p:cNvPr>
          <p:cNvCxnSpPr/>
          <p:nvPr/>
        </p:nvCxnSpPr>
        <p:spPr bwMode="auto">
          <a:xfrm>
            <a:off x="2486478" y="3685228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CF4949D-99F5-F1A9-B3BE-809EE52FE445}"/>
              </a:ext>
            </a:extLst>
          </p:cNvPr>
          <p:cNvCxnSpPr/>
          <p:nvPr/>
        </p:nvCxnSpPr>
        <p:spPr bwMode="auto">
          <a:xfrm flipH="1">
            <a:off x="2486478" y="3081462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9722D3-727E-AEA0-A4E7-2442EE68A2AE}"/>
              </a:ext>
            </a:extLst>
          </p:cNvPr>
          <p:cNvSpPr txBox="1"/>
          <p:nvPr/>
        </p:nvSpPr>
        <p:spPr>
          <a:xfrm>
            <a:off x="2888789" y="3282771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97417B-3A6F-97FE-98AA-A49E12CC68DE}"/>
              </a:ext>
            </a:extLst>
          </p:cNvPr>
          <p:cNvSpPr txBox="1"/>
          <p:nvPr/>
        </p:nvSpPr>
        <p:spPr>
          <a:xfrm>
            <a:off x="4345692" y="3238902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New IRM</a:t>
            </a:r>
          </a:p>
        </p:txBody>
      </p:sp>
    </p:spTree>
    <p:extLst>
      <p:ext uri="{BB962C8B-B14F-4D97-AF65-F5344CB8AC3E}">
        <p14:creationId xmlns:p14="http://schemas.microsoft.com/office/powerpoint/2010/main" val="283974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47068B-A31B-1D45-320E-8428E7EF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566330"/>
            <a:ext cx="7772400" cy="1066800"/>
          </a:xfrm>
        </p:spPr>
        <p:txBody>
          <a:bodyPr/>
          <a:lstStyle/>
          <a:p>
            <a:r>
              <a:rPr lang="en-US" dirty="0"/>
              <a:t>“Not recognized” – Device 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75155-3139-50E6-217F-7229E783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0E173-1FFC-7C86-7B0F-43BEA384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FF66E-4F21-78F8-00DC-D8E1411F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0C643B0-F215-6DE7-890E-3074DE5F00C9}"/>
              </a:ext>
            </a:extLst>
          </p:cNvPr>
          <p:cNvCxnSpPr/>
          <p:nvPr/>
        </p:nvCxnSpPr>
        <p:spPr bwMode="auto">
          <a:xfrm>
            <a:off x="2472226" y="2895600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DA3073E-CC7C-1083-A976-899FB9B5203E}"/>
              </a:ext>
            </a:extLst>
          </p:cNvPr>
          <p:cNvSpPr txBox="1"/>
          <p:nvPr/>
        </p:nvSpPr>
        <p:spPr>
          <a:xfrm>
            <a:off x="1196046" y="2053853"/>
            <a:ext cx="127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RCM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9EB2B4-A50B-A6CC-02CA-9B5EDBAC34B6}"/>
              </a:ext>
            </a:extLst>
          </p:cNvPr>
          <p:cNvCxnSpPr/>
          <p:nvPr/>
        </p:nvCxnSpPr>
        <p:spPr bwMode="auto">
          <a:xfrm flipH="1">
            <a:off x="2438400" y="2286000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9BC6B71-CB98-82D0-D566-AD35D2F54305}"/>
              </a:ext>
            </a:extLst>
          </p:cNvPr>
          <p:cNvSpPr txBox="1"/>
          <p:nvPr/>
        </p:nvSpPr>
        <p:spPr>
          <a:xfrm>
            <a:off x="1487495" y="1621441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A1B9F2-2E03-2D5C-13F7-FB319C9D9784}"/>
              </a:ext>
            </a:extLst>
          </p:cNvPr>
          <p:cNvSpPr txBox="1"/>
          <p:nvPr/>
        </p:nvSpPr>
        <p:spPr>
          <a:xfrm>
            <a:off x="6172838" y="1852274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3839F2-426B-4103-2E22-C7D4F0EC5394}"/>
              </a:ext>
            </a:extLst>
          </p:cNvPr>
          <p:cNvSpPr txBox="1"/>
          <p:nvPr/>
        </p:nvSpPr>
        <p:spPr>
          <a:xfrm>
            <a:off x="3964283" y="191892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331D44-C1FB-7C92-75EB-2C76EF66FEE0}"/>
              </a:ext>
            </a:extLst>
          </p:cNvPr>
          <p:cNvSpPr txBox="1"/>
          <p:nvPr/>
        </p:nvSpPr>
        <p:spPr>
          <a:xfrm>
            <a:off x="2831968" y="251479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820AEE-7E38-381E-4726-3A023564CFAA}"/>
              </a:ext>
            </a:extLst>
          </p:cNvPr>
          <p:cNvSpPr txBox="1"/>
          <p:nvPr/>
        </p:nvSpPr>
        <p:spPr>
          <a:xfrm>
            <a:off x="4221267" y="2527062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C239EB-3E0D-0B95-BCE0-52D204AFB948}"/>
              </a:ext>
            </a:extLst>
          </p:cNvPr>
          <p:cNvSpPr txBox="1"/>
          <p:nvPr/>
        </p:nvSpPr>
        <p:spPr>
          <a:xfrm>
            <a:off x="5131085" y="307287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EE69FA-F0C2-86BB-97EE-3A2A33265256}"/>
              </a:ext>
            </a:extLst>
          </p:cNvPr>
          <p:cNvSpPr txBox="1"/>
          <p:nvPr/>
        </p:nvSpPr>
        <p:spPr>
          <a:xfrm>
            <a:off x="2472226" y="3087237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Device ID KDE</a:t>
            </a:r>
            <a:r>
              <a:rPr lang="en-US" sz="1800" dirty="0"/>
              <a:t>,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FC2DE0F-2C85-E52D-91DB-8B073579D31A}"/>
              </a:ext>
            </a:extLst>
          </p:cNvPr>
          <p:cNvCxnSpPr/>
          <p:nvPr/>
        </p:nvCxnSpPr>
        <p:spPr bwMode="auto">
          <a:xfrm>
            <a:off x="2438400" y="4286812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6D6AF1-708F-A0D7-A8A3-5809ACB8B4FA}"/>
              </a:ext>
            </a:extLst>
          </p:cNvPr>
          <p:cNvCxnSpPr/>
          <p:nvPr/>
        </p:nvCxnSpPr>
        <p:spPr bwMode="auto">
          <a:xfrm flipH="1">
            <a:off x="2438400" y="3434834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F203730-DF4F-A33A-3767-7EE2CA0A2FF9}"/>
              </a:ext>
            </a:extLst>
          </p:cNvPr>
          <p:cNvSpPr txBox="1"/>
          <p:nvPr/>
        </p:nvSpPr>
        <p:spPr>
          <a:xfrm>
            <a:off x="2840711" y="388435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8A228C-1263-12FB-E735-0707A2D95419}"/>
              </a:ext>
            </a:extLst>
          </p:cNvPr>
          <p:cNvSpPr txBox="1"/>
          <p:nvPr/>
        </p:nvSpPr>
        <p:spPr>
          <a:xfrm>
            <a:off x="2478638" y="3462746"/>
            <a:ext cx="394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“Not Recognized” AND new device 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85E6A4-54E5-0A19-20DF-084C97F75740}"/>
              </a:ext>
            </a:extLst>
          </p:cNvPr>
          <p:cNvSpPr txBox="1"/>
          <p:nvPr/>
        </p:nvSpPr>
        <p:spPr>
          <a:xfrm>
            <a:off x="1410569" y="4824520"/>
            <a:ext cx="6057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Proposal is that AP treats STA as a new entry and provides a new device ID</a:t>
            </a:r>
          </a:p>
        </p:txBody>
      </p:sp>
    </p:spTree>
    <p:extLst>
      <p:ext uri="{BB962C8B-B14F-4D97-AF65-F5344CB8AC3E}">
        <p14:creationId xmlns:p14="http://schemas.microsoft.com/office/powerpoint/2010/main" val="111594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A7ECC3-0405-1CCA-F17B-7A8CB875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“Not recognized” - IRM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30640-EF7C-30B9-3714-EA510B3C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ACACC-6C1A-8997-2CCE-A4A078D0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2ADE2-1527-73A5-C436-2604FE72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71188A2-00B2-5C49-0D1D-A700F2A2927F}"/>
              </a:ext>
            </a:extLst>
          </p:cNvPr>
          <p:cNvCxnSpPr/>
          <p:nvPr/>
        </p:nvCxnSpPr>
        <p:spPr bwMode="auto">
          <a:xfrm>
            <a:off x="2472226" y="2895600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D9CBB5-1E95-79F5-2E05-A69C35ACE4B3}"/>
              </a:ext>
            </a:extLst>
          </p:cNvPr>
          <p:cNvSpPr txBox="1"/>
          <p:nvPr/>
        </p:nvSpPr>
        <p:spPr>
          <a:xfrm>
            <a:off x="1196046" y="2053853"/>
            <a:ext cx="11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IRM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9F920E9-12D7-F1BC-444A-ABA7B7A05AD3}"/>
              </a:ext>
            </a:extLst>
          </p:cNvPr>
          <p:cNvCxnSpPr/>
          <p:nvPr/>
        </p:nvCxnSpPr>
        <p:spPr bwMode="auto">
          <a:xfrm flipH="1">
            <a:off x="2438400" y="2286000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E7FD32A-4AE9-D90E-F90C-1B090359BF32}"/>
              </a:ext>
            </a:extLst>
          </p:cNvPr>
          <p:cNvSpPr txBox="1"/>
          <p:nvPr/>
        </p:nvSpPr>
        <p:spPr>
          <a:xfrm>
            <a:off x="1487495" y="1621441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E90D21-FCB4-4819-F0D5-2EAACF150556}"/>
              </a:ext>
            </a:extLst>
          </p:cNvPr>
          <p:cNvSpPr txBox="1"/>
          <p:nvPr/>
        </p:nvSpPr>
        <p:spPr>
          <a:xfrm>
            <a:off x="6172838" y="1852274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5E1022-13A5-B57B-F3E2-0905B1D44B2C}"/>
              </a:ext>
            </a:extLst>
          </p:cNvPr>
          <p:cNvSpPr txBox="1"/>
          <p:nvPr/>
        </p:nvSpPr>
        <p:spPr>
          <a:xfrm>
            <a:off x="3964283" y="191892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64239-5F61-DA8E-D533-DA511BF07B03}"/>
              </a:ext>
            </a:extLst>
          </p:cNvPr>
          <p:cNvSpPr txBox="1"/>
          <p:nvPr/>
        </p:nvSpPr>
        <p:spPr>
          <a:xfrm>
            <a:off x="2831968" y="2514798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4E9161-F8F0-BBFC-E448-734B16C18BB7}"/>
              </a:ext>
            </a:extLst>
          </p:cNvPr>
          <p:cNvSpPr txBox="1"/>
          <p:nvPr/>
        </p:nvSpPr>
        <p:spPr>
          <a:xfrm>
            <a:off x="5131085" y="307287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18E523-7286-7486-9829-4BE4DA26D1FF}"/>
              </a:ext>
            </a:extLst>
          </p:cNvPr>
          <p:cNvSpPr txBox="1"/>
          <p:nvPr/>
        </p:nvSpPr>
        <p:spPr>
          <a:xfrm>
            <a:off x="2472226" y="3087237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IRM KDE</a:t>
            </a:r>
            <a:r>
              <a:rPr lang="en-US" sz="1800" dirty="0"/>
              <a:t>,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EAAACB-DB39-8B6E-23F1-06481CE1D002}"/>
              </a:ext>
            </a:extLst>
          </p:cNvPr>
          <p:cNvCxnSpPr/>
          <p:nvPr/>
        </p:nvCxnSpPr>
        <p:spPr bwMode="auto">
          <a:xfrm>
            <a:off x="2438400" y="4286812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DE51B38-95E5-A85B-AC29-0B7BC9CE99C6}"/>
              </a:ext>
            </a:extLst>
          </p:cNvPr>
          <p:cNvCxnSpPr/>
          <p:nvPr/>
        </p:nvCxnSpPr>
        <p:spPr bwMode="auto">
          <a:xfrm flipH="1">
            <a:off x="2438400" y="3434834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89D6E6E-89F1-F249-E155-2A801C78280C}"/>
              </a:ext>
            </a:extLst>
          </p:cNvPr>
          <p:cNvSpPr txBox="1"/>
          <p:nvPr/>
        </p:nvSpPr>
        <p:spPr>
          <a:xfrm>
            <a:off x="2840711" y="388435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520838-5422-2C38-28DC-0A5162BE235D}"/>
              </a:ext>
            </a:extLst>
          </p:cNvPr>
          <p:cNvSpPr txBox="1"/>
          <p:nvPr/>
        </p:nvSpPr>
        <p:spPr>
          <a:xfrm>
            <a:off x="2478638" y="3462746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“Not Recognized”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3C1483-8251-6F60-E8AE-B5C9B647E08A}"/>
              </a:ext>
            </a:extLst>
          </p:cNvPr>
          <p:cNvSpPr txBox="1"/>
          <p:nvPr/>
        </p:nvSpPr>
        <p:spPr>
          <a:xfrm>
            <a:off x="1269314" y="4870748"/>
            <a:ext cx="6170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Proposal is that AP treats STA as a new entry.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08E55A-6F09-DC13-113C-DB2C8B020C07}"/>
              </a:ext>
            </a:extLst>
          </p:cNvPr>
          <p:cNvSpPr txBox="1"/>
          <p:nvPr/>
        </p:nvSpPr>
        <p:spPr>
          <a:xfrm>
            <a:off x="4323624" y="3912961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New IRM</a:t>
            </a:r>
          </a:p>
        </p:txBody>
      </p:sp>
    </p:spTree>
    <p:extLst>
      <p:ext uri="{BB962C8B-B14F-4D97-AF65-F5344CB8AC3E}">
        <p14:creationId xmlns:p14="http://schemas.microsoft.com/office/powerpoint/2010/main" val="5776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9251DA-E839-535E-42C8-C24EFDFD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IRM OK, Device ID not recognized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8AA24-05F6-AC94-F1D4-1B4221695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147F1-B2FD-07AC-6B1B-1BB7AF67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8D641-57E2-E8B9-E59B-7D26186C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044BB2C-7266-2848-23DA-29208C37CFFD}"/>
              </a:ext>
            </a:extLst>
          </p:cNvPr>
          <p:cNvCxnSpPr/>
          <p:nvPr/>
        </p:nvCxnSpPr>
        <p:spPr bwMode="auto">
          <a:xfrm>
            <a:off x="2822959" y="31029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F9B671D-465D-9A6B-C6B4-49F969B409FC}"/>
              </a:ext>
            </a:extLst>
          </p:cNvPr>
          <p:cNvSpPr txBox="1"/>
          <p:nvPr/>
        </p:nvSpPr>
        <p:spPr>
          <a:xfrm>
            <a:off x="1546779" y="2261212"/>
            <a:ext cx="11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TA = IRM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C524D5E-5E8B-C3A8-C277-8E878C665F2F}"/>
              </a:ext>
            </a:extLst>
          </p:cNvPr>
          <p:cNvCxnSpPr/>
          <p:nvPr/>
        </p:nvCxnSpPr>
        <p:spPr bwMode="auto">
          <a:xfrm flipH="1">
            <a:off x="2789133" y="2493359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E2B8B98-260C-C361-EC49-100F70CDBAC9}"/>
              </a:ext>
            </a:extLst>
          </p:cNvPr>
          <p:cNvSpPr txBox="1"/>
          <p:nvPr/>
        </p:nvSpPr>
        <p:spPr>
          <a:xfrm>
            <a:off x="1838228" y="1828800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75F0E-B13F-43AB-F44D-C00D7AB56E3A}"/>
              </a:ext>
            </a:extLst>
          </p:cNvPr>
          <p:cNvSpPr txBox="1"/>
          <p:nvPr/>
        </p:nvSpPr>
        <p:spPr>
          <a:xfrm>
            <a:off x="6523571" y="205963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8078FF-34C0-1812-4C94-4059DE93768B}"/>
              </a:ext>
            </a:extLst>
          </p:cNvPr>
          <p:cNvSpPr txBox="1"/>
          <p:nvPr/>
        </p:nvSpPr>
        <p:spPr>
          <a:xfrm>
            <a:off x="4315016" y="212628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EF5196-5536-8C13-B6AA-DE7844DBFA73}"/>
              </a:ext>
            </a:extLst>
          </p:cNvPr>
          <p:cNvSpPr txBox="1"/>
          <p:nvPr/>
        </p:nvSpPr>
        <p:spPr>
          <a:xfrm>
            <a:off x="3182701" y="272215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4486DD-91A1-CF39-0D58-D5B6BAAE59D4}"/>
              </a:ext>
            </a:extLst>
          </p:cNvPr>
          <p:cNvSpPr txBox="1"/>
          <p:nvPr/>
        </p:nvSpPr>
        <p:spPr>
          <a:xfrm>
            <a:off x="4572000" y="2734421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Device ID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B98566-12CA-4A97-5EE3-9DC8DA1F2A10}"/>
              </a:ext>
            </a:extLst>
          </p:cNvPr>
          <p:cNvSpPr txBox="1"/>
          <p:nvPr/>
        </p:nvSpPr>
        <p:spPr>
          <a:xfrm>
            <a:off x="6518434" y="3447201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E33202-7509-1933-E1DC-6F21E65D714C}"/>
              </a:ext>
            </a:extLst>
          </p:cNvPr>
          <p:cNvSpPr txBox="1"/>
          <p:nvPr/>
        </p:nvSpPr>
        <p:spPr>
          <a:xfrm>
            <a:off x="2267668" y="327598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Device ID KDE</a:t>
            </a:r>
            <a:r>
              <a:rPr lang="en-US" sz="1800" dirty="0"/>
              <a:t>,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948C637-AE80-DE13-10FB-D88B9347B850}"/>
              </a:ext>
            </a:extLst>
          </p:cNvPr>
          <p:cNvCxnSpPr/>
          <p:nvPr/>
        </p:nvCxnSpPr>
        <p:spPr bwMode="auto">
          <a:xfrm>
            <a:off x="2789133" y="4494171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413D62-F017-FFC0-48C8-5E1046CC9E37}"/>
              </a:ext>
            </a:extLst>
          </p:cNvPr>
          <p:cNvCxnSpPr/>
          <p:nvPr/>
        </p:nvCxnSpPr>
        <p:spPr bwMode="auto">
          <a:xfrm flipH="1">
            <a:off x="2789133" y="3642193"/>
            <a:ext cx="3581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1298BA-6E9F-567D-6C11-E1003B126ABB}"/>
              </a:ext>
            </a:extLst>
          </p:cNvPr>
          <p:cNvSpPr txBox="1"/>
          <p:nvPr/>
        </p:nvSpPr>
        <p:spPr>
          <a:xfrm>
            <a:off x="3191444" y="4091714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Msg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95A54E-07F8-06C8-B58C-CDE13CC57721}"/>
              </a:ext>
            </a:extLst>
          </p:cNvPr>
          <p:cNvSpPr txBox="1"/>
          <p:nvPr/>
        </p:nvSpPr>
        <p:spPr>
          <a:xfrm>
            <a:off x="3886200" y="3277519"/>
            <a:ext cx="3948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“Not Recognized” AND new device ID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E71214-44D7-A450-BE7E-E674B46374F6}"/>
              </a:ext>
            </a:extLst>
          </p:cNvPr>
          <p:cNvSpPr txBox="1"/>
          <p:nvPr/>
        </p:nvSpPr>
        <p:spPr>
          <a:xfrm>
            <a:off x="1469685" y="4992649"/>
            <a:ext cx="6471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 AP and STA are clear as to what happened</a:t>
            </a:r>
          </a:p>
          <a:p>
            <a:r>
              <a:rPr lang="en-US" dirty="0"/>
              <a:t>AP had IRM in store, but not the device ID.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375997-51A0-D634-0A0F-1394961A6625}"/>
              </a:ext>
            </a:extLst>
          </p:cNvPr>
          <p:cNvSpPr txBox="1"/>
          <p:nvPr/>
        </p:nvSpPr>
        <p:spPr>
          <a:xfrm>
            <a:off x="2254137" y="3617362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>
                    <a:lumMod val="75000"/>
                  </a:schemeClr>
                </a:solidFill>
              </a:rPr>
              <a:t>IRM KDE “recognized”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BF362F-6C70-9F89-1E1A-4491BB8F706D}"/>
              </a:ext>
            </a:extLst>
          </p:cNvPr>
          <p:cNvSpPr txBox="1"/>
          <p:nvPr/>
        </p:nvSpPr>
        <p:spPr>
          <a:xfrm>
            <a:off x="4181507" y="4080691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IRM KDE “new IRM”</a:t>
            </a:r>
          </a:p>
        </p:txBody>
      </p:sp>
    </p:spTree>
    <p:extLst>
      <p:ext uri="{BB962C8B-B14F-4D97-AF65-F5344CB8AC3E}">
        <p14:creationId xmlns:p14="http://schemas.microsoft.com/office/powerpoint/2010/main" val="101635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683475-4608-E754-B7A8-D941F8C96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r>
              <a:rPr lang="en-US" sz="2000" dirty="0"/>
              <a:t>STA is using an IRM to associate</a:t>
            </a:r>
          </a:p>
          <a:p>
            <a:r>
              <a:rPr lang="en-US" sz="2000" dirty="0"/>
              <a:t>STA sends a Device ID in msg 2, </a:t>
            </a:r>
          </a:p>
          <a:p>
            <a:r>
              <a:rPr lang="en-US" sz="2000" dirty="0"/>
              <a:t>AP has both the IRM and the device ID in store, BUT FOR DIFFERENT STAs – “MISMATCH”</a:t>
            </a:r>
          </a:p>
          <a:p>
            <a:pPr marL="0" indent="0">
              <a:buNone/>
            </a:pPr>
            <a:r>
              <a:rPr lang="en-US" sz="2000" dirty="0"/>
              <a:t>What has happened?   STA or AP error?  Can it happen? </a:t>
            </a:r>
          </a:p>
          <a:p>
            <a:pPr marL="0" indent="0">
              <a:buNone/>
            </a:pPr>
            <a:r>
              <a:rPr lang="en-US" sz="2000" dirty="0"/>
              <a:t>AP has to have </a:t>
            </a:r>
            <a:r>
              <a:rPr lang="en-US" sz="2000" dirty="0">
                <a:solidFill>
                  <a:srgbClr val="FF0000"/>
                </a:solidFill>
              </a:rPr>
              <a:t>both a valid IRM and a valid Device ID stored, but not for same STA</a:t>
            </a: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Proposal #1</a:t>
            </a:r>
          </a:p>
          <a:p>
            <a:pPr marL="0" indent="0">
              <a:buNone/>
            </a:pPr>
            <a:r>
              <a:rPr lang="en-US" sz="2000" dirty="0"/>
              <a:t>Send status code “not recognized” in BOTH KDEs</a:t>
            </a:r>
          </a:p>
          <a:p>
            <a:pPr marL="0" indent="0">
              <a:buNone/>
            </a:pPr>
            <a:r>
              <a:rPr lang="en-US" sz="2000" dirty="0"/>
              <a:t>		AP provides new device ID (msg 3)</a:t>
            </a:r>
          </a:p>
          <a:p>
            <a:pPr marL="0" indent="0">
              <a:buNone/>
            </a:pPr>
            <a:r>
              <a:rPr lang="en-US" sz="2000" dirty="0"/>
              <a:t>		STA provides new IRM (msg 4)</a:t>
            </a:r>
          </a:p>
          <a:p>
            <a:pPr marL="0" indent="0">
              <a:buNone/>
            </a:pPr>
            <a:r>
              <a:rPr lang="en-US" sz="2000" dirty="0"/>
              <a:t>STA and AP know what happened, and simply start again.</a:t>
            </a:r>
          </a:p>
          <a:p>
            <a:pPr marL="0" indent="0">
              <a:buNone/>
            </a:pPr>
            <a:r>
              <a:rPr lang="en-US" sz="2000" dirty="0"/>
              <a:t>Same instructions as per ‘not recognized’.  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800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5A99ABD-9085-0CF8-D7A7-47A6F6C28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Mismatch- What happens?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1BA36-BC7B-844F-8B4E-B15356A3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31E6C-2136-8996-ED77-85A54B29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D2134-B4EA-E0B7-F9C0-50862747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2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E4FAD2-5D5E-2596-BD28-4EC47E6D0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43413"/>
            <a:ext cx="7772400" cy="52320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NewRoman"/>
              </a:rPr>
              <a:t>Device ID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If an AP sets </a:t>
            </a:r>
            <a:r>
              <a:rPr lang="en-GB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Device ID element or Device ID KDE with the Device ID status field set to 1 indicating “Not Recognized”, then the AP may also provide, in that same Device ID element or Device ID KDE, a new device ID.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Note: An AP might set a Device ID status field to 1 indicating “Not Recognized” for any reason if the AP cannot </a:t>
            </a:r>
            <a:r>
              <a:rPr lang="en-GB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unequivocally</a:t>
            </a:r>
            <a:r>
              <a:rPr lang="en-GB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identify the non-AP STA shared identity state</a:t>
            </a:r>
            <a:r>
              <a:rPr lang="en-GB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GB" sz="1800" dirty="0">
                <a:latin typeface="Times New Roman" panose="02020603050405020304" pitchFamily="18" charset="0"/>
                <a:ea typeface="MS Mincho" panose="02020609040205080304" pitchFamily="49" charset="-128"/>
              </a:rPr>
              <a:t>IRM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The non-AP STA, on receipt of an IRM Status field of value 1, indicating the AP has not recognized the IRM, may either continue to associate to the AP 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and provide a new IRM in an IRM KDE in message 3 of the 4-way handshake or, when using FILS authentication, including an IRM element in the Association Request frame,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NewRoman"/>
              </a:rPr>
              <a:t>in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NewRoman"/>
              </a:rPr>
              <a:t> or disassociate.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977900" algn="l"/>
                <a:tab pos="1371600" algn="l"/>
              </a:tabLst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Note: An AP might set an IRM status field to 1 indicating “Not Recognized” for any reason if the AP cannot unequivocally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identify the non-AP STA shared identity state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NewRoman"/>
              </a:rPr>
              <a:t>.</a:t>
            </a:r>
            <a:endParaRPr lang="en-US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AD9FE2-280A-3392-67C8-8D5F8285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Text for “Not Recognized”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C12C6-40C6-8CA1-0006-FB52A44B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8B832-A053-15EE-0997-C417BE02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F88E6-5C44-9929-9309-2B6EEC66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95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957AF0-3FD6-45DD-65F5-68DAD725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 “Mismatch” status code?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841A7-2374-7DE4-BDFF-B66445633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45B10-24C2-BABF-2276-A742D914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AB24A-13DB-8EA7-FC97-B824C0A7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411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109273</TotalTime>
  <Words>2834</Words>
  <Application>Microsoft Office PowerPoint</Application>
  <PresentationFormat>On-screen Show (4:3)</PresentationFormat>
  <Paragraphs>351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Times New Roman</vt:lpstr>
      <vt:lpstr>Default Design</vt:lpstr>
      <vt:lpstr>TG bh Using the Status field for “Not Recognized” “No Agreement” and “Duplicate IRM” CIDs 7, 21, 114, 224, 135, 257 </vt:lpstr>
      <vt:lpstr>Intro</vt:lpstr>
      <vt:lpstr>Recap -  4w HS </vt:lpstr>
      <vt:lpstr>“Not recognized” – Device ID</vt:lpstr>
      <vt:lpstr>“Not recognized” - IRM</vt:lpstr>
      <vt:lpstr>IRM OK, Device ID not recognized</vt:lpstr>
      <vt:lpstr>Mismatch- What happens?</vt:lpstr>
      <vt:lpstr>Text for “Not Recognized”</vt:lpstr>
      <vt:lpstr>What about a “Mismatch” status code?</vt:lpstr>
      <vt:lpstr>“Mismatch” Proposal #1  Use “Not recognized”</vt:lpstr>
      <vt:lpstr>If we had Mismatch</vt:lpstr>
      <vt:lpstr>Text required if “Mismatch” status code</vt:lpstr>
      <vt:lpstr>PowerPoint Presentation</vt:lpstr>
      <vt:lpstr>Proposed</vt:lpstr>
      <vt:lpstr>What about FILS?</vt:lpstr>
      <vt:lpstr>What about PASN?</vt:lpstr>
      <vt:lpstr>Summary</vt:lpstr>
      <vt:lpstr>Probabilities of Duplicate IRM</vt:lpstr>
      <vt:lpstr>“Duplicate IRM” 4w HS</vt:lpstr>
      <vt:lpstr>Solution #3 Simply use “Duplicate”</vt:lpstr>
      <vt:lpstr>Text for Option #3</vt:lpstr>
      <vt:lpstr>Solution #1, #2 or #3</vt:lpstr>
      <vt:lpstr>Proposal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1828</cp:revision>
  <cp:lastPrinted>1998-02-10T13:28:06Z</cp:lastPrinted>
  <dcterms:created xsi:type="dcterms:W3CDTF">1998-02-10T13:07:52Z</dcterms:created>
  <dcterms:modified xsi:type="dcterms:W3CDTF">2023-09-08T14:53:56Z</dcterms:modified>
</cp:coreProperties>
</file>