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3"/>
  </p:notesMasterIdLst>
  <p:handoutMasterIdLst>
    <p:handoutMasterId r:id="rId14"/>
  </p:handoutMasterIdLst>
  <p:sldIdLst>
    <p:sldId id="269" r:id="rId2"/>
    <p:sldId id="611" r:id="rId3"/>
    <p:sldId id="662" r:id="rId4"/>
    <p:sldId id="660" r:id="rId5"/>
    <p:sldId id="664" r:id="rId6"/>
    <p:sldId id="661" r:id="rId7"/>
    <p:sldId id="663" r:id="rId8"/>
    <p:sldId id="665" r:id="rId9"/>
    <p:sldId id="618" r:id="rId10"/>
    <p:sldId id="312" r:id="rId11"/>
    <p:sldId id="621"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54" autoAdjust="0"/>
    <p:restoredTop sz="94660"/>
  </p:normalViewPr>
  <p:slideViewPr>
    <p:cSldViewPr>
      <p:cViewPr varScale="1">
        <p:scale>
          <a:sx n="83" d="100"/>
          <a:sy n="83" d="100"/>
        </p:scale>
        <p:origin x="1522" y="6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36713" y="332601"/>
            <a:ext cx="33214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802.11-23/</a:t>
            </a:r>
            <a:r>
              <a:rPr lang="en-US" altLang="zh-CN" sz="1800" b="1" dirty="0"/>
              <a:t>1530</a:t>
            </a:r>
            <a:r>
              <a:rPr lang="en-US" altLang="en-US" sz="1800" b="1" dirty="0"/>
              <a:t>r</a:t>
            </a:r>
            <a:r>
              <a:rPr lang="en-US" altLang="zh-CN" sz="1800" b="1" dirty="0"/>
              <a:t>1</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September 202</a:t>
            </a:r>
            <a:r>
              <a:rPr lang="en-US" altLang="zh-CN" sz="1800" b="1" dirty="0"/>
              <a:t>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298-00-0uhr-improved-reliability-in-presence-of-interference.pptx" TargetMode="External"/><Relationship Id="rId2" Type="http://schemas.openxmlformats.org/officeDocument/2006/relationships/hyperlink" Target="https://mentor.ieee.org/802.11/dcn/23/11-23-0480-03-0uhr-uhr-proposed-par.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zh-CN" dirty="0">
                <a:latin typeface="Arial" panose="020B0604020202020204" pitchFamily="34" charset="0"/>
                <a:cs typeface="Arial" panose="020B0604020202020204" pitchFamily="34" charset="0"/>
              </a:rPr>
              <a:t>Evaluation of Supported Low-Latency Services</a:t>
            </a: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2023-09-09</a:t>
            </a: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3" name="Table 7"/>
          <p:cNvGraphicFramePr>
            <a:graphicFrameLocks noGrp="1"/>
          </p:cNvGraphicFramePr>
          <p:nvPr>
            <p:extLst>
              <p:ext uri="{D42A27DB-BD31-4B8C-83A1-F6EECF244321}">
                <p14:modId xmlns:p14="http://schemas.microsoft.com/office/powerpoint/2010/main" val="3807416298"/>
              </p:ext>
            </p:extLst>
          </p:nvPr>
        </p:nvGraphicFramePr>
        <p:xfrm>
          <a:off x="685800" y="2880360"/>
          <a:ext cx="7858124" cy="1463040"/>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148336">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274320">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Chaoming Luo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2"/>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Ning Gao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3"/>
                  </a:ext>
                </a:extLst>
              </a:tr>
              <a:tr h="14833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Yapu Li</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a:t>
            </a:r>
          </a:p>
        </p:txBody>
      </p:sp>
      <p:sp>
        <p:nvSpPr>
          <p:cNvPr id="3" name="Content Placeholder 2"/>
          <p:cNvSpPr>
            <a:spLocks noGrp="1"/>
          </p:cNvSpPr>
          <p:nvPr>
            <p:ph idx="1"/>
          </p:nvPr>
        </p:nvSpPr>
        <p:spPr>
          <a:xfrm>
            <a:off x="609600" y="1600199"/>
            <a:ext cx="7848600" cy="4267201"/>
          </a:xfrm>
        </p:spPr>
        <p:txBody>
          <a:bodyPr>
            <a:noAutofit/>
          </a:bodyPr>
          <a:lstStyle/>
          <a:p>
            <a:pPr marL="0" indent="0">
              <a:buNone/>
            </a:pPr>
            <a:r>
              <a:rPr lang="en-US" altLang="zh-CN" sz="2000" b="0" dirty="0"/>
              <a:t>[</a:t>
            </a:r>
            <a:r>
              <a:rPr lang="en-US" altLang="zh-CN" sz="1800" b="0" dirty="0"/>
              <a:t>1] UHR proposed PAR, </a:t>
            </a:r>
            <a:r>
              <a:rPr lang="en-US" altLang="zh-CN" sz="1800" b="0" dirty="0">
                <a:hlinkClick r:id="rId2"/>
              </a:rPr>
              <a:t>https://mentor.ieee.org/802.11/dcn/23/11-23-0480-03-0uhr-uhr-proposed-par.pdf</a:t>
            </a:r>
            <a:endParaRPr lang="en-US" altLang="zh-CN" sz="1800" b="0" dirty="0"/>
          </a:p>
          <a:p>
            <a:pPr marL="0" indent="0">
              <a:buNone/>
            </a:pPr>
            <a:endParaRPr lang="en-US" altLang="zh-CN" sz="1800" b="0" dirty="0"/>
          </a:p>
          <a:p>
            <a:pPr marL="0" indent="0">
              <a:buNone/>
            </a:pPr>
            <a:r>
              <a:rPr lang="en-US" altLang="zh-CN" sz="1800" b="0" dirty="0"/>
              <a:t>[2] Laurent Cariou, Improved reliability in presence of interference, </a:t>
            </a:r>
            <a:r>
              <a:rPr lang="en-US" altLang="zh-CN" sz="1800" b="0" dirty="0">
                <a:hlinkClick r:id="rId3"/>
              </a:rPr>
              <a:t>https://mentor.ieee.org/802.11/dcn/23/11-23-0298-00-0uhr-improved-reliability-in-presence-of-interference.pptx</a:t>
            </a:r>
            <a:endParaRPr lang="en-US" altLang="zh-CN" sz="1800" b="0" dirty="0"/>
          </a:p>
          <a:p>
            <a:pPr marL="0" indent="0">
              <a:buNone/>
            </a:pPr>
            <a:endParaRPr lang="en-US" altLang="zh-CN" sz="1800" b="0" dirty="0"/>
          </a:p>
          <a:p>
            <a:pPr marL="0" indent="0">
              <a:buNone/>
            </a:pPr>
            <a:endParaRPr lang="en-US" altLang="zh-CN" sz="2000" b="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10</a:t>
            </a:fld>
            <a:endParaRPr lang="en-US" altLang="en-US"/>
          </a:p>
        </p:txBody>
      </p:sp>
      <p:sp>
        <p:nvSpPr>
          <p:cNvPr id="6" name="文本框 5"/>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11</a:t>
            </a:fld>
            <a:endParaRPr lang="en-US" altLang="en-US"/>
          </a:p>
        </p:txBody>
      </p:sp>
      <p:sp>
        <p:nvSpPr>
          <p:cNvPr id="10" name="TextBox 9"/>
          <p:cNvSpPr txBox="1"/>
          <p:nvPr/>
        </p:nvSpPr>
        <p:spPr>
          <a:xfrm>
            <a:off x="600074" y="1676400"/>
            <a:ext cx="8086726" cy="1323439"/>
          </a:xfrm>
          <a:prstGeom prst="rect">
            <a:avLst/>
          </a:prstGeom>
          <a:noFill/>
        </p:spPr>
        <p:txBody>
          <a:bodyPr wrap="square" rtlCol="0">
            <a:spAutoFit/>
          </a:bodyPr>
          <a:lstStyle/>
          <a:p>
            <a:pPr marL="287655" indent="-287655" algn="just">
              <a:buFont typeface="Wingdings" panose="05000000000000000000" pitchFamily="2" charset="2"/>
              <a:buChar char="q"/>
            </a:pPr>
            <a:r>
              <a:rPr lang="en-US" altLang="zh-CN" sz="2000" b="1" dirty="0">
                <a:solidFill>
                  <a:schemeClr val="tx2"/>
                </a:solidFill>
              </a:rPr>
              <a:t>SP : Do you support to specify the mechanism for the evaluation of supported low-latency services in UHR?</a:t>
            </a:r>
            <a:endParaRPr lang="zh-CN" altLang="zh-CN" sz="2000" b="1" dirty="0">
              <a:solidFill>
                <a:schemeClr val="tx2"/>
              </a:solidFill>
            </a:endParaRPr>
          </a:p>
          <a:p>
            <a:r>
              <a:rPr lang="en-US" altLang="zh-CN" sz="2000" dirty="0"/>
              <a:t> </a:t>
            </a:r>
            <a:endParaRPr lang="zh-CN" altLang="zh-CN" sz="2000" dirty="0"/>
          </a:p>
          <a:p>
            <a:pPr marL="287655" indent="-287655" algn="just">
              <a:buFont typeface="Wingdings" panose="05000000000000000000" pitchFamily="2" charset="2"/>
              <a:buChar char="q"/>
            </a:pPr>
            <a:endParaRPr lang="en-US" sz="2000" dirty="0">
              <a:solidFill>
                <a:schemeClr val="tx2"/>
              </a:solidFill>
            </a:endParaRPr>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290866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685800" y="1752600"/>
            <a:ext cx="8061036" cy="4114800"/>
          </a:xfrm>
        </p:spPr>
        <p:txBody>
          <a:bodyPr/>
          <a:lstStyle/>
          <a:p>
            <a:pPr>
              <a:buFont typeface="Wingdings" panose="05000000000000000000" pitchFamily="2" charset="2"/>
              <a:buChar char="p"/>
            </a:pPr>
            <a:r>
              <a:rPr lang="en-GB" altLang="zh-CN" sz="1500" dirty="0"/>
              <a:t>UHR takes </a:t>
            </a:r>
            <a:r>
              <a:rPr lang="en-US" altLang="zh-CN" sz="1500" dirty="0"/>
              <a:t>WLAN reliability that focuses on MPDU transfer including throughput, latency and MPDU loss as a</a:t>
            </a:r>
            <a:r>
              <a:rPr lang="zh-CN" altLang="en-US" sz="1500" dirty="0"/>
              <a:t> </a:t>
            </a:r>
            <a:r>
              <a:rPr lang="en-GB" altLang="zh-CN" sz="1500" dirty="0"/>
              <a:t>main </a:t>
            </a:r>
            <a:r>
              <a:rPr lang="en-US" altLang="zh-CN" sz="1500" dirty="0"/>
              <a:t>objective. </a:t>
            </a:r>
          </a:p>
          <a:p>
            <a:pPr>
              <a:buFont typeface="Wingdings" panose="05000000000000000000" pitchFamily="2" charset="2"/>
              <a:buChar char="p"/>
            </a:pPr>
            <a:endParaRPr lang="en-US" altLang="zh-CN" sz="1000" dirty="0"/>
          </a:p>
          <a:p>
            <a:pPr>
              <a:buFont typeface="Wingdings" panose="05000000000000000000" pitchFamily="2" charset="2"/>
              <a:buChar char="p"/>
            </a:pPr>
            <a:r>
              <a:rPr lang="en-US" altLang="zh-CN" sz="1500" dirty="0"/>
              <a:t>New low-latency services expected to be supported by UHR including AR/VR, metaverse, industrial IoT impose more stringent requirements for high reliability on throughput, latency and MPDU loss</a:t>
            </a:r>
          </a:p>
          <a:p>
            <a:pPr>
              <a:buFont typeface="Wingdings" panose="05000000000000000000" pitchFamily="2" charset="2"/>
              <a:buChar char="p"/>
            </a:pPr>
            <a:endParaRPr lang="en-US" altLang="zh-CN" sz="1500" dirty="0"/>
          </a:p>
          <a:p>
            <a:pPr>
              <a:buFont typeface="Wingdings" panose="05000000000000000000" pitchFamily="2" charset="2"/>
              <a:buChar char="p"/>
            </a:pPr>
            <a:r>
              <a:rPr lang="en-US" altLang="zh-CN" sz="1500" dirty="0"/>
              <a:t>In contrast with 3GPP systems, Wi-Fi systems use unlicensed bands that makes the  high or ultra-high reliability more challenging as it means that medium access time is unavailable in some time and Wi-Fi systems would suffer from more interferences on their communication. </a:t>
            </a:r>
          </a:p>
          <a:p>
            <a:pPr>
              <a:buFont typeface="Wingdings" panose="05000000000000000000" pitchFamily="2" charset="2"/>
              <a:buChar char="p"/>
              <a:tabLst>
                <a:tab pos="360363" algn="l"/>
              </a:tabLst>
            </a:pPr>
            <a:endParaRPr lang="en-US" altLang="zh-CN" sz="1000" dirty="0"/>
          </a:p>
          <a:p>
            <a:pPr>
              <a:buFont typeface="Wingdings" panose="05000000000000000000" pitchFamily="2" charset="2"/>
              <a:buChar char="p"/>
              <a:tabLst>
                <a:tab pos="360363" algn="l"/>
              </a:tabLst>
            </a:pPr>
            <a:r>
              <a:rPr lang="en-US" altLang="zh-CN" sz="1500" dirty="0"/>
              <a:t>This contribution analyzes the factors that would impact on the reliability to support the low-latency services and proposes a general method for the evaluation of supported low-latency services.</a:t>
            </a:r>
          </a:p>
          <a:p>
            <a:pPr>
              <a:buFont typeface="Wingdings" panose="05000000000000000000" pitchFamily="2" charset="2"/>
              <a:buChar char="p"/>
              <a:tabLst>
                <a:tab pos="360363" algn="l"/>
              </a:tabLst>
            </a:pPr>
            <a:endParaRPr lang="zh-CN" altLang="zh-CN" sz="1500"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F60BCBF-B097-49CF-BD55-7CE226996806}"/>
              </a:ext>
            </a:extLst>
          </p:cNvPr>
          <p:cNvSpPr>
            <a:spLocks noGrp="1"/>
          </p:cNvSpPr>
          <p:nvPr>
            <p:ph type="title"/>
          </p:nvPr>
        </p:nvSpPr>
        <p:spPr/>
        <p:txBody>
          <a:bodyPr/>
          <a:lstStyle/>
          <a:p>
            <a:r>
              <a:rPr lang="en-US" altLang="zh-CN" dirty="0"/>
              <a:t>Background</a:t>
            </a:r>
            <a:endParaRPr lang="zh-CN" altLang="en-US" dirty="0"/>
          </a:p>
        </p:txBody>
      </p:sp>
      <p:sp>
        <p:nvSpPr>
          <p:cNvPr id="3" name="内容占位符 2">
            <a:extLst>
              <a:ext uri="{FF2B5EF4-FFF2-40B4-BE49-F238E27FC236}">
                <a16:creationId xmlns:a16="http://schemas.microsoft.com/office/drawing/2014/main" id="{42C20A46-3F48-4A76-847C-8F0F040C04B2}"/>
              </a:ext>
            </a:extLst>
          </p:cNvPr>
          <p:cNvSpPr>
            <a:spLocks noGrp="1"/>
          </p:cNvSpPr>
          <p:nvPr>
            <p:ph idx="1"/>
          </p:nvPr>
        </p:nvSpPr>
        <p:spPr>
          <a:xfrm>
            <a:off x="685800" y="1757218"/>
            <a:ext cx="7772400" cy="4114800"/>
          </a:xfrm>
        </p:spPr>
        <p:txBody>
          <a:bodyPr/>
          <a:lstStyle/>
          <a:p>
            <a:pPr algn="just">
              <a:buFont typeface="Wingdings" panose="05000000000000000000" pitchFamily="2" charset="2"/>
              <a:buChar char="p"/>
            </a:pPr>
            <a:r>
              <a:rPr lang="en-US" altLang="zh-CN" sz="1600" b="0" dirty="0"/>
              <a:t>Low-latency services have </a:t>
            </a:r>
            <a:r>
              <a:rPr lang="en-US" altLang="zh-CN" sz="1600" dirty="0">
                <a:solidFill>
                  <a:srgbClr val="FF0000"/>
                </a:solidFill>
              </a:rPr>
              <a:t>stringent requirements </a:t>
            </a:r>
            <a:r>
              <a:rPr lang="en-US" altLang="zh-CN" sz="1600" b="0" dirty="0"/>
              <a:t>in terms of</a:t>
            </a:r>
            <a:r>
              <a:rPr lang="en-US" altLang="zh-CN" sz="1600" dirty="0">
                <a:solidFill>
                  <a:srgbClr val="FF0000"/>
                </a:solidFill>
              </a:rPr>
              <a:t> latency and its jitter along with certain reliability constraints. </a:t>
            </a:r>
          </a:p>
          <a:p>
            <a:pPr algn="just">
              <a:buFont typeface="Wingdings" panose="05000000000000000000" pitchFamily="2" charset="2"/>
              <a:buChar char="Ø"/>
            </a:pPr>
            <a:r>
              <a:rPr lang="en-US" altLang="zh-CN" sz="1600" b="0" dirty="0"/>
              <a:t>The traffic typically shows </a:t>
            </a:r>
            <a:r>
              <a:rPr lang="en-US" altLang="zh-CN" sz="1600" dirty="0">
                <a:solidFill>
                  <a:srgbClr val="FF0000"/>
                </a:solidFill>
              </a:rPr>
              <a:t>periodic or non-periodic </a:t>
            </a:r>
            <a:r>
              <a:rPr lang="en-US" altLang="zh-CN" sz="1600" b="0" dirty="0"/>
              <a:t>pattern with </a:t>
            </a:r>
            <a:r>
              <a:rPr lang="en-US" altLang="zh-CN" sz="1600" dirty="0">
                <a:solidFill>
                  <a:srgbClr val="FF0000"/>
                </a:solidFill>
              </a:rPr>
              <a:t>burst arrival of packets in each interval.</a:t>
            </a:r>
          </a:p>
          <a:p>
            <a:pPr algn="just">
              <a:buFont typeface="Wingdings" panose="05000000000000000000" pitchFamily="2" charset="2"/>
              <a:buChar char="Ø"/>
            </a:pPr>
            <a:r>
              <a:rPr lang="en-US" altLang="zh-CN" sz="1600" b="0" dirty="0"/>
              <a:t>According to the characteristics and QoS expectations of a traffic flow, the </a:t>
            </a:r>
            <a:r>
              <a:rPr lang="en-US" altLang="zh-CN" sz="1600" dirty="0">
                <a:solidFill>
                  <a:srgbClr val="FF0000"/>
                </a:solidFill>
              </a:rPr>
              <a:t>Minimum/Maximum service Interval and Medium Time </a:t>
            </a:r>
            <a:r>
              <a:rPr lang="en-US" altLang="zh-CN" sz="1600" b="0" dirty="0"/>
              <a:t>as </a:t>
            </a:r>
            <a:r>
              <a:rPr lang="en-US" altLang="zh-CN" sz="1600" dirty="0">
                <a:solidFill>
                  <a:srgbClr val="FF0000"/>
                </a:solidFill>
              </a:rPr>
              <a:t>time-dependent parameters for the delivery of packets </a:t>
            </a:r>
            <a:r>
              <a:rPr lang="en-US" altLang="zh-CN" sz="1600" b="0" dirty="0"/>
              <a:t>at burst arrival in each interval have been used to define the QoS requirement of  the traffic flow.</a:t>
            </a:r>
            <a:endParaRPr lang="zh-CN" altLang="en-US" sz="1600" b="0" dirty="0"/>
          </a:p>
        </p:txBody>
      </p:sp>
      <p:sp>
        <p:nvSpPr>
          <p:cNvPr id="4" name="页脚占位符 3">
            <a:extLst>
              <a:ext uri="{FF2B5EF4-FFF2-40B4-BE49-F238E27FC236}">
                <a16:creationId xmlns:a16="http://schemas.microsoft.com/office/drawing/2014/main" id="{20AD6DD1-6318-4BA5-8DDE-01C98322485F}"/>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171D7949-1740-4245-A9CB-13840A656F28}"/>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pic>
        <p:nvPicPr>
          <p:cNvPr id="6" name="图片 5">
            <a:extLst>
              <a:ext uri="{FF2B5EF4-FFF2-40B4-BE49-F238E27FC236}">
                <a16:creationId xmlns:a16="http://schemas.microsoft.com/office/drawing/2014/main" id="{D51837F1-504F-42B9-8777-6AFDA6FC15A1}"/>
              </a:ext>
            </a:extLst>
          </p:cNvPr>
          <p:cNvPicPr>
            <a:picLocks noChangeAspect="1"/>
          </p:cNvPicPr>
          <p:nvPr/>
        </p:nvPicPr>
        <p:blipFill>
          <a:blip r:embed="rId2"/>
          <a:stretch>
            <a:fillRect/>
          </a:stretch>
        </p:blipFill>
        <p:spPr>
          <a:xfrm>
            <a:off x="1019175" y="3906603"/>
            <a:ext cx="5915025" cy="2417997"/>
          </a:xfrm>
          <a:prstGeom prst="rect">
            <a:avLst/>
          </a:prstGeom>
        </p:spPr>
      </p:pic>
    </p:spTree>
    <p:extLst>
      <p:ext uri="{BB962C8B-B14F-4D97-AF65-F5344CB8AC3E}">
        <p14:creationId xmlns:p14="http://schemas.microsoft.com/office/powerpoint/2010/main" val="3722414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6170C18-061E-4119-9A5A-D7E03F0CCA83}"/>
              </a:ext>
            </a:extLst>
          </p:cNvPr>
          <p:cNvSpPr>
            <a:spLocks noGrp="1"/>
          </p:cNvSpPr>
          <p:nvPr>
            <p:ph type="title"/>
          </p:nvPr>
        </p:nvSpPr>
        <p:spPr/>
        <p:txBody>
          <a:bodyPr/>
          <a:lstStyle/>
          <a:p>
            <a:r>
              <a:rPr lang="en-US" altLang="zh-CN" dirty="0"/>
              <a:t>Issues</a:t>
            </a:r>
            <a:endParaRPr lang="zh-CN" altLang="en-US" dirty="0"/>
          </a:p>
        </p:txBody>
      </p:sp>
      <p:sp>
        <p:nvSpPr>
          <p:cNvPr id="3" name="内容占位符 2">
            <a:extLst>
              <a:ext uri="{FF2B5EF4-FFF2-40B4-BE49-F238E27FC236}">
                <a16:creationId xmlns:a16="http://schemas.microsoft.com/office/drawing/2014/main" id="{C594058D-D8D7-45D1-8FD7-EA1889088199}"/>
              </a:ext>
            </a:extLst>
          </p:cNvPr>
          <p:cNvSpPr>
            <a:spLocks noGrp="1"/>
          </p:cNvSpPr>
          <p:nvPr>
            <p:ph idx="1"/>
          </p:nvPr>
        </p:nvSpPr>
        <p:spPr>
          <a:xfrm>
            <a:off x="685800" y="2022764"/>
            <a:ext cx="7772400" cy="4114800"/>
          </a:xfrm>
        </p:spPr>
        <p:txBody>
          <a:bodyPr/>
          <a:lstStyle/>
          <a:p>
            <a:pPr>
              <a:buFont typeface="Wingdings" panose="05000000000000000000" pitchFamily="2" charset="2"/>
              <a:buChar char="p"/>
            </a:pPr>
            <a:r>
              <a:rPr lang="en-US" altLang="zh-CN" sz="1600" dirty="0"/>
              <a:t>The performance of the MPDU transfer for low-latency services is affected by many factors, which can be classified as three categories:</a:t>
            </a:r>
          </a:p>
          <a:p>
            <a:pPr>
              <a:buFont typeface="Wingdings" panose="05000000000000000000" pitchFamily="2" charset="2"/>
              <a:buChar char="Ø"/>
            </a:pPr>
            <a:r>
              <a:rPr lang="en-US" altLang="zh-CN" sz="1600" b="0" dirty="0">
                <a:solidFill>
                  <a:srgbClr val="FF0000"/>
                </a:solidFill>
              </a:rPr>
              <a:t>AP-side factors: </a:t>
            </a:r>
            <a:r>
              <a:rPr lang="en-US" altLang="zh-CN" sz="1600" b="0" dirty="0"/>
              <a:t>BSS load, available medium access time for specific bandwidth and its distributions, interferences including OBSS interference, the capabilities of AP</a:t>
            </a:r>
          </a:p>
          <a:p>
            <a:pPr>
              <a:buFont typeface="Wingdings" panose="05000000000000000000" pitchFamily="2" charset="2"/>
              <a:buChar char="Ø"/>
            </a:pPr>
            <a:r>
              <a:rPr lang="en-US" altLang="zh-CN" sz="1600" b="0" dirty="0">
                <a:solidFill>
                  <a:srgbClr val="FF0000"/>
                </a:solidFill>
              </a:rPr>
              <a:t>Client-side factors</a:t>
            </a:r>
            <a:r>
              <a:rPr lang="en-US" altLang="zh-CN" sz="1600" b="0" dirty="0"/>
              <a:t>: interferences including OBSS interference, the expected medium access time assigned to the non-AP STAs, the capabilities of non-AP STAs</a:t>
            </a:r>
          </a:p>
          <a:p>
            <a:pPr>
              <a:buFont typeface="Wingdings" panose="05000000000000000000" pitchFamily="2" charset="2"/>
              <a:buChar char="Ø"/>
            </a:pPr>
            <a:r>
              <a:rPr lang="en-US" altLang="zh-CN" sz="1600" b="0" dirty="0"/>
              <a:t>Other factors: channel conditions, etc.</a:t>
            </a:r>
          </a:p>
          <a:p>
            <a:pPr>
              <a:buFont typeface="Wingdings" panose="05000000000000000000" pitchFamily="2" charset="2"/>
              <a:buChar char="p"/>
            </a:pPr>
            <a:r>
              <a:rPr lang="en-US" altLang="zh-CN" sz="1600" dirty="0"/>
              <a:t>To</a:t>
            </a:r>
            <a:r>
              <a:rPr lang="zh-CN" altLang="en-US" sz="1600" dirty="0"/>
              <a:t> </a:t>
            </a:r>
            <a:r>
              <a:rPr lang="en-US" altLang="zh-CN" sz="1600" dirty="0"/>
              <a:t>increase the reliability of MPDU transfer for low-latency services it is important to evaluate:</a:t>
            </a:r>
          </a:p>
          <a:p>
            <a:pPr>
              <a:buFont typeface="Wingdings" panose="05000000000000000000" pitchFamily="2" charset="2"/>
              <a:buChar char="Ø"/>
            </a:pPr>
            <a:r>
              <a:rPr lang="en-US" altLang="zh-CN" sz="1600" b="0" dirty="0"/>
              <a:t>whether it  </a:t>
            </a:r>
            <a:r>
              <a:rPr lang="en-US" altLang="zh-CN" sz="1600" b="0" dirty="0">
                <a:solidFill>
                  <a:srgbClr val="FF0000"/>
                </a:solidFill>
              </a:rPr>
              <a:t>is suitable for</a:t>
            </a:r>
            <a:r>
              <a:rPr lang="en-US" altLang="zh-CN" sz="1600" b="0" dirty="0"/>
              <a:t> special low-latency services based on its characteristics and QoS expectation</a:t>
            </a:r>
          </a:p>
          <a:p>
            <a:pPr>
              <a:buFont typeface="Wingdings" panose="05000000000000000000" pitchFamily="2" charset="2"/>
              <a:buChar char="Ø"/>
            </a:pPr>
            <a:r>
              <a:rPr lang="en-US" altLang="zh-CN" sz="1600" b="0" dirty="0"/>
              <a:t>which factors may cause </a:t>
            </a:r>
            <a:r>
              <a:rPr lang="en-US" altLang="zh-CN" sz="1600" b="0" dirty="0">
                <a:solidFill>
                  <a:srgbClr val="FF0000"/>
                </a:solidFill>
              </a:rPr>
              <a:t>the unsuitability or bad performance for the services</a:t>
            </a:r>
          </a:p>
          <a:p>
            <a:pPr>
              <a:buFont typeface="Wingdings" panose="05000000000000000000" pitchFamily="2" charset="2"/>
              <a:buChar char="Ø"/>
            </a:pPr>
            <a:r>
              <a:rPr lang="en-US" altLang="zh-CN" sz="1600" b="0" dirty="0"/>
              <a:t>which </a:t>
            </a:r>
            <a:r>
              <a:rPr lang="en-US" altLang="zh-CN" sz="1600" b="0" dirty="0">
                <a:solidFill>
                  <a:srgbClr val="FF0000"/>
                </a:solidFill>
              </a:rPr>
              <a:t>network configurations </a:t>
            </a:r>
            <a:r>
              <a:rPr lang="en-US" altLang="zh-CN" sz="1600" b="0" dirty="0"/>
              <a:t>needed to make the traffic delivery of the services more suitable or improve the performance, such as the choosing of APs for association, TID-to-link mapping, etc.</a:t>
            </a:r>
          </a:p>
        </p:txBody>
      </p:sp>
      <p:sp>
        <p:nvSpPr>
          <p:cNvPr id="4" name="页脚占位符 3">
            <a:extLst>
              <a:ext uri="{FF2B5EF4-FFF2-40B4-BE49-F238E27FC236}">
                <a16:creationId xmlns:a16="http://schemas.microsoft.com/office/drawing/2014/main" id="{7E0DA49F-57E6-4F82-92A9-D29B798DF50C}"/>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1EA54D44-A15A-4C9E-96A9-7EB916AD4B87}"/>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702695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CBB9DA-4E5A-43E7-84C1-3B2A65BF75A0}"/>
              </a:ext>
            </a:extLst>
          </p:cNvPr>
          <p:cNvSpPr>
            <a:spLocks noGrp="1"/>
          </p:cNvSpPr>
          <p:nvPr>
            <p:ph type="title"/>
          </p:nvPr>
        </p:nvSpPr>
        <p:spPr/>
        <p:txBody>
          <a:bodyPr/>
          <a:lstStyle/>
          <a:p>
            <a:r>
              <a:rPr lang="en-US" altLang="zh-CN" dirty="0"/>
              <a:t>Issues</a:t>
            </a:r>
            <a:endParaRPr lang="zh-CN" altLang="en-US" dirty="0"/>
          </a:p>
        </p:txBody>
      </p:sp>
      <p:sp>
        <p:nvSpPr>
          <p:cNvPr id="3" name="内容占位符 2">
            <a:extLst>
              <a:ext uri="{FF2B5EF4-FFF2-40B4-BE49-F238E27FC236}">
                <a16:creationId xmlns:a16="http://schemas.microsoft.com/office/drawing/2014/main" id="{2C7BA652-F266-4FC1-B1B8-EE7949D5B86F}"/>
              </a:ext>
            </a:extLst>
          </p:cNvPr>
          <p:cNvSpPr>
            <a:spLocks noGrp="1"/>
          </p:cNvSpPr>
          <p:nvPr>
            <p:ph idx="1"/>
          </p:nvPr>
        </p:nvSpPr>
        <p:spPr/>
        <p:txBody>
          <a:bodyPr/>
          <a:lstStyle/>
          <a:p>
            <a:pPr algn="just">
              <a:buFont typeface="Wingdings" panose="05000000000000000000" pitchFamily="2" charset="2"/>
              <a:buChar char="p"/>
            </a:pPr>
            <a:r>
              <a:rPr lang="en-US" altLang="zh-CN" sz="1600" b="0" dirty="0"/>
              <a:t>Although 11be has specified that non-AP STAs signal a QoS Characteristics element for a  traffic flow in an SCS request frame to AP and then receive the SCS response frame from AP to know whether the delivery of the traffic flow is accepted by AP, </a:t>
            </a:r>
            <a:r>
              <a:rPr lang="en-US" altLang="zh-CN" sz="1600" dirty="0">
                <a:solidFill>
                  <a:srgbClr val="FF0000"/>
                </a:solidFill>
              </a:rPr>
              <a:t>the mechanism is not enough for the evaluation of supported low-latency services</a:t>
            </a:r>
            <a:r>
              <a:rPr lang="en-US" altLang="zh-CN" sz="1600" dirty="0"/>
              <a:t>.</a:t>
            </a:r>
          </a:p>
          <a:p>
            <a:pPr algn="just">
              <a:buFont typeface="Wingdings" panose="05000000000000000000" pitchFamily="2" charset="2"/>
              <a:buChar char="p"/>
            </a:pPr>
            <a:endParaRPr lang="en-US" altLang="zh-CN" sz="1600" b="0" dirty="0"/>
          </a:p>
          <a:p>
            <a:pPr algn="just">
              <a:buFont typeface="Wingdings" panose="05000000000000000000" pitchFamily="2" charset="2"/>
              <a:buChar char="Ø"/>
            </a:pPr>
            <a:r>
              <a:rPr lang="en-US" altLang="zh-CN" sz="1600" b="0" dirty="0">
                <a:solidFill>
                  <a:srgbClr val="FF0000"/>
                </a:solidFill>
              </a:rPr>
              <a:t>The mechanism requires the non-AP STAs to firstly be associated with the AP. </a:t>
            </a:r>
          </a:p>
          <a:p>
            <a:pPr algn="just">
              <a:buFont typeface="Arial" panose="020B0604020202020204" pitchFamily="34" charset="0"/>
              <a:buChar char="•"/>
            </a:pPr>
            <a:r>
              <a:rPr lang="en-US" altLang="zh-CN" sz="1600" b="0" dirty="0"/>
              <a:t>If non-AP STAs expecting low-latency services need to choose which AP/BSS is suitable to join, the mechanism is not useful</a:t>
            </a:r>
          </a:p>
          <a:p>
            <a:pPr algn="just">
              <a:buFont typeface="Wingdings" panose="05000000000000000000" pitchFamily="2" charset="2"/>
              <a:buChar char="Ø"/>
            </a:pPr>
            <a:r>
              <a:rPr lang="en-US" altLang="zh-CN" sz="1600" b="0" dirty="0"/>
              <a:t>If the SCS request with QoS characteristics element is rejected by AP through SCS response, </a:t>
            </a:r>
            <a:r>
              <a:rPr lang="en-US" altLang="zh-CN" sz="1600" b="0" dirty="0">
                <a:solidFill>
                  <a:srgbClr val="FF0000"/>
                </a:solidFill>
              </a:rPr>
              <a:t>no enough information </a:t>
            </a:r>
            <a:r>
              <a:rPr lang="en-US" altLang="zh-CN" sz="1600" b="0" dirty="0"/>
              <a:t>is provided for non-AP STAs to know </a:t>
            </a:r>
            <a:r>
              <a:rPr lang="en-US" altLang="zh-CN" sz="1600" b="0" dirty="0">
                <a:solidFill>
                  <a:srgbClr val="FF0000"/>
                </a:solidFill>
              </a:rPr>
              <a:t>which factors may cause disallowance of the expected low-latency services</a:t>
            </a:r>
            <a:r>
              <a:rPr lang="en-US" altLang="zh-CN" sz="1600" b="0" dirty="0"/>
              <a:t>, AP-side factors or client-side factors, or others?  </a:t>
            </a:r>
          </a:p>
          <a:p>
            <a:pPr algn="just">
              <a:buFont typeface="Wingdings" panose="05000000000000000000" pitchFamily="2" charset="2"/>
              <a:buChar char="Ø"/>
            </a:pPr>
            <a:endParaRPr lang="en-US" altLang="zh-CN" sz="1600" b="0" dirty="0"/>
          </a:p>
          <a:p>
            <a:pPr algn="just">
              <a:buFont typeface="Wingdings" panose="05000000000000000000" pitchFamily="2" charset="2"/>
              <a:buChar char="p"/>
            </a:pPr>
            <a:r>
              <a:rPr lang="en-US" altLang="zh-CN" sz="1600" b="0" dirty="0"/>
              <a:t>Furthermore the information provided by currently specified beacon and probe/association response </a:t>
            </a:r>
            <a:r>
              <a:rPr lang="en-US" altLang="zh-CN" sz="1600" b="0" dirty="0">
                <a:solidFill>
                  <a:srgbClr val="FF0000"/>
                </a:solidFill>
              </a:rPr>
              <a:t>is not enough </a:t>
            </a:r>
            <a:r>
              <a:rPr lang="en-US" altLang="zh-CN" sz="1600" b="0" dirty="0"/>
              <a:t>for non-AP STAs with expected low-latency services to make a decision on which AP it is suitable to join.</a:t>
            </a:r>
          </a:p>
          <a:p>
            <a:pPr algn="just">
              <a:buFont typeface="Wingdings" panose="05000000000000000000" pitchFamily="2" charset="2"/>
              <a:buChar char="Ø"/>
            </a:pPr>
            <a:endParaRPr lang="zh-CN" altLang="en-US" sz="1600" b="0" dirty="0"/>
          </a:p>
        </p:txBody>
      </p:sp>
      <p:sp>
        <p:nvSpPr>
          <p:cNvPr id="4" name="页脚占位符 3">
            <a:extLst>
              <a:ext uri="{FF2B5EF4-FFF2-40B4-BE49-F238E27FC236}">
                <a16:creationId xmlns:a16="http://schemas.microsoft.com/office/drawing/2014/main" id="{87414047-B533-418F-8864-9881F657FC4C}"/>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EB753355-ABFB-4028-859A-60B6598D14B8}"/>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Tree>
    <p:extLst>
      <p:ext uri="{BB962C8B-B14F-4D97-AF65-F5344CB8AC3E}">
        <p14:creationId xmlns:p14="http://schemas.microsoft.com/office/powerpoint/2010/main" val="185152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86A30BA-E194-49C1-A7FD-927F5B3F9C8A}"/>
              </a:ext>
            </a:extLst>
          </p:cNvPr>
          <p:cNvSpPr>
            <a:spLocks noGrp="1"/>
          </p:cNvSpPr>
          <p:nvPr>
            <p:ph type="title"/>
          </p:nvPr>
        </p:nvSpPr>
        <p:spPr/>
        <p:txBody>
          <a:bodyPr/>
          <a:lstStyle/>
          <a:p>
            <a:r>
              <a:rPr lang="en-US" altLang="zh-CN" dirty="0"/>
              <a:t>Issues</a:t>
            </a:r>
            <a:endParaRPr lang="zh-CN" altLang="en-US" dirty="0"/>
          </a:p>
        </p:txBody>
      </p:sp>
      <p:sp>
        <p:nvSpPr>
          <p:cNvPr id="3" name="内容占位符 2">
            <a:extLst>
              <a:ext uri="{FF2B5EF4-FFF2-40B4-BE49-F238E27FC236}">
                <a16:creationId xmlns:a16="http://schemas.microsoft.com/office/drawing/2014/main" id="{C1676217-8893-479C-80F8-BC05CA76355D}"/>
              </a:ext>
            </a:extLst>
          </p:cNvPr>
          <p:cNvSpPr>
            <a:spLocks noGrp="1"/>
          </p:cNvSpPr>
          <p:nvPr>
            <p:ph idx="1"/>
          </p:nvPr>
        </p:nvSpPr>
        <p:spPr>
          <a:xfrm>
            <a:off x="674255" y="1676400"/>
            <a:ext cx="8393545" cy="1676400"/>
          </a:xfrm>
        </p:spPr>
        <p:txBody>
          <a:bodyPr/>
          <a:lstStyle/>
          <a:p>
            <a:pPr>
              <a:buFont typeface="Wingdings" panose="05000000000000000000" pitchFamily="2" charset="2"/>
              <a:buChar char="p"/>
            </a:pPr>
            <a:r>
              <a:rPr lang="en-US" altLang="zh-CN" sz="1400" dirty="0">
                <a:solidFill>
                  <a:srgbClr val="FF0000"/>
                </a:solidFill>
              </a:rPr>
              <a:t>BSS load element carries no enough information for the evaluation of supported low-latency services.</a:t>
            </a:r>
          </a:p>
          <a:p>
            <a:pPr>
              <a:buFont typeface="Wingdings" panose="05000000000000000000" pitchFamily="2" charset="2"/>
              <a:buChar char="Ø"/>
            </a:pPr>
            <a:r>
              <a:rPr lang="en-US" altLang="zh-CN" sz="1400" dirty="0"/>
              <a:t>For BSS loads in measurement period a) and b), although the aggregate available time (i.e. available admission capacity specified in BSS load element) is the same, the distribution of the available time is different from each other, which means that the support for special low-latency services is different.</a:t>
            </a:r>
          </a:p>
          <a:p>
            <a:pPr>
              <a:buFont typeface="Wingdings" panose="05000000000000000000" pitchFamily="2" charset="2"/>
              <a:buChar char="Ø"/>
            </a:pPr>
            <a:endParaRPr lang="en-US" altLang="zh-CN" sz="1400" b="0" dirty="0"/>
          </a:p>
          <a:p>
            <a:pPr>
              <a:buFont typeface="Wingdings" panose="05000000000000000000" pitchFamily="2" charset="2"/>
              <a:buChar char="Ø"/>
            </a:pPr>
            <a:endParaRPr lang="en-US" altLang="zh-CN" sz="1400" b="0" dirty="0"/>
          </a:p>
          <a:p>
            <a:pPr>
              <a:buFont typeface="Wingdings" panose="05000000000000000000" pitchFamily="2" charset="2"/>
              <a:buChar char="Ø"/>
            </a:pPr>
            <a:endParaRPr lang="en-US" altLang="zh-CN" sz="1400" b="0" dirty="0"/>
          </a:p>
          <a:p>
            <a:pPr>
              <a:buFont typeface="Wingdings" panose="05000000000000000000" pitchFamily="2" charset="2"/>
              <a:buChar char="Ø"/>
            </a:pPr>
            <a:endParaRPr lang="en-US" altLang="zh-CN" sz="1400" b="0" dirty="0"/>
          </a:p>
          <a:p>
            <a:pPr>
              <a:buFont typeface="Wingdings" panose="05000000000000000000" pitchFamily="2" charset="2"/>
              <a:buChar char="Ø"/>
            </a:pPr>
            <a:endParaRPr lang="en-US" altLang="zh-CN" sz="1400" b="0" dirty="0"/>
          </a:p>
          <a:p>
            <a:pPr>
              <a:buFont typeface="Wingdings" panose="05000000000000000000" pitchFamily="2" charset="2"/>
              <a:buChar char="Ø"/>
            </a:pPr>
            <a:endParaRPr lang="en-US" altLang="zh-CN" sz="1400" b="0" dirty="0"/>
          </a:p>
          <a:p>
            <a:pPr>
              <a:buFont typeface="Wingdings" panose="05000000000000000000" pitchFamily="2" charset="2"/>
              <a:buChar char="Ø"/>
            </a:pPr>
            <a:endParaRPr lang="en-US" altLang="zh-CN" sz="1400" b="0" dirty="0"/>
          </a:p>
          <a:p>
            <a:pPr>
              <a:buFont typeface="Wingdings" panose="05000000000000000000" pitchFamily="2" charset="2"/>
              <a:buChar char="Ø"/>
            </a:pPr>
            <a:endParaRPr lang="en-US" altLang="zh-CN" sz="1400" b="0" dirty="0"/>
          </a:p>
          <a:p>
            <a:pPr>
              <a:buFont typeface="Wingdings" panose="05000000000000000000" pitchFamily="2" charset="2"/>
              <a:buChar char="Ø"/>
            </a:pPr>
            <a:endParaRPr lang="en-US" altLang="zh-CN" sz="1400" b="0" dirty="0"/>
          </a:p>
          <a:p>
            <a:pPr>
              <a:buFont typeface="Wingdings" panose="05000000000000000000" pitchFamily="2" charset="2"/>
              <a:buChar char="Ø"/>
            </a:pPr>
            <a:endParaRPr lang="en-US" altLang="zh-CN" sz="1400" b="0" dirty="0"/>
          </a:p>
          <a:p>
            <a:pPr>
              <a:buFont typeface="Wingdings" panose="05000000000000000000" pitchFamily="2" charset="2"/>
              <a:buChar char="Ø"/>
            </a:pPr>
            <a:r>
              <a:rPr lang="en-US" altLang="zh-CN" sz="1400" b="0" dirty="0"/>
              <a:t>the support for </a:t>
            </a:r>
            <a:r>
              <a:rPr lang="en-US" altLang="zh-CN" sz="1400" dirty="0">
                <a:solidFill>
                  <a:srgbClr val="FF0000"/>
                </a:solidFill>
              </a:rPr>
              <a:t>best-effort services </a:t>
            </a:r>
            <a:r>
              <a:rPr lang="en-US" altLang="zh-CN" sz="1400" b="0" dirty="0"/>
              <a:t>may be similar as the best-effort services are non-latency-sensitive services, which means that </a:t>
            </a:r>
            <a:r>
              <a:rPr lang="en-US" altLang="zh-CN" sz="1400" dirty="0">
                <a:solidFill>
                  <a:srgbClr val="FF0000"/>
                </a:solidFill>
              </a:rPr>
              <a:t>the service traffic can be delivered in any available service time</a:t>
            </a:r>
          </a:p>
          <a:p>
            <a:pPr>
              <a:buFont typeface="Wingdings" panose="05000000000000000000" pitchFamily="2" charset="2"/>
              <a:buChar char="Ø"/>
            </a:pPr>
            <a:r>
              <a:rPr lang="en-US" altLang="zh-CN" sz="1400" b="0" dirty="0"/>
              <a:t>For </a:t>
            </a:r>
            <a:r>
              <a:rPr lang="en-US" altLang="zh-CN" sz="1400" dirty="0">
                <a:solidFill>
                  <a:srgbClr val="FF0000"/>
                </a:solidFill>
              </a:rPr>
              <a:t>low-latency services</a:t>
            </a:r>
            <a:r>
              <a:rPr lang="en-US" altLang="zh-CN" sz="1400" b="0" dirty="0"/>
              <a:t>, the service traffic needs to delivered in limited time dependent on delay bound, and if the available service time is not enough for the delivery of the packets in a burst and the start time of the next available time is too later, </a:t>
            </a:r>
            <a:r>
              <a:rPr lang="en-US" altLang="zh-CN" sz="1400" dirty="0">
                <a:solidFill>
                  <a:srgbClr val="FF0000"/>
                </a:solidFill>
              </a:rPr>
              <a:t>the requirement for the delay bound would not be met</a:t>
            </a:r>
            <a:r>
              <a:rPr lang="en-US" altLang="zh-CN" sz="1400" b="0" dirty="0"/>
              <a:t>.</a:t>
            </a:r>
            <a:endParaRPr lang="zh-CN" altLang="en-US" sz="1400" b="0" dirty="0"/>
          </a:p>
        </p:txBody>
      </p:sp>
      <p:sp>
        <p:nvSpPr>
          <p:cNvPr id="4" name="页脚占位符 3">
            <a:extLst>
              <a:ext uri="{FF2B5EF4-FFF2-40B4-BE49-F238E27FC236}">
                <a16:creationId xmlns:a16="http://schemas.microsoft.com/office/drawing/2014/main" id="{660A8C18-4FDF-4D10-BDF4-886B17AF9007}"/>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5F9EA953-5586-4ABA-935F-CDF1FCE0923F}"/>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pic>
        <p:nvPicPr>
          <p:cNvPr id="8" name="图片 7">
            <a:extLst>
              <a:ext uri="{FF2B5EF4-FFF2-40B4-BE49-F238E27FC236}">
                <a16:creationId xmlns:a16="http://schemas.microsoft.com/office/drawing/2014/main" id="{BB9BB591-A8CF-4329-809F-79808FA55854}"/>
              </a:ext>
            </a:extLst>
          </p:cNvPr>
          <p:cNvPicPr>
            <a:picLocks noChangeAspect="1"/>
          </p:cNvPicPr>
          <p:nvPr/>
        </p:nvPicPr>
        <p:blipFill>
          <a:blip r:embed="rId2"/>
          <a:stretch>
            <a:fillRect/>
          </a:stretch>
        </p:blipFill>
        <p:spPr>
          <a:xfrm>
            <a:off x="1981200" y="2590800"/>
            <a:ext cx="5257800" cy="2590800"/>
          </a:xfrm>
          <a:prstGeom prst="rect">
            <a:avLst/>
          </a:prstGeom>
        </p:spPr>
      </p:pic>
    </p:spTree>
    <p:extLst>
      <p:ext uri="{BB962C8B-B14F-4D97-AF65-F5344CB8AC3E}">
        <p14:creationId xmlns:p14="http://schemas.microsoft.com/office/powerpoint/2010/main" val="2768602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557EE29-562F-495F-8966-605D87671D1A}"/>
              </a:ext>
            </a:extLst>
          </p:cNvPr>
          <p:cNvSpPr>
            <a:spLocks noGrp="1"/>
          </p:cNvSpPr>
          <p:nvPr>
            <p:ph type="title"/>
          </p:nvPr>
        </p:nvSpPr>
        <p:spPr/>
        <p:txBody>
          <a:bodyPr/>
          <a:lstStyle/>
          <a:p>
            <a:r>
              <a:rPr lang="en-US" altLang="zh-CN" dirty="0"/>
              <a:t>Candidate solutions</a:t>
            </a:r>
            <a:endParaRPr lang="zh-CN" altLang="en-US" dirty="0"/>
          </a:p>
        </p:txBody>
      </p:sp>
      <p:sp>
        <p:nvSpPr>
          <p:cNvPr id="3" name="内容占位符 2">
            <a:extLst>
              <a:ext uri="{FF2B5EF4-FFF2-40B4-BE49-F238E27FC236}">
                <a16:creationId xmlns:a16="http://schemas.microsoft.com/office/drawing/2014/main" id="{E00023F8-95C2-4FAB-B090-08B13488732D}"/>
              </a:ext>
            </a:extLst>
          </p:cNvPr>
          <p:cNvSpPr>
            <a:spLocks noGrp="1"/>
          </p:cNvSpPr>
          <p:nvPr>
            <p:ph idx="1"/>
          </p:nvPr>
        </p:nvSpPr>
        <p:spPr>
          <a:xfrm>
            <a:off x="685800" y="1752600"/>
            <a:ext cx="7772400" cy="4114800"/>
          </a:xfrm>
        </p:spPr>
        <p:txBody>
          <a:bodyPr/>
          <a:lstStyle/>
          <a:p>
            <a:pPr algn="just">
              <a:buFont typeface="Wingdings" panose="05000000000000000000" pitchFamily="2" charset="2"/>
              <a:buChar char="p"/>
            </a:pPr>
            <a:r>
              <a:rPr lang="en-US" altLang="zh-CN" sz="1600" b="0" dirty="0"/>
              <a:t>A tool is needed to </a:t>
            </a:r>
            <a:r>
              <a:rPr lang="en-US" altLang="zh-CN" sz="1600" b="0" dirty="0">
                <a:solidFill>
                  <a:srgbClr val="FF0000"/>
                </a:solidFill>
              </a:rPr>
              <a:t>evaluate whether it  is suitable for </a:t>
            </a:r>
            <a:r>
              <a:rPr lang="en-US" altLang="zh-CN" sz="1600" b="0" dirty="0"/>
              <a:t>special low-latency services, or which factors may cause the unsuitability or the bad performance for  the services, or which network configurations are needed to improve the performance</a:t>
            </a:r>
          </a:p>
          <a:p>
            <a:pPr algn="just">
              <a:buFont typeface="Wingdings" panose="05000000000000000000" pitchFamily="2" charset="2"/>
              <a:buChar char="p"/>
            </a:pPr>
            <a:endParaRPr lang="en-US" altLang="zh-CN" sz="800" b="0" dirty="0"/>
          </a:p>
          <a:p>
            <a:pPr algn="just">
              <a:buFont typeface="Wingdings" panose="05000000000000000000" pitchFamily="2" charset="2"/>
              <a:buChar char="p"/>
            </a:pPr>
            <a:r>
              <a:rPr lang="en-US" altLang="zh-CN" sz="1600" b="0" dirty="0"/>
              <a:t>The evaluation mechanism of supported low-latency services </a:t>
            </a:r>
            <a:r>
              <a:rPr lang="en-US" altLang="zh-CN" sz="1600" dirty="0">
                <a:solidFill>
                  <a:srgbClr val="FF0000"/>
                </a:solidFill>
              </a:rPr>
              <a:t>based on AP scheduling capability</a:t>
            </a:r>
            <a:r>
              <a:rPr lang="en-US" altLang="zh-CN" sz="1600" b="0" dirty="0"/>
              <a:t> can be considered.</a:t>
            </a:r>
          </a:p>
          <a:p>
            <a:pPr algn="just">
              <a:buFont typeface="Wingdings" panose="05000000000000000000" pitchFamily="2" charset="2"/>
              <a:buChar char="p"/>
            </a:pPr>
            <a:endParaRPr lang="en-US" altLang="zh-CN" sz="1600" b="0" dirty="0"/>
          </a:p>
          <a:p>
            <a:endParaRPr lang="zh-CN" altLang="en-US" dirty="0"/>
          </a:p>
        </p:txBody>
      </p:sp>
      <p:sp>
        <p:nvSpPr>
          <p:cNvPr id="4" name="页脚占位符 3">
            <a:extLst>
              <a:ext uri="{FF2B5EF4-FFF2-40B4-BE49-F238E27FC236}">
                <a16:creationId xmlns:a16="http://schemas.microsoft.com/office/drawing/2014/main" id="{D3249CFB-2277-4D48-8191-B8923371E902}"/>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78E4142-B337-43E9-A72F-CC5BCFB74454}"/>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
        <p:nvSpPr>
          <p:cNvPr id="6" name="矩形 5">
            <a:extLst>
              <a:ext uri="{FF2B5EF4-FFF2-40B4-BE49-F238E27FC236}">
                <a16:creationId xmlns:a16="http://schemas.microsoft.com/office/drawing/2014/main" id="{BBC01345-73C5-4888-AFEA-6073BB9FC549}"/>
              </a:ext>
            </a:extLst>
          </p:cNvPr>
          <p:cNvSpPr/>
          <p:nvPr/>
        </p:nvSpPr>
        <p:spPr bwMode="auto">
          <a:xfrm>
            <a:off x="999836" y="3467100"/>
            <a:ext cx="4181764" cy="533400"/>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altLang="zh-CN" b="1" dirty="0"/>
              <a:t>1. Evaluation of available service time parameters based on AP scheduling capability and channel conditions</a:t>
            </a:r>
            <a:endParaRPr kumimoji="0" lang="zh-CN" altLang="en-US" sz="1200" b="1" i="0" u="none" strike="noStrike" cap="none" normalizeH="0" baseline="0" dirty="0">
              <a:ln>
                <a:noFill/>
              </a:ln>
              <a:solidFill>
                <a:schemeClr val="tx1"/>
              </a:solidFill>
              <a:effectLst/>
              <a:latin typeface="Times New Roman" panose="02020603050405020304" pitchFamily="18" charset="0"/>
            </a:endParaRPr>
          </a:p>
        </p:txBody>
      </p:sp>
      <p:sp>
        <p:nvSpPr>
          <p:cNvPr id="7" name="矩形 6">
            <a:extLst>
              <a:ext uri="{FF2B5EF4-FFF2-40B4-BE49-F238E27FC236}">
                <a16:creationId xmlns:a16="http://schemas.microsoft.com/office/drawing/2014/main" id="{9ACB8E2C-0B97-4CF2-B155-B3652C5BE241}"/>
              </a:ext>
            </a:extLst>
          </p:cNvPr>
          <p:cNvSpPr/>
          <p:nvPr/>
        </p:nvSpPr>
        <p:spPr bwMode="auto">
          <a:xfrm>
            <a:off x="972127" y="4572794"/>
            <a:ext cx="4181764" cy="533400"/>
          </a:xfrm>
          <a:prstGeom prst="rect">
            <a:avLst/>
          </a:prstGeom>
          <a:solidFill>
            <a:srgbClr val="92D05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altLang="zh-CN" b="1" dirty="0"/>
              <a:t>2. Evaluation of the QoS characteristic parameters of service flow supported by AP</a:t>
            </a:r>
            <a:endParaRPr kumimoji="0" lang="zh-CN" altLang="en-US" sz="1200" b="1" i="0" u="none" strike="noStrike" cap="none" normalizeH="0" baseline="0" dirty="0">
              <a:ln>
                <a:noFill/>
              </a:ln>
              <a:solidFill>
                <a:schemeClr val="tx1"/>
              </a:solidFill>
              <a:effectLst/>
              <a:latin typeface="Times New Roman" panose="02020603050405020304" pitchFamily="18" charset="0"/>
            </a:endParaRPr>
          </a:p>
        </p:txBody>
      </p:sp>
      <p:sp>
        <p:nvSpPr>
          <p:cNvPr id="8" name="矩形 7">
            <a:extLst>
              <a:ext uri="{FF2B5EF4-FFF2-40B4-BE49-F238E27FC236}">
                <a16:creationId xmlns:a16="http://schemas.microsoft.com/office/drawing/2014/main" id="{32B036C0-DB9F-42F7-94C5-724FE0F85BC3}"/>
              </a:ext>
            </a:extLst>
          </p:cNvPr>
          <p:cNvSpPr/>
          <p:nvPr/>
        </p:nvSpPr>
        <p:spPr bwMode="auto">
          <a:xfrm>
            <a:off x="972127" y="5715000"/>
            <a:ext cx="4181764" cy="533400"/>
          </a:xfrm>
          <a:prstGeom prst="rect">
            <a:avLst/>
          </a:prstGeom>
          <a:solidFill>
            <a:srgbClr val="00B0F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altLang="zh-CN" b="1" dirty="0"/>
              <a:t>3. Evaluation of recommended capabilities and operation parameters for non-AP STAs</a:t>
            </a:r>
            <a:endParaRPr kumimoji="0" lang="zh-CN" altLang="en-US" sz="1200" b="1" i="0" u="none" strike="noStrike" cap="none" normalizeH="0" baseline="0" dirty="0">
              <a:ln>
                <a:noFill/>
              </a:ln>
              <a:solidFill>
                <a:schemeClr val="tx1"/>
              </a:solidFill>
              <a:effectLst/>
              <a:latin typeface="Times New Roman" panose="02020603050405020304" pitchFamily="18" charset="0"/>
            </a:endParaRPr>
          </a:p>
        </p:txBody>
      </p:sp>
      <p:sp>
        <p:nvSpPr>
          <p:cNvPr id="9" name="箭头: 下 8">
            <a:extLst>
              <a:ext uri="{FF2B5EF4-FFF2-40B4-BE49-F238E27FC236}">
                <a16:creationId xmlns:a16="http://schemas.microsoft.com/office/drawing/2014/main" id="{37CD1000-69C2-4D0B-AE9E-0F66E34108F5}"/>
              </a:ext>
            </a:extLst>
          </p:cNvPr>
          <p:cNvSpPr/>
          <p:nvPr/>
        </p:nvSpPr>
        <p:spPr bwMode="auto">
          <a:xfrm>
            <a:off x="2819400" y="4114800"/>
            <a:ext cx="228600" cy="342106"/>
          </a:xfrm>
          <a:prstGeom prst="downArrow">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0" name="箭头: 下 9">
            <a:extLst>
              <a:ext uri="{FF2B5EF4-FFF2-40B4-BE49-F238E27FC236}">
                <a16:creationId xmlns:a16="http://schemas.microsoft.com/office/drawing/2014/main" id="{D107578E-6D13-41B3-8AA4-575417FCCF15}"/>
              </a:ext>
            </a:extLst>
          </p:cNvPr>
          <p:cNvSpPr/>
          <p:nvPr/>
        </p:nvSpPr>
        <p:spPr bwMode="auto">
          <a:xfrm>
            <a:off x="2819400" y="5257800"/>
            <a:ext cx="228600" cy="342106"/>
          </a:xfrm>
          <a:prstGeom prst="downArrow">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1" name="矩形 10">
            <a:extLst>
              <a:ext uri="{FF2B5EF4-FFF2-40B4-BE49-F238E27FC236}">
                <a16:creationId xmlns:a16="http://schemas.microsoft.com/office/drawing/2014/main" id="{28BC111D-1D14-4F16-9512-AC3B62B49B23}"/>
              </a:ext>
            </a:extLst>
          </p:cNvPr>
          <p:cNvSpPr/>
          <p:nvPr/>
        </p:nvSpPr>
        <p:spPr bwMode="auto">
          <a:xfrm>
            <a:off x="5719621" y="3276600"/>
            <a:ext cx="3024906" cy="838200"/>
          </a:xfrm>
          <a:prstGeom prst="rect">
            <a:avLst/>
          </a:prstGeom>
          <a:solidFill>
            <a:schemeClr val="bg1"/>
          </a:solid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171450" indent="-171450" eaLnBrk="0" hangingPunct="0">
              <a:buFont typeface="Arial" panose="020B0604020202020204" pitchFamily="34" charset="0"/>
              <a:buChar char="•"/>
            </a:pPr>
            <a:r>
              <a:rPr lang="en-US" altLang="zh-CN" dirty="0"/>
              <a:t>available Minimum service duration </a:t>
            </a:r>
          </a:p>
          <a:p>
            <a:pPr marL="171450" indent="-171450" eaLnBrk="0" hangingPunct="0">
              <a:buFont typeface="Arial" panose="020B0604020202020204" pitchFamily="34" charset="0"/>
              <a:buChar char="•"/>
            </a:pPr>
            <a:r>
              <a:rPr lang="en-US" altLang="zh-CN" dirty="0"/>
              <a:t>available Maximum service duration</a:t>
            </a:r>
          </a:p>
          <a:p>
            <a:pPr marL="171450" indent="-171450" eaLnBrk="0" hangingPunct="0">
              <a:buFont typeface="Arial" panose="020B0604020202020204" pitchFamily="34" charset="0"/>
              <a:buChar char="•"/>
            </a:pPr>
            <a:r>
              <a:rPr lang="en-US" altLang="zh-CN" dirty="0"/>
              <a:t>available Minimum service interval</a:t>
            </a:r>
          </a:p>
          <a:p>
            <a:pPr marL="171450" indent="-171450" eaLnBrk="0" hangingPunct="0">
              <a:buFont typeface="Arial" panose="020B0604020202020204" pitchFamily="34" charset="0"/>
              <a:buChar char="•"/>
            </a:pPr>
            <a:r>
              <a:rPr lang="en-US" altLang="zh-CN" dirty="0"/>
              <a:t>available maximum service interval</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2" name="矩形 11">
            <a:extLst>
              <a:ext uri="{FF2B5EF4-FFF2-40B4-BE49-F238E27FC236}">
                <a16:creationId xmlns:a16="http://schemas.microsoft.com/office/drawing/2014/main" id="{75D2F2EC-5683-45D4-8E2C-3886E6E4D198}"/>
              </a:ext>
            </a:extLst>
          </p:cNvPr>
          <p:cNvSpPr/>
          <p:nvPr/>
        </p:nvSpPr>
        <p:spPr bwMode="auto">
          <a:xfrm>
            <a:off x="5715000" y="4581597"/>
            <a:ext cx="3029527" cy="533400"/>
          </a:xfrm>
          <a:prstGeom prst="rect">
            <a:avLst/>
          </a:prstGeom>
          <a:solidFill>
            <a:schemeClr val="bg1"/>
          </a:solid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171450" indent="-171450" eaLnBrk="0" hangingPunct="0">
              <a:buFont typeface="Arial" panose="020B0604020202020204" pitchFamily="34" charset="0"/>
              <a:buChar char="•"/>
            </a:pPr>
            <a:r>
              <a:rPr lang="en-US" altLang="zh-CN" dirty="0"/>
              <a:t>QoS parameters evaluated to be supported</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3" name="矩形 12">
            <a:extLst>
              <a:ext uri="{FF2B5EF4-FFF2-40B4-BE49-F238E27FC236}">
                <a16:creationId xmlns:a16="http://schemas.microsoft.com/office/drawing/2014/main" id="{D32FA18F-6294-4F0A-B093-DF0F11720887}"/>
              </a:ext>
            </a:extLst>
          </p:cNvPr>
          <p:cNvSpPr/>
          <p:nvPr/>
        </p:nvSpPr>
        <p:spPr bwMode="auto">
          <a:xfrm>
            <a:off x="5678055" y="5715000"/>
            <a:ext cx="3029527" cy="533400"/>
          </a:xfrm>
          <a:prstGeom prst="rect">
            <a:avLst/>
          </a:prstGeom>
          <a:solidFill>
            <a:schemeClr val="bg1"/>
          </a:solid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171450" indent="-171450" eaLnBrk="0" hangingPunct="0">
              <a:buFont typeface="Arial" panose="020B0604020202020204" pitchFamily="34" charset="0"/>
              <a:buChar char="•"/>
            </a:pPr>
            <a:r>
              <a:rPr lang="en-US" altLang="zh-CN" dirty="0"/>
              <a:t>recommended capabilities</a:t>
            </a:r>
          </a:p>
          <a:p>
            <a:pPr marL="171450" indent="-171450" eaLnBrk="0" hangingPunct="0">
              <a:buFont typeface="Arial" panose="020B0604020202020204" pitchFamily="34" charset="0"/>
              <a:buChar char="•"/>
            </a:pPr>
            <a:r>
              <a:rPr kumimoji="0" lang="en-US" altLang="zh-CN" sz="1200" i="0" u="none" strike="noStrike" cap="none" normalizeH="0" baseline="0" dirty="0">
                <a:ln>
                  <a:noFill/>
                </a:ln>
                <a:solidFill>
                  <a:schemeClr val="tx1"/>
                </a:solidFill>
                <a:effectLst/>
                <a:latin typeface="Times New Roman" panose="02020603050405020304" pitchFamily="18" charset="0"/>
              </a:rPr>
              <a:t>Recommended operation parameters</a:t>
            </a:r>
            <a:endParaRPr kumimoji="0" lang="zh-CN" altLang="en-US" sz="1200" i="0" u="none" strike="noStrike" cap="none" normalizeH="0" baseline="0" dirty="0">
              <a:ln>
                <a:noFill/>
              </a:ln>
              <a:solidFill>
                <a:schemeClr val="tx1"/>
              </a:solidFill>
              <a:effectLst/>
              <a:latin typeface="Times New Roman" panose="02020603050405020304" pitchFamily="18" charset="0"/>
            </a:endParaRPr>
          </a:p>
        </p:txBody>
      </p:sp>
      <p:cxnSp>
        <p:nvCxnSpPr>
          <p:cNvPr id="15" name="直接连接符 14">
            <a:extLst>
              <a:ext uri="{FF2B5EF4-FFF2-40B4-BE49-F238E27FC236}">
                <a16:creationId xmlns:a16="http://schemas.microsoft.com/office/drawing/2014/main" id="{7C7228F9-69B9-4B69-B73C-AEE995269966}"/>
              </a:ext>
            </a:extLst>
          </p:cNvPr>
          <p:cNvCxnSpPr>
            <a:stCxn id="6" idx="3"/>
          </p:cNvCxnSpPr>
          <p:nvPr/>
        </p:nvCxnSpPr>
        <p:spPr bwMode="auto">
          <a:xfrm>
            <a:off x="5181600" y="3733800"/>
            <a:ext cx="533400" cy="0"/>
          </a:xfrm>
          <a:prstGeom prst="line">
            <a:avLst/>
          </a:prstGeom>
          <a:solidFill>
            <a:schemeClr val="accent1"/>
          </a:solidFill>
          <a:ln w="12700" cap="flat" cmpd="sng" algn="ctr">
            <a:solidFill>
              <a:schemeClr val="tx1"/>
            </a:solidFill>
            <a:prstDash val="solid"/>
            <a:round/>
            <a:headEnd type="oval" w="med" len="med"/>
            <a:tailEnd type="oval" w="med" len="med"/>
          </a:ln>
        </p:spPr>
      </p:cxnSp>
      <p:cxnSp>
        <p:nvCxnSpPr>
          <p:cNvPr id="16" name="直接连接符 15">
            <a:extLst>
              <a:ext uri="{FF2B5EF4-FFF2-40B4-BE49-F238E27FC236}">
                <a16:creationId xmlns:a16="http://schemas.microsoft.com/office/drawing/2014/main" id="{3D4B34B3-7DFF-4276-ADDB-7814AEA1765B}"/>
              </a:ext>
            </a:extLst>
          </p:cNvPr>
          <p:cNvCxnSpPr/>
          <p:nvPr/>
        </p:nvCxnSpPr>
        <p:spPr bwMode="auto">
          <a:xfrm>
            <a:off x="5181600" y="4848297"/>
            <a:ext cx="533400" cy="0"/>
          </a:xfrm>
          <a:prstGeom prst="line">
            <a:avLst/>
          </a:prstGeom>
          <a:solidFill>
            <a:schemeClr val="accent1"/>
          </a:solidFill>
          <a:ln w="12700" cap="flat" cmpd="sng" algn="ctr">
            <a:solidFill>
              <a:schemeClr val="tx1"/>
            </a:solidFill>
            <a:prstDash val="solid"/>
            <a:round/>
            <a:headEnd type="oval" w="med" len="med"/>
            <a:tailEnd type="oval" w="med" len="med"/>
          </a:ln>
        </p:spPr>
      </p:cxnSp>
      <p:cxnSp>
        <p:nvCxnSpPr>
          <p:cNvPr id="17" name="直接连接符 16">
            <a:extLst>
              <a:ext uri="{FF2B5EF4-FFF2-40B4-BE49-F238E27FC236}">
                <a16:creationId xmlns:a16="http://schemas.microsoft.com/office/drawing/2014/main" id="{130C990A-00D5-47A9-8CE2-03321887B5AB}"/>
              </a:ext>
            </a:extLst>
          </p:cNvPr>
          <p:cNvCxnSpPr/>
          <p:nvPr/>
        </p:nvCxnSpPr>
        <p:spPr bwMode="auto">
          <a:xfrm>
            <a:off x="5144655" y="5965536"/>
            <a:ext cx="533400" cy="0"/>
          </a:xfrm>
          <a:prstGeom prst="line">
            <a:avLst/>
          </a:prstGeom>
          <a:solidFill>
            <a:schemeClr val="accent1"/>
          </a:solidFill>
          <a:ln w="12700" cap="flat" cmpd="sng" algn="ctr">
            <a:solidFill>
              <a:schemeClr val="tx1"/>
            </a:solidFill>
            <a:prstDash val="solid"/>
            <a:round/>
            <a:headEnd type="oval" w="med" len="med"/>
            <a:tailEnd type="oval" w="med" len="med"/>
          </a:ln>
        </p:spPr>
      </p:cxnSp>
    </p:spTree>
    <p:extLst>
      <p:ext uri="{BB962C8B-B14F-4D97-AF65-F5344CB8AC3E}">
        <p14:creationId xmlns:p14="http://schemas.microsoft.com/office/powerpoint/2010/main" val="3546600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7CAF953-EF1D-4D85-BD47-F2E57E219083}"/>
              </a:ext>
            </a:extLst>
          </p:cNvPr>
          <p:cNvSpPr>
            <a:spLocks noGrp="1"/>
          </p:cNvSpPr>
          <p:nvPr>
            <p:ph type="title"/>
          </p:nvPr>
        </p:nvSpPr>
        <p:spPr/>
        <p:txBody>
          <a:bodyPr/>
          <a:lstStyle/>
          <a:p>
            <a:r>
              <a:rPr lang="en-US" altLang="zh-CN" dirty="0"/>
              <a:t>Candidate solutions</a:t>
            </a:r>
            <a:endParaRPr lang="zh-CN" altLang="en-US" dirty="0"/>
          </a:p>
        </p:txBody>
      </p:sp>
      <p:sp>
        <p:nvSpPr>
          <p:cNvPr id="3" name="内容占位符 2">
            <a:extLst>
              <a:ext uri="{FF2B5EF4-FFF2-40B4-BE49-F238E27FC236}">
                <a16:creationId xmlns:a16="http://schemas.microsoft.com/office/drawing/2014/main" id="{DACB121C-6C1A-405A-A40A-E7BBC185D760}"/>
              </a:ext>
            </a:extLst>
          </p:cNvPr>
          <p:cNvSpPr>
            <a:spLocks noGrp="1"/>
          </p:cNvSpPr>
          <p:nvPr>
            <p:ph idx="1"/>
          </p:nvPr>
        </p:nvSpPr>
        <p:spPr/>
        <p:txBody>
          <a:bodyPr/>
          <a:lstStyle/>
          <a:p>
            <a:pPr algn="just">
              <a:buFont typeface="Wingdings" panose="05000000000000000000" pitchFamily="2" charset="2"/>
              <a:buChar char="p"/>
            </a:pPr>
            <a:r>
              <a:rPr lang="en-US" altLang="zh-CN" sz="1600" b="0" dirty="0"/>
              <a:t>At each measurement period (such as several beacon intervals) , </a:t>
            </a:r>
            <a:r>
              <a:rPr lang="en-US" altLang="zh-CN" sz="1600" b="0" dirty="0">
                <a:solidFill>
                  <a:srgbClr val="FF0000"/>
                </a:solidFill>
              </a:rPr>
              <a:t>QoS parameters (available Minimum service duration, available Maximum service duration, available Minimum service interval, available Maximum service interval, etc.) </a:t>
            </a:r>
            <a:r>
              <a:rPr lang="en-US" altLang="zh-CN" sz="1600" b="0" dirty="0"/>
              <a:t>can be evaluated</a:t>
            </a:r>
          </a:p>
          <a:p>
            <a:pPr algn="just">
              <a:buFont typeface="Wingdings" panose="05000000000000000000" pitchFamily="2" charset="2"/>
              <a:buChar char="p"/>
            </a:pPr>
            <a:endParaRPr lang="en-US" altLang="zh-CN" sz="1600" b="0" dirty="0"/>
          </a:p>
          <a:p>
            <a:pPr algn="just">
              <a:buFont typeface="Wingdings" panose="05000000000000000000" pitchFamily="2" charset="2"/>
              <a:buChar char="p"/>
            </a:pPr>
            <a:r>
              <a:rPr lang="en-US" altLang="zh-CN" sz="1600" b="0" dirty="0"/>
              <a:t>When there is </a:t>
            </a:r>
            <a:r>
              <a:rPr lang="en-US" altLang="zh-CN" sz="1600" b="0" dirty="0">
                <a:solidFill>
                  <a:srgbClr val="FF0000"/>
                </a:solidFill>
              </a:rPr>
              <a:t>evaluation information </a:t>
            </a:r>
            <a:r>
              <a:rPr lang="en-US" altLang="zh-CN" sz="1600" b="0" dirty="0"/>
              <a:t>for supported low-latency services, the information can be announced in transmitted Management frames, such as beacon frames, probe/association response frames </a:t>
            </a:r>
            <a:endParaRPr lang="zh-CN" altLang="en-US" sz="1600" b="0" dirty="0"/>
          </a:p>
        </p:txBody>
      </p:sp>
      <p:sp>
        <p:nvSpPr>
          <p:cNvPr id="4" name="页脚占位符 3">
            <a:extLst>
              <a:ext uri="{FF2B5EF4-FFF2-40B4-BE49-F238E27FC236}">
                <a16:creationId xmlns:a16="http://schemas.microsoft.com/office/drawing/2014/main" id="{ABDBE388-C3D4-4386-9D66-5F27FE2054D4}"/>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1CE4A8D8-851F-44BE-B384-6104EE5C0A24}"/>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pic>
        <p:nvPicPr>
          <p:cNvPr id="7" name="图片 6">
            <a:extLst>
              <a:ext uri="{FF2B5EF4-FFF2-40B4-BE49-F238E27FC236}">
                <a16:creationId xmlns:a16="http://schemas.microsoft.com/office/drawing/2014/main" id="{551299A7-DB6A-451A-825C-80B544BAE5E3}"/>
              </a:ext>
            </a:extLst>
          </p:cNvPr>
          <p:cNvPicPr>
            <a:picLocks noChangeAspect="1"/>
          </p:cNvPicPr>
          <p:nvPr/>
        </p:nvPicPr>
        <p:blipFill>
          <a:blip r:embed="rId2"/>
          <a:stretch>
            <a:fillRect/>
          </a:stretch>
        </p:blipFill>
        <p:spPr>
          <a:xfrm>
            <a:off x="990600" y="3969287"/>
            <a:ext cx="7010400" cy="2415915"/>
          </a:xfrm>
          <a:prstGeom prst="rect">
            <a:avLst/>
          </a:prstGeom>
        </p:spPr>
      </p:pic>
    </p:spTree>
    <p:extLst>
      <p:ext uri="{BB962C8B-B14F-4D97-AF65-F5344CB8AC3E}">
        <p14:creationId xmlns:p14="http://schemas.microsoft.com/office/powerpoint/2010/main" val="3115607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752600"/>
            <a:ext cx="7924800" cy="4114800"/>
          </a:xfrm>
        </p:spPr>
        <p:txBody>
          <a:bodyPr/>
          <a:lstStyle/>
          <a:p>
            <a:pPr>
              <a:buFont typeface="Wingdings" panose="05000000000000000000" pitchFamily="2" charset="2"/>
              <a:buChar char="p"/>
            </a:pPr>
            <a:r>
              <a:rPr lang="en-US" altLang="zh-CN" sz="1800" dirty="0"/>
              <a:t>New low-latency services impose more stringent requirements for high reliability on throughput, latency and MPDU loss. </a:t>
            </a:r>
          </a:p>
          <a:p>
            <a:pPr>
              <a:buFont typeface="Wingdings" panose="05000000000000000000" pitchFamily="2" charset="2"/>
              <a:buChar char="p"/>
            </a:pPr>
            <a:endParaRPr lang="en-US" altLang="zh-CN" sz="1800" dirty="0"/>
          </a:p>
          <a:p>
            <a:pPr>
              <a:buFont typeface="Wingdings" panose="05000000000000000000" pitchFamily="2" charset="2"/>
              <a:buChar char="p"/>
            </a:pPr>
            <a:r>
              <a:rPr lang="en-US" altLang="zh-CN" sz="1800" dirty="0"/>
              <a:t>And Wi-Fi systems use unlicensed bands that makes the  high or ultra-high reliability more challenging.</a:t>
            </a:r>
          </a:p>
          <a:p>
            <a:pPr>
              <a:buFont typeface="Wingdings" panose="05000000000000000000" pitchFamily="2" charset="2"/>
              <a:buChar char="p"/>
            </a:pPr>
            <a:endParaRPr lang="en-US" altLang="zh-CN" sz="1800" dirty="0"/>
          </a:p>
          <a:p>
            <a:pPr>
              <a:buFont typeface="Wingdings" panose="05000000000000000000" pitchFamily="2" charset="2"/>
              <a:buChar char="p"/>
            </a:pPr>
            <a:r>
              <a:rPr lang="en-US" altLang="zh-CN" sz="1800" dirty="0"/>
              <a:t>A mechanism </a:t>
            </a:r>
            <a:r>
              <a:rPr lang="en-US" altLang="zh-CN" sz="1800" dirty="0">
                <a:solidFill>
                  <a:schemeClr val="tx2"/>
                </a:solidFill>
              </a:rPr>
              <a:t>for the evaluation of supported low-latency services</a:t>
            </a:r>
            <a:r>
              <a:rPr lang="en-US" altLang="zh-CN" sz="1800" dirty="0"/>
              <a:t> is suggested to be specified for UHR to support high reliability.</a:t>
            </a:r>
          </a:p>
          <a:p>
            <a:pPr>
              <a:buFont typeface="Wingdings" panose="05000000000000000000" pitchFamily="2" charset="2"/>
              <a:buChar char="p"/>
            </a:pPr>
            <a:endParaRPr lang="en-US" altLang="zh-CN" sz="1800" dirty="0"/>
          </a:p>
          <a:p>
            <a:pPr>
              <a:buFont typeface="Wingdings" panose="05000000000000000000" pitchFamily="2" charset="2"/>
              <a:buChar char="p"/>
            </a:pPr>
            <a:endParaRPr lang="en-US" altLang="zh-CN" sz="1800" dirty="0"/>
          </a:p>
          <a:p>
            <a:pPr>
              <a:buFont typeface="Wingdings" panose="05000000000000000000" pitchFamily="2" charset="2"/>
              <a:buChar char="p"/>
            </a:pPr>
            <a:endParaRPr lang="en-US" altLang="zh-CN" sz="1800" b="0" dirty="0"/>
          </a:p>
          <a:p>
            <a:endParaRPr lang="en-US" altLang="zh-CN" sz="1800" b="0" kern="1200" dirty="0">
              <a:solidFill>
                <a:schemeClr val="tx2"/>
              </a:solidFill>
            </a:endParaRPr>
          </a:p>
          <a:p>
            <a:endParaRPr lang="en-US" altLang="zh-CN" sz="1800" b="0" kern="1200" dirty="0">
              <a:solidFill>
                <a:schemeClr val="tx2"/>
              </a:solidFill>
            </a:endParaRPr>
          </a:p>
          <a:p>
            <a:endParaRPr lang="zh-CN" altLang="en-US" sz="1800" b="0"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Tree>
    <p:extLst>
      <p:ext uri="{BB962C8B-B14F-4D97-AF65-F5344CB8AC3E}">
        <p14:creationId xmlns:p14="http://schemas.microsoft.com/office/powerpoint/2010/main" val="284005508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8161</TotalTime>
  <Words>1162</Words>
  <Application>Microsoft Office PowerPoint</Application>
  <PresentationFormat>全屏显示(4:3)</PresentationFormat>
  <Paragraphs>122</Paragraphs>
  <Slides>11</Slides>
  <Notes>1</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11</vt:i4>
      </vt:variant>
    </vt:vector>
  </HeadingPairs>
  <TitlesOfParts>
    <vt:vector size="15" baseType="lpstr">
      <vt:lpstr>Arial</vt:lpstr>
      <vt:lpstr>Times New Roman</vt:lpstr>
      <vt:lpstr>Wingdings</vt:lpstr>
      <vt:lpstr>802-11-Submission</vt:lpstr>
      <vt:lpstr>Evaluation of Supported Low-Latency Services</vt:lpstr>
      <vt:lpstr>Introduction</vt:lpstr>
      <vt:lpstr>Background</vt:lpstr>
      <vt:lpstr>Issues</vt:lpstr>
      <vt:lpstr>Issues</vt:lpstr>
      <vt:lpstr>Issues</vt:lpstr>
      <vt:lpstr>Candidate solutions</vt:lpstr>
      <vt:lpstr>Candidate solutions</vt:lpstr>
      <vt:lpstr>Summary</vt:lpstr>
      <vt:lpstr>Reference</vt:lpstr>
      <vt:lpstr>SP</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3654</cp:revision>
  <cp:lastPrinted>2014-11-04T15:04:00Z</cp:lastPrinted>
  <dcterms:created xsi:type="dcterms:W3CDTF">2007-04-17T18:10:00Z</dcterms:created>
  <dcterms:modified xsi:type="dcterms:W3CDTF">2023-09-14T19:31:54Z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