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7" r:id="rId3"/>
    <p:sldId id="1267" r:id="rId4"/>
    <p:sldId id="589" r:id="rId5"/>
    <p:sldId id="1257" r:id="rId6"/>
    <p:sldId id="1252" r:id="rId7"/>
    <p:sldId id="1235" r:id="rId8"/>
    <p:sldId id="585" r:id="rId9"/>
    <p:sldId id="1259" r:id="rId10"/>
    <p:sldId id="1260" r:id="rId11"/>
    <p:sldId id="1262" r:id="rId12"/>
    <p:sldId id="1261" r:id="rId13"/>
    <p:sldId id="591" r:id="rId14"/>
    <p:sldId id="592" r:id="rId15"/>
    <p:sldId id="1256" r:id="rId16"/>
    <p:sldId id="500" r:id="rId1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3875" autoAdjust="0"/>
  </p:normalViewPr>
  <p:slideViewPr>
    <p:cSldViewPr>
      <p:cViewPr varScale="1">
        <p:scale>
          <a:sx n="82" d="100"/>
          <a:sy n="82" d="100"/>
        </p:scale>
        <p:origin x="158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77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3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66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6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17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15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0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41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802.11-23/1140r0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9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89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34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6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Yinan Qi (OPPO)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610068" y="6475413"/>
            <a:ext cx="64" cy="18466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7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91600" cy="870323"/>
          </a:xfrm>
          <a:noFill/>
        </p:spPr>
        <p:txBody>
          <a:bodyPr/>
          <a:lstStyle/>
          <a:p>
            <a:r>
              <a:rPr lang="en-GB" altLang="zh-CN" dirty="0">
                <a:solidFill>
                  <a:schemeClr val="tx1"/>
                </a:solidFill>
              </a:rPr>
              <a:t>Summary of AMP 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2023-09-11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45660"/>
              </p:ext>
            </p:extLst>
          </p:nvPr>
        </p:nvGraphicFramePr>
        <p:xfrm>
          <a:off x="838200" y="2701138"/>
          <a:ext cx="7886702" cy="24790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Weijie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4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824858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55037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4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089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984899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7482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latin typeface="+mn-lt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479541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altLang="zh-CN" sz="1800" b="1" dirty="0"/>
              <a:t>September</a:t>
            </a:r>
            <a:r>
              <a:rPr lang="en-US" altLang="zh-CN" sz="1800" b="1" dirty="0"/>
              <a:t> 2023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Operation Mode @ Sub-1 GHz 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700" y="1623219"/>
            <a:ext cx="8610600" cy="446276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Both DL and UL communication in sub-1 GHz: 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DL air-interface: n</a:t>
            </a:r>
            <a:r>
              <a:rPr lang="en-US" altLang="zh-CN" sz="2400" dirty="0">
                <a:cs typeface="Times New Roman" panose="02020603050405020304" pitchFamily="18" charset="0"/>
              </a:rPr>
              <a:t>ew air-interface with WUR-like design (i.e. MC-OOK) with scaling, e.g., SCS 312.5kHz </a:t>
            </a:r>
            <a:r>
              <a:rPr lang="en-US" altLang="zh-C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31.25kHz, OFDM symbol duration 4us  40us, etc.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UL air-interface: </a:t>
            </a:r>
            <a:r>
              <a:rPr lang="en-US" altLang="zh-CN" sz="2400" dirty="0">
                <a:cs typeface="Times New Roman" panose="02020603050405020304" pitchFamily="18" charset="0"/>
              </a:rPr>
              <a:t>new air-interface with </a:t>
            </a:r>
            <a:r>
              <a:rPr lang="en-US" altLang="zh-CN" sz="2400" dirty="0">
                <a:cs typeface="Times New Roman" panose="02020603050405020304" pitchFamily="18" charset="0"/>
                <a:sym typeface="Wingdings" panose="05000000000000000000" pitchFamily="2" charset="2"/>
              </a:rPr>
              <a:t>OOK/FSK/PSK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</a:rPr>
              <a:t>RF power transfer (when RF power is used)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cs typeface="Times New Roman" panose="02020603050405020304" pitchFamily="18" charset="0"/>
              </a:rPr>
              <a:t>Fixed AP or mobile AP, e.g., cell phone, as RF energy source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cs typeface="Times New Roman" panose="02020603050405020304" pitchFamily="18" charset="0"/>
              </a:rPr>
              <a:t>Same S1G band as communication link 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cs typeface="Times New Roman" panose="02020603050405020304" pitchFamily="18" charset="0"/>
              </a:rPr>
              <a:t>Assisted Node can be optionally deployed for additional power source 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zh-CN" sz="16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n-US" altLang="zh-CN" sz="16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70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Operation Modes @2.4GHz 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700" y="1425971"/>
            <a:ext cx="8610600" cy="447814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cs typeface="Times New Roman" panose="02020603050405020304" pitchFamily="18" charset="0"/>
              </a:rPr>
              <a:t>Two modes of operation@2.4GHz have been discussed.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cs typeface="Times New Roman" panose="02020603050405020304" pitchFamily="18" charset="0"/>
              </a:rPr>
              <a:t>Mode 1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cs typeface="Times New Roman" panose="02020603050405020304" pitchFamily="18" charset="0"/>
              </a:rPr>
              <a:t>Both DL and UL communication in 2.4GHz: e.g. WUR(DL)+DSSS(UL) [7]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DL air-interface: Reuse WUR design as much as possible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  <a:sym typeface="Wingdings" panose="05000000000000000000" pitchFamily="2" charset="2"/>
              </a:rPr>
              <a:t>UL air-interface: DSSS for backward compatibility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1600" dirty="0">
                <a:cs typeface="Times New Roman" panose="02020603050405020304" pitchFamily="18" charset="0"/>
                <a:sym typeface="Wingdings" panose="05000000000000000000" pitchFamily="2" charset="2"/>
              </a:rPr>
              <a:t>E.g., DPBSK</a:t>
            </a:r>
            <a:r>
              <a:rPr lang="en-US" altLang="zh-CN" sz="1600">
                <a:cs typeface="Times New Roman" panose="02020603050405020304" pitchFamily="18" charset="0"/>
                <a:sym typeface="Wingdings" panose="05000000000000000000" pitchFamily="2" charset="2"/>
              </a:rPr>
              <a:t>, 1Mbps</a:t>
            </a:r>
            <a:endParaRPr lang="en-US" altLang="zh-CN" sz="16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  <a:sym typeface="Wingdings" panose="05000000000000000000" pitchFamily="2" charset="2"/>
              </a:rPr>
              <a:t>RF power transfer in other frequency band(e.g. Sub-1 GHz) or Energy harvesting can be up to implementation (if other ambient power is used)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cs typeface="Times New Roman" panose="02020603050405020304" pitchFamily="18" charset="0"/>
              </a:rPr>
              <a:t>Mode 2</a:t>
            </a:r>
            <a:r>
              <a:rPr lang="en-US" altLang="zh-CN" sz="2000" dirty="0">
                <a:cs typeface="Times New Roman" panose="02020603050405020304" pitchFamily="18" charset="0"/>
              </a:rPr>
              <a:t>: AMP STA compatible to existing </a:t>
            </a:r>
            <a:r>
              <a:rPr lang="en-US" altLang="zh-CN" sz="2000" dirty="0" err="1">
                <a:cs typeface="Times New Roman" panose="02020603050405020304" pitchFamily="18" charset="0"/>
              </a:rPr>
              <a:t>WiFi</a:t>
            </a:r>
            <a:r>
              <a:rPr lang="en-US" altLang="zh-CN" sz="2000" dirty="0">
                <a:cs typeface="Times New Roman" panose="02020603050405020304" pitchFamily="18" charset="0"/>
              </a:rPr>
              <a:t> network [8]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The AMP STA is able to communicate with the AP with existing technology e.g.  802.11b/n.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1600" dirty="0">
                <a:cs typeface="Times New Roman" panose="02020603050405020304" pitchFamily="18" charset="0"/>
              </a:rPr>
              <a:t>AMP client STA can use a power optimized transceiver and  operates in low duty cycle to communicate with existing AP.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1600" dirty="0">
                <a:cs typeface="Times New Roman" panose="02020603050405020304" pitchFamily="18" charset="0"/>
              </a:rPr>
              <a:t>Adding DL wake-up receiver (similar to 11ba) can further reduce the power consumption and reduce the DL response latency.</a:t>
            </a:r>
            <a:endParaRPr lang="en-US" altLang="zh-CN" sz="16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1165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Benefits of  AMP operation@2.4GHz 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700" y="1371600"/>
            <a:ext cx="8610600" cy="435503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n-US" altLang="zh-CN" sz="2000" dirty="0">
              <a:cs typeface="Times New Roman" panose="02020603050405020304" pitchFamily="18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400" dirty="0">
                <a:cs typeface="Times New Roman" panose="02020603050405020304" pitchFamily="18" charset="0"/>
              </a:rPr>
              <a:t>A unified frequency band all over the world is beneficial to reduce the cost of AMP device via leveraging of market scale effect. 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400" dirty="0">
                <a:cs typeface="Times New Roman" panose="02020603050405020304" pitchFamily="18" charset="0"/>
              </a:rPr>
              <a:t>It is also beneficial to support AMP application that may need to operate across different countries and regions. 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E.g. international logistics, supply chain management, personal belongings tracking etc.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400" dirty="0">
                <a:cs typeface="Times New Roman" panose="02020603050405020304" pitchFamily="18" charset="0"/>
              </a:rPr>
              <a:t>For both Mode 1 and Mode 2, it is possible to reuse the hardware of the existing AP since no new PHY waveform is introduced.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400" dirty="0">
                <a:cs typeface="Times New Roman" panose="02020603050405020304" pitchFamily="18" charset="0"/>
              </a:rPr>
              <a:t>In addition, it is possible to support AMP service by leveraging usage of the existing </a:t>
            </a:r>
            <a:r>
              <a:rPr lang="en-US" altLang="zh-CN" sz="2400" dirty="0" err="1">
                <a:cs typeface="Times New Roman" panose="02020603050405020304" pitchFamily="18" charset="0"/>
              </a:rPr>
              <a:t>WiFi</a:t>
            </a:r>
            <a:r>
              <a:rPr lang="en-US" altLang="zh-CN" sz="2400" dirty="0">
                <a:cs typeface="Times New Roman" panose="02020603050405020304" pitchFamily="18" charset="0"/>
              </a:rPr>
              <a:t> infrastructures in Mode 2.  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9756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Coexistence (1)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1000" y="1380767"/>
            <a:ext cx="8610600" cy="427809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cs typeface="Times New Roman" panose="02020603050405020304" pitchFamily="18" charset="0"/>
              </a:rPr>
              <a:t>Comparing to other technologies,  802.11 AMP technology can better co-exist with existing .11 devices</a:t>
            </a:r>
            <a:endParaRPr lang="zh-CN" altLang="zh-CN" sz="2000" dirty="0">
              <a:cs typeface="Times New Roman" panose="02020603050405020304" pitchFamily="18" charset="0"/>
            </a:endParaRP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It is an obvious trend to develop AMP technology in different standard organizations.</a:t>
            </a:r>
            <a:endParaRPr lang="zh-CN" altLang="zh-CN" sz="1800" dirty="0">
              <a:cs typeface="Times New Roman" panose="02020603050405020304" pitchFamily="18" charset="0"/>
            </a:endParaRP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Some Ambient IoT tehcnologies@2.4GHz have already been developed to fulfill the urgent market need.</a:t>
            </a:r>
            <a:endParaRPr lang="zh-CN" altLang="zh-CN" sz="1800" dirty="0">
              <a:cs typeface="Times New Roman" panose="02020603050405020304" pitchFamily="18" charset="0"/>
            </a:endParaRP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Developing AMP technologies with 802.11 that can well coexisted with existing 802.11 devices greatly benefit the whole 802.11 ecosystem</a:t>
            </a:r>
            <a:endParaRPr lang="zh-CN" altLang="zh-CN" sz="1800" dirty="0">
              <a:cs typeface="Times New Roman" panose="02020603050405020304" pitchFamily="18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cs typeface="Times New Roman" panose="02020603050405020304" pitchFamily="18" charset="0"/>
              </a:rPr>
              <a:t>AMP AP can provide protection for AMP client transmission and coexists well with existing .11 devices</a:t>
            </a:r>
            <a:endParaRPr lang="zh-CN" altLang="zh-CN" sz="2000" dirty="0">
              <a:cs typeface="Times New Roman" panose="02020603050405020304" pitchFamily="18" charset="0"/>
            </a:endParaRP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E.g.  legacy preamble, TXOP sharing with client, etc.</a:t>
            </a:r>
            <a:endParaRPr lang="zh-CN" altLang="zh-CN" sz="1800" dirty="0">
              <a:cs typeface="Times New Roman" panose="02020603050405020304" pitchFamily="18" charset="0"/>
            </a:endParaRP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Flexibly scheduling of AMP traffic based on the channel condition in a controllable manner</a:t>
            </a:r>
            <a:endParaRPr lang="zh-CN" altLang="zh-CN" sz="1800" dirty="0">
              <a:cs typeface="Times New Roman" panose="02020603050405020304" pitchFamily="18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5611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Coexistence (2)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700" y="1371600"/>
            <a:ext cx="8610600" cy="393954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cs typeface="Times New Roman" panose="02020603050405020304" pitchFamily="18" charset="0"/>
              </a:rPr>
              <a:t>AMP client has a much smaller interference footprint comparing to typical 802.11 and other technology device operated in 2.4GHz band </a:t>
            </a:r>
            <a:endParaRPr lang="zh-CN" altLang="zh-CN" sz="2000" dirty="0">
              <a:cs typeface="Times New Roman" panose="02020603050405020304" pitchFamily="18" charset="0"/>
            </a:endParaRP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Transmission time and power is highly constrained by harvested energy.  </a:t>
            </a:r>
            <a:endParaRPr lang="zh-CN" altLang="zh-CN" sz="2000" dirty="0">
              <a:cs typeface="Times New Roman" panose="02020603050405020304" pitchFamily="18" charset="0"/>
            </a:endParaRPr>
          </a:p>
          <a:p>
            <a:pPr marL="1200150" lvl="3" indent="-285750" algn="just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cs typeface="Times New Roman" panose="02020603050405020304" pitchFamily="18" charset="0"/>
              </a:rPr>
              <a:t>The harvested power from wireless power transfer is likely in the order of several </a:t>
            </a:r>
            <a:r>
              <a:rPr lang="en-US" altLang="zh-CN" sz="2000" dirty="0" err="1">
                <a:cs typeface="Times New Roman" panose="02020603050405020304" pitchFamily="18" charset="0"/>
              </a:rPr>
              <a:t>uWs</a:t>
            </a:r>
            <a:r>
              <a:rPr lang="en-US" altLang="zh-CN" sz="2000" dirty="0">
                <a:cs typeface="Times New Roman" panose="02020603050405020304" pitchFamily="18" charset="0"/>
              </a:rPr>
              <a:t> or tens of </a:t>
            </a:r>
            <a:r>
              <a:rPr lang="en-US" altLang="zh-CN" sz="2000" dirty="0" err="1">
                <a:cs typeface="Times New Roman" panose="02020603050405020304" pitchFamily="18" charset="0"/>
              </a:rPr>
              <a:t>uW</a:t>
            </a:r>
            <a:r>
              <a:rPr lang="en-US" altLang="zh-CN" sz="2000" dirty="0">
                <a:cs typeface="Times New Roman" panose="02020603050405020304" pitchFamily="18" charset="0"/>
              </a:rPr>
              <a:t> </a:t>
            </a:r>
            <a:endParaRPr lang="zh-CN" altLang="zh-CN" sz="2000" dirty="0">
              <a:cs typeface="Times New Roman" panose="02020603050405020304" pitchFamily="18" charset="0"/>
            </a:endParaRPr>
          </a:p>
          <a:p>
            <a:pPr marL="1200150" lvl="3" indent="-285750" algn="just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cs typeface="Times New Roman" panose="02020603050405020304" pitchFamily="18" charset="0"/>
              </a:rPr>
              <a:t>Even at the very low transmission power of -25dBm, the active Tx consumes power in the order of  several </a:t>
            </a:r>
            <a:r>
              <a:rPr lang="en-US" altLang="zh-CN" sz="2000" dirty="0" err="1">
                <a:cs typeface="Times New Roman" panose="02020603050405020304" pitchFamily="18" charset="0"/>
              </a:rPr>
              <a:t>mW</a:t>
            </a:r>
            <a:endParaRPr lang="zh-CN" altLang="zh-CN" sz="2000" dirty="0">
              <a:cs typeface="Times New Roman" panose="02020603050405020304" pitchFamily="18" charset="0"/>
            </a:endParaRPr>
          </a:p>
          <a:p>
            <a:pPr marL="1200150" lvl="3" indent="-285750" algn="just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cs typeface="Times New Roman" panose="02020603050405020304" pitchFamily="18" charset="0"/>
              </a:rPr>
              <a:t>Due to the energy limitation,  AMP client has to operate at very low duty cycle (e.g., &lt;1%)</a:t>
            </a:r>
            <a:endParaRPr lang="zh-CN" altLang="zh-CN" sz="2000" dirty="0">
              <a:cs typeface="Times New Roman" panose="02020603050405020304" pitchFamily="18" charset="0"/>
            </a:endParaRPr>
          </a:p>
          <a:p>
            <a:pPr marL="1200150" lvl="3" indent="-285750" algn="just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cs typeface="Times New Roman" panose="02020603050405020304" pitchFamily="18" charset="0"/>
              </a:rPr>
              <a:t>Low transmission power also limit the effective interference range</a:t>
            </a:r>
            <a:endParaRPr lang="zh-CN" altLang="zh-CN" sz="2000" dirty="0">
              <a:cs typeface="Times New Roman" panose="02020603050405020304" pitchFamily="18" charset="0"/>
            </a:endParaRP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Leverage waveform from existing technology like MC-OOK, DSSS, etc.</a:t>
            </a:r>
            <a:endParaRPr lang="zh-CN" altLang="zh-CN" sz="2000" dirty="0">
              <a:cs typeface="Times New Roman" panose="02020603050405020304" pitchFamily="18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762000" y="285349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8719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90460" y="836157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</a:t>
            </a:r>
            <a:endParaRPr lang="zh-CN" alt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700" y="1821458"/>
            <a:ext cx="8610600" cy="483651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42925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zh-CN" sz="2800" b="1" dirty="0">
                <a:cs typeface="Times New Roman" panose="02020603050405020304" pitchFamily="18" charset="0"/>
              </a:rPr>
              <a:t>Progress of SG has been provided covering requirements, topology, operation mode and coexistence.</a:t>
            </a:r>
          </a:p>
          <a:p>
            <a:pPr marL="542925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zh-CN" sz="2800" b="1" dirty="0">
                <a:cs typeface="Times New Roman" panose="02020603050405020304" pitchFamily="18" charset="0"/>
              </a:rPr>
              <a:t>Work of SG has completed and TG should be setup to further study and standardization.</a:t>
            </a:r>
          </a:p>
          <a:p>
            <a:pPr marL="542925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zh-CN" altLang="zh-CN" sz="1800" i="1" dirty="0">
              <a:cs typeface="Times New Roman" panose="02020603050405020304" pitchFamily="18" charset="0"/>
            </a:endParaRPr>
          </a:p>
          <a:p>
            <a:pPr marL="257175" lvl="1" algn="just">
              <a:lnSpc>
                <a:spcPct val="150000"/>
              </a:lnSpc>
            </a:pP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2" algn="just">
              <a:lnSpc>
                <a:spcPct val="170000"/>
              </a:lnSpc>
            </a:pPr>
            <a:endParaRPr lang="en-US" altLang="zh-CN" sz="2400" kern="100" dirty="0">
              <a:ea typeface="宋体" panose="02010600030101010101" pitchFamily="2" charset="-122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3501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802.11-23/0436r8, </a:t>
            </a:r>
            <a:r>
              <a:rPr lang="en-GB" altLang="zh-CN" sz="1600" dirty="0"/>
              <a:t>Technical Report on support of AMP IoT devices in WLAN</a:t>
            </a:r>
          </a:p>
          <a:p>
            <a:pPr>
              <a:buFont typeface="+mj-lt"/>
              <a:buAutoNum type="arabicPeriod"/>
            </a:pPr>
            <a:r>
              <a:rPr lang="en-US" altLang="zh-CN" sz="1600" dirty="0"/>
              <a:t>IEEE 802.11-23/1005r0, </a:t>
            </a:r>
            <a:r>
              <a:rPr lang="en-GB" altLang="zh-CN" sz="1600" dirty="0"/>
              <a:t>Discussion on Requirements for AMP Use Cases</a:t>
            </a:r>
          </a:p>
          <a:p>
            <a:pPr>
              <a:buFont typeface="+mj-lt"/>
              <a:buAutoNum type="arabicPeriod"/>
            </a:pPr>
            <a:r>
              <a:rPr lang="en-US" altLang="zh-CN" sz="1600" dirty="0"/>
              <a:t>IEEE 802.11-23/1063r0, </a:t>
            </a:r>
            <a:r>
              <a:rPr lang="en-GB" altLang="zh-CN" sz="1600" dirty="0"/>
              <a:t>Further Discussion on Requirements for AMP Use Cases</a:t>
            </a:r>
          </a:p>
          <a:p>
            <a:pPr>
              <a:buFont typeface="+mj-lt"/>
              <a:buAutoNum type="arabicPeriod"/>
            </a:pPr>
            <a:r>
              <a:rPr lang="en-US" altLang="zh-CN" sz="1600" dirty="0"/>
              <a:t>IEEE 802.11-23/1073r0, </a:t>
            </a:r>
            <a:r>
              <a:rPr lang="en-GB" altLang="zh-CN" sz="1600" dirty="0"/>
              <a:t>Device Density in Logistics</a:t>
            </a:r>
          </a:p>
          <a:p>
            <a:pPr>
              <a:buFont typeface="+mj-lt"/>
              <a:buAutoNum type="arabicPeriod"/>
            </a:pPr>
            <a:r>
              <a:rPr lang="en-US" altLang="zh-CN" sz="1600" dirty="0"/>
              <a:t>IEEE 802.11-23/1354r0, </a:t>
            </a:r>
            <a:r>
              <a:rPr lang="en-GB" altLang="zh-CN" sz="1600" dirty="0"/>
              <a:t>AMP Device Channel Occupancy Analysis</a:t>
            </a:r>
          </a:p>
          <a:p>
            <a:pPr>
              <a:buFont typeface="+mj-lt"/>
              <a:buAutoNum type="arabicPeriod"/>
            </a:pPr>
            <a:r>
              <a:rPr lang="en-US" altLang="zh-CN" sz="1600" dirty="0"/>
              <a:t>IEEE 802.11-23/1140r0, </a:t>
            </a:r>
            <a:r>
              <a:rPr lang="en-GB" altLang="zh-CN" sz="1600" dirty="0"/>
              <a:t>Considerations for AMP Devices</a:t>
            </a:r>
          </a:p>
          <a:p>
            <a:pPr>
              <a:buFont typeface="+mj-lt"/>
              <a:buAutoNum type="arabicPeriod"/>
            </a:pPr>
            <a:r>
              <a:rPr lang="en-US" altLang="zh-CN" sz="1600" dirty="0"/>
              <a:t>IEEE 802.11-23/1190r4, </a:t>
            </a:r>
            <a:r>
              <a:rPr lang="en-GB" altLang="zh-CN" sz="1600" dirty="0"/>
              <a:t>Further Discussion on AMP PAR</a:t>
            </a:r>
          </a:p>
          <a:p>
            <a:pPr>
              <a:buFont typeface="+mj-lt"/>
              <a:buAutoNum type="arabicPeriod"/>
            </a:pPr>
            <a:r>
              <a:rPr lang="en-US" altLang="zh-CN" sz="1600" dirty="0"/>
              <a:t>IEEE 802.11-23/1195r0, </a:t>
            </a:r>
            <a:r>
              <a:rPr lang="en-GB" altLang="zh-CN" sz="1600" dirty="0"/>
              <a:t>Thoughts on AMP IOT and PAR</a:t>
            </a:r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 lvl="0"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AED617-1508-4CA3-BBA7-B480F0DB1D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42132A-8352-4C94-BCF2-2243115A4C4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CC9EA03-77B8-48E7-8DAD-1C09F5348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A2641B5-0949-49A8-9A22-591D990BE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Yinan Qi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257175" lvl="1" indent="0" algn="just">
              <a:spcBef>
                <a:spcPct val="0"/>
              </a:spcBef>
              <a:spcAft>
                <a:spcPts val="60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aim of this presentation is to provide a comprehensive overview of the progress of AMP SG, covering below aspects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2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en-GB" sz="2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equirements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Deployment topologies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Operation modes</a:t>
            </a:r>
          </a:p>
          <a:p>
            <a:pPr marL="1200150" lvl="3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Coexistence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84BCF0-C779-7631-0293-4301FB85120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 Cases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700" y="1227823"/>
            <a:ext cx="8610600" cy="372409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altLang="zh-CN" sz="1800" kern="0" dirty="0">
                <a:solidFill>
                  <a:srgbClr val="000000"/>
                </a:solidFill>
                <a:ea typeface="OPPOSans M" panose="00020600040101010101" pitchFamily="18" charset="-122"/>
              </a:rPr>
              <a:t>Use cases have been proposed in [1]</a:t>
            </a: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UC1 Smart manufacturing: </a:t>
            </a:r>
            <a:r>
              <a:rPr lang="en-GB" altLang="zh-CN" sz="1400" kern="0" dirty="0">
                <a:solidFill>
                  <a:srgbClr val="000000"/>
                </a:solidFill>
                <a:ea typeface="OPPOSans M" panose="00020600040101010101" pitchFamily="18" charset="-122"/>
              </a:rPr>
              <a:t>inventory, asset tracking/positioning, and environment/production line sensing and monitoring </a:t>
            </a: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UC2 Data </a:t>
            </a:r>
            <a:r>
              <a:rPr lang="en-GB" altLang="zh-CN" sz="1400" b="1" kern="0" dirty="0" err="1">
                <a:solidFill>
                  <a:srgbClr val="000000"/>
                </a:solidFill>
                <a:ea typeface="OPPOSans M" panose="00020600040101010101" pitchFamily="18" charset="-122"/>
              </a:rPr>
              <a:t>Center</a:t>
            </a: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: </a:t>
            </a:r>
            <a:r>
              <a:rPr lang="en-GB" altLang="zh-CN" sz="1400" kern="0" dirty="0">
                <a:solidFill>
                  <a:srgbClr val="000000"/>
                </a:solidFill>
                <a:ea typeface="OPPOSans M" panose="00020600040101010101" pitchFamily="18" charset="-122"/>
              </a:rPr>
              <a:t>environmental monitoring, facility monitoring and asset management </a:t>
            </a: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UC3 Smart home: </a:t>
            </a:r>
            <a:r>
              <a:rPr lang="en-GB" altLang="zh-CN" sz="1400" kern="0" dirty="0">
                <a:solidFill>
                  <a:srgbClr val="000000"/>
                </a:solidFill>
                <a:ea typeface="OPPOSans M" panose="00020600040101010101" pitchFamily="18" charset="-122"/>
              </a:rPr>
              <a:t>asset management, home environment monitoring and home security.</a:t>
            </a: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UC4 Logistics and warehouse: </a:t>
            </a:r>
            <a:r>
              <a:rPr lang="en-GB" altLang="zh-CN" sz="1400" kern="0" dirty="0">
                <a:solidFill>
                  <a:srgbClr val="000000"/>
                </a:solidFill>
                <a:ea typeface="OPPOSans M" panose="00020600040101010101" pitchFamily="18" charset="-122"/>
              </a:rPr>
              <a:t>goods tracking and inventory check</a:t>
            </a: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UC5 Smart agriculture: </a:t>
            </a:r>
            <a:r>
              <a:rPr lang="en-GB" altLang="zh-CN" sz="1400" kern="0" dirty="0">
                <a:solidFill>
                  <a:srgbClr val="000000"/>
                </a:solidFill>
                <a:ea typeface="OPPOSans M" panose="00020600040101010101" pitchFamily="18" charset="-122"/>
              </a:rPr>
              <a:t>monitoring of soil moisture, soil fertility, temperature, wind speed, plant growth etc., and controlling of the agricultural facilities</a:t>
            </a: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altLang="zh-CN" sz="1400" kern="0" dirty="0">
              <a:solidFill>
                <a:srgbClr val="000000"/>
              </a:solidFill>
              <a:ea typeface="OPPOSans M" panose="00020600040101010101" pitchFamily="18" charset="-122"/>
            </a:endParaRP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altLang="zh-CN" sz="1400" kern="0" dirty="0">
              <a:solidFill>
                <a:srgbClr val="000000"/>
              </a:solidFill>
              <a:ea typeface="OPPOSans M" panose="00020600040101010101" pitchFamily="18" charset="-122"/>
            </a:endParaRP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altLang="zh-CN" sz="1400" kern="0" dirty="0">
              <a:solidFill>
                <a:srgbClr val="000000"/>
              </a:solidFill>
              <a:ea typeface="OPPOSans M" panose="00020600040101010101" pitchFamily="18" charset="-122"/>
            </a:endParaRP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altLang="zh-CN" sz="1400" kern="0" dirty="0">
              <a:solidFill>
                <a:srgbClr val="000000"/>
              </a:solidFill>
              <a:ea typeface="OPPOSans M" panose="00020600040101010101" pitchFamily="18" charset="-122"/>
            </a:endParaRPr>
          </a:p>
          <a:p>
            <a:pPr marL="457200" lvl="3" algn="just" defTabSz="449263">
              <a:spcAft>
                <a:spcPts val="600"/>
              </a:spcAft>
              <a:buClr>
                <a:srgbClr val="000000"/>
              </a:buClr>
              <a:buSzPct val="100000"/>
            </a:pPr>
            <a:endParaRPr lang="en-GB" altLang="zh-CN" sz="1400" kern="0" dirty="0">
              <a:solidFill>
                <a:srgbClr val="000000"/>
              </a:solidFill>
              <a:ea typeface="OPPOSans M" panose="00020600040101010101" pitchFamily="18" charset="-122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0C29DB8-B455-4091-9E9C-07CF8DC24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24833"/>
              </p:ext>
            </p:extLst>
          </p:nvPr>
        </p:nvGraphicFramePr>
        <p:xfrm>
          <a:off x="573505" y="5357258"/>
          <a:ext cx="8001000" cy="993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66843511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265672563"/>
                    </a:ext>
                  </a:extLst>
                </a:gridCol>
                <a:gridCol w="2259613">
                  <a:extLst>
                    <a:ext uri="{9D8B030D-6E8A-4147-A177-3AD203B41FA5}">
                      <a16:colId xmlns:a16="http://schemas.microsoft.com/office/drawing/2014/main" val="3650588341"/>
                    </a:ext>
                  </a:extLst>
                </a:gridCol>
                <a:gridCol w="2312387">
                  <a:extLst>
                    <a:ext uri="{9D8B030D-6E8A-4147-A177-3AD203B41FA5}">
                      <a16:colId xmlns:a16="http://schemas.microsoft.com/office/drawing/2014/main" val="726553468"/>
                    </a:ext>
                  </a:extLst>
                </a:gridCol>
              </a:tblGrid>
              <a:tr h="2997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  <a:latin typeface="+mn-lt"/>
                        </a:rPr>
                        <a:t>Categories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b="1" dirty="0"/>
                        <a:t>Sensor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  <a:latin typeface="+mn-lt"/>
                        </a:rPr>
                        <a:t>Positioning/ranging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  <a:latin typeface="+mn-lt"/>
                        </a:rPr>
                        <a:t>Identification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832398776"/>
                  </a:ext>
                </a:extLst>
              </a:tr>
              <a:tr h="6588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  <a:latin typeface="+mn-lt"/>
                        </a:rPr>
                        <a:t>UCs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UC#1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UC#2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UC#3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UC#4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UC#5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UC#7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UC#8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UC#1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UC#3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UC#4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UC#6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UC#8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UC#1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UC#2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UC#3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UC#4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UC#5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、</a:t>
                      </a:r>
                      <a:r>
                        <a:rPr lang="en-GB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UC#8</a:t>
                      </a: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31470093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842B08CC-A88A-4AFF-B7FB-60785477C3BC}"/>
              </a:ext>
            </a:extLst>
          </p:cNvPr>
          <p:cNvSpPr/>
          <p:nvPr/>
        </p:nvSpPr>
        <p:spPr>
          <a:xfrm>
            <a:off x="266700" y="3457356"/>
            <a:ext cx="55245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UC6 Indoor positioning: </a:t>
            </a:r>
            <a:r>
              <a:rPr lang="en-GB" altLang="zh-CN" sz="1400" kern="0" dirty="0">
                <a:solidFill>
                  <a:srgbClr val="000000"/>
                </a:solidFill>
                <a:ea typeface="OPPOSans M" panose="00020600040101010101" pitchFamily="18" charset="-122"/>
              </a:rPr>
              <a:t>positioning in giant shopping mall, factories, warehouses, etc. </a:t>
            </a: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UC7 Smart Power Grid: </a:t>
            </a:r>
            <a:r>
              <a:rPr lang="en-GB" altLang="zh-CN" sz="1400" kern="0" dirty="0">
                <a:solidFill>
                  <a:srgbClr val="000000"/>
                </a:solidFill>
                <a:ea typeface="OPPOSans M" panose="00020600040101010101" pitchFamily="18" charset="-122"/>
              </a:rPr>
              <a:t>sensing of sound, heat, pressure, etc., smart meter to achieve awareness of device/equipment status </a:t>
            </a: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sz="1400" b="1" kern="0" dirty="0">
                <a:solidFill>
                  <a:srgbClr val="000000"/>
                </a:solidFill>
                <a:ea typeface="OPPOSans M" panose="00020600040101010101" pitchFamily="18" charset="-122"/>
              </a:rPr>
              <a:t>UC8 Fresh Food supply chain: </a:t>
            </a:r>
            <a:r>
              <a:rPr lang="en-GB" altLang="zh-CN" sz="1400" kern="0" dirty="0">
                <a:solidFill>
                  <a:srgbClr val="000000"/>
                </a:solidFill>
                <a:ea typeface="OPPOSans M" panose="00020600040101010101" pitchFamily="18" charset="-122"/>
              </a:rPr>
              <a:t>Route the RTI, sense temperature etc.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31DDEA-0367-4072-B29A-E85A05143E6E}"/>
              </a:ext>
            </a:extLst>
          </p:cNvPr>
          <p:cNvSpPr/>
          <p:nvPr/>
        </p:nvSpPr>
        <p:spPr>
          <a:xfrm>
            <a:off x="266700" y="4855754"/>
            <a:ext cx="228139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2" indent="-285750" algn="just" defTabSz="449263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altLang="zh-CN" sz="1800" kern="0" dirty="0">
                <a:solidFill>
                  <a:srgbClr val="000000"/>
                </a:solidFill>
                <a:ea typeface="OPPOSans M" panose="00020600040101010101" pitchFamily="18" charset="-122"/>
              </a:rPr>
              <a:t>Use case categories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ABCF58-2416-9B12-F43B-B6062A5E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630" y="3234438"/>
            <a:ext cx="3298246" cy="21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Requirements [2]-[4]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13FA137-725E-E2D9-8A92-2923F0FBF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93484"/>
              </p:ext>
            </p:extLst>
          </p:nvPr>
        </p:nvGraphicFramePr>
        <p:xfrm>
          <a:off x="76200" y="1126547"/>
          <a:ext cx="8991600" cy="5350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246">
                  <a:extLst>
                    <a:ext uri="{9D8B030D-6E8A-4147-A177-3AD203B41FA5}">
                      <a16:colId xmlns:a16="http://schemas.microsoft.com/office/drawing/2014/main" val="3668435110"/>
                    </a:ext>
                  </a:extLst>
                </a:gridCol>
                <a:gridCol w="1113246">
                  <a:extLst>
                    <a:ext uri="{9D8B030D-6E8A-4147-A177-3AD203B41FA5}">
                      <a16:colId xmlns:a16="http://schemas.microsoft.com/office/drawing/2014/main" val="1265672563"/>
                    </a:ext>
                  </a:extLst>
                </a:gridCol>
                <a:gridCol w="1086202">
                  <a:extLst>
                    <a:ext uri="{9D8B030D-6E8A-4147-A177-3AD203B41FA5}">
                      <a16:colId xmlns:a16="http://schemas.microsoft.com/office/drawing/2014/main" val="3650588341"/>
                    </a:ext>
                  </a:extLst>
                </a:gridCol>
                <a:gridCol w="1346590">
                  <a:extLst>
                    <a:ext uri="{9D8B030D-6E8A-4147-A177-3AD203B41FA5}">
                      <a16:colId xmlns:a16="http://schemas.microsoft.com/office/drawing/2014/main" val="726553468"/>
                    </a:ext>
                  </a:extLst>
                </a:gridCol>
                <a:gridCol w="1144383">
                  <a:extLst>
                    <a:ext uri="{9D8B030D-6E8A-4147-A177-3AD203B41FA5}">
                      <a16:colId xmlns:a16="http://schemas.microsoft.com/office/drawing/2014/main" val="1344256778"/>
                    </a:ext>
                  </a:extLst>
                </a:gridCol>
                <a:gridCol w="1373836">
                  <a:extLst>
                    <a:ext uri="{9D8B030D-6E8A-4147-A177-3AD203B41FA5}">
                      <a16:colId xmlns:a16="http://schemas.microsoft.com/office/drawing/2014/main" val="3782939110"/>
                    </a:ext>
                  </a:extLst>
                </a:gridCol>
                <a:gridCol w="1160161">
                  <a:extLst>
                    <a:ext uri="{9D8B030D-6E8A-4147-A177-3AD203B41FA5}">
                      <a16:colId xmlns:a16="http://schemas.microsoft.com/office/drawing/2014/main" val="4188438930"/>
                    </a:ext>
                  </a:extLst>
                </a:gridCol>
                <a:gridCol w="653936">
                  <a:extLst>
                    <a:ext uri="{9D8B030D-6E8A-4147-A177-3AD203B41FA5}">
                      <a16:colId xmlns:a16="http://schemas.microsoft.com/office/drawing/2014/main" val="213255701"/>
                    </a:ext>
                  </a:extLst>
                </a:gridCol>
              </a:tblGrid>
              <a:tr h="8696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Coverage (dBm)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Maximum payload size (bit)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Peak device power consumption (</a:t>
                      </a:r>
                      <a:r>
                        <a:rPr lang="en-GB" sz="1100" b="1" u="none" strike="noStrike" dirty="0" err="1">
                          <a:effectLst/>
                          <a:latin typeface="+mn-lt"/>
                        </a:rPr>
                        <a:t>mWatts</a:t>
                      </a:r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Device density (per m</a:t>
                      </a:r>
                      <a:r>
                        <a:rPr lang="en-GB" sz="1100" b="1" u="none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Horizontal Positioning accuracy (m)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Peak data rate (Kbps)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832398776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UC1: Smart Manufacturing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Baseline: 1.5 Optional: TBD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314700939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UC2: Data Centre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525901397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UC3: Smart Home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1211554053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UC4: Logistics and Warehouse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Baseline: 1.5 Optional: TBD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105947569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UC5: Smart Agriculture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121419345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UC6: Indoor Positioning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984993910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UC7: Smart Power Grid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597722757"/>
                  </a:ext>
                </a:extLst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UC8: Fresh Food Supply Chain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Baseline: 1.5 Optional: TBD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79275401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1: Coverage is calculated based on AWGN Channel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2: Type 1: RF powered AMP device; Type 2: non-RF powered AMP device, e.g., thermal, solar, etc.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3: Others include requirements only applicable to a subset of use cases 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4: Some use cases, e.g., UC4, may need higher device density in certain scenarios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5: The proposed peak data rate is only the minimum peak data rate, higher peak data rate can be considered, .e.g., 250kbps, 1Mbps.</a:t>
                      </a: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7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7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Traffic Characteristics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9729" y="1097647"/>
            <a:ext cx="8610600" cy="451335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42925" lvl="1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2400" dirty="0">
                <a:cs typeface="Times New Roman" panose="02020603050405020304" pitchFamily="18" charset="0"/>
              </a:rPr>
              <a:t>AMP communication has the following traffic characteristics:</a:t>
            </a:r>
          </a:p>
          <a:p>
            <a:pPr marL="989013" lvl="3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cs typeface="Times New Roman" panose="02020603050405020304" pitchFamily="18" charset="0"/>
              </a:rPr>
              <a:t>Very small payload such as ID or sensor data, typically ranging from 96~256 bits</a:t>
            </a:r>
          </a:p>
          <a:p>
            <a:pPr marL="989013" lvl="3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cs typeface="Times New Roman" panose="02020603050405020304" pitchFamily="18" charset="0"/>
              </a:rPr>
              <a:t>Extremely low duty cycle for most of the typical use cases</a:t>
            </a:r>
          </a:p>
          <a:p>
            <a:pPr marL="989013" lvl="5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cs typeface="Times New Roman" panose="02020603050405020304" pitchFamily="18" charset="0"/>
              </a:rPr>
              <a:t>The traffic interval typically ranges from tens of minutes (e.g. 15min) to several hours or even days</a:t>
            </a:r>
          </a:p>
          <a:p>
            <a:pPr marL="989013" lvl="3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cs typeface="Times New Roman" panose="02020603050405020304" pitchFamily="18" charset="0"/>
              </a:rPr>
              <a:t>High frequency traffic (e.g. in some use cases such as logistics) is normally isolated and constrained within a specific region, e.g., factory, warehouse, etc., and AMP traffic will be the dominant service traffic in such isolated area.</a:t>
            </a:r>
          </a:p>
          <a:p>
            <a:pPr marL="989013" lvl="3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cs typeface="Times New Roman" panose="02020603050405020304" pitchFamily="18" charset="0"/>
              </a:rPr>
              <a:t>Extremely low channel occupation as analysed in [5] and</a:t>
            </a:r>
            <a:r>
              <a:rPr lang="en-GB" altLang="zh-CN" sz="1800" kern="0" dirty="0">
                <a:solidFill>
                  <a:srgbClr val="000000"/>
                </a:solidFill>
                <a:ea typeface="OPPOSans M" panose="00020600040101010101" pitchFamily="18" charset="-122"/>
              </a:rPr>
              <a:t> aggregated channel occupancy percentage is less than 0.5%.</a:t>
            </a:r>
            <a:endParaRPr lang="en-GB" altLang="zh-CN" sz="1800" dirty="0">
              <a:cs typeface="Times New Roman" panose="02020603050405020304" pitchFamily="18" charset="0"/>
            </a:endParaRPr>
          </a:p>
          <a:p>
            <a:pPr marL="257175" lvl="1" algn="just">
              <a:lnSpc>
                <a:spcPct val="150000"/>
              </a:lnSpc>
            </a:pP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2" algn="just">
              <a:lnSpc>
                <a:spcPct val="170000"/>
              </a:lnSpc>
            </a:pPr>
            <a:endParaRPr lang="en-US" altLang="zh-CN" sz="2400" kern="100" dirty="0">
              <a:ea typeface="宋体" panose="02010600030101010101" pitchFamily="2" charset="-122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CD646E-7026-6C21-4754-BF73810F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8055"/>
            <a:ext cx="9144000" cy="16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Constraints [6]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700" y="1267629"/>
            <a:ext cx="8610600" cy="580158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42925" lvl="1" indent="-285750" algn="just" defTabSz="449263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altLang="zh-CN" sz="2000" dirty="0">
                <a:cs typeface="Times New Roman" panose="02020603050405020304" pitchFamily="18" charset="0"/>
              </a:rPr>
              <a:t>Limited power </a:t>
            </a: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zh-CN" sz="1600" dirty="0">
                <a:cs typeface="Times New Roman" panose="02020603050405020304" pitchFamily="18" charset="0"/>
              </a:rPr>
              <a:t>Very low power density of Ambient powers, ranges from x </a:t>
            </a:r>
            <a:r>
              <a:rPr lang="en-US" altLang="zh-CN" sz="1600" dirty="0" err="1">
                <a:cs typeface="Times New Roman" panose="02020603050405020304" pitchFamily="18" charset="0"/>
              </a:rPr>
              <a:t>uW</a:t>
            </a:r>
            <a:r>
              <a:rPr lang="en-US" altLang="zh-CN" sz="1600" dirty="0">
                <a:cs typeface="Times New Roman" panose="02020603050405020304" pitchFamily="18" charset="0"/>
              </a:rPr>
              <a:t> to x </a:t>
            </a:r>
            <a:r>
              <a:rPr lang="en-US" altLang="zh-CN" sz="1600" dirty="0" err="1">
                <a:cs typeface="Times New Roman" panose="02020603050405020304" pitchFamily="18" charset="0"/>
              </a:rPr>
              <a:t>mW</a:t>
            </a:r>
            <a:endParaRPr lang="en-GB" altLang="zh-CN" sz="1600" dirty="0">
              <a:cs typeface="Times New Roman" panose="02020603050405020304" pitchFamily="18" charset="0"/>
            </a:endParaRP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zh-CN" sz="1600" dirty="0">
                <a:cs typeface="Times New Roman" panose="02020603050405020304" pitchFamily="18" charset="0"/>
              </a:rPr>
              <a:t>Limited energy storage</a:t>
            </a:r>
          </a:p>
          <a:p>
            <a:pPr marL="1657350" lvl="4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GB" altLang="zh-CN" sz="1600" dirty="0">
                <a:cs typeface="Times New Roman" panose="02020603050405020304" pitchFamily="18" charset="0"/>
              </a:rPr>
              <a:t>Small capacitor for RF energy harvester (</a:t>
            </a:r>
            <a:r>
              <a:rPr lang="en-GB" altLang="zh-CN" sz="1600" dirty="0" err="1">
                <a:cs typeface="Times New Roman" panose="02020603050405020304" pitchFamily="18" charset="0"/>
              </a:rPr>
              <a:t>nJ-uJ</a:t>
            </a:r>
            <a:r>
              <a:rPr lang="en-GB" altLang="zh-CN" sz="1600" dirty="0">
                <a:cs typeface="Times New Roman" panose="02020603050405020304" pitchFamily="18" charset="0"/>
              </a:rPr>
              <a:t>) </a:t>
            </a:r>
          </a:p>
          <a:p>
            <a:pPr marL="1657350" lvl="4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GB" altLang="zh-CN" sz="1600" dirty="0">
                <a:cs typeface="Times New Roman" panose="02020603050405020304" pitchFamily="18" charset="0"/>
              </a:rPr>
              <a:t>Actual devices are usually less efficient and energy consumption of 30 </a:t>
            </a:r>
            <a:r>
              <a:rPr lang="en-GB" altLang="zh-CN" sz="1600" dirty="0" err="1">
                <a:cs typeface="Times New Roman" panose="02020603050405020304" pitchFamily="18" charset="0"/>
              </a:rPr>
              <a:t>nJ</a:t>
            </a:r>
            <a:r>
              <a:rPr lang="en-GB" altLang="zh-CN" sz="1600" dirty="0">
                <a:cs typeface="Times New Roman" panose="02020603050405020304" pitchFamily="18" charset="0"/>
              </a:rPr>
              <a:t> is reasonable</a:t>
            </a:r>
          </a:p>
          <a:p>
            <a:pPr marL="542925" lvl="1" indent="-285750" algn="just" defTabSz="449263"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altLang="zh-CN" sz="2000" dirty="0">
                <a:cs typeface="Times New Roman" panose="02020603050405020304" pitchFamily="18" charset="0"/>
              </a:rPr>
              <a:t>Low complexity </a:t>
            </a: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zh-CN" sz="1600" dirty="0">
                <a:cs typeface="Times New Roman" panose="02020603050405020304" pitchFamily="18" charset="0"/>
              </a:rPr>
              <a:t>Low-complexity frequency generation needs to be supported</a:t>
            </a:r>
          </a:p>
          <a:p>
            <a:pPr marL="1657350" lvl="4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GB" altLang="zh-CN" sz="1600" dirty="0">
                <a:cs typeface="Times New Roman" panose="02020603050405020304" pitchFamily="18" charset="0"/>
              </a:rPr>
              <a:t>It is proposed to support calibrated clock accuracy of 40 ppm</a:t>
            </a:r>
          </a:p>
          <a:p>
            <a:pPr marL="1657350" lvl="4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GB" altLang="zh-CN" sz="1600" dirty="0">
                <a:cs typeface="Times New Roman" panose="02020603050405020304" pitchFamily="18" charset="0"/>
              </a:rPr>
              <a:t>To reduce the power consumption and the complexity, it is expected to support AMP STA that has an oscillator with an accuracy of 1000 ppm</a:t>
            </a:r>
          </a:p>
          <a:p>
            <a:pPr marL="1657350" lvl="4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GB" altLang="zh-CN" sz="1600" dirty="0">
                <a:cs typeface="Times New Roman" panose="02020603050405020304" pitchFamily="18" charset="0"/>
              </a:rPr>
              <a:t>Even lower </a:t>
            </a:r>
            <a:r>
              <a:rPr lang="en-IL" altLang="zh-CN" sz="1600" dirty="0">
                <a:cs typeface="Times New Roman" panose="02020603050405020304" pitchFamily="18" charset="0"/>
              </a:rPr>
              <a:t>accuracy clock</a:t>
            </a:r>
            <a:r>
              <a:rPr lang="en-US" altLang="zh-CN" sz="1600" dirty="0">
                <a:cs typeface="Times New Roman" panose="02020603050405020304" pitchFamily="18" charset="0"/>
              </a:rPr>
              <a:t> can be used for idle time</a:t>
            </a:r>
            <a:endParaRPr lang="en-GB" altLang="zh-CN" sz="1600" dirty="0">
              <a:cs typeface="Times New Roman" panose="02020603050405020304" pitchFamily="18" charset="0"/>
            </a:endParaRP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zh-CN" sz="1600" dirty="0">
                <a:cs typeface="Times New Roman" panose="02020603050405020304" pitchFamily="18" charset="0"/>
              </a:rPr>
              <a:t>Low complexity transceiver</a:t>
            </a:r>
          </a:p>
          <a:p>
            <a:pPr marL="1657350" lvl="4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zh-CN" sz="1600" dirty="0">
                <a:cs typeface="Times New Roman" panose="02020603050405020304" pitchFamily="18" charset="0"/>
              </a:rPr>
              <a:t>WUR-like receiver</a:t>
            </a:r>
          </a:p>
          <a:p>
            <a:pPr marL="1657350" lvl="4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zh-CN" sz="1600" dirty="0">
                <a:cs typeface="Times New Roman" panose="02020603050405020304" pitchFamily="18" charset="0"/>
              </a:rPr>
              <a:t>Ultra-low complexity transmitter</a:t>
            </a: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zh-CN" sz="1600" dirty="0">
                <a:cs typeface="Times New Roman" panose="02020603050405020304" pitchFamily="18" charset="0"/>
              </a:rPr>
              <a:t>Limited memory and limited power budget for the memory</a:t>
            </a:r>
          </a:p>
          <a:p>
            <a:pPr marL="285750" lvl="2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altLang="zh-CN" sz="2000" kern="0" dirty="0">
              <a:solidFill>
                <a:srgbClr val="000000"/>
              </a:solidFill>
              <a:ea typeface="OPPOSans M" panose="00020600040101010101" pitchFamily="18" charset="-122"/>
            </a:endParaRPr>
          </a:p>
          <a:p>
            <a:pPr marL="742950" lvl="3" indent="-285750" algn="just" defTabSz="449263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altLang="zh-CN" sz="1800" kern="0" dirty="0">
              <a:solidFill>
                <a:srgbClr val="000000"/>
              </a:solidFill>
              <a:ea typeface="OPPOSans M" panose="00020600040101010101" pitchFamily="18" charset="-122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8833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Topology 1: Direct AMP communication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6432" y="4355609"/>
            <a:ext cx="8610600" cy="129266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The AMP STA communicates directly with the AP [7]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400" dirty="0">
                <a:cs typeface="Times New Roman" panose="02020603050405020304" pitchFamily="18" charset="0"/>
              </a:rPr>
              <a:t>RF power transfer can be provided by the AP</a:t>
            </a: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zh-CN" sz="2000" dirty="0">
                <a:cs typeface="Times New Roman" panose="02020603050405020304" pitchFamily="18" charset="0"/>
              </a:rPr>
              <a:t>Not necessarily if other ambient power is used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5971DB-4958-DE24-546A-B672FB56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20" y="2176806"/>
            <a:ext cx="1074513" cy="1097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EFC890-87B4-2A5E-9143-F42662E5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36" y="2549705"/>
            <a:ext cx="914479" cy="708721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6EDEEFC-895C-4E8F-AAAC-4542ABCB305C}"/>
              </a:ext>
            </a:extLst>
          </p:cNvPr>
          <p:cNvCxnSpPr>
            <a:cxnSpLocks/>
          </p:cNvCxnSpPr>
          <p:nvPr/>
        </p:nvCxnSpPr>
        <p:spPr bwMode="auto">
          <a:xfrm>
            <a:off x="2639105" y="2452528"/>
            <a:ext cx="2943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65FC6CB-EFD8-EA5B-5A0C-1BCCE08C6B20}"/>
              </a:ext>
            </a:extLst>
          </p:cNvPr>
          <p:cNvCxnSpPr>
            <a:cxnSpLocks/>
          </p:cNvCxnSpPr>
          <p:nvPr/>
        </p:nvCxnSpPr>
        <p:spPr bwMode="auto">
          <a:xfrm flipH="1">
            <a:off x="2587755" y="2739285"/>
            <a:ext cx="2943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4D786F5-F0C6-7454-440D-48515CF84740}"/>
              </a:ext>
            </a:extLst>
          </p:cNvPr>
          <p:cNvSpPr txBox="1"/>
          <p:nvPr/>
        </p:nvSpPr>
        <p:spPr>
          <a:xfrm>
            <a:off x="3372542" y="2095448"/>
            <a:ext cx="215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       AMP DL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612877A-2D71-BE8B-018C-47F40EF102CF}"/>
              </a:ext>
            </a:extLst>
          </p:cNvPr>
          <p:cNvSpPr txBox="1"/>
          <p:nvPr/>
        </p:nvSpPr>
        <p:spPr>
          <a:xfrm>
            <a:off x="3261696" y="2821440"/>
            <a:ext cx="2269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          AMP UL</a:t>
            </a: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FDD13069-82AB-EC6E-3A71-B12C35608633}"/>
              </a:ext>
            </a:extLst>
          </p:cNvPr>
          <p:cNvSpPr/>
          <p:nvPr/>
        </p:nvSpPr>
        <p:spPr bwMode="auto">
          <a:xfrm rot="16200000">
            <a:off x="4017133" y="1870345"/>
            <a:ext cx="135832" cy="299458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B51B63-BDC4-3286-D850-33209C2354AB}"/>
              </a:ext>
            </a:extLst>
          </p:cNvPr>
          <p:cNvSpPr txBox="1"/>
          <p:nvPr/>
        </p:nvSpPr>
        <p:spPr>
          <a:xfrm>
            <a:off x="2715305" y="3456801"/>
            <a:ext cx="294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RF power transfer (Optionally)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3BF6F11-858F-4963-DF4D-1D91A9708374}"/>
              </a:ext>
            </a:extLst>
          </p:cNvPr>
          <p:cNvSpPr txBox="1"/>
          <p:nvPr/>
        </p:nvSpPr>
        <p:spPr>
          <a:xfrm>
            <a:off x="762000" y="2568518"/>
            <a:ext cx="134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AP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C074C8-8AB6-19C4-33C9-E0702E9037CB}"/>
              </a:ext>
            </a:extLst>
          </p:cNvPr>
          <p:cNvSpPr txBox="1"/>
          <p:nvPr/>
        </p:nvSpPr>
        <p:spPr>
          <a:xfrm>
            <a:off x="7089953" y="2636774"/>
            <a:ext cx="143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AMP STA</a:t>
            </a:r>
          </a:p>
        </p:txBody>
      </p:sp>
    </p:spTree>
    <p:extLst>
      <p:ext uri="{BB962C8B-B14F-4D97-AF65-F5344CB8AC3E}">
        <p14:creationId xmlns:p14="http://schemas.microsoft.com/office/powerpoint/2010/main" val="17455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74342" y="716095"/>
            <a:ext cx="8471516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Topology 2: Direct AMP communication with assisting Node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5053" y="3659243"/>
            <a:ext cx="8610600" cy="330308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400" dirty="0">
                <a:cs typeface="Times New Roman" panose="02020603050405020304" pitchFamily="18" charset="0"/>
              </a:rPr>
              <a:t>The AMP STA communicates directly with the AP [7]-[8]</a:t>
            </a:r>
          </a:p>
          <a:p>
            <a:pPr marL="800100" lvl="2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Using AMP new interface or legacy interface, e.g., 802.11b/n, etc.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400" dirty="0">
                <a:cs typeface="Times New Roman" panose="02020603050405020304" pitchFamily="18" charset="0"/>
              </a:rPr>
              <a:t>An assisting node can:</a:t>
            </a:r>
          </a:p>
          <a:p>
            <a:pPr marL="800100" lvl="2" indent="-34290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Provide RF power for the AMP STA</a:t>
            </a: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1600" dirty="0">
                <a:cs typeface="Times New Roman" panose="02020603050405020304" pitchFamily="18" charset="0"/>
              </a:rPr>
              <a:t>The power RF power transfer link can be at same or different frequency with the communication link</a:t>
            </a:r>
          </a:p>
          <a:p>
            <a:pPr marL="800100" lvl="2" indent="-34290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Send wake-up signal to the AMP STA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600" dirty="0">
              <a:cs typeface="Times New Roman" panose="02020603050405020304" pitchFamily="18" charset="0"/>
            </a:endParaRPr>
          </a:p>
          <a:p>
            <a:pPr marL="514350" lvl="2" algn="just">
              <a:lnSpc>
                <a:spcPct val="170000"/>
              </a:lnSpc>
            </a:pPr>
            <a:endParaRPr lang="en-US" altLang="zh-CN" kern="100" dirty="0">
              <a:ea typeface="宋体" panose="02010600030101010101" pitchFamily="2" charset="-122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5971DB-4958-DE24-546A-B672FB56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40" y="2022169"/>
            <a:ext cx="1074513" cy="1097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EFC890-87B4-2A5E-9143-F42662E5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89" y="2247450"/>
            <a:ext cx="914479" cy="708721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6EDEEFC-895C-4E8F-AAAC-4542ABCB305C}"/>
              </a:ext>
            </a:extLst>
          </p:cNvPr>
          <p:cNvCxnSpPr/>
          <p:nvPr/>
        </p:nvCxnSpPr>
        <p:spPr bwMode="auto">
          <a:xfrm>
            <a:off x="2391358" y="2490217"/>
            <a:ext cx="2943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65FC6CB-EFD8-EA5B-5A0C-1BCCE08C6B2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40008" y="2776974"/>
            <a:ext cx="2943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4D786F5-F0C6-7454-440D-48515CF84740}"/>
              </a:ext>
            </a:extLst>
          </p:cNvPr>
          <p:cNvSpPr txBox="1"/>
          <p:nvPr/>
        </p:nvSpPr>
        <p:spPr>
          <a:xfrm>
            <a:off x="3124795" y="2028187"/>
            <a:ext cx="215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AMP DL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612877A-2D71-BE8B-018C-47F40EF102CF}"/>
              </a:ext>
            </a:extLst>
          </p:cNvPr>
          <p:cNvSpPr txBox="1"/>
          <p:nvPr/>
        </p:nvSpPr>
        <p:spPr>
          <a:xfrm>
            <a:off x="3090190" y="2967861"/>
            <a:ext cx="215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AMP UL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B51B63-BDC4-3286-D850-33209C2354AB}"/>
              </a:ext>
            </a:extLst>
          </p:cNvPr>
          <p:cNvSpPr txBox="1"/>
          <p:nvPr/>
        </p:nvSpPr>
        <p:spPr>
          <a:xfrm rot="20085617">
            <a:off x="5764564" y="1559915"/>
            <a:ext cx="242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RF power transfer/Wake-up etc.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C83BAE9-F193-7C7A-E1C0-3436ED6947CD}"/>
              </a:ext>
            </a:extLst>
          </p:cNvPr>
          <p:cNvSpPr txBox="1"/>
          <p:nvPr/>
        </p:nvSpPr>
        <p:spPr>
          <a:xfrm>
            <a:off x="533386" y="2401755"/>
            <a:ext cx="89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AP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C074C8-8AB6-19C4-33C9-E0702E9037CB}"/>
              </a:ext>
            </a:extLst>
          </p:cNvPr>
          <p:cNvSpPr txBox="1"/>
          <p:nvPr/>
        </p:nvSpPr>
        <p:spPr>
          <a:xfrm>
            <a:off x="5530412" y="3034000"/>
            <a:ext cx="144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AMP STA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DCCC086-AA7C-4344-A707-97D80CB50F10}"/>
              </a:ext>
            </a:extLst>
          </p:cNvPr>
          <p:cNvSpPr txBox="1"/>
          <p:nvPr/>
        </p:nvSpPr>
        <p:spPr>
          <a:xfrm>
            <a:off x="7778415" y="2292264"/>
            <a:ext cx="133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Assisting  Node</a:t>
            </a:r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3D992D0E-D6FE-44B0-9AB6-B21E43110634}"/>
              </a:ext>
            </a:extLst>
          </p:cNvPr>
          <p:cNvSpPr/>
          <p:nvPr/>
        </p:nvSpPr>
        <p:spPr bwMode="auto">
          <a:xfrm rot="3870633">
            <a:off x="7006786" y="1530466"/>
            <a:ext cx="253385" cy="107505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09D870B-164C-8A96-591B-AA6543CD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418" y="1141296"/>
            <a:ext cx="107451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482111" y="723377"/>
            <a:ext cx="8471516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Topology 3: Direct AMP communication with relay Node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2569" y="3813418"/>
            <a:ext cx="8610600" cy="308764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cs typeface="Times New Roman" panose="02020603050405020304" pitchFamily="18" charset="0"/>
              </a:rPr>
              <a:t>A relay node communicates directly with AMP STA and then forwards the data to the AP [8]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cs typeface="Times New Roman" panose="02020603050405020304" pitchFamily="18" charset="0"/>
              </a:rPr>
              <a:t> An AMP interface or legacy interface can be used between the relay node and the AMP STA</a:t>
            </a:r>
          </a:p>
          <a:p>
            <a:pPr marL="895350" lvl="3" indent="-352425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The relay node can provide RF power for the AMP STA</a:t>
            </a: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1800" dirty="0">
                <a:cs typeface="Times New Roman" panose="02020603050405020304" pitchFamily="18" charset="0"/>
              </a:rPr>
              <a:t>The power RF power transfer link can be at same or different frequency with the communication link</a:t>
            </a:r>
          </a:p>
          <a:p>
            <a:pPr marL="742950" lvl="2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600" dirty="0">
              <a:cs typeface="Times New Roman" panose="02020603050405020304" pitchFamily="18" charset="0"/>
            </a:endParaRPr>
          </a:p>
          <a:p>
            <a:pPr marL="514350" lvl="2" algn="just">
              <a:lnSpc>
                <a:spcPct val="170000"/>
              </a:lnSpc>
            </a:pPr>
            <a:endParaRPr lang="en-US" altLang="zh-CN" kern="100" dirty="0">
              <a:ea typeface="宋体" panose="02010600030101010101" pitchFamily="2" charset="-122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1529r0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2023</a:t>
            </a:r>
            <a:endParaRPr lang="en-GB" sz="1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5971DB-4958-DE24-546A-B672FB56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745" y="1944075"/>
            <a:ext cx="1074513" cy="1097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EFC890-87B4-2A5E-9143-F42662E5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243" y="2241883"/>
            <a:ext cx="914479" cy="708721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6EDEEFC-895C-4E8F-AAAC-4542ABCB305C}"/>
              </a:ext>
            </a:extLst>
          </p:cNvPr>
          <p:cNvCxnSpPr>
            <a:cxnSpLocks/>
          </p:cNvCxnSpPr>
          <p:nvPr/>
        </p:nvCxnSpPr>
        <p:spPr bwMode="auto">
          <a:xfrm>
            <a:off x="2547756" y="2404643"/>
            <a:ext cx="11900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65FC6CB-EFD8-EA5B-5A0C-1BCCE08C6B20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6407" y="2691400"/>
            <a:ext cx="108897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4D786F5-F0C6-7454-440D-48515CF84740}"/>
              </a:ext>
            </a:extLst>
          </p:cNvPr>
          <p:cNvSpPr txBox="1"/>
          <p:nvPr/>
        </p:nvSpPr>
        <p:spPr>
          <a:xfrm>
            <a:off x="2063545" y="2003288"/>
            <a:ext cx="215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DL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612877A-2D71-BE8B-018C-47F40EF102CF}"/>
              </a:ext>
            </a:extLst>
          </p:cNvPr>
          <p:cNvSpPr txBox="1"/>
          <p:nvPr/>
        </p:nvSpPr>
        <p:spPr>
          <a:xfrm>
            <a:off x="2063545" y="2831508"/>
            <a:ext cx="215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UL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B51B63-BDC4-3286-D850-33209C2354AB}"/>
              </a:ext>
            </a:extLst>
          </p:cNvPr>
          <p:cNvSpPr txBox="1"/>
          <p:nvPr/>
        </p:nvSpPr>
        <p:spPr>
          <a:xfrm>
            <a:off x="4165346" y="3161526"/>
            <a:ext cx="242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RF power transfer/Wake-up etc.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C83BAE9-F193-7C7A-E1C0-3436ED6947CD}"/>
              </a:ext>
            </a:extLst>
          </p:cNvPr>
          <p:cNvSpPr txBox="1"/>
          <p:nvPr/>
        </p:nvSpPr>
        <p:spPr>
          <a:xfrm>
            <a:off x="1072945" y="2316181"/>
            <a:ext cx="89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AP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C074C8-8AB6-19C4-33C9-E0702E9037CB}"/>
              </a:ext>
            </a:extLst>
          </p:cNvPr>
          <p:cNvSpPr txBox="1"/>
          <p:nvPr/>
        </p:nvSpPr>
        <p:spPr>
          <a:xfrm>
            <a:off x="7163549" y="2396188"/>
            <a:ext cx="144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AMP STA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DCCC086-AA7C-4344-A707-97D80CB50F10}"/>
              </a:ext>
            </a:extLst>
          </p:cNvPr>
          <p:cNvSpPr txBox="1"/>
          <p:nvPr/>
        </p:nvSpPr>
        <p:spPr>
          <a:xfrm>
            <a:off x="3712158" y="1485409"/>
            <a:ext cx="108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Relay  Node</a:t>
            </a:r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3D992D0E-D6FE-44B0-9AB6-B21E43110634}"/>
              </a:ext>
            </a:extLst>
          </p:cNvPr>
          <p:cNvSpPr/>
          <p:nvPr/>
        </p:nvSpPr>
        <p:spPr bwMode="auto">
          <a:xfrm rot="16200000">
            <a:off x="5040803" y="2482644"/>
            <a:ext cx="253385" cy="1075050"/>
          </a:xfrm>
          <a:prstGeom prst="downArrow">
            <a:avLst>
              <a:gd name="adj1" fmla="val 26493"/>
              <a:gd name="adj2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9217E2D-4649-422F-99C6-11A53A06D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232" y="2122473"/>
            <a:ext cx="526803" cy="873383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802E0EF-19B1-4963-90E9-9BACC84EC7F1}"/>
              </a:ext>
            </a:extLst>
          </p:cNvPr>
          <p:cNvCxnSpPr>
            <a:cxnSpLocks/>
          </p:cNvCxnSpPr>
          <p:nvPr/>
        </p:nvCxnSpPr>
        <p:spPr bwMode="auto">
          <a:xfrm>
            <a:off x="4553294" y="2241883"/>
            <a:ext cx="11900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33F7F405-C16B-4230-8B7D-EA15C57267CE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4381" y="2684787"/>
            <a:ext cx="108897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814E526-C467-4663-9AEB-6A37BBBC5A83}"/>
              </a:ext>
            </a:extLst>
          </p:cNvPr>
          <p:cNvSpPr txBox="1"/>
          <p:nvPr/>
        </p:nvSpPr>
        <p:spPr>
          <a:xfrm>
            <a:off x="4783231" y="1919245"/>
            <a:ext cx="1190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AMP DL</a:t>
            </a:r>
            <a:endParaRPr lang="zh-CN" altLang="en-US" b="1" dirty="0"/>
          </a:p>
        </p:txBody>
      </p:sp>
      <p:sp>
        <p:nvSpPr>
          <p:cNvPr id="27" name="文本框 12">
            <a:extLst>
              <a:ext uri="{FF2B5EF4-FFF2-40B4-BE49-F238E27FC236}">
                <a16:creationId xmlns:a16="http://schemas.microsoft.com/office/drawing/2014/main" id="{D814E526-C467-4663-9AEB-6A37BBBC5A83}"/>
              </a:ext>
            </a:extLst>
          </p:cNvPr>
          <p:cNvSpPr txBox="1"/>
          <p:nvPr/>
        </p:nvSpPr>
        <p:spPr>
          <a:xfrm>
            <a:off x="4806745" y="2344199"/>
            <a:ext cx="1190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AMP UL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332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8310</TotalTime>
  <Words>2090</Words>
  <Application>Microsoft Office PowerPoint</Application>
  <PresentationFormat>全屏显示(4:3)</PresentationFormat>
  <Paragraphs>326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ACcord Submission Template</vt:lpstr>
      <vt:lpstr>Summary of AMP SG</vt:lpstr>
      <vt:lpstr>Abstract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v-qiyinan@oppo.com</dc:creator>
  <cp:keywords>CTPClassification=:VisualMarkings=, CTPClassification=CTP_IC:VisualMarkings=, CTPClassification=CTP_IC</cp:keywords>
  <cp:lastModifiedBy>Qi Yinan</cp:lastModifiedBy>
  <cp:revision>1538</cp:revision>
  <cp:lastPrinted>1998-02-10T13:28:00Z</cp:lastPrinted>
  <dcterms:created xsi:type="dcterms:W3CDTF">2009-12-02T19:05:00Z</dcterms:created>
  <dcterms:modified xsi:type="dcterms:W3CDTF">2023-09-08T15:15:08Z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