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3" r:id="rId3"/>
    <p:sldId id="354" r:id="rId4"/>
    <p:sldId id="364" r:id="rId5"/>
    <p:sldId id="367" r:id="rId6"/>
    <p:sldId id="358" r:id="rId7"/>
    <p:sldId id="368" r:id="rId8"/>
    <p:sldId id="34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, Jing" initials="MJ" lastIdx="1" clrIdx="0">
    <p:extLst>
      <p:ext uri="{19B8F6BF-5375-455C-9EA6-DF929625EA0E}">
        <p15:presenceInfo xmlns:p15="http://schemas.microsoft.com/office/powerpoint/2012/main" userId="MA, J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 autoAdjust="0"/>
    <p:restoredTop sz="86463"/>
  </p:normalViewPr>
  <p:slideViewPr>
    <p:cSldViewPr>
      <p:cViewPr varScale="1">
        <p:scale>
          <a:sx n="110" d="100"/>
          <a:sy n="110" d="100"/>
        </p:scale>
        <p:origin x="101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2256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68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6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3C2242-67B2-55AB-1208-59C300B35ED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Jing Ma (Toyota)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81FEE-3D10-BD2C-FF19-8EAFDC8CD37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8C2C7FB-D961-F384-A30A-261C180B5C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802.11-23-1520-0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8FF7EBA-2A43-957D-E379-9BE9EF844644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Jing Ma(Toyota)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68918" y="693466"/>
            <a:ext cx="1024994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Follow-up discussion on AIML model sharing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199773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F93B8C3-3470-E9AA-429C-D8753679DD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456924"/>
              </p:ext>
            </p:extLst>
          </p:nvPr>
        </p:nvGraphicFramePr>
        <p:xfrm>
          <a:off x="2438400" y="3556000"/>
          <a:ext cx="7877175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8255000" imgH="1600200" progId="Word.Document.8">
                  <p:embed/>
                </p:oleObj>
              </mc:Choice>
              <mc:Fallback>
                <p:oleObj name="文書" r:id="rId3" imgW="8255000" imgH="160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56000"/>
                        <a:ext cx="7877175" cy="1525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FCD8AD5-E1F9-D28B-50A7-80C40F17545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9E290DB9-EC1A-90B3-3CDC-EE7687E79AC6}"/>
              </a:ext>
            </a:extLst>
          </p:cNvPr>
          <p:cNvSpPr txBox="1">
            <a:spLocks/>
          </p:cNvSpPr>
          <p:nvPr/>
        </p:nvSpPr>
        <p:spPr>
          <a:xfrm>
            <a:off x="838200" y="271521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Sep. 2023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70F2-206B-9441-96A9-B03DEA16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F1FBF-5E6F-924F-AE32-7E94D3EDF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 sharing is one of the main use case of AIML TIG [1]</a:t>
            </a:r>
            <a:br>
              <a:rPr lang="en-US" altLang="ja-JP" dirty="0"/>
            </a:b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11-23/1349/r1 discussed that client selection is essential for model sharing use case [2]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for follow-up, the example client selection process is discussed in this submission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2D424-95CE-6C43-AA32-D78EDBF536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10F36-133A-9341-A4CB-EFBC2D4762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BCA9EB9-565C-3DB5-A741-6C4D612559DD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4397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A4F2BE-6940-0760-F916-57BF4E0CD2C3}"/>
              </a:ext>
            </a:extLst>
          </p:cNvPr>
          <p:cNvSpPr/>
          <p:nvPr/>
        </p:nvSpPr>
        <p:spPr>
          <a:xfrm>
            <a:off x="243367" y="1252933"/>
            <a:ext cx="1199251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Assumptions</a:t>
            </a:r>
          </a:p>
          <a:p>
            <a:pPr indent="-11205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 AP/central server owns the global model</a:t>
            </a:r>
          </a:p>
          <a:p>
            <a:pPr indent="-11205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 Many clients (participating devices) with different channel quality, 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computation capability, data samples, etc..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Each client is willing to train the model using local data.</a:t>
            </a:r>
          </a:p>
          <a:p>
            <a:pPr marL="342900" indent="-342900">
              <a:buFont typeface="Wingdings" pitchFamily="2" charset="2"/>
              <a:buChar char="ü"/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marL="288000" lvl="1" indent="0"/>
            <a:endParaRPr kumimoji="1" lang="en-US" altLang="ja-JP" sz="2000" dirty="0">
              <a:solidFill>
                <a:schemeClr val="tx1"/>
              </a:solidFill>
            </a:endParaRPr>
          </a:p>
          <a:p>
            <a:pPr marL="288000" lvl="1" indent="0"/>
            <a:endParaRPr kumimoji="1" lang="en-US" altLang="ja-JP" sz="2000" dirty="0">
              <a:solidFill>
                <a:schemeClr val="tx1"/>
              </a:solidFill>
            </a:endParaRPr>
          </a:p>
          <a:p>
            <a:pPr marL="23085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Work flow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① Client selection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	AP distributes client select function/parameters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Each client calculates select function result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e.g. channel quality, battery, computation capability of the 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client could be considered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Select clients 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→ e.g. all clients send select function results to AP, then AP selects top m clients for current round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E845CD-DE9B-69B0-F638-BB82B0844DE8}"/>
              </a:ext>
            </a:extLst>
          </p:cNvPr>
          <p:cNvSpPr txBox="1">
            <a:spLocks/>
          </p:cNvSpPr>
          <p:nvPr/>
        </p:nvSpPr>
        <p:spPr bwMode="auto">
          <a:xfrm>
            <a:off x="612776" y="586281"/>
            <a:ext cx="10361084" cy="836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/>
              <a:t>Discussion on example client selection process</a:t>
            </a:r>
          </a:p>
        </p:txBody>
      </p:sp>
      <p:sp>
        <p:nvSpPr>
          <p:cNvPr id="25" name="Date Placeholder 5">
            <a:extLst>
              <a:ext uri="{FF2B5EF4-FFF2-40B4-BE49-F238E27FC236}">
                <a16:creationId xmlns:a16="http://schemas.microsoft.com/office/drawing/2014/main" id="{39A495E7-639D-AC1F-28DE-1A3F1348F40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F2278A9-0BE1-C661-23EB-1B2E6AA45D9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E6B7AC2-5EAD-C2E7-DE45-AAAB818B1097}"/>
              </a:ext>
            </a:extLst>
          </p:cNvPr>
          <p:cNvGrpSpPr/>
          <p:nvPr/>
        </p:nvGrpSpPr>
        <p:grpSpPr>
          <a:xfrm>
            <a:off x="7169739" y="1365056"/>
            <a:ext cx="3505661" cy="1658907"/>
            <a:chOff x="7619538" y="1663687"/>
            <a:chExt cx="3505661" cy="165890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11FE2CA-789A-619B-A99B-2BABF87C0A17}"/>
                </a:ext>
              </a:extLst>
            </p:cNvPr>
            <p:cNvGrpSpPr/>
            <p:nvPr/>
          </p:nvGrpSpPr>
          <p:grpSpPr>
            <a:xfrm>
              <a:off x="7619538" y="1663687"/>
              <a:ext cx="3505661" cy="1658907"/>
              <a:chOff x="8434309" y="1441702"/>
              <a:chExt cx="3505661" cy="1658907"/>
            </a:xfrm>
          </p:grpSpPr>
          <p:grpSp>
            <p:nvGrpSpPr>
              <p:cNvPr id="68" name="组合 11">
                <a:extLst>
                  <a:ext uri="{FF2B5EF4-FFF2-40B4-BE49-F238E27FC236}">
                    <a16:creationId xmlns:a16="http://schemas.microsoft.com/office/drawing/2014/main" id="{91275B97-BE6D-A62E-D030-189FD1873D2D}"/>
                  </a:ext>
                </a:extLst>
              </p:cNvPr>
              <p:cNvGrpSpPr/>
              <p:nvPr/>
            </p:nvGrpSpPr>
            <p:grpSpPr>
              <a:xfrm>
                <a:off x="8467719" y="1447800"/>
                <a:ext cx="3472251" cy="1652809"/>
                <a:chOff x="8703867" y="2475703"/>
                <a:chExt cx="3472251" cy="1652809"/>
              </a:xfrm>
            </p:grpSpPr>
            <p:pic>
              <p:nvPicPr>
                <p:cNvPr id="69" name="内容占位符 7">
                  <a:extLst>
                    <a:ext uri="{FF2B5EF4-FFF2-40B4-BE49-F238E27FC236}">
                      <a16:creationId xmlns:a16="http://schemas.microsoft.com/office/drawing/2014/main" id="{39B9E477-2D6C-DC7F-E14C-39141595BD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70" name="图片 13">
                  <a:extLst>
                    <a:ext uri="{FF2B5EF4-FFF2-40B4-BE49-F238E27FC236}">
                      <a16:creationId xmlns:a16="http://schemas.microsoft.com/office/drawing/2014/main" id="{4BF3C270-FB73-D0E3-1C86-96F952C1E4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71" name="图片 14">
                  <a:extLst>
                    <a:ext uri="{FF2B5EF4-FFF2-40B4-BE49-F238E27FC236}">
                      <a16:creationId xmlns:a16="http://schemas.microsoft.com/office/drawing/2014/main" id="{8C24682C-D786-39C1-A613-7DBA1F083F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72" name="图片 15">
                  <a:extLst>
                    <a:ext uri="{FF2B5EF4-FFF2-40B4-BE49-F238E27FC236}">
                      <a16:creationId xmlns:a16="http://schemas.microsoft.com/office/drawing/2014/main" id="{641F21A3-3BE5-AB9F-C713-9867E7EBB6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73" name="文本框 16">
                  <a:extLst>
                    <a:ext uri="{FF2B5EF4-FFF2-40B4-BE49-F238E27FC236}">
                      <a16:creationId xmlns:a16="http://schemas.microsoft.com/office/drawing/2014/main" id="{3FDD143A-0AA4-8AEE-BD90-E189750B5DF0}"/>
                    </a:ext>
                  </a:extLst>
                </p:cNvPr>
                <p:cNvSpPr txBox="1"/>
                <p:nvPr/>
              </p:nvSpPr>
              <p:spPr>
                <a:xfrm>
                  <a:off x="8703867" y="3309153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文本框 17">
                  <a:extLst>
                    <a:ext uri="{FF2B5EF4-FFF2-40B4-BE49-F238E27FC236}">
                      <a16:creationId xmlns:a16="http://schemas.microsoft.com/office/drawing/2014/main" id="{BBF7AB51-0263-EC8A-DA1F-F15627FE68EE}"/>
                    </a:ext>
                  </a:extLst>
                </p:cNvPr>
                <p:cNvSpPr txBox="1"/>
                <p:nvPr/>
              </p:nvSpPr>
              <p:spPr>
                <a:xfrm>
                  <a:off x="9866015" y="3587474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文本框 18">
                  <a:extLst>
                    <a:ext uri="{FF2B5EF4-FFF2-40B4-BE49-F238E27FC236}">
                      <a16:creationId xmlns:a16="http://schemas.microsoft.com/office/drawing/2014/main" id="{68CDAC9D-F30B-64FB-670E-26DBB2C70C5E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7" name="直接箭头连接符 24">
                  <a:extLst>
                    <a:ext uri="{FF2B5EF4-FFF2-40B4-BE49-F238E27FC236}">
                      <a16:creationId xmlns:a16="http://schemas.microsoft.com/office/drawing/2014/main" id="{6D4B1DDC-5E4C-20B5-C601-03627D9D7E1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226973" y="3294934"/>
                  <a:ext cx="239179" cy="262836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78" name="直接箭头连接符 25">
                  <a:extLst>
                    <a:ext uri="{FF2B5EF4-FFF2-40B4-BE49-F238E27FC236}">
                      <a16:creationId xmlns:a16="http://schemas.microsoft.com/office/drawing/2014/main" id="{4401EEDE-EB83-B004-D734-B3A2C0BC00E3}"/>
                    </a:ext>
                  </a:extLst>
                </p:cNvPr>
                <p:cNvCxnSpPr>
                  <a:cxnSpLocks/>
                  <a:stCxn id="71" idx="0"/>
                </p:cNvCxnSpPr>
                <p:nvPr/>
              </p:nvCxnSpPr>
              <p:spPr bwMode="auto">
                <a:xfrm flipH="1" flipV="1">
                  <a:off x="9866015" y="3397613"/>
                  <a:ext cx="25328" cy="32400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79" name="直接箭头连接符 26">
                  <a:extLst>
                    <a:ext uri="{FF2B5EF4-FFF2-40B4-BE49-F238E27FC236}">
                      <a16:creationId xmlns:a16="http://schemas.microsoft.com/office/drawing/2014/main" id="{018C645A-3DC1-119B-68DD-DC6155AF485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024292" y="3130893"/>
                  <a:ext cx="613748" cy="43761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sp>
              <p:nvSpPr>
                <p:cNvPr id="80" name="矩形 28">
                  <a:extLst>
                    <a:ext uri="{FF2B5EF4-FFF2-40B4-BE49-F238E27FC236}">
                      <a16:creationId xmlns:a16="http://schemas.microsoft.com/office/drawing/2014/main" id="{4352E44E-09FA-917C-C873-07EFBC201EF4}"/>
                    </a:ext>
                  </a:extLst>
                </p:cNvPr>
                <p:cNvSpPr/>
                <p:nvPr/>
              </p:nvSpPr>
              <p:spPr>
                <a:xfrm>
                  <a:off x="10073835" y="2785364"/>
                  <a:ext cx="2102283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 distributes client selection function/parameters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文本框 29">
                  <a:extLst>
                    <a:ext uri="{FF2B5EF4-FFF2-40B4-BE49-F238E27FC236}">
                      <a16:creationId xmlns:a16="http://schemas.microsoft.com/office/drawing/2014/main" id="{3A37EFD2-733E-0EBD-18B0-3505E057EDE5}"/>
                    </a:ext>
                  </a:extLst>
                </p:cNvPr>
                <p:cNvSpPr txBox="1"/>
                <p:nvPr/>
              </p:nvSpPr>
              <p:spPr>
                <a:xfrm>
                  <a:off x="10699613" y="3368000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122" name="图片 13">
                <a:extLst>
                  <a:ext uri="{FF2B5EF4-FFF2-40B4-BE49-F238E27FC236}">
                    <a16:creationId xmlns:a16="http://schemas.microsoft.com/office/drawing/2014/main" id="{E7E90E7B-9821-AD9F-979F-B79032D79D8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b="35329"/>
              <a:stretch/>
            </p:blipFill>
            <p:spPr>
              <a:xfrm>
                <a:off x="8467719" y="1667461"/>
                <a:ext cx="443408" cy="406894"/>
              </a:xfrm>
              <a:prstGeom prst="rect">
                <a:avLst/>
              </a:prstGeom>
            </p:spPr>
          </p:pic>
          <p:sp>
            <p:nvSpPr>
              <p:cNvPr id="2" name="文本框 16">
                <a:extLst>
                  <a:ext uri="{FF2B5EF4-FFF2-40B4-BE49-F238E27FC236}">
                    <a16:creationId xmlns:a16="http://schemas.microsoft.com/office/drawing/2014/main" id="{2E45CAC5-BC6C-4442-7AAC-678C576B8EBF}"/>
                  </a:ext>
                </a:extLst>
              </p:cNvPr>
              <p:cNvSpPr txBox="1"/>
              <p:nvPr/>
            </p:nvSpPr>
            <p:spPr>
              <a:xfrm>
                <a:off x="8434309" y="1441702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" name="直接箭头连接符 24">
              <a:extLst>
                <a:ext uri="{FF2B5EF4-FFF2-40B4-BE49-F238E27FC236}">
                  <a16:creationId xmlns:a16="http://schemas.microsoft.com/office/drawing/2014/main" id="{55455DBF-F928-0112-DF32-3C2A0F8B30D9}"/>
                </a:ext>
              </a:extLst>
            </p:cNvPr>
            <p:cNvCxnSpPr>
              <a:cxnSpLocks/>
              <a:stCxn id="122" idx="3"/>
            </p:cNvCxnSpPr>
            <p:nvPr/>
          </p:nvCxnSpPr>
          <p:spPr bwMode="auto">
            <a:xfrm>
              <a:off x="8096356" y="2092893"/>
              <a:ext cx="339287" cy="1001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D85C65B-FDC0-BA8D-9CB1-5A8F6290EFD0}"/>
              </a:ext>
            </a:extLst>
          </p:cNvPr>
          <p:cNvGrpSpPr/>
          <p:nvPr/>
        </p:nvGrpSpPr>
        <p:grpSpPr>
          <a:xfrm>
            <a:off x="9194268" y="3130927"/>
            <a:ext cx="3104930" cy="1806306"/>
            <a:chOff x="8477470" y="3743698"/>
            <a:chExt cx="3104930" cy="180630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09DC3D2-B685-569C-D1A2-63D59BF76CAD}"/>
                </a:ext>
              </a:extLst>
            </p:cNvPr>
            <p:cNvGrpSpPr/>
            <p:nvPr/>
          </p:nvGrpSpPr>
          <p:grpSpPr>
            <a:xfrm>
              <a:off x="8477470" y="3743698"/>
              <a:ext cx="2900086" cy="1806306"/>
              <a:chOff x="8477470" y="3743698"/>
              <a:chExt cx="2900086" cy="1806306"/>
            </a:xfrm>
          </p:grpSpPr>
          <p:grpSp>
            <p:nvGrpSpPr>
              <p:cNvPr id="98" name="组合 11">
                <a:extLst>
                  <a:ext uri="{FF2B5EF4-FFF2-40B4-BE49-F238E27FC236}">
                    <a16:creationId xmlns:a16="http://schemas.microsoft.com/office/drawing/2014/main" id="{6DA1285B-29FD-2AED-45E0-3397C242DDFF}"/>
                  </a:ext>
                </a:extLst>
              </p:cNvPr>
              <p:cNvGrpSpPr/>
              <p:nvPr/>
            </p:nvGrpSpPr>
            <p:grpSpPr>
              <a:xfrm>
                <a:off x="8653067" y="3897195"/>
                <a:ext cx="2724489" cy="1652809"/>
                <a:chOff x="8776980" y="2475703"/>
                <a:chExt cx="2724489" cy="1652809"/>
              </a:xfrm>
            </p:grpSpPr>
            <p:pic>
              <p:nvPicPr>
                <p:cNvPr id="99" name="内容占位符 7">
                  <a:extLst>
                    <a:ext uri="{FF2B5EF4-FFF2-40B4-BE49-F238E27FC236}">
                      <a16:creationId xmlns:a16="http://schemas.microsoft.com/office/drawing/2014/main" id="{9BEFA0EE-0B19-D3BA-C275-7564394F5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00" name="图片 13">
                  <a:extLst>
                    <a:ext uri="{FF2B5EF4-FFF2-40B4-BE49-F238E27FC236}">
                      <a16:creationId xmlns:a16="http://schemas.microsoft.com/office/drawing/2014/main" id="{50161A20-1D96-7D5F-5CDC-3D6C7C607E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101" name="图片 14">
                  <a:extLst>
                    <a:ext uri="{FF2B5EF4-FFF2-40B4-BE49-F238E27FC236}">
                      <a16:creationId xmlns:a16="http://schemas.microsoft.com/office/drawing/2014/main" id="{D80DDC30-5EF6-3955-F5AA-E67BD62B44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102" name="图片 15">
                  <a:extLst>
                    <a:ext uri="{FF2B5EF4-FFF2-40B4-BE49-F238E27FC236}">
                      <a16:creationId xmlns:a16="http://schemas.microsoft.com/office/drawing/2014/main" id="{C4929BDB-7124-70B8-1446-ACD532EBFA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103" name="文本框 16">
                  <a:extLst>
                    <a:ext uri="{FF2B5EF4-FFF2-40B4-BE49-F238E27FC236}">
                      <a16:creationId xmlns:a16="http://schemas.microsoft.com/office/drawing/2014/main" id="{4CAB5D4A-0521-B514-DC19-47A425F49FB6}"/>
                    </a:ext>
                  </a:extLst>
                </p:cNvPr>
                <p:cNvSpPr txBox="1"/>
                <p:nvPr/>
              </p:nvSpPr>
              <p:spPr>
                <a:xfrm>
                  <a:off x="8776980" y="3301630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文本框 17">
                  <a:extLst>
                    <a:ext uri="{FF2B5EF4-FFF2-40B4-BE49-F238E27FC236}">
                      <a16:creationId xmlns:a16="http://schemas.microsoft.com/office/drawing/2014/main" id="{77E5E6F3-5FEC-90D4-6198-10CBE4227FDB}"/>
                    </a:ext>
                  </a:extLst>
                </p:cNvPr>
                <p:cNvSpPr txBox="1"/>
                <p:nvPr/>
              </p:nvSpPr>
              <p:spPr>
                <a:xfrm>
                  <a:off x="9664361" y="3512537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文本框 18">
                  <a:extLst>
                    <a:ext uri="{FF2B5EF4-FFF2-40B4-BE49-F238E27FC236}">
                      <a16:creationId xmlns:a16="http://schemas.microsoft.com/office/drawing/2014/main" id="{2FF390C8-B78E-BCE3-B741-C1B360118189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0" name="文本框 29">
                  <a:extLst>
                    <a:ext uri="{FF2B5EF4-FFF2-40B4-BE49-F238E27FC236}">
                      <a16:creationId xmlns:a16="http://schemas.microsoft.com/office/drawing/2014/main" id="{6FCB54ED-BDC5-011F-8158-24C73D203E79}"/>
                    </a:ext>
                  </a:extLst>
                </p:cNvPr>
                <p:cNvSpPr txBox="1"/>
                <p:nvPr/>
              </p:nvSpPr>
              <p:spPr>
                <a:xfrm>
                  <a:off x="10627602" y="3325596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9" name="円弧 118">
                <a:extLst>
                  <a:ext uri="{FF2B5EF4-FFF2-40B4-BE49-F238E27FC236}">
                    <a16:creationId xmlns:a16="http://schemas.microsoft.com/office/drawing/2014/main" id="{A955E9C4-8598-919E-4435-7827CF593517}"/>
                  </a:ext>
                </a:extLst>
              </p:cNvPr>
              <p:cNvSpPr/>
              <p:nvPr/>
            </p:nvSpPr>
            <p:spPr bwMode="auto">
              <a:xfrm rot="20247551">
                <a:off x="8553670" y="4999200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0" name="円弧 119">
                <a:extLst>
                  <a:ext uri="{FF2B5EF4-FFF2-40B4-BE49-F238E27FC236}">
                    <a16:creationId xmlns:a16="http://schemas.microsoft.com/office/drawing/2014/main" id="{3AE9D143-D813-246A-BB84-338D01DD612D}"/>
                  </a:ext>
                </a:extLst>
              </p:cNvPr>
              <p:cNvSpPr/>
              <p:nvPr/>
            </p:nvSpPr>
            <p:spPr bwMode="auto">
              <a:xfrm rot="20247551">
                <a:off x="9372474" y="5181497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1" name="円弧 120">
                <a:extLst>
                  <a:ext uri="{FF2B5EF4-FFF2-40B4-BE49-F238E27FC236}">
                    <a16:creationId xmlns:a16="http://schemas.microsoft.com/office/drawing/2014/main" id="{7996AC11-282B-34F2-B372-4B85074DFF3F}"/>
                  </a:ext>
                </a:extLst>
              </p:cNvPr>
              <p:cNvSpPr/>
              <p:nvPr/>
            </p:nvSpPr>
            <p:spPr bwMode="auto">
              <a:xfrm rot="20247551">
                <a:off x="10270311" y="5043615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pic>
            <p:nvPicPr>
              <p:cNvPr id="123" name="图片 13">
                <a:extLst>
                  <a:ext uri="{FF2B5EF4-FFF2-40B4-BE49-F238E27FC236}">
                    <a16:creationId xmlns:a16="http://schemas.microsoft.com/office/drawing/2014/main" id="{ED1822A3-7182-AD7B-6369-B3A1F75451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b="35329"/>
              <a:stretch/>
            </p:blipFill>
            <p:spPr>
              <a:xfrm>
                <a:off x="8650188" y="3966908"/>
                <a:ext cx="443408" cy="406894"/>
              </a:xfrm>
              <a:prstGeom prst="rect">
                <a:avLst/>
              </a:prstGeom>
            </p:spPr>
          </p:pic>
          <p:sp>
            <p:nvSpPr>
              <p:cNvPr id="5" name="文本框 16">
                <a:extLst>
                  <a:ext uri="{FF2B5EF4-FFF2-40B4-BE49-F238E27FC236}">
                    <a16:creationId xmlns:a16="http://schemas.microsoft.com/office/drawing/2014/main" id="{2C2AACAC-F13F-A2EB-8237-526A278CA4DE}"/>
                  </a:ext>
                </a:extLst>
              </p:cNvPr>
              <p:cNvSpPr txBox="1"/>
              <p:nvPr/>
            </p:nvSpPr>
            <p:spPr>
              <a:xfrm>
                <a:off x="8609798" y="3743698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30777A9D-BDCD-8C2B-65C2-DFB46CDC6D1C}"/>
                  </a:ext>
                </a:extLst>
              </p:cNvPr>
              <p:cNvSpPr/>
              <p:nvPr/>
            </p:nvSpPr>
            <p:spPr bwMode="auto">
              <a:xfrm rot="20247551">
                <a:off x="8477470" y="4060051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2" name="矩形 28">
              <a:extLst>
                <a:ext uri="{FF2B5EF4-FFF2-40B4-BE49-F238E27FC236}">
                  <a16:creationId xmlns:a16="http://schemas.microsoft.com/office/drawing/2014/main" id="{556E8076-75F0-98A5-474C-F613AE0D8739}"/>
                </a:ext>
              </a:extLst>
            </p:cNvPr>
            <p:cNvSpPr/>
            <p:nvPr/>
          </p:nvSpPr>
          <p:spPr>
            <a:xfrm>
              <a:off x="9736653" y="4077865"/>
              <a:ext cx="18457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Each client calculates its select function result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F1F64E9-A0F2-7923-ABBC-270E92DE4D78}"/>
              </a:ext>
            </a:extLst>
          </p:cNvPr>
          <p:cNvGrpSpPr/>
          <p:nvPr/>
        </p:nvGrpSpPr>
        <p:grpSpPr>
          <a:xfrm>
            <a:off x="5370250" y="3588306"/>
            <a:ext cx="3451502" cy="2001472"/>
            <a:chOff x="5370250" y="3588306"/>
            <a:chExt cx="3451502" cy="200147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18CAD73B-9897-F427-34A3-39E7F7FB7D41}"/>
                </a:ext>
              </a:extLst>
            </p:cNvPr>
            <p:cNvGrpSpPr/>
            <p:nvPr/>
          </p:nvGrpSpPr>
          <p:grpSpPr>
            <a:xfrm>
              <a:off x="5370250" y="3930871"/>
              <a:ext cx="3451502" cy="1658907"/>
              <a:chOff x="7619538" y="1663687"/>
              <a:chExt cx="3451502" cy="1658907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7160BED7-F240-8032-288C-A48F1B3A410B}"/>
                  </a:ext>
                </a:extLst>
              </p:cNvPr>
              <p:cNvGrpSpPr/>
              <p:nvPr/>
            </p:nvGrpSpPr>
            <p:grpSpPr>
              <a:xfrm>
                <a:off x="7619538" y="1663687"/>
                <a:ext cx="3451502" cy="1658907"/>
                <a:chOff x="8434309" y="1441702"/>
                <a:chExt cx="3451502" cy="1658907"/>
              </a:xfrm>
            </p:grpSpPr>
            <p:grpSp>
              <p:nvGrpSpPr>
                <p:cNvPr id="18" name="组合 11">
                  <a:extLst>
                    <a:ext uri="{FF2B5EF4-FFF2-40B4-BE49-F238E27FC236}">
                      <a16:creationId xmlns:a16="http://schemas.microsoft.com/office/drawing/2014/main" id="{D0107401-F477-72AF-EC34-7EC66B569A84}"/>
                    </a:ext>
                  </a:extLst>
                </p:cNvPr>
                <p:cNvGrpSpPr/>
                <p:nvPr/>
              </p:nvGrpSpPr>
              <p:grpSpPr>
                <a:xfrm>
                  <a:off x="8467719" y="1447800"/>
                  <a:ext cx="3418092" cy="1652809"/>
                  <a:chOff x="8703867" y="2475703"/>
                  <a:chExt cx="3418092" cy="1652809"/>
                </a:xfrm>
              </p:grpSpPr>
              <p:pic>
                <p:nvPicPr>
                  <p:cNvPr id="21" name="内容占位符 7">
                    <a:extLst>
                      <a:ext uri="{FF2B5EF4-FFF2-40B4-BE49-F238E27FC236}">
                        <a16:creationId xmlns:a16="http://schemas.microsoft.com/office/drawing/2014/main" id="{A3720FA3-83FD-E234-81B5-D35DF3CCDF2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b="23673"/>
                  <a:stretch/>
                </p:blipFill>
                <p:spPr bwMode="auto">
                  <a:xfrm>
                    <a:off x="9486562" y="2475703"/>
                    <a:ext cx="381283" cy="779035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</p:pic>
              <p:pic>
                <p:nvPicPr>
                  <p:cNvPr id="22" name="图片 13">
                    <a:extLst>
                      <a:ext uri="{FF2B5EF4-FFF2-40B4-BE49-F238E27FC236}">
                        <a16:creationId xmlns:a16="http://schemas.microsoft.com/office/drawing/2014/main" id="{C34387C9-7573-D6C2-EB44-7C1CC49F63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8886726" y="3528568"/>
                    <a:ext cx="443408" cy="406894"/>
                  </a:xfrm>
                  <a:prstGeom prst="rect">
                    <a:avLst/>
                  </a:prstGeom>
                </p:spPr>
              </p:pic>
              <p:pic>
                <p:nvPicPr>
                  <p:cNvPr id="23" name="图片 14">
                    <a:extLst>
                      <a:ext uri="{FF2B5EF4-FFF2-40B4-BE49-F238E27FC236}">
                        <a16:creationId xmlns:a16="http://schemas.microsoft.com/office/drawing/2014/main" id="{52EAF548-51BD-0119-57D0-F707E76D115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9669639" y="3721618"/>
                    <a:ext cx="443408" cy="406894"/>
                  </a:xfrm>
                  <a:prstGeom prst="rect">
                    <a:avLst/>
                  </a:prstGeom>
                </p:spPr>
              </p:pic>
              <p:pic>
                <p:nvPicPr>
                  <p:cNvPr id="24" name="图片 15">
                    <a:extLst>
                      <a:ext uri="{FF2B5EF4-FFF2-40B4-BE49-F238E27FC236}">
                        <a16:creationId xmlns:a16="http://schemas.microsoft.com/office/drawing/2014/main" id="{87ECEE68-BFB8-1DFF-9AA1-0727597834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10321952" y="3554905"/>
                    <a:ext cx="443408" cy="406894"/>
                  </a:xfrm>
                  <a:prstGeom prst="rect">
                    <a:avLst/>
                  </a:prstGeom>
                </p:spPr>
              </p:pic>
              <p:sp>
                <p:nvSpPr>
                  <p:cNvPr id="27" name="文本框 16">
                    <a:extLst>
                      <a:ext uri="{FF2B5EF4-FFF2-40B4-BE49-F238E27FC236}">
                        <a16:creationId xmlns:a16="http://schemas.microsoft.com/office/drawing/2014/main" id="{E6DA4564-BC35-6131-EF46-490F5631894E}"/>
                      </a:ext>
                    </a:extLst>
                  </p:cNvPr>
                  <p:cNvSpPr txBox="1"/>
                  <p:nvPr/>
                </p:nvSpPr>
                <p:spPr>
                  <a:xfrm>
                    <a:off x="8703867" y="3309153"/>
                    <a:ext cx="83596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STA2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文本框 17">
                    <a:extLst>
                      <a:ext uri="{FF2B5EF4-FFF2-40B4-BE49-F238E27FC236}">
                        <a16:creationId xmlns:a16="http://schemas.microsoft.com/office/drawing/2014/main" id="{972DC87A-0676-B508-F505-504BB0F41F2E}"/>
                      </a:ext>
                    </a:extLst>
                  </p:cNvPr>
                  <p:cNvSpPr txBox="1"/>
                  <p:nvPr/>
                </p:nvSpPr>
                <p:spPr>
                  <a:xfrm>
                    <a:off x="9866015" y="3587474"/>
                    <a:ext cx="8462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 3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" name="文本框 18">
                    <a:extLst>
                      <a:ext uri="{FF2B5EF4-FFF2-40B4-BE49-F238E27FC236}">
                        <a16:creationId xmlns:a16="http://schemas.microsoft.com/office/drawing/2014/main" id="{4F912638-9C38-EC3C-E8C7-9B2481DF24A8}"/>
                      </a:ext>
                    </a:extLst>
                  </p:cNvPr>
                  <p:cNvSpPr txBox="1"/>
                  <p:nvPr/>
                </p:nvSpPr>
                <p:spPr>
                  <a:xfrm>
                    <a:off x="9486562" y="3241945"/>
                    <a:ext cx="62091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AP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30" name="直接箭头连接符 24">
                    <a:extLst>
                      <a:ext uri="{FF2B5EF4-FFF2-40B4-BE49-F238E27FC236}">
                        <a16:creationId xmlns:a16="http://schemas.microsoft.com/office/drawing/2014/main" id="{D8A6A927-70B9-EE46-C9D6-AD8A6BD81A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9218983" y="3149516"/>
                    <a:ext cx="281580" cy="295876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1" name="直接箭头连接符 25">
                    <a:extLst>
                      <a:ext uri="{FF2B5EF4-FFF2-40B4-BE49-F238E27FC236}">
                        <a16:creationId xmlns:a16="http://schemas.microsoft.com/office/drawing/2014/main" id="{EFB8D3BE-7B29-84A9-654A-59E1BE083421}"/>
                      </a:ext>
                    </a:extLst>
                  </p:cNvPr>
                  <p:cNvCxnSpPr>
                    <a:cxnSpLocks/>
                    <a:stCxn id="29" idx="0"/>
                  </p:cNvCxnSpPr>
                  <p:nvPr/>
                </p:nvCxnSpPr>
                <p:spPr bwMode="auto">
                  <a:xfrm>
                    <a:off x="9797020" y="3241945"/>
                    <a:ext cx="147850" cy="295963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2" name="直接箭头连接符 26">
                    <a:extLst>
                      <a:ext uri="{FF2B5EF4-FFF2-40B4-BE49-F238E27FC236}">
                        <a16:creationId xmlns:a16="http://schemas.microsoft.com/office/drawing/2014/main" id="{2D400635-072C-1995-BC35-3FD3CA15C7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857039" y="3016196"/>
                    <a:ext cx="624537" cy="499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sp>
                <p:nvSpPr>
                  <p:cNvPr id="33" name="矩形 28">
                    <a:extLst>
                      <a:ext uri="{FF2B5EF4-FFF2-40B4-BE49-F238E27FC236}">
                        <a16:creationId xmlns:a16="http://schemas.microsoft.com/office/drawing/2014/main" id="{7A4DC11A-45DA-B275-D985-09898F988420}"/>
                      </a:ext>
                    </a:extLst>
                  </p:cNvPr>
                  <p:cNvSpPr/>
                  <p:nvPr/>
                </p:nvSpPr>
                <p:spPr>
                  <a:xfrm>
                    <a:off x="10064889" y="2852503"/>
                    <a:ext cx="205707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Each client sends its selection function result to AP</a:t>
                    </a:r>
                  </a:p>
                </p:txBody>
              </p:sp>
              <p:sp>
                <p:nvSpPr>
                  <p:cNvPr id="34" name="文本框 29">
                    <a:extLst>
                      <a:ext uri="{FF2B5EF4-FFF2-40B4-BE49-F238E27FC236}">
                        <a16:creationId xmlns:a16="http://schemas.microsoft.com/office/drawing/2014/main" id="{91DCF467-364D-E305-170E-E1C849DF479C}"/>
                      </a:ext>
                    </a:extLst>
                  </p:cNvPr>
                  <p:cNvSpPr txBox="1"/>
                  <p:nvPr/>
                </p:nvSpPr>
                <p:spPr>
                  <a:xfrm>
                    <a:off x="10552236" y="3376488"/>
                    <a:ext cx="87386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 4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pic>
              <p:nvPicPr>
                <p:cNvPr id="19" name="图片 13">
                  <a:extLst>
                    <a:ext uri="{FF2B5EF4-FFF2-40B4-BE49-F238E27FC236}">
                      <a16:creationId xmlns:a16="http://schemas.microsoft.com/office/drawing/2014/main" id="{857125AF-B424-C7C4-94A6-16D8B6DAB6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467719" y="1667461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20" name="文本框 16">
                  <a:extLst>
                    <a:ext uri="{FF2B5EF4-FFF2-40B4-BE49-F238E27FC236}">
                      <a16:creationId xmlns:a16="http://schemas.microsoft.com/office/drawing/2014/main" id="{DCD2CC53-30A3-60E7-6E8D-4F7E47A7B877}"/>
                    </a:ext>
                  </a:extLst>
                </p:cNvPr>
                <p:cNvSpPr txBox="1"/>
                <p:nvPr/>
              </p:nvSpPr>
              <p:spPr>
                <a:xfrm>
                  <a:off x="8434309" y="1441702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1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7" name="直接箭头连接符 24">
                <a:extLst>
                  <a:ext uri="{FF2B5EF4-FFF2-40B4-BE49-F238E27FC236}">
                    <a16:creationId xmlns:a16="http://schemas.microsoft.com/office/drawing/2014/main" id="{3EC44E11-34E8-77D8-C9DF-000316BA84AF}"/>
                  </a:ext>
                </a:extLst>
              </p:cNvPr>
              <p:cNvCxnSpPr>
                <a:cxnSpLocks/>
                <a:stCxn id="21" idx="1"/>
                <a:endCxn id="19" idx="3"/>
              </p:cNvCxnSpPr>
              <p:nvPr/>
            </p:nvCxnSpPr>
            <p:spPr bwMode="auto">
              <a:xfrm flipH="1">
                <a:off x="8096356" y="2059303"/>
                <a:ext cx="339287" cy="3359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</p:grpSp>
        <p:sp>
          <p:nvSpPr>
            <p:cNvPr id="46" name="円弧 45">
              <a:extLst>
                <a:ext uri="{FF2B5EF4-FFF2-40B4-BE49-F238E27FC236}">
                  <a16:creationId xmlns:a16="http://schemas.microsoft.com/office/drawing/2014/main" id="{3392CE4B-BF80-BA21-0184-03BF78AD0DEA}"/>
                </a:ext>
              </a:extLst>
            </p:cNvPr>
            <p:cNvSpPr/>
            <p:nvPr/>
          </p:nvSpPr>
          <p:spPr bwMode="auto">
            <a:xfrm rot="5896681">
              <a:off x="6241408" y="3572562"/>
              <a:ext cx="288203" cy="319691"/>
            </a:xfrm>
            <a:prstGeom prst="arc">
              <a:avLst>
                <a:gd name="adj1" fmla="val 2854842"/>
                <a:gd name="adj2" fmla="val 0"/>
              </a:avLst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矩形 28">
              <a:extLst>
                <a:ext uri="{FF2B5EF4-FFF2-40B4-BE49-F238E27FC236}">
                  <a16:creationId xmlns:a16="http://schemas.microsoft.com/office/drawing/2014/main" id="{B88DCE97-3ABA-4D6D-FB16-304A01B8FF1B}"/>
                </a:ext>
              </a:extLst>
            </p:cNvPr>
            <p:cNvSpPr/>
            <p:nvPr/>
          </p:nvSpPr>
          <p:spPr>
            <a:xfrm>
              <a:off x="6553560" y="3651721"/>
              <a:ext cx="163993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 selects clients for current training round</a:t>
              </a:r>
            </a:p>
          </p:txBody>
        </p:sp>
      </p:grpSp>
      <p:sp>
        <p:nvSpPr>
          <p:cNvPr id="48" name="右矢印 47">
            <a:extLst>
              <a:ext uri="{FF2B5EF4-FFF2-40B4-BE49-F238E27FC236}">
                <a16:creationId xmlns:a16="http://schemas.microsoft.com/office/drawing/2014/main" id="{7DA0FFBA-753F-2C32-94B7-F3AAD36BABE7}"/>
              </a:ext>
            </a:extLst>
          </p:cNvPr>
          <p:cNvSpPr/>
          <p:nvPr/>
        </p:nvSpPr>
        <p:spPr bwMode="auto">
          <a:xfrm rot="2917952">
            <a:off x="10572924" y="2826970"/>
            <a:ext cx="466990" cy="28436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0B7158A3-E222-1FB5-4C66-EFDFF57F6FA4}"/>
              </a:ext>
            </a:extLst>
          </p:cNvPr>
          <p:cNvSpPr/>
          <p:nvPr/>
        </p:nvSpPr>
        <p:spPr bwMode="auto">
          <a:xfrm>
            <a:off x="7010400" y="1295400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26B16F59-F7E0-66F2-5FA0-76B591932B0E}"/>
              </a:ext>
            </a:extLst>
          </p:cNvPr>
          <p:cNvSpPr/>
          <p:nvPr/>
        </p:nvSpPr>
        <p:spPr bwMode="auto">
          <a:xfrm>
            <a:off x="9087656" y="3147596"/>
            <a:ext cx="2997670" cy="187452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8A18DC7F-4DF7-E77F-4E7C-C2E6B07BD52A}"/>
              </a:ext>
            </a:extLst>
          </p:cNvPr>
          <p:cNvSpPr/>
          <p:nvPr/>
        </p:nvSpPr>
        <p:spPr bwMode="auto">
          <a:xfrm>
            <a:off x="5403660" y="3495101"/>
            <a:ext cx="3283233" cy="213684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右矢印 52">
            <a:extLst>
              <a:ext uri="{FF2B5EF4-FFF2-40B4-BE49-F238E27FC236}">
                <a16:creationId xmlns:a16="http://schemas.microsoft.com/office/drawing/2014/main" id="{BF4224D4-9E04-76D2-EB09-49F83B6C8BE2}"/>
              </a:ext>
            </a:extLst>
          </p:cNvPr>
          <p:cNvSpPr/>
          <p:nvPr/>
        </p:nvSpPr>
        <p:spPr bwMode="auto">
          <a:xfrm rot="8685997">
            <a:off x="8749855" y="5068013"/>
            <a:ext cx="466990" cy="28436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15AE1C1-5399-19EE-EA9A-90AFFE468530}"/>
              </a:ext>
            </a:extLst>
          </p:cNvPr>
          <p:cNvCxnSpPr/>
          <p:nvPr/>
        </p:nvCxnSpPr>
        <p:spPr bwMode="auto">
          <a:xfrm>
            <a:off x="381000" y="3130927"/>
            <a:ext cx="5482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9DF30EE-8D0F-2054-7FE9-8D72AFD41599}"/>
              </a:ext>
            </a:extLst>
          </p:cNvPr>
          <p:cNvSpPr txBox="1"/>
          <p:nvPr/>
        </p:nvSpPr>
        <p:spPr>
          <a:xfrm>
            <a:off x="965227" y="2929405"/>
            <a:ext cx="6578573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/>
            <a:r>
              <a:rPr kumimoji="1" lang="en-US" altLang="ja-JP" sz="2000" dirty="0">
                <a:solidFill>
                  <a:schemeClr val="tx1"/>
                </a:solidFill>
                <a:latin typeface="+mn-lt"/>
              </a:rPr>
              <a:t>Involving all clients to training process may cause inefficiency  </a:t>
            </a:r>
            <a:endParaRPr kumimoji="1" lang="ja-JP" alt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029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E845CD-DE9B-69B0-F638-BB82B0844DE8}"/>
              </a:ext>
            </a:extLst>
          </p:cNvPr>
          <p:cNvSpPr txBox="1">
            <a:spLocks/>
          </p:cNvSpPr>
          <p:nvPr/>
        </p:nvSpPr>
        <p:spPr bwMode="auto">
          <a:xfrm>
            <a:off x="612776" y="586280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/>
              <a:t>Discussion on example client selection process</a:t>
            </a:r>
          </a:p>
        </p:txBody>
      </p:sp>
      <p:sp>
        <p:nvSpPr>
          <p:cNvPr id="25" name="Date Placeholder 5">
            <a:extLst>
              <a:ext uri="{FF2B5EF4-FFF2-40B4-BE49-F238E27FC236}">
                <a16:creationId xmlns:a16="http://schemas.microsoft.com/office/drawing/2014/main" id="{39A495E7-639D-AC1F-28DE-1A3F1348F40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F2278A9-0BE1-C661-23EB-1B2E6AA45D9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A4F2BE-6940-0760-F916-57BF4E0CD2C3}"/>
              </a:ext>
            </a:extLst>
          </p:cNvPr>
          <p:cNvSpPr/>
          <p:nvPr/>
        </p:nvSpPr>
        <p:spPr>
          <a:xfrm>
            <a:off x="160220" y="1396698"/>
            <a:ext cx="857445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Work flow</a:t>
            </a:r>
            <a:r>
              <a:rPr kumimoji="1" lang="en-US" altLang="ja-JP" sz="1800" dirty="0">
                <a:solidFill>
                  <a:schemeClr val="tx1"/>
                </a:solidFill>
              </a:rPr>
              <a:t>	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②</a:t>
            </a:r>
            <a:r>
              <a:rPr kumimoji="1" lang="en-US" altLang="ja-JP" sz="1800" dirty="0">
                <a:solidFill>
                  <a:schemeClr val="tx1"/>
                </a:solidFill>
              </a:rPr>
              <a:t> AP distributes the global model to the selected clients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③</a:t>
            </a:r>
            <a:r>
              <a:rPr kumimoji="1" lang="en-US" altLang="ja-JP" sz="1800" dirty="0">
                <a:solidFill>
                  <a:schemeClr val="tx1"/>
                </a:solidFill>
              </a:rPr>
              <a:t> Selected clients do local model training and upload local model to AP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④</a:t>
            </a:r>
            <a:r>
              <a:rPr kumimoji="1" lang="en-US" altLang="ja-JP" sz="1800" dirty="0">
                <a:solidFill>
                  <a:schemeClr val="tx1"/>
                </a:solidFill>
              </a:rPr>
              <a:t> AP aggregates and updates global model for next training round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Then go back to Step</a:t>
            </a:r>
            <a:r>
              <a:rPr kumimoji="1" lang="ja-JP" altLang="en-US" sz="1800">
                <a:solidFill>
                  <a:schemeClr val="tx1"/>
                </a:solidFill>
              </a:rPr>
              <a:t>①</a:t>
            </a:r>
            <a:r>
              <a:rPr kumimoji="1" lang="en-US" altLang="ja-JP" sz="1800" dirty="0">
                <a:solidFill>
                  <a:schemeClr val="tx1"/>
                </a:solidFill>
              </a:rPr>
              <a:t> until certain criteria are met.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45E94940-DDE0-1FBE-7F12-30A03FFABC08}"/>
              </a:ext>
            </a:extLst>
          </p:cNvPr>
          <p:cNvGrpSpPr/>
          <p:nvPr/>
        </p:nvGrpSpPr>
        <p:grpSpPr>
          <a:xfrm>
            <a:off x="9080564" y="3381273"/>
            <a:ext cx="3113267" cy="1752122"/>
            <a:chOff x="8451088" y="3453640"/>
            <a:chExt cx="3113267" cy="1752122"/>
          </a:xfrm>
        </p:grpSpPr>
        <p:grpSp>
          <p:nvGrpSpPr>
            <p:cNvPr id="2" name="组合 11">
              <a:extLst>
                <a:ext uri="{FF2B5EF4-FFF2-40B4-BE49-F238E27FC236}">
                  <a16:creationId xmlns:a16="http://schemas.microsoft.com/office/drawing/2014/main" id="{882D4456-2F0D-614A-068C-23A4F3DAE3F0}"/>
                </a:ext>
              </a:extLst>
            </p:cNvPr>
            <p:cNvGrpSpPr/>
            <p:nvPr/>
          </p:nvGrpSpPr>
          <p:grpSpPr>
            <a:xfrm>
              <a:off x="8661100" y="3453640"/>
              <a:ext cx="2903255" cy="1752122"/>
              <a:chOff x="8703867" y="2376390"/>
              <a:chExt cx="2903255" cy="1752122"/>
            </a:xfrm>
          </p:grpSpPr>
          <p:pic>
            <p:nvPicPr>
              <p:cNvPr id="5" name="内容占位符 7">
                <a:extLst>
                  <a:ext uri="{FF2B5EF4-FFF2-40B4-BE49-F238E27FC236}">
                    <a16:creationId xmlns:a16="http://schemas.microsoft.com/office/drawing/2014/main" id="{7A582113-29A2-B769-D9EB-80B112171EF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23673"/>
              <a:stretch/>
            </p:blipFill>
            <p:spPr bwMode="auto">
              <a:xfrm>
                <a:off x="9486562" y="2475703"/>
                <a:ext cx="381283" cy="7790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pic>
            <p:nvPicPr>
              <p:cNvPr id="6" name="图片 13">
                <a:extLst>
                  <a:ext uri="{FF2B5EF4-FFF2-40B4-BE49-F238E27FC236}">
                    <a16:creationId xmlns:a16="http://schemas.microsoft.com/office/drawing/2014/main" id="{B01D1952-9941-EC5C-FAE6-97B7E0618C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8886726" y="3528568"/>
                <a:ext cx="443408" cy="406894"/>
              </a:xfrm>
              <a:prstGeom prst="rect">
                <a:avLst/>
              </a:prstGeom>
            </p:spPr>
          </p:pic>
          <p:pic>
            <p:nvPicPr>
              <p:cNvPr id="8" name="图片 14">
                <a:extLst>
                  <a:ext uri="{FF2B5EF4-FFF2-40B4-BE49-F238E27FC236}">
                    <a16:creationId xmlns:a16="http://schemas.microsoft.com/office/drawing/2014/main" id="{8D7582C2-52A0-E344-2FDD-FDD3656D662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9669639" y="3721618"/>
                <a:ext cx="443408" cy="406894"/>
              </a:xfrm>
              <a:prstGeom prst="rect">
                <a:avLst/>
              </a:prstGeom>
            </p:spPr>
          </p:pic>
          <p:pic>
            <p:nvPicPr>
              <p:cNvPr id="9" name="图片 15">
                <a:extLst>
                  <a:ext uri="{FF2B5EF4-FFF2-40B4-BE49-F238E27FC236}">
                    <a16:creationId xmlns:a16="http://schemas.microsoft.com/office/drawing/2014/main" id="{78B6D45E-AB17-0207-EB44-E08E198D76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10565868" y="3528568"/>
                <a:ext cx="443408" cy="406894"/>
              </a:xfrm>
              <a:prstGeom prst="rect">
                <a:avLst/>
              </a:prstGeom>
            </p:spPr>
          </p:pic>
          <p:sp>
            <p:nvSpPr>
              <p:cNvPr id="10" name="文本框 16">
                <a:extLst>
                  <a:ext uri="{FF2B5EF4-FFF2-40B4-BE49-F238E27FC236}">
                    <a16:creationId xmlns:a16="http://schemas.microsoft.com/office/drawing/2014/main" id="{F957D180-7E22-865F-40FD-E827F5547F52}"/>
                  </a:ext>
                </a:extLst>
              </p:cNvPr>
              <p:cNvSpPr txBox="1"/>
              <p:nvPr/>
            </p:nvSpPr>
            <p:spPr>
              <a:xfrm>
                <a:off x="8703867" y="3309153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2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文本框 17">
                <a:extLst>
                  <a:ext uri="{FF2B5EF4-FFF2-40B4-BE49-F238E27FC236}">
                    <a16:creationId xmlns:a16="http://schemas.microsoft.com/office/drawing/2014/main" id="{B77FF41B-2A36-4856-0B86-CD95AEC39594}"/>
                  </a:ext>
                </a:extLst>
              </p:cNvPr>
              <p:cNvSpPr txBox="1"/>
              <p:nvPr/>
            </p:nvSpPr>
            <p:spPr>
              <a:xfrm>
                <a:off x="9866015" y="3587474"/>
                <a:ext cx="8462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3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文本框 18">
                <a:extLst>
                  <a:ext uri="{FF2B5EF4-FFF2-40B4-BE49-F238E27FC236}">
                    <a16:creationId xmlns:a16="http://schemas.microsoft.com/office/drawing/2014/main" id="{F10B3331-AE47-220D-F466-717546E743BD}"/>
                  </a:ext>
                </a:extLst>
              </p:cNvPr>
              <p:cNvSpPr txBox="1"/>
              <p:nvPr/>
            </p:nvSpPr>
            <p:spPr>
              <a:xfrm>
                <a:off x="9486562" y="3241945"/>
                <a:ext cx="620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AP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直接箭头连接符 26">
                <a:extLst>
                  <a:ext uri="{FF2B5EF4-FFF2-40B4-BE49-F238E27FC236}">
                    <a16:creationId xmlns:a16="http://schemas.microsoft.com/office/drawing/2014/main" id="{6DE9209F-B4E4-39AA-507F-E487D532B4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922269" y="3198633"/>
                <a:ext cx="643599" cy="36612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sp>
            <p:nvSpPr>
              <p:cNvPr id="16" name="矩形 28">
                <a:extLst>
                  <a:ext uri="{FF2B5EF4-FFF2-40B4-BE49-F238E27FC236}">
                    <a16:creationId xmlns:a16="http://schemas.microsoft.com/office/drawing/2014/main" id="{8CBD5563-50D3-F795-1DF0-91800BB3EB94}"/>
                  </a:ext>
                </a:extLst>
              </p:cNvPr>
              <p:cNvSpPr/>
              <p:nvPr/>
            </p:nvSpPr>
            <p:spPr>
              <a:xfrm>
                <a:off x="10107478" y="2376390"/>
                <a:ext cx="149964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Selected clients do local model training and upload Local model to AP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文本框 29">
                <a:extLst>
                  <a:ext uri="{FF2B5EF4-FFF2-40B4-BE49-F238E27FC236}">
                    <a16:creationId xmlns:a16="http://schemas.microsoft.com/office/drawing/2014/main" id="{53C478CA-A74A-FCAA-0A80-9CDEACE242B2}"/>
                  </a:ext>
                </a:extLst>
              </p:cNvPr>
              <p:cNvSpPr txBox="1"/>
              <p:nvPr/>
            </p:nvSpPr>
            <p:spPr>
              <a:xfrm>
                <a:off x="10699613" y="3368000"/>
                <a:ext cx="8738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4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" name="图片 13">
              <a:extLst>
                <a:ext uri="{FF2B5EF4-FFF2-40B4-BE49-F238E27FC236}">
                  <a16:creationId xmlns:a16="http://schemas.microsoft.com/office/drawing/2014/main" id="{4567B9EB-F400-B761-A7F9-FB8ADB6CF0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8512197" y="3845680"/>
              <a:ext cx="443408" cy="406894"/>
            </a:xfrm>
            <a:prstGeom prst="rect">
              <a:avLst/>
            </a:prstGeom>
          </p:spPr>
        </p:pic>
        <p:cxnSp>
          <p:nvCxnSpPr>
            <p:cNvPr id="23" name="直接箭头连接符 26">
              <a:extLst>
                <a:ext uri="{FF2B5EF4-FFF2-40B4-BE49-F238E27FC236}">
                  <a16:creationId xmlns:a16="http://schemas.microsoft.com/office/drawing/2014/main" id="{4D01085D-70D7-E809-A60D-F818ED7C5FDC}"/>
                </a:ext>
              </a:extLst>
            </p:cNvPr>
            <p:cNvCxnSpPr>
              <a:cxnSpLocks/>
              <a:stCxn id="5" idx="1"/>
            </p:cNvCxnSpPr>
            <p:nvPr/>
          </p:nvCxnSpPr>
          <p:spPr bwMode="auto">
            <a:xfrm flipH="1" flipV="1">
              <a:off x="8887604" y="3807530"/>
              <a:ext cx="556191" cy="13494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9" name="文本框 16">
              <a:extLst>
                <a:ext uri="{FF2B5EF4-FFF2-40B4-BE49-F238E27FC236}">
                  <a16:creationId xmlns:a16="http://schemas.microsoft.com/office/drawing/2014/main" id="{5D41049B-DAD4-665A-0B4A-A27F5DDAF567}"/>
                </a:ext>
              </a:extLst>
            </p:cNvPr>
            <p:cNvSpPr txBox="1"/>
            <p:nvPr/>
          </p:nvSpPr>
          <p:spPr>
            <a:xfrm>
              <a:off x="8451088" y="3633564"/>
              <a:ext cx="835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C335849-DF69-25E7-3295-7094A2357A30}"/>
              </a:ext>
            </a:extLst>
          </p:cNvPr>
          <p:cNvGrpSpPr/>
          <p:nvPr/>
        </p:nvGrpSpPr>
        <p:grpSpPr>
          <a:xfrm>
            <a:off x="6981844" y="1580258"/>
            <a:ext cx="3505661" cy="1658907"/>
            <a:chOff x="7619538" y="1663687"/>
            <a:chExt cx="3505661" cy="1658907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7FFA005E-0EDD-9CE6-E565-4C44B4275C78}"/>
                </a:ext>
              </a:extLst>
            </p:cNvPr>
            <p:cNvGrpSpPr/>
            <p:nvPr/>
          </p:nvGrpSpPr>
          <p:grpSpPr>
            <a:xfrm>
              <a:off x="7619538" y="1663687"/>
              <a:ext cx="3505661" cy="1658907"/>
              <a:chOff x="8434309" y="1441702"/>
              <a:chExt cx="3505661" cy="1658907"/>
            </a:xfrm>
          </p:grpSpPr>
          <p:grpSp>
            <p:nvGrpSpPr>
              <p:cNvPr id="28" name="组合 11">
                <a:extLst>
                  <a:ext uri="{FF2B5EF4-FFF2-40B4-BE49-F238E27FC236}">
                    <a16:creationId xmlns:a16="http://schemas.microsoft.com/office/drawing/2014/main" id="{AA4B5910-A027-AE73-7B3E-0595F0B447D5}"/>
                  </a:ext>
                </a:extLst>
              </p:cNvPr>
              <p:cNvGrpSpPr/>
              <p:nvPr/>
            </p:nvGrpSpPr>
            <p:grpSpPr>
              <a:xfrm>
                <a:off x="8467719" y="1447800"/>
                <a:ext cx="3472251" cy="1652809"/>
                <a:chOff x="8703867" y="2475703"/>
                <a:chExt cx="3472251" cy="1652809"/>
              </a:xfrm>
            </p:grpSpPr>
            <p:pic>
              <p:nvPicPr>
                <p:cNvPr id="31" name="内容占位符 7">
                  <a:extLst>
                    <a:ext uri="{FF2B5EF4-FFF2-40B4-BE49-F238E27FC236}">
                      <a16:creationId xmlns:a16="http://schemas.microsoft.com/office/drawing/2014/main" id="{3CA08ABA-5138-0498-8C87-95A6987F37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2" name="图片 13">
                  <a:extLst>
                    <a:ext uri="{FF2B5EF4-FFF2-40B4-BE49-F238E27FC236}">
                      <a16:creationId xmlns:a16="http://schemas.microsoft.com/office/drawing/2014/main" id="{EB83FA66-1BDC-5FC0-2D86-13E0B4B439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33" name="图片 14">
                  <a:extLst>
                    <a:ext uri="{FF2B5EF4-FFF2-40B4-BE49-F238E27FC236}">
                      <a16:creationId xmlns:a16="http://schemas.microsoft.com/office/drawing/2014/main" id="{E5DA8696-DC3E-7315-DD54-E72ABF306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34" name="图片 15">
                  <a:extLst>
                    <a:ext uri="{FF2B5EF4-FFF2-40B4-BE49-F238E27FC236}">
                      <a16:creationId xmlns:a16="http://schemas.microsoft.com/office/drawing/2014/main" id="{DF4E78D6-97BB-AAB1-1327-693B25445C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35" name="文本框 16">
                  <a:extLst>
                    <a:ext uri="{FF2B5EF4-FFF2-40B4-BE49-F238E27FC236}">
                      <a16:creationId xmlns:a16="http://schemas.microsoft.com/office/drawing/2014/main" id="{C973ED46-112C-AC57-1355-34A240A0A0D7}"/>
                    </a:ext>
                  </a:extLst>
                </p:cNvPr>
                <p:cNvSpPr txBox="1"/>
                <p:nvPr/>
              </p:nvSpPr>
              <p:spPr>
                <a:xfrm>
                  <a:off x="8703867" y="3309153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文本框 17">
                  <a:extLst>
                    <a:ext uri="{FF2B5EF4-FFF2-40B4-BE49-F238E27FC236}">
                      <a16:creationId xmlns:a16="http://schemas.microsoft.com/office/drawing/2014/main" id="{ECBD3619-35CB-61EF-6082-9F7001F97EB2}"/>
                    </a:ext>
                  </a:extLst>
                </p:cNvPr>
                <p:cNvSpPr txBox="1"/>
                <p:nvPr/>
              </p:nvSpPr>
              <p:spPr>
                <a:xfrm>
                  <a:off x="9866015" y="3587474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文本框 18">
                  <a:extLst>
                    <a:ext uri="{FF2B5EF4-FFF2-40B4-BE49-F238E27FC236}">
                      <a16:creationId xmlns:a16="http://schemas.microsoft.com/office/drawing/2014/main" id="{9D646735-C4D3-7892-0818-E10051D1441F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" name="直接箭头连接符 26">
                  <a:extLst>
                    <a:ext uri="{FF2B5EF4-FFF2-40B4-BE49-F238E27FC236}">
                      <a16:creationId xmlns:a16="http://schemas.microsoft.com/office/drawing/2014/main" id="{96128595-9C8C-7F5B-357A-18830E37BB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024292" y="3130893"/>
                  <a:ext cx="613748" cy="43761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sp>
              <p:nvSpPr>
                <p:cNvPr id="41" name="矩形 28">
                  <a:extLst>
                    <a:ext uri="{FF2B5EF4-FFF2-40B4-BE49-F238E27FC236}">
                      <a16:creationId xmlns:a16="http://schemas.microsoft.com/office/drawing/2014/main" id="{6D001D8F-F8B9-04B4-F3B3-2034785DE14F}"/>
                    </a:ext>
                  </a:extLst>
                </p:cNvPr>
                <p:cNvSpPr/>
                <p:nvPr/>
              </p:nvSpPr>
              <p:spPr>
                <a:xfrm>
                  <a:off x="10073835" y="2785364"/>
                  <a:ext cx="2102283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 sends global model to selected clients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文本框 29">
                  <a:extLst>
                    <a:ext uri="{FF2B5EF4-FFF2-40B4-BE49-F238E27FC236}">
                      <a16:creationId xmlns:a16="http://schemas.microsoft.com/office/drawing/2014/main" id="{91E0EE49-7019-5683-F6FB-E95AEF8633EE}"/>
                    </a:ext>
                  </a:extLst>
                </p:cNvPr>
                <p:cNvSpPr txBox="1"/>
                <p:nvPr/>
              </p:nvSpPr>
              <p:spPr>
                <a:xfrm>
                  <a:off x="10699613" y="3368000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29" name="图片 13">
                <a:extLst>
                  <a:ext uri="{FF2B5EF4-FFF2-40B4-BE49-F238E27FC236}">
                    <a16:creationId xmlns:a16="http://schemas.microsoft.com/office/drawing/2014/main" id="{E3BA9C5F-497F-A4F8-78F4-09F67116B4E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8467719" y="1667461"/>
                <a:ext cx="443408" cy="406894"/>
              </a:xfrm>
              <a:prstGeom prst="rect">
                <a:avLst/>
              </a:prstGeom>
            </p:spPr>
          </p:pic>
          <p:sp>
            <p:nvSpPr>
              <p:cNvPr id="30" name="文本框 16">
                <a:extLst>
                  <a:ext uri="{FF2B5EF4-FFF2-40B4-BE49-F238E27FC236}">
                    <a16:creationId xmlns:a16="http://schemas.microsoft.com/office/drawing/2014/main" id="{D225E682-9037-A25A-3C31-C17E8CE9742E}"/>
                  </a:ext>
                </a:extLst>
              </p:cNvPr>
              <p:cNvSpPr txBox="1"/>
              <p:nvPr/>
            </p:nvSpPr>
            <p:spPr>
              <a:xfrm>
                <a:off x="8434309" y="1441702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7" name="直接箭头连接符 24">
              <a:extLst>
                <a:ext uri="{FF2B5EF4-FFF2-40B4-BE49-F238E27FC236}">
                  <a16:creationId xmlns:a16="http://schemas.microsoft.com/office/drawing/2014/main" id="{5AABE423-D69B-52F7-A525-F6ADB1DF8998}"/>
                </a:ext>
              </a:extLst>
            </p:cNvPr>
            <p:cNvCxnSpPr>
              <a:cxnSpLocks/>
              <a:stCxn id="29" idx="3"/>
            </p:cNvCxnSpPr>
            <p:nvPr/>
          </p:nvCxnSpPr>
          <p:spPr bwMode="auto">
            <a:xfrm>
              <a:off x="8096356" y="2092893"/>
              <a:ext cx="339287" cy="1001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F786671C-14FB-CB32-9EB5-890190200AF8}"/>
              </a:ext>
            </a:extLst>
          </p:cNvPr>
          <p:cNvSpPr/>
          <p:nvPr/>
        </p:nvSpPr>
        <p:spPr bwMode="auto">
          <a:xfrm>
            <a:off x="6763320" y="1471120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5997DF26-78CD-2117-E992-1E452E60BA17}"/>
              </a:ext>
            </a:extLst>
          </p:cNvPr>
          <p:cNvSpPr/>
          <p:nvPr/>
        </p:nvSpPr>
        <p:spPr bwMode="auto">
          <a:xfrm>
            <a:off x="8554020" y="3342978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右矢印 45">
            <a:extLst>
              <a:ext uri="{FF2B5EF4-FFF2-40B4-BE49-F238E27FC236}">
                <a16:creationId xmlns:a16="http://schemas.microsoft.com/office/drawing/2014/main" id="{19411685-0D24-CC10-2C66-640EE08ADD2A}"/>
              </a:ext>
            </a:extLst>
          </p:cNvPr>
          <p:cNvSpPr/>
          <p:nvPr/>
        </p:nvSpPr>
        <p:spPr bwMode="auto">
          <a:xfrm rot="5400000">
            <a:off x="10179277" y="3053324"/>
            <a:ext cx="466990" cy="284363"/>
          </a:xfrm>
          <a:prstGeom prst="rightArrow">
            <a:avLst/>
          </a:prstGeom>
          <a:solidFill>
            <a:srgbClr val="FFA5B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72F8C7-F505-3CD6-51B9-E44E529244B6}"/>
              </a:ext>
            </a:extLst>
          </p:cNvPr>
          <p:cNvSpPr/>
          <p:nvPr/>
        </p:nvSpPr>
        <p:spPr>
          <a:xfrm>
            <a:off x="-27562" y="5126323"/>
            <a:ext cx="1184455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" altLang="ja-JP" sz="2000" dirty="0">
                <a:solidFill>
                  <a:schemeClr val="tx1"/>
                </a:solidFill>
              </a:rPr>
              <a:t>It’s been proved that client selection </a:t>
            </a:r>
            <a:r>
              <a:rPr kumimoji="1" lang="en-US" altLang="ja-JP" sz="2000" dirty="0">
                <a:solidFill>
                  <a:schemeClr val="tx1"/>
                </a:solidFill>
              </a:rPr>
              <a:t>can reduce the communication cost, meanwhile improve learning efficiency [3-6]</a:t>
            </a:r>
          </a:p>
          <a:p>
            <a:pPr marL="1085850" lvl="1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In [3], using a subset of clients (1/6) achieved higher test accuracy with much smaller communication (8%) compared with learning with all participating devices, </a:t>
            </a:r>
          </a:p>
        </p:txBody>
      </p:sp>
    </p:spTree>
    <p:extLst>
      <p:ext uri="{BB962C8B-B14F-4D97-AF65-F5344CB8AC3E}">
        <p14:creationId xmlns:p14="http://schemas.microsoft.com/office/powerpoint/2010/main" val="225698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DFF619-52F7-7A34-1B5E-F686722F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06425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Summary 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B84346-EE72-CAC8-0149-6979AA525E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50CCEE-0E85-1D21-30CC-7F1FBFF68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2B2E716-1A1D-B0EE-1362-D79AB29CBF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1746B48-9B3B-0217-A889-86B4C6BE31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790080"/>
              </p:ext>
            </p:extLst>
          </p:nvPr>
        </p:nvGraphicFramePr>
        <p:xfrm>
          <a:off x="228600" y="1524000"/>
          <a:ext cx="11143599" cy="4302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19174924"/>
                    </a:ext>
                  </a:extLst>
                </a:gridCol>
                <a:gridCol w="4704259">
                  <a:extLst>
                    <a:ext uri="{9D8B030D-6E8A-4147-A177-3AD203B41FA5}">
                      <a16:colId xmlns:a16="http://schemas.microsoft.com/office/drawing/2014/main" val="3846025883"/>
                    </a:ext>
                  </a:extLst>
                </a:gridCol>
                <a:gridCol w="4915340">
                  <a:extLst>
                    <a:ext uri="{9D8B030D-6E8A-4147-A177-3AD203B41FA5}">
                      <a16:colId xmlns:a16="http://schemas.microsoft.com/office/drawing/2014/main" val="478122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Description 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Thoughts on standardization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6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①</a:t>
                      </a:r>
                      <a:r>
                        <a:rPr kumimoji="1" lang="zh-CN" altLang="en-US" dirty="0"/>
                        <a:t> </a:t>
                      </a:r>
                      <a:r>
                        <a:rPr kumimoji="1" lang="en-US" altLang="zh-CN" dirty="0"/>
                        <a:t>Client selection </a:t>
                      </a:r>
                      <a:endParaRPr kumimoji="1" lang="ja-JP" altLang="en-US"/>
                    </a:p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AP distributes client selection parameters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Each device calculates select function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participants send selection function results 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AP selects top m clients for current round training</a:t>
                      </a:r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Sounding protocol could be leveraged</a:t>
                      </a:r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Standardize the related signaling</a:t>
                      </a:r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Client select function or parameters, learning model/parameters may be left for implementation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186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②</a:t>
                      </a:r>
                      <a:r>
                        <a:rPr kumimoji="1" lang="en-US" altLang="ja-JP" dirty="0"/>
                        <a:t> Global model distribution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AP sends global model to selected clients</a:t>
                      </a:r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88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③</a:t>
                      </a:r>
                      <a:r>
                        <a:rPr kumimoji="1" lang="en-US" altLang="ja-JP" dirty="0"/>
                        <a:t> local model training &amp; upload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Selected clients do local model training and upload to AP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021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④</a:t>
                      </a:r>
                      <a:r>
                        <a:rPr kumimoji="1" lang="en-US" altLang="ja-JP" dirty="0"/>
                        <a:t> Global model updates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AP aggregates and updates global model for next training round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73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93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E39A2-0F18-49F7-C1A5-EAB95A19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 on current technical report draft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FEF241-4CDE-4B5F-2B1B-73255FD5F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18FDB-2AB0-6868-E9AE-6E467FF95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A278F1-7496-9F9A-4D46-20818F65C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5093518-86A4-F14C-2BF2-C71A6D24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AIML benefits description related Federated learning or hybrid AIML model training/refinement is as following</a:t>
            </a:r>
          </a:p>
          <a:p>
            <a:pPr marL="0" lvl="0" indent="0"/>
            <a:r>
              <a:rPr lang="en-US" altLang="zh-CN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3</a:t>
            </a:r>
            <a:r>
              <a:rPr lang="zh-CN" altLang="en-US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）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Federated learning or hybrid AIML model training/refinement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In this scenario, all participating devices, such as STAs or APs, are capable of computing AIML models and generating their local models and subsequently: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 central point, such as the AP or a central server, likely in the UL direction, and the AP or central server generates a global model using the received local models as input and distributes the global model to all participating devices, likely in the DL direction; 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all participating devices, likely in the UL direction and peer-to-peer, and all participating devices generate the global model using the received local models as input.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As for the third case, We would like proposed to add extra description for better covering a subset of participating devices case which have been discussed in this submission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9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E39A2-0F18-49F7-C1A5-EAB95A19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 on current technical report draft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FEF241-4CDE-4B5F-2B1B-73255FD5F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18FDB-2AB0-6868-E9AE-6E467FF95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A278F1-7496-9F9A-4D46-20818F65C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5093518-86A4-F14C-2BF2-C71A6D24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proposed text modification is as below </a:t>
            </a:r>
          </a:p>
          <a:p>
            <a:pPr marL="0" lvl="0" indent="0"/>
            <a:r>
              <a:rPr lang="en-US" altLang="zh-CN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3</a:t>
            </a:r>
            <a:r>
              <a:rPr lang="zh-CN" altLang="en-US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）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Federated learning or hybrid AIML model training/refinement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In this scenario, all participating devices, such as STAs or APs, are capable of computing AIML models and generating their local models and subsequently: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ALL or a subset of participating devices 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 central point, such as the AP or a central server, likely in the UL direction, and the AP or central server generates a global model using the received local models as input and distributes the global model to all </a:t>
            </a: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or a subset of 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participating devices, likely in the DL direction; 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ALL or a subset of participating devices 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all participating devices, likely in the UL direction and peer-to-peer, and all participating devices generate the global model using the received local models as input.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0" indent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14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8991600" y="6475414"/>
            <a:ext cx="2327264" cy="180975"/>
          </a:xfrm>
        </p:spPr>
        <p:txBody>
          <a:bodyPr/>
          <a:lstStyle/>
          <a:p>
            <a:r>
              <a:rPr lang="en-GB" sz="1400" dirty="0"/>
              <a:t>Jing Ma (Toyota)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10820400" cy="4208463"/>
          </a:xfrm>
          <a:ln/>
        </p:spPr>
        <p:txBody>
          <a:bodyPr/>
          <a:lstStyle/>
          <a:p>
            <a:pPr marL="0" indent="0" eaLnBrk="0" hangingPunct="0">
              <a:spcBef>
                <a:spcPct val="20000"/>
              </a:spcBef>
            </a:pPr>
            <a:r>
              <a:rPr lang="en-US" altLang="zh-CN" sz="1600" dirty="0">
                <a:solidFill>
                  <a:schemeClr val="tx1"/>
                </a:solidFill>
              </a:rPr>
              <a:t>[1] 11-22-0987-11-aiml-aiml-tig-technical-report-draft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-US" altLang="zh-CN" sz="1600" dirty="0">
                <a:solidFill>
                  <a:schemeClr val="tx1"/>
                </a:solidFill>
              </a:rPr>
              <a:t>[2] </a:t>
            </a:r>
            <a:r>
              <a:rPr lang="en-US" altLang="ja-JP" sz="1600" dirty="0"/>
              <a:t>11-23/1349/r1- </a:t>
            </a:r>
            <a:r>
              <a:rPr lang="en-US" altLang="ja-JP" sz="1600" dirty="0" err="1"/>
              <a:t>aiml</a:t>
            </a:r>
            <a:r>
              <a:rPr lang="en-US" altLang="ja-JP" sz="1600" dirty="0"/>
              <a:t>-Discussion on AIML model sharing use case in federated learning scenario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[3] Brendan McMahan et al., "Communication-Efficient Learning of Deep Networks from Decentralized Data”, Proceedings of the 20 </a:t>
            </a:r>
            <a:r>
              <a:rPr lang="en" altLang="ja-JP" sz="1600" dirty="0" err="1">
                <a:solidFill>
                  <a:schemeClr val="tx1"/>
                </a:solidFill>
              </a:rPr>
              <a:t>th</a:t>
            </a:r>
            <a:r>
              <a:rPr lang="en" altLang="ja-JP" sz="1600" dirty="0">
                <a:solidFill>
                  <a:schemeClr val="tx1"/>
                </a:solidFill>
              </a:rPr>
              <a:t> International Conference on Artificial Intelligence, 2017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[4] </a:t>
            </a:r>
            <a:r>
              <a:rPr lang="en" altLang="ja-JP" sz="1600" dirty="0" err="1">
                <a:solidFill>
                  <a:schemeClr val="tx1"/>
                </a:solidFill>
              </a:rPr>
              <a:t>Narisu</a:t>
            </a:r>
            <a:r>
              <a:rPr lang="en" altLang="ja-JP" sz="1600" dirty="0">
                <a:solidFill>
                  <a:schemeClr val="tx1"/>
                </a:solidFill>
              </a:rPr>
              <a:t> Cha et al., “Fuzzy Logic Based Client Selection for Federated Learning in Vehicular Networks”, IEEE open journal of computer society, 2022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[5] J. Xu and H. Wang, “Client selection and bandwidth allocation in wireless federated learning networks: A long-term perspective,” IEEE Trans. Wireless </a:t>
            </a:r>
            <a:r>
              <a:rPr lang="en" altLang="ja-JP" sz="1600" dirty="0" err="1">
                <a:solidFill>
                  <a:schemeClr val="tx1"/>
                </a:solidFill>
              </a:rPr>
              <a:t>Commun</a:t>
            </a:r>
            <a:r>
              <a:rPr lang="en" altLang="ja-JP" sz="1600" dirty="0">
                <a:solidFill>
                  <a:schemeClr val="tx1"/>
                </a:solidFill>
              </a:rPr>
              <a:t>., vol. 20, no. 2, pp. 1188–1200, Feb. 2021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-US" sz="1600" dirty="0">
                <a:solidFill>
                  <a:schemeClr val="tx1"/>
                </a:solidFill>
              </a:rPr>
              <a:t>[6] Y. J. Cho, J. Wang, and G. Joshi, “Client selection in federated learning: Convergence analysis and power-of-choice selection strategies,” 2020, arXiv:2010.01243.</a:t>
            </a:r>
          </a:p>
        </p:txBody>
      </p: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D87E504E-AB29-8946-949C-2E8A2CB3A5B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9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36000" tIns="36000" rIns="36000" bIns="36000" rtlCol="0">
        <a:spAutoFit/>
      </a:bodyPr>
      <a:lstStyle>
        <a:defPPr marL="36000" indent="-36000" algn="l">
          <a:buFont typeface="Arial" panose="020B0604020202020204" pitchFamily="34" charset="0"/>
          <a:buChar char="•"/>
          <a:defRPr kumimoji="1" sz="180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12588</TotalTime>
  <Words>1124</Words>
  <Application>Microsoft Macintosh PowerPoint</Application>
  <PresentationFormat>ワイド画面</PresentationFormat>
  <Paragraphs>147</Paragraphs>
  <Slides>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文書</vt:lpstr>
      <vt:lpstr>Follow-up discussion on AIML model sharing use case</vt:lpstr>
      <vt:lpstr>Introduction</vt:lpstr>
      <vt:lpstr>PowerPoint プレゼンテーション</vt:lpstr>
      <vt:lpstr>PowerPoint プレゼンテーション</vt:lpstr>
      <vt:lpstr>Summary </vt:lpstr>
      <vt:lpstr>Comment on current technical report draft</vt:lpstr>
      <vt:lpstr>Comment on current technical report draft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Jing Ma </cp:lastModifiedBy>
  <cp:revision>289</cp:revision>
  <cp:lastPrinted>1601-01-01T00:00:00Z</cp:lastPrinted>
  <dcterms:created xsi:type="dcterms:W3CDTF">2018-05-05T22:00:08Z</dcterms:created>
  <dcterms:modified xsi:type="dcterms:W3CDTF">2023-09-11T17:18:31Z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