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382" r:id="rId3"/>
    <p:sldId id="403" r:id="rId4"/>
    <p:sldId id="425" r:id="rId5"/>
    <p:sldId id="426" r:id="rId6"/>
    <p:sldId id="427" r:id="rId7"/>
    <p:sldId id="430" r:id="rId8"/>
    <p:sldId id="428" r:id="rId9"/>
    <p:sldId id="429" r:id="rId10"/>
    <p:sldId id="421" r:id="rId11"/>
    <p:sldId id="422" r:id="rId12"/>
    <p:sldId id="423" r:id="rId13"/>
    <p:sldId id="424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6400" autoAdjust="0"/>
  </p:normalViewPr>
  <p:slideViewPr>
    <p:cSldViewPr>
      <p:cViewPr varScale="1">
        <p:scale>
          <a:sx n="115" d="100"/>
          <a:sy n="115" d="100"/>
        </p:scale>
        <p:origin x="111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02" y="51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802.11-23/1518r0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13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12" Type="http://schemas.openxmlformats.org/officeDocument/2006/relationships/hyperlink" Target="mailto:dongju.cha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yl.yoon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geonhwan.kim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Relationship Id="rId1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Evaluation for the Relay Transmission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2023-09-10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9014"/>
              </p:ext>
            </p:extLst>
          </p:nvPr>
        </p:nvGraphicFramePr>
        <p:xfrm>
          <a:off x="762000" y="2895600"/>
          <a:ext cx="7543800" cy="3519883"/>
        </p:xfrm>
        <a:graphic>
          <a:graphicData uri="http://schemas.openxmlformats.org/drawingml/2006/table">
            <a:tbl>
              <a:tblPr/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6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3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geonhwan.kim@lge.com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59753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1"/>
                        </a:rPr>
                        <a:t>yl.yoon@lge.com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42357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Dongju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Cha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2"/>
                        </a:rPr>
                        <a:t>dongju.cha@lge.com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7262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3"/>
                        </a:rPr>
                        <a:t>hg.cho@lge.com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20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4"/>
                        </a:rPr>
                        <a:t>sanggook.kim@lge.com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September. </a:t>
            </a:r>
            <a:r>
              <a:rPr lang="en-US" altLang="ko-KR" dirty="0"/>
              <a:t>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investigate the performance of relay operation. </a:t>
            </a:r>
          </a:p>
          <a:p>
            <a:pPr lvl="1"/>
            <a:r>
              <a:rPr lang="en-US" altLang="ko-KR" dirty="0" smtClean="0"/>
              <a:t>In a poor SNR environment, Relay can clearly improve the end-to-end </a:t>
            </a:r>
            <a:r>
              <a:rPr lang="en-US" altLang="ko-KR" dirty="0" err="1" smtClean="0"/>
              <a:t>QoS</a:t>
            </a:r>
            <a:r>
              <a:rPr lang="en-US" altLang="ko-KR" dirty="0" smtClean="0"/>
              <a:t> as show in previous slides.</a:t>
            </a:r>
          </a:p>
          <a:p>
            <a:pPr lvl="1"/>
            <a:r>
              <a:rPr lang="en-US" altLang="ko-KR" dirty="0" smtClean="0"/>
              <a:t>In addition, even</a:t>
            </a:r>
            <a:r>
              <a:rPr lang="ko-KR" altLang="en-US" dirty="0" smtClean="0"/>
              <a:t> </a:t>
            </a:r>
            <a:r>
              <a:rPr lang="en-US" altLang="ko-KR" dirty="0" smtClean="0"/>
              <a:t>though obstacle is not considered between AP and non-AP STA, we can improve the effective SNR of end-non-AP STA by using the relay STA. 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Thus</a:t>
            </a:r>
            <a:r>
              <a:rPr lang="en-US" altLang="ko-KR" dirty="0"/>
              <a:t>, Relay operation may require additional procedures such as end-to-end </a:t>
            </a:r>
            <a:r>
              <a:rPr lang="en-US" altLang="ko-KR" dirty="0" smtClean="0"/>
              <a:t>ACK/BA, </a:t>
            </a:r>
            <a:r>
              <a:rPr lang="en-US" altLang="ko-KR" dirty="0"/>
              <a:t>but overall transmission time can be reduced by improving SNR and throughput </a:t>
            </a:r>
            <a:r>
              <a:rPr lang="en-US" altLang="ko-KR" dirty="0" smtClean="0"/>
              <a:t>also can be improved. 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7082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11-23-0042-00-0uhr-Thought for Range Extension in UHR </a:t>
            </a:r>
          </a:p>
          <a:p>
            <a:r>
              <a:rPr lang="en-US" altLang="ko-KR" dirty="0"/>
              <a:t>[2] 11-22-1908-01-0uhr-uhr-rate-vs-range-enhancement-with-relay</a:t>
            </a:r>
          </a:p>
          <a:p>
            <a:r>
              <a:rPr lang="en-US" altLang="ko-KR" dirty="0"/>
              <a:t>[3] 11-14-0980-16-00ax-simulation-scenarios</a:t>
            </a:r>
          </a:p>
          <a:p>
            <a:r>
              <a:rPr lang="en-US" altLang="ko-KR" dirty="0"/>
              <a:t>[4] 11-14-0571-12-00ax-evaluation-methodology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213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1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SNR per distance according</a:t>
            </a:r>
            <a:r>
              <a:rPr lang="ko-KR" altLang="en-US" dirty="0" smtClean="0"/>
              <a:t> </a:t>
            </a:r>
            <a:r>
              <a:rPr lang="en-US" altLang="ko-KR" dirty="0" smtClean="0"/>
              <a:t>to different TX power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205169"/>
            <a:ext cx="8077200" cy="384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41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2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SNR per distance </a:t>
            </a:r>
            <a:r>
              <a:rPr lang="en-US" altLang="ko-KR" dirty="0" smtClean="0"/>
              <a:t>with one obstacle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133601"/>
            <a:ext cx="7916613" cy="3673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14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In [1], we introduced the relay operation in UHR to provide improved SNR and range extension. </a:t>
            </a:r>
          </a:p>
          <a:p>
            <a:pPr lvl="1"/>
            <a:r>
              <a:rPr lang="en-US" altLang="ko-KR" dirty="0" smtClean="0"/>
              <a:t>We considered the various points to apply the relay operation in UHR and addressed the scenario for relay transmission.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According </a:t>
            </a:r>
            <a:r>
              <a:rPr lang="en-US" altLang="ko-KR" dirty="0" smtClean="0"/>
              <a:t>to [</a:t>
            </a:r>
            <a:r>
              <a:rPr lang="en-US" altLang="ko-KR" dirty="0" smtClean="0"/>
              <a:t>2], </a:t>
            </a:r>
            <a:r>
              <a:rPr lang="en-US" altLang="zh-CN" dirty="0" smtClean="0"/>
              <a:t>better </a:t>
            </a:r>
            <a:r>
              <a:rPr lang="en-US" altLang="zh-CN" dirty="0"/>
              <a:t>end-to-end </a:t>
            </a:r>
            <a:r>
              <a:rPr lang="en-US" altLang="zh-CN" dirty="0" err="1" smtClean="0"/>
              <a:t>QoS</a:t>
            </a:r>
            <a:r>
              <a:rPr lang="en-US" altLang="zh-CN" dirty="0" smtClean="0"/>
              <a:t> is achievable through relay operation.</a:t>
            </a:r>
            <a:endParaRPr lang="en-US" altLang="ko-KR" dirty="0"/>
          </a:p>
          <a:p>
            <a:pPr lvl="1"/>
            <a:r>
              <a:rPr lang="en-US" altLang="ko-KR" dirty="0" smtClean="0"/>
              <a:t>A relay transmission can provide the </a:t>
            </a:r>
            <a:r>
              <a:rPr lang="en-US" altLang="zh-CN" dirty="0"/>
              <a:t>end-to-end throughput </a:t>
            </a:r>
            <a:r>
              <a:rPr lang="en-US" altLang="zh-CN" dirty="0" smtClean="0"/>
              <a:t>gain</a:t>
            </a:r>
            <a:r>
              <a:rPr lang="en-US" altLang="ko-KR" dirty="0" smtClean="0"/>
              <a:t>.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In this contribution, we </a:t>
            </a:r>
            <a:r>
              <a:rPr lang="en-US" altLang="ko-KR" dirty="0" smtClean="0"/>
              <a:t>evaluate the performance of relay transmission in aspect of latency.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9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Link analysis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Relay transmission </a:t>
            </a:r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MCS of PPDU1 and PPDU2 is determined by reflecting the SNR of the transport channel </a:t>
            </a:r>
          </a:p>
          <a:p>
            <a:pPr lvl="1"/>
            <a:r>
              <a:rPr lang="en-US" altLang="zh-CN" dirty="0"/>
              <a:t>SNR = </a:t>
            </a:r>
            <a:r>
              <a:rPr lang="en-US" altLang="zh-CN" dirty="0" err="1"/>
              <a:t>Tx</a:t>
            </a:r>
            <a:r>
              <a:rPr lang="en-US" altLang="zh-CN" dirty="0"/>
              <a:t> power – PL – Noise floor</a:t>
            </a:r>
          </a:p>
          <a:p>
            <a:pPr lvl="2"/>
            <a:r>
              <a:rPr lang="en-US" altLang="zh-CN" dirty="0" err="1" smtClean="0"/>
              <a:t>Tx</a:t>
            </a:r>
            <a:r>
              <a:rPr lang="en-US" altLang="zh-CN" dirty="0" smtClean="0"/>
              <a:t> </a:t>
            </a:r>
            <a:r>
              <a:rPr lang="en-US" altLang="zh-CN" dirty="0"/>
              <a:t>power </a:t>
            </a:r>
            <a:r>
              <a:rPr lang="en-US" altLang="zh-CN" dirty="0" smtClean="0"/>
              <a:t>: 20dBm for AP, 20dBm or 15dBm for relay </a:t>
            </a:r>
            <a:r>
              <a:rPr lang="en-US" altLang="zh-CN" dirty="0"/>
              <a:t>STA </a:t>
            </a:r>
            <a:r>
              <a:rPr lang="en-US" altLang="zh-CN" dirty="0" smtClean="0"/>
              <a:t> </a:t>
            </a:r>
          </a:p>
          <a:p>
            <a:pPr lvl="2"/>
            <a:r>
              <a:rPr lang="en-US" altLang="zh-CN" dirty="0"/>
              <a:t>Noise floor = -174+Noise_Figure+10*log10(BW)</a:t>
            </a:r>
          </a:p>
          <a:p>
            <a:pPr lvl="3"/>
            <a:r>
              <a:rPr lang="en-US" altLang="zh-CN" dirty="0" err="1" smtClean="0"/>
              <a:t>Noise_Figure</a:t>
            </a:r>
            <a:r>
              <a:rPr lang="en-US" altLang="zh-CN" dirty="0" smtClean="0"/>
              <a:t> </a:t>
            </a:r>
            <a:r>
              <a:rPr lang="en-US" altLang="zh-CN" dirty="0" smtClean="0"/>
              <a:t>= 7dB</a:t>
            </a:r>
          </a:p>
          <a:p>
            <a:pPr lvl="2"/>
            <a:r>
              <a:rPr lang="en-US" altLang="ko-KR" dirty="0" smtClean="0"/>
              <a:t>PL : 11ax </a:t>
            </a:r>
            <a:r>
              <a:rPr lang="en-US" altLang="ko-KR" dirty="0" err="1" smtClean="0"/>
              <a:t>pathloss</a:t>
            </a:r>
            <a:r>
              <a:rPr lang="en-US" altLang="ko-KR" dirty="0" smtClean="0"/>
              <a:t> model for residential scenario [3] </a:t>
            </a:r>
            <a:endParaRPr lang="en-US" altLang="ko-KR" dirty="0"/>
          </a:p>
          <a:p>
            <a:pPr lvl="1"/>
            <a:r>
              <a:rPr lang="en-US" altLang="ko-KR" dirty="0" smtClean="0"/>
              <a:t>In some analysis, 11dB obstacle/Wall is assumed for AP to end-STA transmission.  	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47" name="그룹 46"/>
          <p:cNvGrpSpPr/>
          <p:nvPr/>
        </p:nvGrpSpPr>
        <p:grpSpPr>
          <a:xfrm>
            <a:off x="1645986" y="2209800"/>
            <a:ext cx="5974014" cy="1820985"/>
            <a:chOff x="1795735" y="2386762"/>
            <a:chExt cx="5974014" cy="1820985"/>
          </a:xfrm>
        </p:grpSpPr>
        <p:grpSp>
          <p:nvGrpSpPr>
            <p:cNvPr id="28" name="그룹 27"/>
            <p:cNvGrpSpPr/>
            <p:nvPr/>
          </p:nvGrpSpPr>
          <p:grpSpPr>
            <a:xfrm>
              <a:off x="1795735" y="3131288"/>
              <a:ext cx="398415" cy="486494"/>
              <a:chOff x="3455088" y="2514600"/>
              <a:chExt cx="398415" cy="486494"/>
            </a:xfrm>
          </p:grpSpPr>
          <p:sp>
            <p:nvSpPr>
              <p:cNvPr id="25" name="Freeform 38"/>
              <p:cNvSpPr>
                <a:spLocks noEditPoints="1"/>
              </p:cNvSpPr>
              <p:nvPr/>
            </p:nvSpPr>
            <p:spPr bwMode="auto">
              <a:xfrm>
                <a:off x="3455088" y="2514600"/>
                <a:ext cx="398415" cy="244937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39"/>
              <p:cNvSpPr>
                <a:spLocks/>
              </p:cNvSpPr>
              <p:nvPr/>
            </p:nvSpPr>
            <p:spPr bwMode="auto">
              <a:xfrm>
                <a:off x="3622840" y="2609193"/>
                <a:ext cx="65005" cy="109800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40"/>
              <p:cNvSpPr>
                <a:spLocks/>
              </p:cNvSpPr>
              <p:nvPr/>
            </p:nvSpPr>
            <p:spPr bwMode="auto">
              <a:xfrm>
                <a:off x="3564128" y="2718995"/>
                <a:ext cx="182433" cy="282099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" name="직사각형 28"/>
            <p:cNvSpPr/>
            <p:nvPr/>
          </p:nvSpPr>
          <p:spPr>
            <a:xfrm>
              <a:off x="1804826" y="3634508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타원 30"/>
            <p:cNvSpPr/>
            <p:nvPr/>
          </p:nvSpPr>
          <p:spPr bwMode="auto">
            <a:xfrm>
              <a:off x="3990426" y="2386762"/>
              <a:ext cx="810834" cy="58030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Relay STA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32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29700" y="3230547"/>
              <a:ext cx="279169" cy="492370"/>
            </a:xfrm>
            <a:prstGeom prst="rect">
              <a:avLst/>
            </a:prstGeom>
          </p:spPr>
        </p:pic>
        <p:sp>
          <p:nvSpPr>
            <p:cNvPr id="33" name="직사각형 32"/>
            <p:cNvSpPr/>
            <p:nvPr/>
          </p:nvSpPr>
          <p:spPr>
            <a:xfrm>
              <a:off x="6383482" y="3746082"/>
              <a:ext cx="13862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End –STA</a:t>
              </a:r>
            </a:p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 (i.e. Non-AP STA)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직선 화살표 연결선 34"/>
            <p:cNvCxnSpPr>
              <a:endCxn id="31" idx="2"/>
            </p:cNvCxnSpPr>
            <p:nvPr/>
          </p:nvCxnSpPr>
          <p:spPr bwMode="auto">
            <a:xfrm flipV="1">
              <a:off x="2259176" y="2676915"/>
              <a:ext cx="1731250" cy="74142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7" name="직선 화살표 연결선 36"/>
            <p:cNvCxnSpPr>
              <a:stCxn id="31" idx="6"/>
            </p:cNvCxnSpPr>
            <p:nvPr/>
          </p:nvCxnSpPr>
          <p:spPr bwMode="auto">
            <a:xfrm>
              <a:off x="4801260" y="2676915"/>
              <a:ext cx="1917312" cy="73186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9" name="직선 화살표 연결선 38"/>
            <p:cNvCxnSpPr/>
            <p:nvPr/>
          </p:nvCxnSpPr>
          <p:spPr bwMode="auto">
            <a:xfrm flipV="1">
              <a:off x="2278756" y="3606026"/>
              <a:ext cx="4459396" cy="1175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/>
              <a:tailEnd type="triangle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E021D3B-3D77-49A7-AE3C-B6EA2AA9F18E}"/>
                </a:ext>
              </a:extLst>
            </p:cNvPr>
            <p:cNvSpPr txBox="1"/>
            <p:nvPr/>
          </p:nvSpPr>
          <p:spPr>
            <a:xfrm rot="20171578">
              <a:off x="2736125" y="2718633"/>
              <a:ext cx="7328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PPDU1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E021D3B-3D77-49A7-AE3C-B6EA2AA9F18E}"/>
                </a:ext>
              </a:extLst>
            </p:cNvPr>
            <p:cNvSpPr txBox="1"/>
            <p:nvPr/>
          </p:nvSpPr>
          <p:spPr>
            <a:xfrm rot="1378094">
              <a:off x="5446962" y="2729921"/>
              <a:ext cx="73289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PPDU2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 bwMode="auto">
            <a:xfrm>
              <a:off x="3815128" y="3352800"/>
              <a:ext cx="794584" cy="48620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dirty="0" smtClean="0"/>
                <a:t>Obstacle (i.e. Wall)</a:t>
              </a:r>
              <a:endParaRPr kumimoji="0" lang="ko-KR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164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원호 13"/>
          <p:cNvSpPr/>
          <p:nvPr/>
        </p:nvSpPr>
        <p:spPr bwMode="auto">
          <a:xfrm>
            <a:off x="-457200" y="1557717"/>
            <a:ext cx="7239000" cy="2099883"/>
          </a:xfrm>
          <a:prstGeom prst="arc">
            <a:avLst>
              <a:gd name="adj1" fmla="val 14883444"/>
              <a:gd name="adj2" fmla="val 6585768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Relay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2"/>
            <a:endParaRPr lang="en-US" altLang="ko-KR" sz="1400" dirty="0" smtClean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In </a:t>
            </a:r>
            <a:r>
              <a:rPr lang="en-US" altLang="ko-KR" sz="2000" dirty="0"/>
              <a:t>a BSS, end-STA has a poor SNR because it is located around the boundary of BSS or due to obstacles located </a:t>
            </a:r>
            <a:r>
              <a:rPr lang="en-US" altLang="ko-KR" sz="2000" dirty="0" smtClean="0"/>
              <a:t>between </a:t>
            </a:r>
            <a:r>
              <a:rPr lang="en-US" altLang="ko-KR" sz="2000" dirty="0"/>
              <a:t>AP and end-STA</a:t>
            </a:r>
            <a:r>
              <a:rPr lang="en-US" altLang="ko-KR" sz="2000" dirty="0" smtClean="0"/>
              <a:t>.</a:t>
            </a:r>
          </a:p>
          <a:p>
            <a:pPr lvl="1"/>
            <a:r>
              <a:rPr lang="en-US" altLang="ko-KR" sz="1600" dirty="0" smtClean="0"/>
              <a:t>The End-STA which is located boundary has following SNR. Please refer the appendix </a:t>
            </a:r>
          </a:p>
          <a:p>
            <a:pPr lvl="2"/>
            <a:r>
              <a:rPr lang="en-US" altLang="ko-KR" sz="1400" dirty="0" smtClean="0"/>
              <a:t>w/o obstacle ( 70 ~ 100 m)</a:t>
            </a:r>
          </a:p>
          <a:p>
            <a:pPr lvl="3"/>
            <a:r>
              <a:rPr lang="en-US" altLang="ko-KR" sz="1200" dirty="0" smtClean="0"/>
              <a:t>20MHz : 7~13 dB, 80MHz : 2 ~ 7 dB</a:t>
            </a:r>
            <a:endParaRPr lang="en-US" altLang="ko-KR" sz="1200" dirty="0"/>
          </a:p>
          <a:p>
            <a:pPr lvl="2"/>
            <a:r>
              <a:rPr lang="en-US" altLang="ko-KR" sz="1400" dirty="0" smtClean="0"/>
              <a:t>w/ one obstacle ( 50 ~ 70m ) </a:t>
            </a:r>
          </a:p>
          <a:p>
            <a:pPr lvl="3"/>
            <a:r>
              <a:rPr lang="en-US" altLang="ko-KR" sz="1200" dirty="0" smtClean="0"/>
              <a:t>20MHz : 2 ~ 7dB, </a:t>
            </a:r>
            <a:r>
              <a:rPr lang="en-US" altLang="ko-KR" sz="1200" dirty="0"/>
              <a:t>80MHz : </a:t>
            </a:r>
            <a:r>
              <a:rPr lang="en-US" altLang="ko-KR" sz="1200" dirty="0" smtClean="0"/>
              <a:t>- 4 ~ 1dB</a:t>
            </a:r>
          </a:p>
          <a:p>
            <a:pPr lvl="1"/>
            <a:r>
              <a:rPr lang="en-US" altLang="ko-KR" sz="1600" dirty="0" smtClean="0"/>
              <a:t>Due to the impact of obstacle, we can confirm the range of transmission is reduced in aspect of SNR. 	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pSp>
        <p:nvGrpSpPr>
          <p:cNvPr id="11" name="그룹 10"/>
          <p:cNvGrpSpPr/>
          <p:nvPr/>
        </p:nvGrpSpPr>
        <p:grpSpPr>
          <a:xfrm>
            <a:off x="2963092" y="2217548"/>
            <a:ext cx="398415" cy="780219"/>
            <a:chOff x="1645986" y="2954326"/>
            <a:chExt cx="398415" cy="780219"/>
          </a:xfrm>
        </p:grpSpPr>
        <p:sp>
          <p:nvSpPr>
            <p:cNvPr id="7" name="Freeform 38"/>
            <p:cNvSpPr>
              <a:spLocks noEditPoints="1"/>
            </p:cNvSpPr>
            <p:nvPr/>
          </p:nvSpPr>
          <p:spPr bwMode="auto">
            <a:xfrm>
              <a:off x="1645986" y="2954326"/>
              <a:ext cx="398415" cy="244937"/>
            </a:xfrm>
            <a:custGeom>
              <a:avLst/>
              <a:gdLst>
                <a:gd name="T0" fmla="*/ 981 w 1495"/>
                <a:gd name="T1" fmla="*/ 571 h 1142"/>
                <a:gd name="T2" fmla="*/ 898 w 1495"/>
                <a:gd name="T3" fmla="*/ 749 h 1142"/>
                <a:gd name="T4" fmla="*/ 939 w 1495"/>
                <a:gd name="T5" fmla="*/ 798 h 1142"/>
                <a:gd name="T6" fmla="*/ 1045 w 1495"/>
                <a:gd name="T7" fmla="*/ 571 h 1142"/>
                <a:gd name="T8" fmla="*/ 939 w 1495"/>
                <a:gd name="T9" fmla="*/ 345 h 1142"/>
                <a:gd name="T10" fmla="*/ 898 w 1495"/>
                <a:gd name="T11" fmla="*/ 393 h 1142"/>
                <a:gd name="T12" fmla="*/ 981 w 1495"/>
                <a:gd name="T13" fmla="*/ 571 h 1142"/>
                <a:gd name="T14" fmla="*/ 1193 w 1495"/>
                <a:gd name="T15" fmla="*/ 571 h 1142"/>
                <a:gd name="T16" fmla="*/ 1035 w 1495"/>
                <a:gd name="T17" fmla="*/ 911 h 1142"/>
                <a:gd name="T18" fmla="*/ 1076 w 1495"/>
                <a:gd name="T19" fmla="*/ 960 h 1142"/>
                <a:gd name="T20" fmla="*/ 1257 w 1495"/>
                <a:gd name="T21" fmla="*/ 571 h 1142"/>
                <a:gd name="T22" fmla="*/ 1076 w 1495"/>
                <a:gd name="T23" fmla="*/ 183 h 1142"/>
                <a:gd name="T24" fmla="*/ 1035 w 1495"/>
                <a:gd name="T25" fmla="*/ 231 h 1142"/>
                <a:gd name="T26" fmla="*/ 1193 w 1495"/>
                <a:gd name="T27" fmla="*/ 571 h 1142"/>
                <a:gd name="T28" fmla="*/ 1229 w 1495"/>
                <a:gd name="T29" fmla="*/ 0 h 1142"/>
                <a:gd name="T30" fmla="*/ 1189 w 1495"/>
                <a:gd name="T31" fmla="*/ 49 h 1142"/>
                <a:gd name="T32" fmla="*/ 1432 w 1495"/>
                <a:gd name="T33" fmla="*/ 571 h 1142"/>
                <a:gd name="T34" fmla="*/ 1189 w 1495"/>
                <a:gd name="T35" fmla="*/ 1094 h 1142"/>
                <a:gd name="T36" fmla="*/ 1230 w 1495"/>
                <a:gd name="T37" fmla="*/ 1142 h 1142"/>
                <a:gd name="T38" fmla="*/ 1495 w 1495"/>
                <a:gd name="T39" fmla="*/ 571 h 1142"/>
                <a:gd name="T40" fmla="*/ 1229 w 1495"/>
                <a:gd name="T41" fmla="*/ 0 h 1142"/>
                <a:gd name="T42" fmla="*/ 514 w 1495"/>
                <a:gd name="T43" fmla="*/ 571 h 1142"/>
                <a:gd name="T44" fmla="*/ 598 w 1495"/>
                <a:gd name="T45" fmla="*/ 393 h 1142"/>
                <a:gd name="T46" fmla="*/ 557 w 1495"/>
                <a:gd name="T47" fmla="*/ 345 h 1142"/>
                <a:gd name="T48" fmla="*/ 451 w 1495"/>
                <a:gd name="T49" fmla="*/ 571 h 1142"/>
                <a:gd name="T50" fmla="*/ 557 w 1495"/>
                <a:gd name="T51" fmla="*/ 798 h 1142"/>
                <a:gd name="T52" fmla="*/ 597 w 1495"/>
                <a:gd name="T53" fmla="*/ 749 h 1142"/>
                <a:gd name="T54" fmla="*/ 514 w 1495"/>
                <a:gd name="T55" fmla="*/ 571 h 1142"/>
                <a:gd name="T56" fmla="*/ 302 w 1495"/>
                <a:gd name="T57" fmla="*/ 571 h 1142"/>
                <a:gd name="T58" fmla="*/ 461 w 1495"/>
                <a:gd name="T59" fmla="*/ 231 h 1142"/>
                <a:gd name="T60" fmla="*/ 420 w 1495"/>
                <a:gd name="T61" fmla="*/ 183 h 1142"/>
                <a:gd name="T62" fmla="*/ 239 w 1495"/>
                <a:gd name="T63" fmla="*/ 571 h 1142"/>
                <a:gd name="T64" fmla="*/ 420 w 1495"/>
                <a:gd name="T65" fmla="*/ 960 h 1142"/>
                <a:gd name="T66" fmla="*/ 461 w 1495"/>
                <a:gd name="T67" fmla="*/ 911 h 1142"/>
                <a:gd name="T68" fmla="*/ 302 w 1495"/>
                <a:gd name="T69" fmla="*/ 571 h 1142"/>
                <a:gd name="T70" fmla="*/ 266 w 1495"/>
                <a:gd name="T71" fmla="*/ 1142 h 1142"/>
                <a:gd name="T72" fmla="*/ 307 w 1495"/>
                <a:gd name="T73" fmla="*/ 1094 h 1142"/>
                <a:gd name="T74" fmla="*/ 64 w 1495"/>
                <a:gd name="T75" fmla="*/ 571 h 1142"/>
                <a:gd name="T76" fmla="*/ 307 w 1495"/>
                <a:gd name="T77" fmla="*/ 49 h 1142"/>
                <a:gd name="T78" fmla="*/ 266 w 1495"/>
                <a:gd name="T79" fmla="*/ 0 h 1142"/>
                <a:gd name="T80" fmla="*/ 0 w 1495"/>
                <a:gd name="T81" fmla="*/ 571 h 1142"/>
                <a:gd name="T82" fmla="*/ 266 w 1495"/>
                <a:gd name="T83" fmla="*/ 1142 h 1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5" h="1142">
                  <a:moveTo>
                    <a:pt x="981" y="571"/>
                  </a:moveTo>
                  <a:cubicBezTo>
                    <a:pt x="981" y="643"/>
                    <a:pt x="949" y="706"/>
                    <a:pt x="898" y="749"/>
                  </a:cubicBezTo>
                  <a:lnTo>
                    <a:pt x="939" y="798"/>
                  </a:lnTo>
                  <a:cubicBezTo>
                    <a:pt x="1004" y="743"/>
                    <a:pt x="1045" y="662"/>
                    <a:pt x="1045" y="571"/>
                  </a:cubicBezTo>
                  <a:cubicBezTo>
                    <a:pt x="1045" y="480"/>
                    <a:pt x="1003" y="399"/>
                    <a:pt x="939" y="345"/>
                  </a:cubicBezTo>
                  <a:lnTo>
                    <a:pt x="898" y="393"/>
                  </a:lnTo>
                  <a:cubicBezTo>
                    <a:pt x="949" y="436"/>
                    <a:pt x="981" y="500"/>
                    <a:pt x="981" y="571"/>
                  </a:cubicBezTo>
                  <a:close/>
                  <a:moveTo>
                    <a:pt x="1193" y="571"/>
                  </a:moveTo>
                  <a:cubicBezTo>
                    <a:pt x="1193" y="707"/>
                    <a:pt x="1132" y="829"/>
                    <a:pt x="1035" y="911"/>
                  </a:cubicBezTo>
                  <a:lnTo>
                    <a:pt x="1076" y="960"/>
                  </a:lnTo>
                  <a:cubicBezTo>
                    <a:pt x="1186" y="866"/>
                    <a:pt x="1257" y="727"/>
                    <a:pt x="1257" y="571"/>
                  </a:cubicBezTo>
                  <a:cubicBezTo>
                    <a:pt x="1257" y="416"/>
                    <a:pt x="1186" y="276"/>
                    <a:pt x="1076" y="183"/>
                  </a:cubicBezTo>
                  <a:lnTo>
                    <a:pt x="1035" y="231"/>
                  </a:lnTo>
                  <a:cubicBezTo>
                    <a:pt x="1132" y="313"/>
                    <a:pt x="1193" y="435"/>
                    <a:pt x="1193" y="571"/>
                  </a:cubicBezTo>
                  <a:close/>
                  <a:moveTo>
                    <a:pt x="1229" y="0"/>
                  </a:moveTo>
                  <a:lnTo>
                    <a:pt x="1189" y="49"/>
                  </a:lnTo>
                  <a:cubicBezTo>
                    <a:pt x="1337" y="174"/>
                    <a:pt x="1432" y="362"/>
                    <a:pt x="1432" y="571"/>
                  </a:cubicBezTo>
                  <a:cubicBezTo>
                    <a:pt x="1432" y="780"/>
                    <a:pt x="1337" y="968"/>
                    <a:pt x="1189" y="1094"/>
                  </a:cubicBezTo>
                  <a:lnTo>
                    <a:pt x="1230" y="1142"/>
                  </a:lnTo>
                  <a:cubicBezTo>
                    <a:pt x="1392" y="1005"/>
                    <a:pt x="1495" y="800"/>
                    <a:pt x="1495" y="571"/>
                  </a:cubicBezTo>
                  <a:cubicBezTo>
                    <a:pt x="1495" y="343"/>
                    <a:pt x="1392" y="138"/>
                    <a:pt x="1229" y="0"/>
                  </a:cubicBezTo>
                  <a:close/>
                  <a:moveTo>
                    <a:pt x="514" y="571"/>
                  </a:moveTo>
                  <a:cubicBezTo>
                    <a:pt x="514" y="500"/>
                    <a:pt x="547" y="436"/>
                    <a:pt x="598" y="393"/>
                  </a:cubicBezTo>
                  <a:lnTo>
                    <a:pt x="557" y="345"/>
                  </a:lnTo>
                  <a:cubicBezTo>
                    <a:pt x="492" y="399"/>
                    <a:pt x="451" y="480"/>
                    <a:pt x="451" y="571"/>
                  </a:cubicBezTo>
                  <a:cubicBezTo>
                    <a:pt x="451" y="662"/>
                    <a:pt x="492" y="743"/>
                    <a:pt x="557" y="798"/>
                  </a:cubicBezTo>
                  <a:lnTo>
                    <a:pt x="597" y="749"/>
                  </a:lnTo>
                  <a:cubicBezTo>
                    <a:pt x="547" y="707"/>
                    <a:pt x="514" y="643"/>
                    <a:pt x="514" y="571"/>
                  </a:cubicBezTo>
                  <a:close/>
                  <a:moveTo>
                    <a:pt x="302" y="571"/>
                  </a:moveTo>
                  <a:cubicBezTo>
                    <a:pt x="302" y="435"/>
                    <a:pt x="364" y="313"/>
                    <a:pt x="461" y="231"/>
                  </a:cubicBezTo>
                  <a:lnTo>
                    <a:pt x="420" y="183"/>
                  </a:lnTo>
                  <a:cubicBezTo>
                    <a:pt x="309" y="276"/>
                    <a:pt x="239" y="415"/>
                    <a:pt x="239" y="571"/>
                  </a:cubicBezTo>
                  <a:cubicBezTo>
                    <a:pt x="239" y="727"/>
                    <a:pt x="309" y="866"/>
                    <a:pt x="420" y="960"/>
                  </a:cubicBezTo>
                  <a:lnTo>
                    <a:pt x="461" y="911"/>
                  </a:lnTo>
                  <a:cubicBezTo>
                    <a:pt x="364" y="830"/>
                    <a:pt x="302" y="708"/>
                    <a:pt x="302" y="571"/>
                  </a:cubicBezTo>
                  <a:close/>
                  <a:moveTo>
                    <a:pt x="266" y="1142"/>
                  </a:moveTo>
                  <a:lnTo>
                    <a:pt x="307" y="1094"/>
                  </a:lnTo>
                  <a:cubicBezTo>
                    <a:pt x="158" y="968"/>
                    <a:pt x="64" y="781"/>
                    <a:pt x="64" y="571"/>
                  </a:cubicBezTo>
                  <a:cubicBezTo>
                    <a:pt x="64" y="362"/>
                    <a:pt x="158" y="174"/>
                    <a:pt x="307" y="49"/>
                  </a:cubicBezTo>
                  <a:lnTo>
                    <a:pt x="266" y="0"/>
                  </a:lnTo>
                  <a:cubicBezTo>
                    <a:pt x="104" y="138"/>
                    <a:pt x="0" y="342"/>
                    <a:pt x="0" y="571"/>
                  </a:cubicBezTo>
                  <a:cubicBezTo>
                    <a:pt x="0" y="800"/>
                    <a:pt x="104" y="1005"/>
                    <a:pt x="266" y="1142"/>
                  </a:cubicBezTo>
                  <a:close/>
                </a:path>
              </a:pathLst>
            </a:custGeom>
            <a:noFill/>
            <a:ln w="1588" cap="sq">
              <a:solidFill>
                <a:srgbClr val="C8C8C8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9"/>
            <p:cNvSpPr>
              <a:spLocks/>
            </p:cNvSpPr>
            <p:nvPr/>
          </p:nvSpPr>
          <p:spPr bwMode="auto">
            <a:xfrm>
              <a:off x="1813738" y="3048919"/>
              <a:ext cx="65005" cy="109800"/>
            </a:xfrm>
            <a:custGeom>
              <a:avLst/>
              <a:gdLst>
                <a:gd name="T0" fmla="*/ 90 w 248"/>
                <a:gd name="T1" fmla="*/ 244 h 508"/>
                <a:gd name="T2" fmla="*/ 90 w 248"/>
                <a:gd name="T3" fmla="*/ 508 h 508"/>
                <a:gd name="T4" fmla="*/ 158 w 248"/>
                <a:gd name="T5" fmla="*/ 508 h 508"/>
                <a:gd name="T6" fmla="*/ 158 w 248"/>
                <a:gd name="T7" fmla="*/ 244 h 508"/>
                <a:gd name="T8" fmla="*/ 248 w 248"/>
                <a:gd name="T9" fmla="*/ 124 h 508"/>
                <a:gd name="T10" fmla="*/ 124 w 248"/>
                <a:gd name="T11" fmla="*/ 0 h 508"/>
                <a:gd name="T12" fmla="*/ 0 w 248"/>
                <a:gd name="T13" fmla="*/ 124 h 508"/>
                <a:gd name="T14" fmla="*/ 90 w 248"/>
                <a:gd name="T15" fmla="*/ 244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8" h="508">
                  <a:moveTo>
                    <a:pt x="90" y="244"/>
                  </a:moveTo>
                  <a:lnTo>
                    <a:pt x="90" y="508"/>
                  </a:lnTo>
                  <a:lnTo>
                    <a:pt x="158" y="508"/>
                  </a:lnTo>
                  <a:lnTo>
                    <a:pt x="158" y="244"/>
                  </a:lnTo>
                  <a:cubicBezTo>
                    <a:pt x="210" y="229"/>
                    <a:pt x="248" y="181"/>
                    <a:pt x="248" y="124"/>
                  </a:cubicBezTo>
                  <a:cubicBezTo>
                    <a:pt x="248" y="56"/>
                    <a:pt x="192" y="0"/>
                    <a:pt x="124" y="0"/>
                  </a:cubicBezTo>
                  <a:cubicBezTo>
                    <a:pt x="55" y="0"/>
                    <a:pt x="0" y="56"/>
                    <a:pt x="0" y="124"/>
                  </a:cubicBezTo>
                  <a:cubicBezTo>
                    <a:pt x="0" y="181"/>
                    <a:pt x="38" y="229"/>
                    <a:pt x="90" y="244"/>
                  </a:cubicBezTo>
                  <a:close/>
                </a:path>
              </a:pathLst>
            </a:custGeom>
            <a:solidFill>
              <a:srgbClr val="00B05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0"/>
            <p:cNvSpPr>
              <a:spLocks/>
            </p:cNvSpPr>
            <p:nvPr/>
          </p:nvSpPr>
          <p:spPr bwMode="auto">
            <a:xfrm>
              <a:off x="1755026" y="3158721"/>
              <a:ext cx="182433" cy="282099"/>
            </a:xfrm>
            <a:custGeom>
              <a:avLst/>
              <a:gdLst>
                <a:gd name="T0" fmla="*/ 87 w 87"/>
                <a:gd name="T1" fmla="*/ 167 h 167"/>
                <a:gd name="T2" fmla="*/ 0 w 87"/>
                <a:gd name="T3" fmla="*/ 167 h 167"/>
                <a:gd name="T4" fmla="*/ 28 w 87"/>
                <a:gd name="T5" fmla="*/ 0 h 167"/>
                <a:gd name="T6" fmla="*/ 59 w 87"/>
                <a:gd name="T7" fmla="*/ 0 h 167"/>
                <a:gd name="T8" fmla="*/ 87 w 87"/>
                <a:gd name="T9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67">
                  <a:moveTo>
                    <a:pt x="87" y="167"/>
                  </a:moveTo>
                  <a:lnTo>
                    <a:pt x="0" y="167"/>
                  </a:lnTo>
                  <a:lnTo>
                    <a:pt x="28" y="0"/>
                  </a:lnTo>
                  <a:lnTo>
                    <a:pt x="59" y="0"/>
                  </a:lnTo>
                  <a:lnTo>
                    <a:pt x="87" y="167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1655077" y="3457546"/>
              <a:ext cx="380232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449263">
                <a:buClr>
                  <a:srgbClr val="000000"/>
                </a:buClr>
                <a:buSzPct val="100000"/>
              </a:pPr>
              <a:r>
                <a:rPr kumimoji="0" lang="en-US" altLang="ko-KR" dirty="0" smtClean="0">
                  <a:latin typeface="Times New Roman" pitchFamily="16" charset="0"/>
                  <a:ea typeface="MS Gothic" charset="-128"/>
                </a:rPr>
                <a:t>AP</a:t>
              </a:r>
              <a:endParaRPr kumimoji="0" lang="en-US" altLang="ko-KR" dirty="0"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5" name="타원 14"/>
          <p:cNvSpPr/>
          <p:nvPr/>
        </p:nvSpPr>
        <p:spPr bwMode="auto">
          <a:xfrm>
            <a:off x="4684713" y="2099156"/>
            <a:ext cx="381000" cy="262317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4444390" y="1831445"/>
            <a:ext cx="8616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0" lang="en-US" altLang="ko-KR" dirty="0"/>
              <a:t>Relay STA</a:t>
            </a:r>
            <a:endParaRPr kumimoji="0" lang="ko-KR" altLang="en-US" dirty="0"/>
          </a:p>
        </p:txBody>
      </p:sp>
      <p:pic>
        <p:nvPicPr>
          <p:cNvPr id="17" name="Picture 14">
            <a:extLst>
              <a:ext uri="{FF2B5EF4-FFF2-40B4-BE49-F238E27FC236}">
                <a16:creationId xmlns:a16="http://schemas.microsoft.com/office/drawing/2014/main" id="{DE97E574-A717-46AE-AD16-0988738DE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343" y="2361473"/>
            <a:ext cx="279169" cy="492370"/>
          </a:xfrm>
          <a:prstGeom prst="rect">
            <a:avLst/>
          </a:prstGeom>
        </p:spPr>
      </p:pic>
      <p:sp>
        <p:nvSpPr>
          <p:cNvPr id="19" name="직사각형 18"/>
          <p:cNvSpPr/>
          <p:nvPr/>
        </p:nvSpPr>
        <p:spPr>
          <a:xfrm>
            <a:off x="6408703" y="2853843"/>
            <a:ext cx="12112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altLang="ko-KR" sz="1000" dirty="0"/>
              <a:t>End –STA</a:t>
            </a:r>
          </a:p>
          <a:p>
            <a:r>
              <a:rPr lang="it-IT" altLang="ko-KR" sz="1000" dirty="0"/>
              <a:t> (i.e. Non-AP STA)</a:t>
            </a:r>
          </a:p>
        </p:txBody>
      </p:sp>
      <p:cxnSp>
        <p:nvCxnSpPr>
          <p:cNvPr id="21" name="직선 화살표 연결선 20"/>
          <p:cNvCxnSpPr/>
          <p:nvPr/>
        </p:nvCxnSpPr>
        <p:spPr bwMode="auto">
          <a:xfrm flipV="1">
            <a:off x="3429000" y="2230314"/>
            <a:ext cx="1181100" cy="2658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3" name="직선 화살표 연결선 22"/>
          <p:cNvCxnSpPr>
            <a:endCxn id="17" idx="1"/>
          </p:cNvCxnSpPr>
          <p:nvPr/>
        </p:nvCxnSpPr>
        <p:spPr bwMode="auto">
          <a:xfrm>
            <a:off x="5105400" y="2217548"/>
            <a:ext cx="1455943" cy="3901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3383771" y="2681861"/>
            <a:ext cx="3177572" cy="697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9" name="직사각형 28"/>
          <p:cNvSpPr/>
          <p:nvPr/>
        </p:nvSpPr>
        <p:spPr bwMode="auto">
          <a:xfrm>
            <a:off x="4340953" y="2554261"/>
            <a:ext cx="794584" cy="48620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Obstacle (i.e. Wall)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30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Required SNR per MCS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below table indicates the required SNR to achieve the 10% PER </a:t>
            </a:r>
            <a:r>
              <a:rPr lang="en-US" altLang="ko-KR" dirty="0" err="1"/>
              <a:t>per</a:t>
            </a:r>
            <a:r>
              <a:rPr lang="en-US" altLang="ko-KR" dirty="0"/>
              <a:t> </a:t>
            </a:r>
            <a:r>
              <a:rPr lang="en-US" altLang="ko-KR" dirty="0" smtClean="0"/>
              <a:t>MCS in </a:t>
            </a:r>
            <a:r>
              <a:rPr lang="en-US" altLang="ko-KR" dirty="0" err="1" smtClean="0"/>
              <a:t>TGnD</a:t>
            </a:r>
            <a:r>
              <a:rPr lang="en-US" altLang="ko-KR" dirty="0" smtClean="0"/>
              <a:t>.  </a:t>
            </a:r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447384"/>
              </p:ext>
            </p:extLst>
          </p:nvPr>
        </p:nvGraphicFramePr>
        <p:xfrm>
          <a:off x="1371600" y="2540000"/>
          <a:ext cx="5867400" cy="3632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5800">
                  <a:extLst>
                    <a:ext uri="{9D8B030D-6E8A-4147-A177-3AD203B41FA5}">
                      <a16:colId xmlns:a16="http://schemas.microsoft.com/office/drawing/2014/main" val="1427030086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2819929996"/>
                    </a:ext>
                  </a:extLst>
                </a:gridCol>
                <a:gridCol w="1955800">
                  <a:extLst>
                    <a:ext uri="{9D8B030D-6E8A-4147-A177-3AD203B41FA5}">
                      <a16:colId xmlns:a16="http://schemas.microsoft.com/office/drawing/2014/main" val="3653923245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Required</a:t>
                      </a:r>
                      <a:r>
                        <a:rPr lang="en-US" altLang="ko-KR" sz="1100" baseline="0" dirty="0" smtClean="0"/>
                        <a:t> SNR for 20MHz [dB]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Required</a:t>
                      </a:r>
                      <a:r>
                        <a:rPr lang="en-US" altLang="ko-KR" sz="1100" baseline="0" dirty="0" smtClean="0"/>
                        <a:t> SNR for 80MHz [dB]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26414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0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6.8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4.8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04471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9.5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7.4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10163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14.3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12.3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10213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3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16.5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14.5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8522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4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19.8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17.8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951664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5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20.6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6461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6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25.5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22.8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298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7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27.5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25.5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213775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29.5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27.8</a:t>
                      </a:r>
                      <a:endParaRPr lang="ko-KR" altLang="en-U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85566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9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32.5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30.7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35968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10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35.3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32.8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56816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11</a:t>
                      </a:r>
                      <a:endParaRPr lang="ko-KR" alt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38.6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>
                          <a:solidFill>
                            <a:schemeClr val="tx1"/>
                          </a:solidFill>
                        </a:rPr>
                        <a:t>35.9</a:t>
                      </a:r>
                      <a:endParaRPr lang="ko-KR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07342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45303" y="6198414"/>
            <a:ext cx="4251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Note: The PER was measured by applying a 3088-byte data size.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4831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Procedure for relay transmission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Basic frame exchange including between AP and non-AP STA(s)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Frame exchange for relay transmission among AP, Relay STA, and non-AP STA(s).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2133600"/>
            <a:ext cx="2791219" cy="130593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4343400"/>
            <a:ext cx="5359951" cy="190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9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 of latency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1800" dirty="0" smtClean="0"/>
              <a:t>Parameters</a:t>
            </a:r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400" dirty="0" smtClean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r>
              <a:rPr lang="en-US" altLang="ko-KR" sz="1800" dirty="0"/>
              <a:t>The assumption is that the end-non-AP STA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be located at a distance supported by MCS0 for direct transmission. </a:t>
            </a:r>
            <a:r>
              <a:rPr lang="en-US" altLang="ko-KR" sz="1800" dirty="0" smtClean="0"/>
              <a:t>And, Relay STA is located in the middle between AP and end-STA.</a:t>
            </a:r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086229"/>
              </p:ext>
            </p:extLst>
          </p:nvPr>
        </p:nvGraphicFramePr>
        <p:xfrm>
          <a:off x="1143000" y="2057400"/>
          <a:ext cx="6248400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4200">
                  <a:extLst>
                    <a:ext uri="{9D8B030D-6E8A-4147-A177-3AD203B41FA5}">
                      <a16:colId xmlns:a16="http://schemas.microsoft.com/office/drawing/2014/main" val="176016184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860897010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smtClean="0"/>
                        <a:t>Data</a:t>
                      </a:r>
                      <a:r>
                        <a:rPr lang="en-US" altLang="ko-KR" sz="1200" baseline="0" dirty="0" smtClean="0"/>
                        <a:t> Size </a:t>
                      </a:r>
                      <a:endParaRPr lang="ko-KR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GB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3088</a:t>
                      </a:r>
                      <a:r>
                        <a:rPr lang="en-GB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byte</a:t>
                      </a:r>
                    </a:p>
                    <a:p>
                      <a:pPr algn="ctr" latinLnBrk="1"/>
                      <a:r>
                        <a:rPr lang="en-GB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(considering the 2MPDU in A-MPDU with MAC overhead) [4]</a:t>
                      </a:r>
                      <a:endParaRPr lang="ko-KR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135317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Fc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5Ghz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802835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BW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20MHz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80MHz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8698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 of Block ACK </a:t>
                      </a:r>
                      <a:endParaRPr lang="ko-KR" altLang="en-US" sz="120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 us [4]</a:t>
                      </a:r>
                      <a:endParaRPr lang="ko-KR" altLang="en-US" sz="12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3702737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SIFS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47610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Duration of </a:t>
                      </a: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Preamble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56.8us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633817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format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11be MU-PPDU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SU transmission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92236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Nss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445853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 us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61714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LTF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4x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EHT LTF 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8915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75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Analysis of latency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1 </a:t>
            </a:r>
            <a:r>
              <a:rPr lang="en-US" altLang="ko-KR" sz="2000" dirty="0"/>
              <a:t>: Relay STA has the same TX power as AP 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Case 1-1 : No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obstacle</a:t>
            </a:r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 smtClean="0"/>
          </a:p>
          <a:p>
            <a:pPr lvl="2"/>
            <a:endParaRPr lang="en-US" altLang="ko-KR" sz="1600" dirty="0"/>
          </a:p>
          <a:p>
            <a:pPr lvl="1"/>
            <a:r>
              <a:rPr lang="en-US" altLang="ko-KR" sz="1800" dirty="0"/>
              <a:t>Case </a:t>
            </a:r>
            <a:r>
              <a:rPr lang="en-US" altLang="ko-KR" sz="1800" dirty="0" smtClean="0"/>
              <a:t>1-2 </a:t>
            </a:r>
            <a:r>
              <a:rPr lang="en-US" altLang="ko-KR" sz="1800" dirty="0"/>
              <a:t>: </a:t>
            </a:r>
            <a:r>
              <a:rPr lang="en-US" altLang="ko-KR" sz="1800" dirty="0" smtClean="0"/>
              <a:t>One</a:t>
            </a:r>
            <a:r>
              <a:rPr lang="ko-KR" altLang="en-US" sz="1800" dirty="0" smtClean="0"/>
              <a:t> </a:t>
            </a:r>
            <a:r>
              <a:rPr lang="en-US" altLang="ko-KR" sz="1800" dirty="0"/>
              <a:t>obstacle</a:t>
            </a:r>
          </a:p>
          <a:p>
            <a:pPr lvl="1"/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509106"/>
              </p:ext>
            </p:extLst>
          </p:nvPr>
        </p:nvGraphicFramePr>
        <p:xfrm>
          <a:off x="1344095" y="2504750"/>
          <a:ext cx="6961704" cy="15338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3511">
                  <a:extLst>
                    <a:ext uri="{9D8B030D-6E8A-4147-A177-3AD203B41FA5}">
                      <a16:colId xmlns:a16="http://schemas.microsoft.com/office/drawing/2014/main" val="3266166340"/>
                    </a:ext>
                  </a:extLst>
                </a:gridCol>
                <a:gridCol w="1290702">
                  <a:extLst>
                    <a:ext uri="{9D8B030D-6E8A-4147-A177-3AD203B41FA5}">
                      <a16:colId xmlns:a16="http://schemas.microsoft.com/office/drawing/2014/main" val="3826423725"/>
                    </a:ext>
                  </a:extLst>
                </a:gridCol>
                <a:gridCol w="1162809">
                  <a:extLst>
                    <a:ext uri="{9D8B030D-6E8A-4147-A177-3AD203B41FA5}">
                      <a16:colId xmlns:a16="http://schemas.microsoft.com/office/drawing/2014/main" val="230264814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2638701288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3005386285"/>
                    </a:ext>
                  </a:extLst>
                </a:gridCol>
              </a:tblGrid>
              <a:tr h="329890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</a:t>
                      </a:r>
                      <a:r>
                        <a:rPr lang="en-US" altLang="ko-KR" sz="1100" baseline="0" dirty="0" smtClean="0"/>
                        <a:t>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 to relay STA / rela</a:t>
                      </a:r>
                      <a:r>
                        <a:rPr lang="en-US" altLang="ko-KR" sz="1100" baseline="0" dirty="0" smtClean="0"/>
                        <a:t>y STA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30638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BW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20MHz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20MHz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80MHz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389214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GI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78757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 (SNR)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MCS3(18)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MCS3(16)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3533272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Total</a:t>
                      </a:r>
                      <a:r>
                        <a:rPr lang="en-US" altLang="ko-KR" sz="1100" baseline="0" dirty="0" smtClean="0"/>
                        <a:t> time for transmission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3136.8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820.2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1724.4 us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( 45%</a:t>
                      </a:r>
                      <a:r>
                        <a:rPr lang="en-US" altLang="ko-KR" sz="1100" baseline="0" dirty="0" smtClean="0">
                          <a:solidFill>
                            <a:srgbClr val="FF0000"/>
                          </a:solidFill>
                        </a:rPr>
                        <a:t> gain 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 626.4 us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( 23%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18948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0552379"/>
              </p:ext>
            </p:extLst>
          </p:nvPr>
        </p:nvGraphicFramePr>
        <p:xfrm>
          <a:off x="1341528" y="4572000"/>
          <a:ext cx="6964271" cy="1572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147">
                  <a:extLst>
                    <a:ext uri="{9D8B030D-6E8A-4147-A177-3AD203B41FA5}">
                      <a16:colId xmlns:a16="http://schemas.microsoft.com/office/drawing/2014/main" val="3266166340"/>
                    </a:ext>
                  </a:extLst>
                </a:gridCol>
                <a:gridCol w="1291178">
                  <a:extLst>
                    <a:ext uri="{9D8B030D-6E8A-4147-A177-3AD203B41FA5}">
                      <a16:colId xmlns:a16="http://schemas.microsoft.com/office/drawing/2014/main" val="3826423725"/>
                    </a:ext>
                  </a:extLst>
                </a:gridCol>
                <a:gridCol w="1163238">
                  <a:extLst>
                    <a:ext uri="{9D8B030D-6E8A-4147-A177-3AD203B41FA5}">
                      <a16:colId xmlns:a16="http://schemas.microsoft.com/office/drawing/2014/main" val="230264814"/>
                    </a:ext>
                  </a:extLst>
                </a:gridCol>
                <a:gridCol w="1392854">
                  <a:extLst>
                    <a:ext uri="{9D8B030D-6E8A-4147-A177-3AD203B41FA5}">
                      <a16:colId xmlns:a16="http://schemas.microsoft.com/office/drawing/2014/main" val="2638701288"/>
                    </a:ext>
                  </a:extLst>
                </a:gridCol>
                <a:gridCol w="1392854">
                  <a:extLst>
                    <a:ext uri="{9D8B030D-6E8A-4147-A177-3AD203B41FA5}">
                      <a16:colId xmlns:a16="http://schemas.microsoft.com/office/drawing/2014/main" val="3005386285"/>
                    </a:ext>
                  </a:extLst>
                </a:gridCol>
              </a:tblGrid>
              <a:tr h="368701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</a:t>
                      </a:r>
                      <a:r>
                        <a:rPr lang="en-US" altLang="ko-KR" sz="1100" baseline="0" dirty="0" smtClean="0"/>
                        <a:t>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 to relay STA / rela</a:t>
                      </a:r>
                      <a:r>
                        <a:rPr lang="en-US" altLang="ko-KR" sz="1100" baseline="0" dirty="0" smtClean="0"/>
                        <a:t>y STA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30638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BW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20MHz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20MHz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80MHz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389214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GI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78757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 (SNR)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MCS7 (29)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MCS8</a:t>
                      </a:r>
                      <a:r>
                        <a:rPr lang="en-US" altLang="ko-KR" sz="1100" baseline="0" dirty="0" smtClean="0">
                          <a:solidFill>
                            <a:srgbClr val="FF0000"/>
                          </a:solidFill>
                        </a:rPr>
                        <a:t> (28)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3533272"/>
                  </a:ext>
                </a:extLst>
              </a:tr>
              <a:tr h="4154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Total</a:t>
                      </a:r>
                      <a:r>
                        <a:rPr lang="en-US" altLang="ko-KR" sz="1100" baseline="0" dirty="0" smtClean="0"/>
                        <a:t> time for transmission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3136.8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820.2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885.6 us</a:t>
                      </a:r>
                      <a:r>
                        <a:rPr lang="ko-KR" altLang="en-US" sz="11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altLang="ko-KR" sz="11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(72 %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396 us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(52%)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1894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6223084"/>
            <a:ext cx="84208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Note: in each case, the distance of non-AP STA is different. we assumed that non-AP STA exists in a location with an SNR that supported by the MCS0 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0384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 of latency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Case </a:t>
            </a:r>
            <a:r>
              <a:rPr lang="en-US" altLang="ko-KR" sz="2000" dirty="0" smtClean="0"/>
              <a:t>2 </a:t>
            </a:r>
            <a:r>
              <a:rPr lang="en-US" altLang="ko-KR" sz="2000" dirty="0"/>
              <a:t>: Relay STA has a </a:t>
            </a:r>
            <a:r>
              <a:rPr lang="en-US" altLang="ko-KR" sz="2000" dirty="0" smtClean="0"/>
              <a:t>15dBm </a:t>
            </a:r>
            <a:r>
              <a:rPr lang="en-US" altLang="ko-KR" sz="2000" dirty="0"/>
              <a:t>as a TX power </a:t>
            </a:r>
            <a:endParaRPr lang="ko-KR" altLang="en-US" sz="2000" dirty="0"/>
          </a:p>
          <a:p>
            <a:pPr lvl="1"/>
            <a:r>
              <a:rPr lang="en-US" altLang="ko-KR" sz="1600" dirty="0"/>
              <a:t>Case 1-1 : No</a:t>
            </a:r>
            <a:r>
              <a:rPr lang="ko-KR" altLang="en-US" sz="1600" dirty="0"/>
              <a:t> </a:t>
            </a:r>
            <a:r>
              <a:rPr lang="en-US" altLang="ko-KR" sz="1600" dirty="0"/>
              <a:t>obstacle</a:t>
            </a:r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Case </a:t>
            </a:r>
            <a:r>
              <a:rPr lang="en-US" altLang="ko-KR" sz="1600" dirty="0"/>
              <a:t>1-2 : One</a:t>
            </a:r>
            <a:r>
              <a:rPr lang="ko-KR" altLang="en-US" sz="1600" dirty="0"/>
              <a:t> </a:t>
            </a:r>
            <a:r>
              <a:rPr lang="en-US" altLang="ko-KR" sz="1600" dirty="0" smtClean="0"/>
              <a:t>obstacle</a:t>
            </a:r>
            <a:endParaRPr lang="ko-KR" altLang="en-US" sz="1600" dirty="0"/>
          </a:p>
          <a:p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September. </a:t>
            </a:r>
            <a:r>
              <a:rPr lang="en-US" altLang="ko-KR" dirty="0" smtClean="0"/>
              <a:t>2023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757086"/>
              </p:ext>
            </p:extLst>
          </p:nvPr>
        </p:nvGraphicFramePr>
        <p:xfrm>
          <a:off x="1344095" y="2438400"/>
          <a:ext cx="6961704" cy="17014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3511">
                  <a:extLst>
                    <a:ext uri="{9D8B030D-6E8A-4147-A177-3AD203B41FA5}">
                      <a16:colId xmlns:a16="http://schemas.microsoft.com/office/drawing/2014/main" val="3266166340"/>
                    </a:ext>
                  </a:extLst>
                </a:gridCol>
                <a:gridCol w="1290702">
                  <a:extLst>
                    <a:ext uri="{9D8B030D-6E8A-4147-A177-3AD203B41FA5}">
                      <a16:colId xmlns:a16="http://schemas.microsoft.com/office/drawing/2014/main" val="3826423725"/>
                    </a:ext>
                  </a:extLst>
                </a:gridCol>
                <a:gridCol w="1162809">
                  <a:extLst>
                    <a:ext uri="{9D8B030D-6E8A-4147-A177-3AD203B41FA5}">
                      <a16:colId xmlns:a16="http://schemas.microsoft.com/office/drawing/2014/main" val="230264814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2638701288"/>
                    </a:ext>
                  </a:extLst>
                </a:gridCol>
                <a:gridCol w="1392341">
                  <a:extLst>
                    <a:ext uri="{9D8B030D-6E8A-4147-A177-3AD203B41FA5}">
                      <a16:colId xmlns:a16="http://schemas.microsoft.com/office/drawing/2014/main" val="3005386285"/>
                    </a:ext>
                  </a:extLst>
                </a:gridCol>
              </a:tblGrid>
              <a:tr h="329890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</a:t>
                      </a:r>
                      <a:r>
                        <a:rPr lang="en-US" altLang="ko-KR" sz="1100" baseline="0" dirty="0" smtClean="0"/>
                        <a:t>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 to relay STA / rela</a:t>
                      </a:r>
                      <a:r>
                        <a:rPr lang="en-US" altLang="ko-KR" sz="1100" baseline="0" dirty="0" smtClean="0"/>
                        <a:t>y STA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30638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BW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20MHz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20MHz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80MHz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389214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GI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78757"/>
                  </a:ext>
                </a:extLst>
              </a:tr>
              <a:tr h="19793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 (SNR)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MCS3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(18)</a:t>
                      </a:r>
                      <a:r>
                        <a:rPr lang="en-US" altLang="ko-KR" sz="1100" dirty="0" smtClean="0"/>
                        <a:t>/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MCS2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(14)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MCS3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(16)</a:t>
                      </a:r>
                      <a:r>
                        <a:rPr lang="en-US" altLang="ko-KR" sz="1100" dirty="0" smtClean="0"/>
                        <a:t>/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MCS1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(11)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3533272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Total</a:t>
                      </a:r>
                      <a:r>
                        <a:rPr lang="en-US" altLang="ko-KR" sz="1100" baseline="0" dirty="0" smtClean="0"/>
                        <a:t> time for transmission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3136.8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820.2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2010.6 us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( 42%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813.6 us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(1%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18948"/>
                  </a:ext>
                </a:extLst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270375"/>
              </p:ext>
            </p:extLst>
          </p:nvPr>
        </p:nvGraphicFramePr>
        <p:xfrm>
          <a:off x="1341528" y="4572000"/>
          <a:ext cx="6964271" cy="15726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4147">
                  <a:extLst>
                    <a:ext uri="{9D8B030D-6E8A-4147-A177-3AD203B41FA5}">
                      <a16:colId xmlns:a16="http://schemas.microsoft.com/office/drawing/2014/main" val="3266166340"/>
                    </a:ext>
                  </a:extLst>
                </a:gridCol>
                <a:gridCol w="1291178">
                  <a:extLst>
                    <a:ext uri="{9D8B030D-6E8A-4147-A177-3AD203B41FA5}">
                      <a16:colId xmlns:a16="http://schemas.microsoft.com/office/drawing/2014/main" val="3826423725"/>
                    </a:ext>
                  </a:extLst>
                </a:gridCol>
                <a:gridCol w="1163238">
                  <a:extLst>
                    <a:ext uri="{9D8B030D-6E8A-4147-A177-3AD203B41FA5}">
                      <a16:colId xmlns:a16="http://schemas.microsoft.com/office/drawing/2014/main" val="230264814"/>
                    </a:ext>
                  </a:extLst>
                </a:gridCol>
                <a:gridCol w="1392854">
                  <a:extLst>
                    <a:ext uri="{9D8B030D-6E8A-4147-A177-3AD203B41FA5}">
                      <a16:colId xmlns:a16="http://schemas.microsoft.com/office/drawing/2014/main" val="2638701288"/>
                    </a:ext>
                  </a:extLst>
                </a:gridCol>
                <a:gridCol w="1392854">
                  <a:extLst>
                    <a:ext uri="{9D8B030D-6E8A-4147-A177-3AD203B41FA5}">
                      <a16:colId xmlns:a16="http://schemas.microsoft.com/office/drawing/2014/main" val="3005386285"/>
                    </a:ext>
                  </a:extLst>
                </a:gridCol>
              </a:tblGrid>
              <a:tr h="368701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</a:t>
                      </a:r>
                      <a:r>
                        <a:rPr lang="en-US" altLang="ko-KR" sz="1100" baseline="0" dirty="0" smtClean="0"/>
                        <a:t>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AP to relay STA / rela</a:t>
                      </a:r>
                      <a:r>
                        <a:rPr lang="en-US" altLang="ko-KR" sz="1100" baseline="0" dirty="0" smtClean="0"/>
                        <a:t>y STA to non-AP STA</a:t>
                      </a:r>
                      <a:endParaRPr lang="ko-KR" altLang="en-US" sz="11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630638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BW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20MHz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80MHz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20MHz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80MHz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26389214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GI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1.6 us 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1.6</a:t>
                      </a:r>
                      <a:r>
                        <a:rPr lang="en-US" altLang="ko-KR" sz="1100" baseline="0" dirty="0" smtClean="0"/>
                        <a:t>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5778757"/>
                  </a:ext>
                </a:extLst>
              </a:tr>
              <a:tr h="22122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MCS(SNR)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(8)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MCS0 </a:t>
                      </a: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MCS7(29)/MCS5(24)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MCS8(28)/MCS6(23)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3533272"/>
                  </a:ext>
                </a:extLst>
              </a:tr>
              <a:tr h="4154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Total</a:t>
                      </a:r>
                      <a:r>
                        <a:rPr lang="en-US" altLang="ko-KR" sz="1100" baseline="0" dirty="0" smtClean="0"/>
                        <a:t> time for transmission</a:t>
                      </a:r>
                      <a:endParaRPr lang="ko-KR" alt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3136.8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/>
                        <a:t>820.2 us</a:t>
                      </a:r>
                      <a:endParaRPr lang="ko-KR" altLang="en-US" sz="11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957.6 us 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(69%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410.4 us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FF0000"/>
                          </a:solidFill>
                        </a:rPr>
                        <a:t>(50% gain)</a:t>
                      </a:r>
                      <a:endParaRPr lang="ko-KR" altLang="en-US" sz="110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81894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6223084"/>
            <a:ext cx="842089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50" dirty="0" smtClean="0"/>
              <a:t>Note: in each case, the distance of non-AP STA is different. we assumed that non-AP STA exists in a location with an SNR that supported by the MCS0 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09459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337438</TotalTime>
  <Words>1224</Words>
  <Application>Microsoft Office PowerPoint</Application>
  <PresentationFormat>화면 슬라이드 쇼(4:3)</PresentationFormat>
  <Paragraphs>353</Paragraphs>
  <Slides>13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21" baseType="lpstr">
      <vt:lpstr>MS Gothic</vt:lpstr>
      <vt:lpstr>Gulim</vt:lpstr>
      <vt:lpstr>Gulim</vt:lpstr>
      <vt:lpstr>Malgun Gothic</vt:lpstr>
      <vt:lpstr>Malgun Gothic</vt:lpstr>
      <vt:lpstr>Arial</vt:lpstr>
      <vt:lpstr>Times New Roman</vt:lpstr>
      <vt:lpstr>802-11-Submission</vt:lpstr>
      <vt:lpstr>Evaluation for the Relay Transmission</vt:lpstr>
      <vt:lpstr>Introduction </vt:lpstr>
      <vt:lpstr>Link analysis </vt:lpstr>
      <vt:lpstr>Relay operation</vt:lpstr>
      <vt:lpstr>Required SNR per MCS</vt:lpstr>
      <vt:lpstr>Procedure for relay transmission</vt:lpstr>
      <vt:lpstr>Analysis of latency </vt:lpstr>
      <vt:lpstr>Analysis of latency </vt:lpstr>
      <vt:lpstr>Analysis of latency </vt:lpstr>
      <vt:lpstr>Summary </vt:lpstr>
      <vt:lpstr>Reference </vt:lpstr>
      <vt:lpstr>Appendix 1 </vt:lpstr>
      <vt:lpstr>Appendix 2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5689</cp:revision>
  <cp:lastPrinted>2017-07-07T02:11:09Z</cp:lastPrinted>
  <dcterms:created xsi:type="dcterms:W3CDTF">2007-05-21T21:00:37Z</dcterms:created>
  <dcterms:modified xsi:type="dcterms:W3CDTF">2023-09-08T01:36:05Z</dcterms:modified>
</cp:coreProperties>
</file>