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83" r:id="rId2"/>
    <p:sldId id="382" r:id="rId3"/>
    <p:sldId id="399" r:id="rId4"/>
    <p:sldId id="393" r:id="rId5"/>
    <p:sldId id="391" r:id="rId6"/>
    <p:sldId id="392" r:id="rId7"/>
    <p:sldId id="401" r:id="rId8"/>
    <p:sldId id="389" r:id="rId9"/>
    <p:sldId id="394" r:id="rId10"/>
    <p:sldId id="402" r:id="rId11"/>
    <p:sldId id="396" r:id="rId12"/>
    <p:sldId id="400" r:id="rId13"/>
    <p:sldId id="404" r:id="rId14"/>
    <p:sldId id="403" r:id="rId15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천진영/책임연구원/차세대표준(연)ICS팀(jiny.chun@lge.com)" initials="천" lastIdx="1" clrIdx="0">
    <p:extLst>
      <p:ext uri="{19B8F6BF-5375-455C-9EA6-DF929625EA0E}">
        <p15:presenceInfo xmlns:p15="http://schemas.microsoft.com/office/powerpoint/2012/main" userId="S-1-5-21-2543426832-1914326140-3112152631-10825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FF99FF"/>
    <a:srgbClr val="168420"/>
    <a:srgbClr val="0000CC"/>
    <a:srgbClr val="006C31"/>
    <a:srgbClr val="0086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400" autoAdjust="0"/>
  </p:normalViewPr>
  <p:slideViewPr>
    <p:cSldViewPr>
      <p:cViewPr varScale="1">
        <p:scale>
          <a:sx n="115" d="100"/>
          <a:sy n="115" d="100"/>
        </p:scale>
        <p:origin x="147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6" d="100"/>
          <a:sy n="96" d="100"/>
        </p:scale>
        <p:origin x="102" y="510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November. 2023</a:t>
            </a:r>
            <a:endParaRPr lang="en-US" altLang="ko-KR" dirty="0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8184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November. 2023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8184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November. 2023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802.11-23/1517r0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insun.jang@lge.com" TargetMode="External"/><Relationship Id="rId13" Type="http://schemas.openxmlformats.org/officeDocument/2006/relationships/hyperlink" Target="mailto:hg.cho@lge.com" TargetMode="External"/><Relationship Id="rId3" Type="http://schemas.openxmlformats.org/officeDocument/2006/relationships/hyperlink" Target="mailto:dongguk.lim@lge.com" TargetMode="External"/><Relationship Id="rId7" Type="http://schemas.openxmlformats.org/officeDocument/2006/relationships/hyperlink" Target="mailto:js.choi@lge.com" TargetMode="External"/><Relationship Id="rId12" Type="http://schemas.openxmlformats.org/officeDocument/2006/relationships/hyperlink" Target="mailto:dongju.cha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insik0618.jung@lge.com" TargetMode="External"/><Relationship Id="rId11" Type="http://schemas.openxmlformats.org/officeDocument/2006/relationships/hyperlink" Target="mailto:yl.yoon@lge.com" TargetMode="External"/><Relationship Id="rId5" Type="http://schemas.openxmlformats.org/officeDocument/2006/relationships/hyperlink" Target="mailto:jiny.chun@lge.com" TargetMode="External"/><Relationship Id="rId10" Type="http://schemas.openxmlformats.org/officeDocument/2006/relationships/hyperlink" Target="mailto:geonhwan.kim@lge.com" TargetMode="External"/><Relationship Id="rId4" Type="http://schemas.openxmlformats.org/officeDocument/2006/relationships/hyperlink" Target="mailto:Ensung.park@lge.com" TargetMode="External"/><Relationship Id="rId9" Type="http://schemas.openxmlformats.org/officeDocument/2006/relationships/hyperlink" Target="mailto:sunhee.baek@lge.com" TargetMode="External"/><Relationship Id="rId14" Type="http://schemas.openxmlformats.org/officeDocument/2006/relationships/hyperlink" Target="mailto:sanggook.kim@lge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Follow up on the Relay Transmission 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2023-09-10</a:t>
            </a:r>
            <a:endParaRPr lang="en-US" altLang="ko-KR" sz="2000" b="0" dirty="0" smtClean="0">
              <a:ea typeface="굴림" panose="020B0600000101010101" pitchFamily="50" charset="-127"/>
            </a:endParaRP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4579014"/>
              </p:ext>
            </p:extLst>
          </p:nvPr>
        </p:nvGraphicFramePr>
        <p:xfrm>
          <a:off x="762000" y="2895600"/>
          <a:ext cx="7543800" cy="3519883"/>
        </p:xfrm>
        <a:graphic>
          <a:graphicData uri="http://schemas.openxmlformats.org/drawingml/2006/table">
            <a:tbl>
              <a:tblPr/>
              <a:tblGrid>
                <a:gridCol w="1508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12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674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00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62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334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5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5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647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1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1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dongguk.lim@lge.com</a:t>
                      </a:r>
                      <a:r>
                        <a:rPr kumimoji="0" lang="en-US" altLang="ko-KR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64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Ensung.park@lge.com</a:t>
                      </a:r>
                      <a:endParaRPr kumimoji="0" lang="en-US" altLang="ko-KR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64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Jinyoung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5"/>
                        </a:rPr>
                        <a:t>jiny.chun@lge.com</a:t>
                      </a:r>
                      <a:r>
                        <a:rPr kumimoji="0" lang="en-US" altLang="ko-KR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64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Jung</a:t>
                      </a:r>
                      <a:endParaRPr kumimoji="0" lang="ko-KR" altLang="en-US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6"/>
                        </a:rPr>
                        <a:t>insik0618.jung@lge.com</a:t>
                      </a:r>
                      <a:r>
                        <a:rPr kumimoji="0" lang="en-US" altLang="ko-KR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 </a:t>
                      </a:r>
                      <a:endParaRPr kumimoji="0" lang="ko-KR" alt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64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  <a:endParaRPr kumimoji="0" lang="ko-KR" altLang="en-US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7"/>
                        </a:rPr>
                        <a:t>js.choi@lge.com</a:t>
                      </a:r>
                      <a:endParaRPr kumimoji="0" lang="ko-KR" alt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0784598"/>
                  </a:ext>
                </a:extLst>
              </a:tr>
              <a:tr h="2564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</a:t>
                      </a:r>
                      <a:r>
                        <a:rPr kumimoji="0" lang="ko-KR" alt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 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8"/>
                        </a:rPr>
                        <a:t>insun.jang@lge.com</a:t>
                      </a:r>
                      <a:r>
                        <a:rPr kumimoji="0" lang="ko-KR" alt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endParaRPr kumimoji="0" lang="en-US" altLang="ko-KR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8083259"/>
                  </a:ext>
                </a:extLst>
              </a:tr>
              <a:tr h="2564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Baek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9"/>
                        </a:rPr>
                        <a:t>sunhee.baek@lge.com</a:t>
                      </a:r>
                      <a:r>
                        <a:rPr kumimoji="0" lang="ko-KR" alt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endParaRPr kumimoji="0" lang="en-US" altLang="ko-KR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2870208"/>
                  </a:ext>
                </a:extLst>
              </a:tr>
              <a:tr h="25647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Geonhwan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>
                          <a:hlinkClick r:id="rId10"/>
                        </a:rPr>
                        <a:t>geonhwan.kim@lge.com</a:t>
                      </a:r>
                      <a:r>
                        <a:rPr lang="en-US" altLang="ko-KR" sz="1100" dirty="0" smtClean="0"/>
                        <a:t> 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8597538"/>
                  </a:ext>
                </a:extLst>
              </a:tr>
              <a:tr h="2564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 smtClean="0"/>
                        <a:t>Yelin</a:t>
                      </a:r>
                      <a:r>
                        <a:rPr lang="en-US" altLang="ko-KR" sz="1200" dirty="0" smtClean="0"/>
                        <a:t> Yoon</a:t>
                      </a: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>
                          <a:hlinkClick r:id="rId11"/>
                        </a:rPr>
                        <a:t>yl.yoon@lge.com</a:t>
                      </a:r>
                      <a:r>
                        <a:rPr lang="en-US" altLang="ko-KR" sz="1100" dirty="0" smtClean="0"/>
                        <a:t> 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6423579"/>
                  </a:ext>
                </a:extLst>
              </a:tr>
              <a:tr h="256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Dongju</a:t>
                      </a:r>
                      <a:r>
                        <a:rPr lang="en-US" altLang="ko-KR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Cha</a:t>
                      </a:r>
                      <a:endParaRPr lang="en-US" altLang="ko-KR" sz="11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 smtClean="0">
                          <a:hlinkClick r:id="rId12"/>
                        </a:rPr>
                        <a:t>dongju.cha@lge.com</a:t>
                      </a:r>
                      <a:r>
                        <a:rPr lang="en-US" altLang="ko-KR" sz="1050" dirty="0" smtClean="0"/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372628"/>
                  </a:ext>
                </a:extLst>
              </a:tr>
              <a:tr h="256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HanGyu</a:t>
                      </a:r>
                      <a:r>
                        <a:rPr lang="en-US" altLang="ko-KR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Cho</a:t>
                      </a:r>
                      <a:endParaRPr lang="en-US" altLang="ko-KR" sz="11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 smtClean="0">
                          <a:hlinkClick r:id="rId13"/>
                        </a:rPr>
                        <a:t>hg.cho@lge.com</a:t>
                      </a:r>
                      <a:r>
                        <a:rPr lang="en-US" altLang="ko-KR" sz="1050" dirty="0" smtClean="0"/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5798548"/>
                  </a:ext>
                </a:extLst>
              </a:tr>
              <a:tr h="3205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10680 </a:t>
                      </a:r>
                      <a:r>
                        <a:rPr kumimoji="0" lang="en-US" altLang="ko-KR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Treena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 Diego, CA 92131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5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14"/>
                        </a:rPr>
                        <a:t>sanggook.kim@lge.com</a:t>
                      </a:r>
                      <a:r>
                        <a:rPr kumimoji="0" lang="en-US" altLang="ko-KR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  </a:t>
                      </a:r>
                      <a:endParaRPr kumimoji="0" lang="ko-KR" alt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0942211"/>
                  </a:ext>
                </a:extLst>
              </a:tr>
            </a:tbl>
          </a:graphicData>
        </a:graphic>
      </p:graphicFrame>
      <p:sp>
        <p:nvSpPr>
          <p:cNvPr id="9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날짜 개체 틀 3"/>
          <p:cNvSpPr txBox="1">
            <a:spLocks/>
          </p:cNvSpPr>
          <p:nvPr/>
        </p:nvSpPr>
        <p:spPr bwMode="auto">
          <a:xfrm>
            <a:off x="696913" y="332601"/>
            <a:ext cx="16203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/>
              <a:t>September. 2023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Case2 : </a:t>
            </a:r>
            <a:r>
              <a:rPr lang="en-US" altLang="ko-KR" dirty="0">
                <a:solidFill>
                  <a:schemeClr val="tx1"/>
                </a:solidFill>
              </a:rPr>
              <a:t>Relay STA </a:t>
            </a:r>
            <a:r>
              <a:rPr lang="en-US" altLang="ko-KR" dirty="0" smtClean="0">
                <a:solidFill>
                  <a:schemeClr val="tx1"/>
                </a:solidFill>
              </a:rPr>
              <a:t>has an AP function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2000" dirty="0"/>
              <a:t>Since </a:t>
            </a:r>
            <a:r>
              <a:rPr lang="en-US" altLang="ko-KR" sz="2000" dirty="0" smtClean="0"/>
              <a:t>the Relay STA can operate as an AP during relaying, </a:t>
            </a:r>
            <a:r>
              <a:rPr lang="en-US" altLang="ko-KR" sz="2000" dirty="0"/>
              <a:t>we should consider </a:t>
            </a:r>
            <a:r>
              <a:rPr lang="en-US" altLang="ko-KR" sz="2000" dirty="0" smtClean="0"/>
              <a:t>the following </a:t>
            </a:r>
            <a:endParaRPr lang="en-US" altLang="ko-KR" sz="2000" dirty="0"/>
          </a:p>
          <a:p>
            <a:pPr lvl="1"/>
            <a:r>
              <a:rPr lang="en-US" altLang="ko-KR" sz="1800" dirty="0"/>
              <a:t>The different primary channel between Relay STA and source </a:t>
            </a:r>
            <a:r>
              <a:rPr lang="en-US" altLang="ko-KR" sz="1800" dirty="0" smtClean="0"/>
              <a:t>AP</a:t>
            </a:r>
          </a:p>
          <a:p>
            <a:pPr lvl="2"/>
            <a:r>
              <a:rPr lang="en-US" altLang="ko-KR" sz="1600" dirty="0" smtClean="0"/>
              <a:t>If the primary channel is different, for </a:t>
            </a:r>
            <a:r>
              <a:rPr lang="en-US" altLang="ko-KR" sz="1600" dirty="0"/>
              <a:t>relay transmission, a relay STA should change a channel before relaying or an end </a:t>
            </a:r>
            <a:r>
              <a:rPr lang="en-US" altLang="ko-KR" sz="1600" dirty="0" smtClean="0"/>
              <a:t>STA(i.e., non-AP </a:t>
            </a:r>
            <a:r>
              <a:rPr lang="en-US" altLang="ko-KR" sz="1600" dirty="0"/>
              <a:t>STA) should change a channel. </a:t>
            </a:r>
          </a:p>
          <a:p>
            <a:pPr lvl="1"/>
            <a:r>
              <a:rPr lang="en-US" altLang="ko-KR" sz="1800" dirty="0"/>
              <a:t>Link connection between Relay STA and non-AP STA which is associated with other </a:t>
            </a:r>
            <a:r>
              <a:rPr lang="en-US" altLang="ko-KR" sz="1800" dirty="0" smtClean="0"/>
              <a:t>AP</a:t>
            </a:r>
          </a:p>
          <a:p>
            <a:pPr lvl="2"/>
            <a:r>
              <a:rPr lang="en-US" altLang="ko-KR" sz="1600" dirty="0"/>
              <a:t>Since the </a:t>
            </a:r>
            <a:r>
              <a:rPr lang="en-US" altLang="ko-KR" sz="1600" dirty="0" smtClean="0"/>
              <a:t>end-STA </a:t>
            </a:r>
            <a:r>
              <a:rPr lang="en-US" altLang="ko-KR" sz="1600" dirty="0"/>
              <a:t>is an unassociated STA in terms of a relay STA, a procedure for negotiating the capabilities of the </a:t>
            </a:r>
            <a:r>
              <a:rPr lang="en-US" altLang="ko-KR" sz="1600" dirty="0" smtClean="0"/>
              <a:t>end-STA </a:t>
            </a:r>
            <a:r>
              <a:rPr lang="en-US" altLang="ko-KR" sz="1600" dirty="0"/>
              <a:t>may be required for relay transmission</a:t>
            </a:r>
            <a:r>
              <a:rPr lang="en-US" altLang="ko-KR" sz="1600" dirty="0" smtClean="0"/>
              <a:t>.</a:t>
            </a:r>
          </a:p>
          <a:p>
            <a:pPr lvl="2"/>
            <a:endParaRPr lang="en-US" altLang="ko-KR" sz="1600" dirty="0"/>
          </a:p>
          <a:p>
            <a:pPr lvl="1"/>
            <a:r>
              <a:rPr lang="en-US" altLang="ko-KR" sz="1600" dirty="0"/>
              <a:t>The relay transmission requires </a:t>
            </a:r>
            <a:r>
              <a:rPr lang="en-US" altLang="ko-KR" sz="1600" dirty="0" smtClean="0"/>
              <a:t>information </a:t>
            </a:r>
            <a:r>
              <a:rPr lang="en-US" altLang="ko-KR" sz="1600" dirty="0"/>
              <a:t>sharing between source AP and relay STA. </a:t>
            </a:r>
            <a:r>
              <a:rPr lang="en-US" altLang="ko-KR" sz="1600" dirty="0" smtClean="0"/>
              <a:t>So, for data sharing or forwarding, it may consider the burden and backhaul capacity for data sharing between multiple APs.</a:t>
            </a:r>
            <a:endParaRPr lang="ko-KR" altLang="en-US" sz="16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September. </a:t>
            </a:r>
            <a:r>
              <a:rPr lang="en-US" altLang="ko-KR" dirty="0" smtClean="0"/>
              <a:t>2023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93492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In this contribution, we tried to identify the considerations regarding the </a:t>
            </a:r>
            <a:r>
              <a:rPr lang="en-US" altLang="ko-KR" dirty="0" smtClean="0"/>
              <a:t>Relay STA’s type. </a:t>
            </a:r>
            <a:endParaRPr lang="en-US" altLang="ko-KR" dirty="0"/>
          </a:p>
          <a:p>
            <a:pPr lvl="1"/>
            <a:r>
              <a:rPr lang="en-US" altLang="ko-KR" dirty="0" smtClean="0"/>
              <a:t>Two types of Relay STA are considered. </a:t>
            </a:r>
          </a:p>
          <a:p>
            <a:pPr lvl="2"/>
            <a:r>
              <a:rPr lang="en-US" altLang="ko-KR" dirty="0"/>
              <a:t>One type is that it has no </a:t>
            </a:r>
            <a:r>
              <a:rPr lang="en-US" altLang="ko-KR" dirty="0" smtClean="0"/>
              <a:t>AP </a:t>
            </a:r>
            <a:r>
              <a:rPr lang="en-US" altLang="ko-KR" dirty="0"/>
              <a:t>function.</a:t>
            </a:r>
          </a:p>
          <a:p>
            <a:pPr lvl="2"/>
            <a:r>
              <a:rPr lang="en-US" altLang="ko-KR" dirty="0" smtClean="0"/>
              <a:t>Another </a:t>
            </a:r>
            <a:r>
              <a:rPr lang="en-US" altLang="ko-KR" dirty="0"/>
              <a:t>type is that </a:t>
            </a:r>
            <a:r>
              <a:rPr lang="en-US" altLang="ko-KR" dirty="0" smtClean="0"/>
              <a:t>it has an AP function.</a:t>
            </a:r>
            <a:endParaRPr lang="en-US" altLang="ko-KR" dirty="0"/>
          </a:p>
          <a:p>
            <a:pPr lvl="2"/>
            <a:endParaRPr lang="en-US" altLang="ko-KR" dirty="0" smtClean="0"/>
          </a:p>
          <a:p>
            <a:r>
              <a:rPr lang="en-US" altLang="ko-KR" dirty="0"/>
              <a:t>Using Relays in UHR to provide improved </a:t>
            </a:r>
            <a:r>
              <a:rPr lang="en-US" altLang="ko-KR" dirty="0" err="1"/>
              <a:t>QoS</a:t>
            </a:r>
            <a:r>
              <a:rPr lang="en-US" altLang="ko-KR" dirty="0"/>
              <a:t> and extended coverage requires more careful handling of each of the considerations identified in this contribution, as well as other considerations depending on the type of Relay STA</a:t>
            </a:r>
            <a:r>
              <a:rPr lang="en-US" altLang="ko-KR" dirty="0" smtClean="0"/>
              <a:t>.</a:t>
            </a:r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September. </a:t>
            </a:r>
            <a:r>
              <a:rPr lang="en-US" altLang="ko-KR" dirty="0" smtClean="0"/>
              <a:t>2023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91305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[1] </a:t>
            </a:r>
            <a:r>
              <a:rPr lang="en-US" altLang="ko-KR" dirty="0"/>
              <a:t>11-23-0042-00-0uhr-Thought for Range Extension in UHR </a:t>
            </a:r>
            <a:endParaRPr lang="en-US" altLang="ko-KR" dirty="0" smtClean="0"/>
          </a:p>
          <a:p>
            <a:r>
              <a:rPr lang="en-US" altLang="ko-KR" dirty="0" smtClean="0"/>
              <a:t>[2</a:t>
            </a:r>
            <a:r>
              <a:rPr lang="en-US" altLang="ko-KR" dirty="0"/>
              <a:t>] 11-23-1138-01-0uhr-Features to consider for efficient relay operation</a:t>
            </a:r>
          </a:p>
          <a:p>
            <a:r>
              <a:rPr lang="en-US" altLang="ko-KR" dirty="0" smtClean="0"/>
              <a:t>[3</a:t>
            </a:r>
            <a:r>
              <a:rPr lang="en-US" altLang="ko-KR" dirty="0"/>
              <a:t>] 11-23-1139-00-0uhr-Relay Transmission in UHR</a:t>
            </a:r>
          </a:p>
          <a:p>
            <a:r>
              <a:rPr lang="en-US" altLang="ko-KR" dirty="0" smtClean="0"/>
              <a:t>[</a:t>
            </a:r>
            <a:r>
              <a:rPr lang="en-US" altLang="ko-KR" dirty="0"/>
              <a:t>4] </a:t>
            </a:r>
            <a:r>
              <a:rPr lang="en-US" altLang="ko-KR" dirty="0" smtClean="0"/>
              <a:t>11-23-1175-00-0uhr-uhr-relay-follow-up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September. </a:t>
            </a:r>
            <a:r>
              <a:rPr lang="en-US" altLang="ko-KR" dirty="0" smtClean="0"/>
              <a:t>2023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09957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DL sounding for the Relay link </a:t>
            </a:r>
            <a:r>
              <a:rPr lang="en-US" altLang="ko-KR" dirty="0" smtClean="0"/>
              <a:t>[2]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September. </a:t>
            </a:r>
            <a:r>
              <a:rPr lang="en-US" altLang="ko-KR" dirty="0" smtClean="0"/>
              <a:t>2023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2152141"/>
            <a:ext cx="7240804" cy="4096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9221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SR2SR sensing measurement in 11bf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September. </a:t>
            </a:r>
            <a:r>
              <a:rPr lang="en-US" altLang="ko-KR" dirty="0" smtClean="0"/>
              <a:t>2023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700" y="2362200"/>
            <a:ext cx="7810500" cy="3790950"/>
          </a:xfrm>
          <a:prstGeom prst="rect">
            <a:avLst/>
          </a:prstGeom>
        </p:spPr>
      </p:pic>
      <p:sp>
        <p:nvSpPr>
          <p:cNvPr id="8" name="실행 단추: 앞으로 또는 다음 7">
            <a:hlinkClick r:id="rId3" action="ppaction://hlinksldjump" highlightClick="1"/>
          </p:cNvPr>
          <p:cNvSpPr/>
          <p:nvPr/>
        </p:nvSpPr>
        <p:spPr bwMode="auto">
          <a:xfrm>
            <a:off x="8305800" y="6096000"/>
            <a:ext cx="238125" cy="304800"/>
          </a:xfrm>
          <a:prstGeom prst="actionButtonForwardNex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0001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 smtClean="0"/>
              <a:t>In [1], we introduced the relay operation in UHR to provide improved SNR and range extension. </a:t>
            </a:r>
          </a:p>
          <a:p>
            <a:pPr lvl="1"/>
            <a:r>
              <a:rPr lang="en-US" altLang="ko-KR" dirty="0" smtClean="0"/>
              <a:t>We considered the various points to apply the relay operation in UHR and addressed the scenario for relay transmission. </a:t>
            </a:r>
          </a:p>
          <a:p>
            <a:pPr lvl="2"/>
            <a:endParaRPr lang="en-US" altLang="ko-KR" dirty="0" smtClean="0"/>
          </a:p>
          <a:p>
            <a:r>
              <a:rPr lang="en-US" altLang="ko-KR" dirty="0"/>
              <a:t>In [2 </a:t>
            </a:r>
            <a:r>
              <a:rPr lang="en-US" altLang="ko-KR" dirty="0" smtClean="0"/>
              <a:t>~ 3</a:t>
            </a:r>
            <a:r>
              <a:rPr lang="en-US" altLang="ko-KR" dirty="0"/>
              <a:t>], we have dealt with some features to be considered for relay operation as well as frame exchange based on AP controlling. </a:t>
            </a:r>
          </a:p>
          <a:p>
            <a:pPr lvl="1"/>
            <a:r>
              <a:rPr lang="en-US" altLang="ko-KR" dirty="0" smtClean="0"/>
              <a:t>A Relay STA was considered as a non-AP STA and we progressed the discussion about it.  </a:t>
            </a:r>
          </a:p>
          <a:p>
            <a:pPr lvl="2"/>
            <a:endParaRPr lang="en-US" altLang="ko-KR" dirty="0" smtClean="0"/>
          </a:p>
          <a:p>
            <a:r>
              <a:rPr lang="en-US" altLang="ko-KR" dirty="0"/>
              <a:t>In this contribution, we </a:t>
            </a:r>
            <a:r>
              <a:rPr lang="en-US" altLang="ko-KR" dirty="0" smtClean="0"/>
              <a:t>address </a:t>
            </a:r>
            <a:r>
              <a:rPr lang="en-US" altLang="ko-KR" dirty="0"/>
              <a:t>some </a:t>
            </a:r>
            <a:r>
              <a:rPr lang="en-US" altLang="ko-KR" dirty="0" smtClean="0"/>
              <a:t>considerations </a:t>
            </a:r>
            <a:r>
              <a:rPr lang="en-US" altLang="ko-KR" dirty="0"/>
              <a:t>related to received comments </a:t>
            </a:r>
            <a:r>
              <a:rPr lang="en-US" altLang="ko-KR" dirty="0" smtClean="0"/>
              <a:t>regarding</a:t>
            </a:r>
            <a:r>
              <a:rPr lang="ko-KR" altLang="en-US" dirty="0" smtClean="0"/>
              <a:t> </a:t>
            </a:r>
            <a:r>
              <a:rPr lang="en-US" altLang="ko-KR" dirty="0" smtClean="0"/>
              <a:t>a definition for a type of Relay STA.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September. </a:t>
            </a:r>
            <a:r>
              <a:rPr lang="en-US" altLang="ko-KR" dirty="0" smtClean="0"/>
              <a:t>2023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21965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Recap : Relay Operation [2,3]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 smtClean="0"/>
              <a:t>The relay operation can provide the improved </a:t>
            </a:r>
            <a:r>
              <a:rPr lang="en-US" altLang="ko-KR" dirty="0" err="1"/>
              <a:t>QoS</a:t>
            </a:r>
            <a:r>
              <a:rPr lang="en-US" altLang="ko-KR" dirty="0"/>
              <a:t> (i.e., reliability and throughput) </a:t>
            </a:r>
            <a:r>
              <a:rPr lang="en-US" altLang="ko-KR" dirty="0" smtClean="0"/>
              <a:t>to STA in a BSS.</a:t>
            </a:r>
          </a:p>
          <a:p>
            <a:pPr lvl="1"/>
            <a:r>
              <a:rPr lang="en-US" altLang="ko-KR" dirty="0" smtClean="0"/>
              <a:t>A Relay STA has better link quality/channel condition than a direct link.</a:t>
            </a:r>
          </a:p>
          <a:p>
            <a:pPr lvl="2"/>
            <a:r>
              <a:rPr lang="en-US" altLang="ko-KR" dirty="0" smtClean="0"/>
              <a:t>Based on the enhanced link quality/channel condition, </a:t>
            </a:r>
            <a:r>
              <a:rPr lang="en-US" altLang="ko-KR" dirty="0"/>
              <a:t>the high-order MCS level can be used for the transmission. </a:t>
            </a:r>
            <a:endParaRPr lang="en-US" altLang="ko-KR" dirty="0" smtClean="0"/>
          </a:p>
          <a:p>
            <a:pPr lvl="1"/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/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To achieve efficient relay operation, following things should be considered. </a:t>
            </a:r>
            <a:endParaRPr lang="en-US" altLang="ko-KR" dirty="0"/>
          </a:p>
          <a:p>
            <a:pPr lvl="1"/>
            <a:r>
              <a:rPr lang="en-US" altLang="ko-KR" dirty="0" smtClean="0"/>
              <a:t>An appropriate STA selection for relay operation </a:t>
            </a:r>
          </a:p>
          <a:p>
            <a:pPr lvl="1"/>
            <a:r>
              <a:rPr lang="en-US" altLang="ko-KR" dirty="0" smtClean="0"/>
              <a:t>Channel measurement for each link </a:t>
            </a:r>
          </a:p>
          <a:p>
            <a:pPr lvl="1"/>
            <a:r>
              <a:rPr lang="en-US" altLang="ko-KR" dirty="0" smtClean="0"/>
              <a:t>TXOP sharing for relaying</a:t>
            </a:r>
            <a:endParaRPr lang="en-US" altLang="ko-KR" dirty="0"/>
          </a:p>
          <a:p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September. </a:t>
            </a:r>
            <a:r>
              <a:rPr lang="en-US" altLang="ko-KR" dirty="0" smtClean="0"/>
              <a:t>2023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grpSp>
        <p:nvGrpSpPr>
          <p:cNvPr id="7" name="그룹 6"/>
          <p:cNvGrpSpPr/>
          <p:nvPr/>
        </p:nvGrpSpPr>
        <p:grpSpPr>
          <a:xfrm>
            <a:off x="2057400" y="3276600"/>
            <a:ext cx="4107800" cy="1400908"/>
            <a:chOff x="2438400" y="4085492"/>
            <a:chExt cx="4107800" cy="1400908"/>
          </a:xfrm>
        </p:grpSpPr>
        <p:grpSp>
          <p:nvGrpSpPr>
            <p:cNvPr id="8" name="그룹 7"/>
            <p:cNvGrpSpPr/>
            <p:nvPr/>
          </p:nvGrpSpPr>
          <p:grpSpPr>
            <a:xfrm>
              <a:off x="2438400" y="4135739"/>
              <a:ext cx="419722" cy="567571"/>
              <a:chOff x="3414153" y="4664192"/>
              <a:chExt cx="301625" cy="457197"/>
            </a:xfrm>
          </p:grpSpPr>
          <p:sp>
            <p:nvSpPr>
              <p:cNvPr id="22" name="Freeform 38"/>
              <p:cNvSpPr>
                <a:spLocks noEditPoints="1"/>
              </p:cNvSpPr>
              <p:nvPr/>
            </p:nvSpPr>
            <p:spPr bwMode="auto">
              <a:xfrm>
                <a:off x="3414153" y="4664192"/>
                <a:ext cx="301625" cy="230188"/>
              </a:xfrm>
              <a:custGeom>
                <a:avLst/>
                <a:gdLst>
                  <a:gd name="T0" fmla="*/ 981 w 1495"/>
                  <a:gd name="T1" fmla="*/ 571 h 1142"/>
                  <a:gd name="T2" fmla="*/ 898 w 1495"/>
                  <a:gd name="T3" fmla="*/ 749 h 1142"/>
                  <a:gd name="T4" fmla="*/ 939 w 1495"/>
                  <a:gd name="T5" fmla="*/ 798 h 1142"/>
                  <a:gd name="T6" fmla="*/ 1045 w 1495"/>
                  <a:gd name="T7" fmla="*/ 571 h 1142"/>
                  <a:gd name="T8" fmla="*/ 939 w 1495"/>
                  <a:gd name="T9" fmla="*/ 345 h 1142"/>
                  <a:gd name="T10" fmla="*/ 898 w 1495"/>
                  <a:gd name="T11" fmla="*/ 393 h 1142"/>
                  <a:gd name="T12" fmla="*/ 981 w 1495"/>
                  <a:gd name="T13" fmla="*/ 571 h 1142"/>
                  <a:gd name="T14" fmla="*/ 1193 w 1495"/>
                  <a:gd name="T15" fmla="*/ 571 h 1142"/>
                  <a:gd name="T16" fmla="*/ 1035 w 1495"/>
                  <a:gd name="T17" fmla="*/ 911 h 1142"/>
                  <a:gd name="T18" fmla="*/ 1076 w 1495"/>
                  <a:gd name="T19" fmla="*/ 960 h 1142"/>
                  <a:gd name="T20" fmla="*/ 1257 w 1495"/>
                  <a:gd name="T21" fmla="*/ 571 h 1142"/>
                  <a:gd name="T22" fmla="*/ 1076 w 1495"/>
                  <a:gd name="T23" fmla="*/ 183 h 1142"/>
                  <a:gd name="T24" fmla="*/ 1035 w 1495"/>
                  <a:gd name="T25" fmla="*/ 231 h 1142"/>
                  <a:gd name="T26" fmla="*/ 1193 w 1495"/>
                  <a:gd name="T27" fmla="*/ 571 h 1142"/>
                  <a:gd name="T28" fmla="*/ 1229 w 1495"/>
                  <a:gd name="T29" fmla="*/ 0 h 1142"/>
                  <a:gd name="T30" fmla="*/ 1189 w 1495"/>
                  <a:gd name="T31" fmla="*/ 49 h 1142"/>
                  <a:gd name="T32" fmla="*/ 1432 w 1495"/>
                  <a:gd name="T33" fmla="*/ 571 h 1142"/>
                  <a:gd name="T34" fmla="*/ 1189 w 1495"/>
                  <a:gd name="T35" fmla="*/ 1094 h 1142"/>
                  <a:gd name="T36" fmla="*/ 1230 w 1495"/>
                  <a:gd name="T37" fmla="*/ 1142 h 1142"/>
                  <a:gd name="T38" fmla="*/ 1495 w 1495"/>
                  <a:gd name="T39" fmla="*/ 571 h 1142"/>
                  <a:gd name="T40" fmla="*/ 1229 w 1495"/>
                  <a:gd name="T41" fmla="*/ 0 h 1142"/>
                  <a:gd name="T42" fmla="*/ 514 w 1495"/>
                  <a:gd name="T43" fmla="*/ 571 h 1142"/>
                  <a:gd name="T44" fmla="*/ 598 w 1495"/>
                  <a:gd name="T45" fmla="*/ 393 h 1142"/>
                  <a:gd name="T46" fmla="*/ 557 w 1495"/>
                  <a:gd name="T47" fmla="*/ 345 h 1142"/>
                  <a:gd name="T48" fmla="*/ 451 w 1495"/>
                  <a:gd name="T49" fmla="*/ 571 h 1142"/>
                  <a:gd name="T50" fmla="*/ 557 w 1495"/>
                  <a:gd name="T51" fmla="*/ 798 h 1142"/>
                  <a:gd name="T52" fmla="*/ 597 w 1495"/>
                  <a:gd name="T53" fmla="*/ 749 h 1142"/>
                  <a:gd name="T54" fmla="*/ 514 w 1495"/>
                  <a:gd name="T55" fmla="*/ 571 h 1142"/>
                  <a:gd name="T56" fmla="*/ 302 w 1495"/>
                  <a:gd name="T57" fmla="*/ 571 h 1142"/>
                  <a:gd name="T58" fmla="*/ 461 w 1495"/>
                  <a:gd name="T59" fmla="*/ 231 h 1142"/>
                  <a:gd name="T60" fmla="*/ 420 w 1495"/>
                  <a:gd name="T61" fmla="*/ 183 h 1142"/>
                  <a:gd name="T62" fmla="*/ 239 w 1495"/>
                  <a:gd name="T63" fmla="*/ 571 h 1142"/>
                  <a:gd name="T64" fmla="*/ 420 w 1495"/>
                  <a:gd name="T65" fmla="*/ 960 h 1142"/>
                  <a:gd name="T66" fmla="*/ 461 w 1495"/>
                  <a:gd name="T67" fmla="*/ 911 h 1142"/>
                  <a:gd name="T68" fmla="*/ 302 w 1495"/>
                  <a:gd name="T69" fmla="*/ 571 h 1142"/>
                  <a:gd name="T70" fmla="*/ 266 w 1495"/>
                  <a:gd name="T71" fmla="*/ 1142 h 1142"/>
                  <a:gd name="T72" fmla="*/ 307 w 1495"/>
                  <a:gd name="T73" fmla="*/ 1094 h 1142"/>
                  <a:gd name="T74" fmla="*/ 64 w 1495"/>
                  <a:gd name="T75" fmla="*/ 571 h 1142"/>
                  <a:gd name="T76" fmla="*/ 307 w 1495"/>
                  <a:gd name="T77" fmla="*/ 49 h 1142"/>
                  <a:gd name="T78" fmla="*/ 266 w 1495"/>
                  <a:gd name="T79" fmla="*/ 0 h 1142"/>
                  <a:gd name="T80" fmla="*/ 0 w 1495"/>
                  <a:gd name="T81" fmla="*/ 571 h 1142"/>
                  <a:gd name="T82" fmla="*/ 266 w 1495"/>
                  <a:gd name="T83" fmla="*/ 1142 h 11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1495" h="1142">
                    <a:moveTo>
                      <a:pt x="981" y="571"/>
                    </a:moveTo>
                    <a:cubicBezTo>
                      <a:pt x="981" y="643"/>
                      <a:pt x="949" y="706"/>
                      <a:pt x="898" y="749"/>
                    </a:cubicBezTo>
                    <a:lnTo>
                      <a:pt x="939" y="798"/>
                    </a:lnTo>
                    <a:cubicBezTo>
                      <a:pt x="1004" y="743"/>
                      <a:pt x="1045" y="662"/>
                      <a:pt x="1045" y="571"/>
                    </a:cubicBezTo>
                    <a:cubicBezTo>
                      <a:pt x="1045" y="480"/>
                      <a:pt x="1003" y="399"/>
                      <a:pt x="939" y="345"/>
                    </a:cubicBezTo>
                    <a:lnTo>
                      <a:pt x="898" y="393"/>
                    </a:lnTo>
                    <a:cubicBezTo>
                      <a:pt x="949" y="436"/>
                      <a:pt x="981" y="500"/>
                      <a:pt x="981" y="571"/>
                    </a:cubicBezTo>
                    <a:close/>
                    <a:moveTo>
                      <a:pt x="1193" y="571"/>
                    </a:moveTo>
                    <a:cubicBezTo>
                      <a:pt x="1193" y="707"/>
                      <a:pt x="1132" y="829"/>
                      <a:pt x="1035" y="911"/>
                    </a:cubicBezTo>
                    <a:lnTo>
                      <a:pt x="1076" y="960"/>
                    </a:lnTo>
                    <a:cubicBezTo>
                      <a:pt x="1186" y="866"/>
                      <a:pt x="1257" y="727"/>
                      <a:pt x="1257" y="571"/>
                    </a:cubicBezTo>
                    <a:cubicBezTo>
                      <a:pt x="1257" y="416"/>
                      <a:pt x="1186" y="276"/>
                      <a:pt x="1076" y="183"/>
                    </a:cubicBezTo>
                    <a:lnTo>
                      <a:pt x="1035" y="231"/>
                    </a:lnTo>
                    <a:cubicBezTo>
                      <a:pt x="1132" y="313"/>
                      <a:pt x="1193" y="435"/>
                      <a:pt x="1193" y="571"/>
                    </a:cubicBezTo>
                    <a:close/>
                    <a:moveTo>
                      <a:pt x="1229" y="0"/>
                    </a:moveTo>
                    <a:lnTo>
                      <a:pt x="1189" y="49"/>
                    </a:lnTo>
                    <a:cubicBezTo>
                      <a:pt x="1337" y="174"/>
                      <a:pt x="1432" y="362"/>
                      <a:pt x="1432" y="571"/>
                    </a:cubicBezTo>
                    <a:cubicBezTo>
                      <a:pt x="1432" y="780"/>
                      <a:pt x="1337" y="968"/>
                      <a:pt x="1189" y="1094"/>
                    </a:cubicBezTo>
                    <a:lnTo>
                      <a:pt x="1230" y="1142"/>
                    </a:lnTo>
                    <a:cubicBezTo>
                      <a:pt x="1392" y="1005"/>
                      <a:pt x="1495" y="800"/>
                      <a:pt x="1495" y="571"/>
                    </a:cubicBezTo>
                    <a:cubicBezTo>
                      <a:pt x="1495" y="343"/>
                      <a:pt x="1392" y="138"/>
                      <a:pt x="1229" y="0"/>
                    </a:cubicBezTo>
                    <a:close/>
                    <a:moveTo>
                      <a:pt x="514" y="571"/>
                    </a:moveTo>
                    <a:cubicBezTo>
                      <a:pt x="514" y="500"/>
                      <a:pt x="547" y="436"/>
                      <a:pt x="598" y="393"/>
                    </a:cubicBezTo>
                    <a:lnTo>
                      <a:pt x="557" y="345"/>
                    </a:lnTo>
                    <a:cubicBezTo>
                      <a:pt x="492" y="399"/>
                      <a:pt x="451" y="480"/>
                      <a:pt x="451" y="571"/>
                    </a:cubicBezTo>
                    <a:cubicBezTo>
                      <a:pt x="451" y="662"/>
                      <a:pt x="492" y="743"/>
                      <a:pt x="557" y="798"/>
                    </a:cubicBezTo>
                    <a:lnTo>
                      <a:pt x="597" y="749"/>
                    </a:lnTo>
                    <a:cubicBezTo>
                      <a:pt x="547" y="707"/>
                      <a:pt x="514" y="643"/>
                      <a:pt x="514" y="571"/>
                    </a:cubicBezTo>
                    <a:close/>
                    <a:moveTo>
                      <a:pt x="302" y="571"/>
                    </a:moveTo>
                    <a:cubicBezTo>
                      <a:pt x="302" y="435"/>
                      <a:pt x="364" y="313"/>
                      <a:pt x="461" y="231"/>
                    </a:cubicBezTo>
                    <a:lnTo>
                      <a:pt x="420" y="183"/>
                    </a:lnTo>
                    <a:cubicBezTo>
                      <a:pt x="309" y="276"/>
                      <a:pt x="239" y="415"/>
                      <a:pt x="239" y="571"/>
                    </a:cubicBezTo>
                    <a:cubicBezTo>
                      <a:pt x="239" y="727"/>
                      <a:pt x="309" y="866"/>
                      <a:pt x="420" y="960"/>
                    </a:cubicBezTo>
                    <a:lnTo>
                      <a:pt x="461" y="911"/>
                    </a:lnTo>
                    <a:cubicBezTo>
                      <a:pt x="364" y="830"/>
                      <a:pt x="302" y="708"/>
                      <a:pt x="302" y="571"/>
                    </a:cubicBezTo>
                    <a:close/>
                    <a:moveTo>
                      <a:pt x="266" y="1142"/>
                    </a:moveTo>
                    <a:lnTo>
                      <a:pt x="307" y="1094"/>
                    </a:lnTo>
                    <a:cubicBezTo>
                      <a:pt x="158" y="968"/>
                      <a:pt x="64" y="781"/>
                      <a:pt x="64" y="571"/>
                    </a:cubicBezTo>
                    <a:cubicBezTo>
                      <a:pt x="64" y="362"/>
                      <a:pt x="158" y="174"/>
                      <a:pt x="307" y="49"/>
                    </a:cubicBezTo>
                    <a:lnTo>
                      <a:pt x="266" y="0"/>
                    </a:lnTo>
                    <a:cubicBezTo>
                      <a:pt x="104" y="138"/>
                      <a:pt x="0" y="342"/>
                      <a:pt x="0" y="571"/>
                    </a:cubicBezTo>
                    <a:cubicBezTo>
                      <a:pt x="0" y="800"/>
                      <a:pt x="104" y="1005"/>
                      <a:pt x="266" y="1142"/>
                    </a:cubicBezTo>
                    <a:close/>
                  </a:path>
                </a:pathLst>
              </a:custGeom>
              <a:noFill/>
              <a:ln w="1588" cap="sq">
                <a:solidFill>
                  <a:srgbClr val="C8C8C8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" name="Freeform 39"/>
              <p:cNvSpPr>
                <a:spLocks/>
              </p:cNvSpPr>
              <p:nvPr/>
            </p:nvSpPr>
            <p:spPr bwMode="auto">
              <a:xfrm>
                <a:off x="3541153" y="4753089"/>
                <a:ext cx="49213" cy="103188"/>
              </a:xfrm>
              <a:custGeom>
                <a:avLst/>
                <a:gdLst>
                  <a:gd name="T0" fmla="*/ 90 w 248"/>
                  <a:gd name="T1" fmla="*/ 244 h 508"/>
                  <a:gd name="T2" fmla="*/ 90 w 248"/>
                  <a:gd name="T3" fmla="*/ 508 h 508"/>
                  <a:gd name="T4" fmla="*/ 158 w 248"/>
                  <a:gd name="T5" fmla="*/ 508 h 508"/>
                  <a:gd name="T6" fmla="*/ 158 w 248"/>
                  <a:gd name="T7" fmla="*/ 244 h 508"/>
                  <a:gd name="T8" fmla="*/ 248 w 248"/>
                  <a:gd name="T9" fmla="*/ 124 h 508"/>
                  <a:gd name="T10" fmla="*/ 124 w 248"/>
                  <a:gd name="T11" fmla="*/ 0 h 508"/>
                  <a:gd name="T12" fmla="*/ 0 w 248"/>
                  <a:gd name="T13" fmla="*/ 124 h 508"/>
                  <a:gd name="T14" fmla="*/ 90 w 248"/>
                  <a:gd name="T15" fmla="*/ 244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8" h="508">
                    <a:moveTo>
                      <a:pt x="90" y="244"/>
                    </a:moveTo>
                    <a:lnTo>
                      <a:pt x="90" y="508"/>
                    </a:lnTo>
                    <a:lnTo>
                      <a:pt x="158" y="508"/>
                    </a:lnTo>
                    <a:lnTo>
                      <a:pt x="158" y="244"/>
                    </a:lnTo>
                    <a:cubicBezTo>
                      <a:pt x="210" y="229"/>
                      <a:pt x="248" y="181"/>
                      <a:pt x="248" y="124"/>
                    </a:cubicBezTo>
                    <a:cubicBezTo>
                      <a:pt x="248" y="56"/>
                      <a:pt x="192" y="0"/>
                      <a:pt x="124" y="0"/>
                    </a:cubicBezTo>
                    <a:cubicBezTo>
                      <a:pt x="55" y="0"/>
                      <a:pt x="0" y="56"/>
                      <a:pt x="0" y="124"/>
                    </a:cubicBezTo>
                    <a:cubicBezTo>
                      <a:pt x="0" y="181"/>
                      <a:pt x="38" y="229"/>
                      <a:pt x="90" y="244"/>
                    </a:cubicBezTo>
                    <a:close/>
                  </a:path>
                </a:pathLst>
              </a:custGeom>
              <a:solidFill>
                <a:srgbClr val="00B05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" name="Freeform 40"/>
              <p:cNvSpPr>
                <a:spLocks/>
              </p:cNvSpPr>
              <p:nvPr/>
            </p:nvSpPr>
            <p:spPr bwMode="auto">
              <a:xfrm>
                <a:off x="3496703" y="4856276"/>
                <a:ext cx="138113" cy="265113"/>
              </a:xfrm>
              <a:custGeom>
                <a:avLst/>
                <a:gdLst>
                  <a:gd name="T0" fmla="*/ 87 w 87"/>
                  <a:gd name="T1" fmla="*/ 167 h 167"/>
                  <a:gd name="T2" fmla="*/ 0 w 87"/>
                  <a:gd name="T3" fmla="*/ 167 h 167"/>
                  <a:gd name="T4" fmla="*/ 28 w 87"/>
                  <a:gd name="T5" fmla="*/ 0 h 167"/>
                  <a:gd name="T6" fmla="*/ 59 w 87"/>
                  <a:gd name="T7" fmla="*/ 0 h 167"/>
                  <a:gd name="T8" fmla="*/ 87 w 87"/>
                  <a:gd name="T9" fmla="*/ 167 h 1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7" h="167">
                    <a:moveTo>
                      <a:pt x="87" y="167"/>
                    </a:moveTo>
                    <a:lnTo>
                      <a:pt x="0" y="167"/>
                    </a:lnTo>
                    <a:lnTo>
                      <a:pt x="28" y="0"/>
                    </a:lnTo>
                    <a:lnTo>
                      <a:pt x="59" y="0"/>
                    </a:lnTo>
                    <a:lnTo>
                      <a:pt x="87" y="167"/>
                    </a:lnTo>
                    <a:close/>
                  </a:path>
                </a:pathLst>
              </a:custGeom>
              <a:solidFill>
                <a:srgbClr val="00B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9" name="Rectangle 42"/>
            <p:cNvSpPr>
              <a:spLocks noChangeArrowheads="1"/>
            </p:cNvSpPr>
            <p:nvPr/>
          </p:nvSpPr>
          <p:spPr bwMode="auto">
            <a:xfrm>
              <a:off x="2553271" y="4715575"/>
              <a:ext cx="192189" cy="1077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 smtClean="0">
                  <a:ln>
                    <a:noFill/>
                  </a:ln>
                  <a:solidFill>
                    <a:srgbClr val="1A2D51"/>
                  </a:solidFill>
                  <a:effectLst/>
                  <a:latin typeface="Calibri" panose="020F0502020204030204" pitchFamily="34" charset="0"/>
                </a:rPr>
                <a:t>AP1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pic>
          <p:nvPicPr>
            <p:cNvPr id="10" name="Picture 14">
              <a:extLst>
                <a:ext uri="{FF2B5EF4-FFF2-40B4-BE49-F238E27FC236}">
                  <a16:creationId xmlns:a16="http://schemas.microsoft.com/office/drawing/2014/main" id="{DE97E574-A717-46AE-AD16-0988738DE3F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202172" y="4833122"/>
              <a:ext cx="209907" cy="409989"/>
            </a:xfrm>
            <a:prstGeom prst="rect">
              <a:avLst/>
            </a:prstGeom>
          </p:spPr>
        </p:pic>
        <p:sp>
          <p:nvSpPr>
            <p:cNvPr id="11" name="직사각형 10"/>
            <p:cNvSpPr/>
            <p:nvPr/>
          </p:nvSpPr>
          <p:spPr>
            <a:xfrm>
              <a:off x="6060767" y="5270956"/>
              <a:ext cx="394660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kumimoji="0" lang="en-US" altLang="en-US" sz="800" dirty="0" err="1" smtClean="0">
                  <a:solidFill>
                    <a:srgbClr val="1A2D51"/>
                  </a:solidFill>
                  <a:latin typeface="Calibri" panose="020F0502020204030204" pitchFamily="34" charset="0"/>
                </a:rPr>
                <a:t>STAn</a:t>
              </a:r>
              <a:endParaRPr kumimoji="0" lang="en-US" altLang="en-US" sz="3600" dirty="0">
                <a:latin typeface="Arial" panose="020B0604020202020204" pitchFamily="34" charset="0"/>
              </a:endParaRPr>
            </a:p>
          </p:txBody>
        </p:sp>
        <p:pic>
          <p:nvPicPr>
            <p:cNvPr id="12" name="Picture 14">
              <a:extLst>
                <a:ext uri="{FF2B5EF4-FFF2-40B4-BE49-F238E27FC236}">
                  <a16:creationId xmlns:a16="http://schemas.microsoft.com/office/drawing/2014/main" id="{DE97E574-A717-46AE-AD16-0988738DE3F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245520" y="4085492"/>
              <a:ext cx="209907" cy="409989"/>
            </a:xfrm>
            <a:prstGeom prst="rect">
              <a:avLst/>
            </a:prstGeom>
          </p:spPr>
        </p:pic>
        <p:sp>
          <p:nvSpPr>
            <p:cNvPr id="13" name="직사각형 12"/>
            <p:cNvSpPr/>
            <p:nvPr/>
          </p:nvSpPr>
          <p:spPr>
            <a:xfrm>
              <a:off x="6154746" y="4540159"/>
              <a:ext cx="391454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kumimoji="0" lang="en-US" altLang="en-US" sz="800" dirty="0" smtClean="0">
                  <a:solidFill>
                    <a:srgbClr val="1A2D51"/>
                  </a:solidFill>
                  <a:latin typeface="Calibri" panose="020F0502020204030204" pitchFamily="34" charset="0"/>
                </a:rPr>
                <a:t>STA1</a:t>
              </a:r>
              <a:endParaRPr kumimoji="0" lang="en-US" altLang="en-US" sz="3600" dirty="0">
                <a:latin typeface="Arial" panose="020B0604020202020204" pitchFamily="34" charset="0"/>
              </a:endParaRPr>
            </a:p>
          </p:txBody>
        </p:sp>
        <p:cxnSp>
          <p:nvCxnSpPr>
            <p:cNvPr id="14" name="직선 연결선 13"/>
            <p:cNvCxnSpPr/>
            <p:nvPr/>
          </p:nvCxnSpPr>
          <p:spPr bwMode="auto">
            <a:xfrm>
              <a:off x="3006331" y="4290487"/>
              <a:ext cx="1599007" cy="39323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15" name="직선 연결선 14"/>
            <p:cNvCxnSpPr/>
            <p:nvPr/>
          </p:nvCxnSpPr>
          <p:spPr bwMode="auto">
            <a:xfrm>
              <a:off x="5010034" y="4355598"/>
              <a:ext cx="1082943" cy="363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16" name="직선 화살표 연결선 15"/>
            <p:cNvCxnSpPr/>
            <p:nvPr/>
          </p:nvCxnSpPr>
          <p:spPr bwMode="auto">
            <a:xfrm flipH="1" flipV="1">
              <a:off x="4992690" y="4516739"/>
              <a:ext cx="1041606" cy="316383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00FF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7" name="직선 화살표 연결선 16"/>
            <p:cNvCxnSpPr/>
            <p:nvPr/>
          </p:nvCxnSpPr>
          <p:spPr bwMode="auto">
            <a:xfrm flipH="1" flipV="1">
              <a:off x="2972993" y="4466955"/>
              <a:ext cx="1692356" cy="41043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00FF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pic>
          <p:nvPicPr>
            <p:cNvPr id="20" name="그림 19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653309" y="4272456"/>
              <a:ext cx="328729" cy="375425"/>
            </a:xfrm>
            <a:prstGeom prst="rect">
              <a:avLst/>
            </a:prstGeom>
          </p:spPr>
        </p:pic>
        <p:sp>
          <p:nvSpPr>
            <p:cNvPr id="21" name="TextBox 20"/>
            <p:cNvSpPr txBox="1"/>
            <p:nvPr/>
          </p:nvSpPr>
          <p:spPr>
            <a:xfrm>
              <a:off x="4503251" y="4620948"/>
              <a:ext cx="643125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800" dirty="0" smtClean="0"/>
                <a:t>Relay STA</a:t>
              </a:r>
              <a:endParaRPr lang="ko-KR" altLang="en-US" sz="800" dirty="0"/>
            </a:p>
          </p:txBody>
        </p:sp>
      </p:grpSp>
    </p:spTree>
    <p:extLst>
      <p:ext uri="{BB962C8B-B14F-4D97-AF65-F5344CB8AC3E}">
        <p14:creationId xmlns:p14="http://schemas.microsoft.com/office/powerpoint/2010/main" val="4211915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Definition of the Relay STA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Based on [1~ 4] and received comments from a couple of members during the presentation, we may consider the relay STA type as follow. </a:t>
            </a:r>
          </a:p>
          <a:p>
            <a:pPr lvl="1"/>
            <a:r>
              <a:rPr lang="en-US" altLang="ko-KR" dirty="0"/>
              <a:t>One type is that it has no </a:t>
            </a:r>
            <a:r>
              <a:rPr lang="en-US" altLang="ko-KR" dirty="0" smtClean="0"/>
              <a:t>AP </a:t>
            </a:r>
            <a:r>
              <a:rPr lang="en-US" altLang="ko-KR" dirty="0"/>
              <a:t>function.</a:t>
            </a:r>
          </a:p>
          <a:p>
            <a:pPr lvl="2"/>
            <a:r>
              <a:rPr lang="en-US" altLang="ko-KR" dirty="0"/>
              <a:t>This STA may also be associated with AP.</a:t>
            </a:r>
          </a:p>
          <a:p>
            <a:pPr lvl="1"/>
            <a:r>
              <a:rPr lang="en-US" altLang="ko-KR" dirty="0"/>
              <a:t>Another type is that </a:t>
            </a:r>
            <a:r>
              <a:rPr lang="en-US" altLang="ko-KR" dirty="0" smtClean="0"/>
              <a:t>it has AP function </a:t>
            </a:r>
          </a:p>
          <a:p>
            <a:pPr lvl="2"/>
            <a:r>
              <a:rPr lang="en-US" altLang="ko-KR" dirty="0" smtClean="0"/>
              <a:t>This STA may be considered as an </a:t>
            </a:r>
            <a:r>
              <a:rPr lang="en-US" altLang="ko-KR" dirty="0"/>
              <a:t>AP has a Relay capability </a:t>
            </a:r>
            <a:r>
              <a:rPr lang="en-US" altLang="ko-KR" dirty="0" smtClean="0"/>
              <a:t>or a New AP that composed of simple function for relay protocol. </a:t>
            </a:r>
          </a:p>
          <a:p>
            <a:pPr lvl="2"/>
            <a:endParaRPr lang="en-US" altLang="ko-KR" dirty="0" smtClean="0"/>
          </a:p>
          <a:p>
            <a:r>
              <a:rPr lang="en-US" altLang="ko-KR" dirty="0" smtClean="0"/>
              <a:t>In </a:t>
            </a:r>
            <a:r>
              <a:rPr lang="en-US" altLang="ko-KR" dirty="0"/>
              <a:t>the next slides, we investigate </a:t>
            </a:r>
            <a:r>
              <a:rPr lang="en-US" altLang="ko-KR" dirty="0" smtClean="0"/>
              <a:t>more </a:t>
            </a:r>
            <a:r>
              <a:rPr lang="en-US" altLang="ko-KR" dirty="0"/>
              <a:t>detailed considerations related to those two types of relay STA.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September. </a:t>
            </a:r>
            <a:r>
              <a:rPr lang="en-US" altLang="ko-KR" dirty="0" smtClean="0"/>
              <a:t>2023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00380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Case1 : Relay STA has no AP function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495800"/>
          </a:xfrm>
        </p:spPr>
        <p:txBody>
          <a:bodyPr>
            <a:normAutofit fontScale="85000" lnSpcReduction="20000"/>
          </a:bodyPr>
          <a:lstStyle/>
          <a:p>
            <a:r>
              <a:rPr lang="en-US" altLang="ko-KR" dirty="0" smtClean="0"/>
              <a:t>The Relay STA can be defined as a new type of non-AP STA that operates only for relaying or a non-AP STA that has the capability of relaying.[1] </a:t>
            </a:r>
          </a:p>
          <a:p>
            <a:pPr lvl="1"/>
            <a:r>
              <a:rPr lang="en-US" altLang="ko-KR" dirty="0"/>
              <a:t>The Relay STA doesn’t have </a:t>
            </a:r>
            <a:r>
              <a:rPr lang="en-US" altLang="ko-KR" dirty="0" smtClean="0"/>
              <a:t>AP </a:t>
            </a:r>
            <a:r>
              <a:rPr lang="en-US" altLang="ko-KR" dirty="0"/>
              <a:t>functions such as scheduling, </a:t>
            </a:r>
            <a:r>
              <a:rPr lang="en-US" altLang="ko-KR" dirty="0" smtClean="0"/>
              <a:t>beaconing/management, </a:t>
            </a:r>
            <a:r>
              <a:rPr lang="en-US" altLang="ko-KR" dirty="0"/>
              <a:t>and function to link wireless networks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dirty="0" smtClean="0"/>
              <a:t>As </a:t>
            </a:r>
            <a:r>
              <a:rPr lang="en-US" altLang="ko-KR" dirty="0"/>
              <a:t>in the existing operation, the relay STA performs an association </a:t>
            </a:r>
            <a:r>
              <a:rPr lang="en-US" altLang="ko-KR" dirty="0" smtClean="0"/>
              <a:t>process with an AP, </a:t>
            </a:r>
            <a:r>
              <a:rPr lang="en-US" altLang="ko-KR" dirty="0"/>
              <a:t>and based on this, the AP can know whether the relay STA exists in </a:t>
            </a:r>
            <a:r>
              <a:rPr lang="en-US" altLang="ko-KR" dirty="0" smtClean="0"/>
              <a:t>a </a:t>
            </a:r>
            <a:r>
              <a:rPr lang="en-US" altLang="ko-KR" dirty="0"/>
              <a:t>BSS</a:t>
            </a:r>
            <a:r>
              <a:rPr lang="en-US" altLang="ko-KR" dirty="0" smtClean="0"/>
              <a:t>. </a:t>
            </a:r>
          </a:p>
          <a:p>
            <a:pPr lvl="2"/>
            <a:r>
              <a:rPr lang="en-US" altLang="ko-KR" dirty="0"/>
              <a:t>To identify the Relay STA, the specific AID or </a:t>
            </a:r>
            <a:r>
              <a:rPr lang="en-US" altLang="ko-KR" dirty="0" smtClean="0"/>
              <a:t>information pair (e.g.,  </a:t>
            </a:r>
            <a:r>
              <a:rPr lang="en-US" altLang="ko-KR" dirty="0"/>
              <a:t>AID and capability info) can be used. </a:t>
            </a:r>
            <a:endParaRPr lang="en-US" altLang="ko-KR" dirty="0" smtClean="0"/>
          </a:p>
          <a:p>
            <a:pPr lvl="2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dirty="0" smtClean="0"/>
              <a:t>The connection procedure for relay operation between relay STA and non-AP STA is not required. 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September. </a:t>
            </a:r>
            <a:r>
              <a:rPr lang="en-US" altLang="ko-KR" dirty="0" smtClean="0"/>
              <a:t>2023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grpSp>
        <p:nvGrpSpPr>
          <p:cNvPr id="7" name="그룹 6"/>
          <p:cNvGrpSpPr/>
          <p:nvPr/>
        </p:nvGrpSpPr>
        <p:grpSpPr>
          <a:xfrm>
            <a:off x="1524000" y="4040570"/>
            <a:ext cx="6532948" cy="1598230"/>
            <a:chOff x="1696652" y="3962400"/>
            <a:chExt cx="6532948" cy="1598230"/>
          </a:xfrm>
        </p:grpSpPr>
        <p:grpSp>
          <p:nvGrpSpPr>
            <p:cNvPr id="41" name="그룹 40"/>
            <p:cNvGrpSpPr/>
            <p:nvPr/>
          </p:nvGrpSpPr>
          <p:grpSpPr>
            <a:xfrm>
              <a:off x="1696652" y="4189030"/>
              <a:ext cx="4274444" cy="1371600"/>
              <a:chOff x="2209800" y="3733800"/>
              <a:chExt cx="4503044" cy="1600200"/>
            </a:xfrm>
          </p:grpSpPr>
          <p:sp>
            <p:nvSpPr>
              <p:cNvPr id="40" name="타원 39"/>
              <p:cNvSpPr/>
              <p:nvPr/>
            </p:nvSpPr>
            <p:spPr bwMode="auto">
              <a:xfrm>
                <a:off x="2209800" y="3733800"/>
                <a:ext cx="4503044" cy="1600200"/>
              </a:xfrm>
              <a:prstGeom prst="ellipse">
                <a:avLst/>
              </a:prstGeom>
              <a:solidFill>
                <a:srgbClr val="FFFF0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grpSp>
            <p:nvGrpSpPr>
              <p:cNvPr id="39" name="그룹 38"/>
              <p:cNvGrpSpPr/>
              <p:nvPr/>
            </p:nvGrpSpPr>
            <p:grpSpPr>
              <a:xfrm>
                <a:off x="2257281" y="3881464"/>
                <a:ext cx="3677286" cy="1412243"/>
                <a:chOff x="2328160" y="3808260"/>
                <a:chExt cx="3677286" cy="1412243"/>
              </a:xfrm>
            </p:grpSpPr>
            <p:grpSp>
              <p:nvGrpSpPr>
                <p:cNvPr id="10" name="그룹 9"/>
                <p:cNvGrpSpPr/>
                <p:nvPr/>
              </p:nvGrpSpPr>
              <p:grpSpPr>
                <a:xfrm>
                  <a:off x="2328160" y="3808260"/>
                  <a:ext cx="3677286" cy="1412243"/>
                  <a:chOff x="2442286" y="4236152"/>
                  <a:chExt cx="3677286" cy="1412243"/>
                </a:xfrm>
              </p:grpSpPr>
              <p:grpSp>
                <p:nvGrpSpPr>
                  <p:cNvPr id="11" name="그룹 10"/>
                  <p:cNvGrpSpPr/>
                  <p:nvPr/>
                </p:nvGrpSpPr>
                <p:grpSpPr>
                  <a:xfrm>
                    <a:off x="4310696" y="4236152"/>
                    <a:ext cx="419722" cy="567575"/>
                    <a:chOff x="4759642" y="4745076"/>
                    <a:chExt cx="301625" cy="457200"/>
                  </a:xfrm>
                </p:grpSpPr>
                <p:sp>
                  <p:nvSpPr>
                    <p:cNvPr id="23" name="Freeform 38"/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4759642" y="4745076"/>
                      <a:ext cx="301625" cy="230188"/>
                    </a:xfrm>
                    <a:custGeom>
                      <a:avLst/>
                      <a:gdLst>
                        <a:gd name="T0" fmla="*/ 981 w 1495"/>
                        <a:gd name="T1" fmla="*/ 571 h 1142"/>
                        <a:gd name="T2" fmla="*/ 898 w 1495"/>
                        <a:gd name="T3" fmla="*/ 749 h 1142"/>
                        <a:gd name="T4" fmla="*/ 939 w 1495"/>
                        <a:gd name="T5" fmla="*/ 798 h 1142"/>
                        <a:gd name="T6" fmla="*/ 1045 w 1495"/>
                        <a:gd name="T7" fmla="*/ 571 h 1142"/>
                        <a:gd name="T8" fmla="*/ 939 w 1495"/>
                        <a:gd name="T9" fmla="*/ 345 h 1142"/>
                        <a:gd name="T10" fmla="*/ 898 w 1495"/>
                        <a:gd name="T11" fmla="*/ 393 h 1142"/>
                        <a:gd name="T12" fmla="*/ 981 w 1495"/>
                        <a:gd name="T13" fmla="*/ 571 h 1142"/>
                        <a:gd name="T14" fmla="*/ 1193 w 1495"/>
                        <a:gd name="T15" fmla="*/ 571 h 1142"/>
                        <a:gd name="T16" fmla="*/ 1035 w 1495"/>
                        <a:gd name="T17" fmla="*/ 911 h 1142"/>
                        <a:gd name="T18" fmla="*/ 1076 w 1495"/>
                        <a:gd name="T19" fmla="*/ 960 h 1142"/>
                        <a:gd name="T20" fmla="*/ 1257 w 1495"/>
                        <a:gd name="T21" fmla="*/ 571 h 1142"/>
                        <a:gd name="T22" fmla="*/ 1076 w 1495"/>
                        <a:gd name="T23" fmla="*/ 183 h 1142"/>
                        <a:gd name="T24" fmla="*/ 1035 w 1495"/>
                        <a:gd name="T25" fmla="*/ 231 h 1142"/>
                        <a:gd name="T26" fmla="*/ 1193 w 1495"/>
                        <a:gd name="T27" fmla="*/ 571 h 1142"/>
                        <a:gd name="T28" fmla="*/ 1229 w 1495"/>
                        <a:gd name="T29" fmla="*/ 0 h 1142"/>
                        <a:gd name="T30" fmla="*/ 1189 w 1495"/>
                        <a:gd name="T31" fmla="*/ 49 h 1142"/>
                        <a:gd name="T32" fmla="*/ 1432 w 1495"/>
                        <a:gd name="T33" fmla="*/ 571 h 1142"/>
                        <a:gd name="T34" fmla="*/ 1189 w 1495"/>
                        <a:gd name="T35" fmla="*/ 1094 h 1142"/>
                        <a:gd name="T36" fmla="*/ 1230 w 1495"/>
                        <a:gd name="T37" fmla="*/ 1142 h 1142"/>
                        <a:gd name="T38" fmla="*/ 1495 w 1495"/>
                        <a:gd name="T39" fmla="*/ 571 h 1142"/>
                        <a:gd name="T40" fmla="*/ 1229 w 1495"/>
                        <a:gd name="T41" fmla="*/ 0 h 1142"/>
                        <a:gd name="T42" fmla="*/ 514 w 1495"/>
                        <a:gd name="T43" fmla="*/ 571 h 1142"/>
                        <a:gd name="T44" fmla="*/ 598 w 1495"/>
                        <a:gd name="T45" fmla="*/ 393 h 1142"/>
                        <a:gd name="T46" fmla="*/ 557 w 1495"/>
                        <a:gd name="T47" fmla="*/ 345 h 1142"/>
                        <a:gd name="T48" fmla="*/ 451 w 1495"/>
                        <a:gd name="T49" fmla="*/ 571 h 1142"/>
                        <a:gd name="T50" fmla="*/ 557 w 1495"/>
                        <a:gd name="T51" fmla="*/ 798 h 1142"/>
                        <a:gd name="T52" fmla="*/ 597 w 1495"/>
                        <a:gd name="T53" fmla="*/ 749 h 1142"/>
                        <a:gd name="T54" fmla="*/ 514 w 1495"/>
                        <a:gd name="T55" fmla="*/ 571 h 1142"/>
                        <a:gd name="T56" fmla="*/ 302 w 1495"/>
                        <a:gd name="T57" fmla="*/ 571 h 1142"/>
                        <a:gd name="T58" fmla="*/ 461 w 1495"/>
                        <a:gd name="T59" fmla="*/ 231 h 1142"/>
                        <a:gd name="T60" fmla="*/ 420 w 1495"/>
                        <a:gd name="T61" fmla="*/ 183 h 1142"/>
                        <a:gd name="T62" fmla="*/ 239 w 1495"/>
                        <a:gd name="T63" fmla="*/ 571 h 1142"/>
                        <a:gd name="T64" fmla="*/ 420 w 1495"/>
                        <a:gd name="T65" fmla="*/ 960 h 1142"/>
                        <a:gd name="T66" fmla="*/ 461 w 1495"/>
                        <a:gd name="T67" fmla="*/ 911 h 1142"/>
                        <a:gd name="T68" fmla="*/ 302 w 1495"/>
                        <a:gd name="T69" fmla="*/ 571 h 1142"/>
                        <a:gd name="T70" fmla="*/ 266 w 1495"/>
                        <a:gd name="T71" fmla="*/ 1142 h 1142"/>
                        <a:gd name="T72" fmla="*/ 307 w 1495"/>
                        <a:gd name="T73" fmla="*/ 1094 h 1142"/>
                        <a:gd name="T74" fmla="*/ 64 w 1495"/>
                        <a:gd name="T75" fmla="*/ 571 h 1142"/>
                        <a:gd name="T76" fmla="*/ 307 w 1495"/>
                        <a:gd name="T77" fmla="*/ 49 h 1142"/>
                        <a:gd name="T78" fmla="*/ 266 w 1495"/>
                        <a:gd name="T79" fmla="*/ 0 h 1142"/>
                        <a:gd name="T80" fmla="*/ 0 w 1495"/>
                        <a:gd name="T81" fmla="*/ 571 h 1142"/>
                        <a:gd name="T82" fmla="*/ 266 w 1495"/>
                        <a:gd name="T83" fmla="*/ 1142 h 114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</a:cxnLst>
                      <a:rect l="0" t="0" r="r" b="b"/>
                      <a:pathLst>
                        <a:path w="1495" h="1142">
                          <a:moveTo>
                            <a:pt x="981" y="571"/>
                          </a:moveTo>
                          <a:cubicBezTo>
                            <a:pt x="981" y="643"/>
                            <a:pt x="949" y="706"/>
                            <a:pt x="898" y="749"/>
                          </a:cubicBezTo>
                          <a:lnTo>
                            <a:pt x="939" y="798"/>
                          </a:lnTo>
                          <a:cubicBezTo>
                            <a:pt x="1004" y="743"/>
                            <a:pt x="1045" y="662"/>
                            <a:pt x="1045" y="571"/>
                          </a:cubicBezTo>
                          <a:cubicBezTo>
                            <a:pt x="1045" y="480"/>
                            <a:pt x="1003" y="399"/>
                            <a:pt x="939" y="345"/>
                          </a:cubicBezTo>
                          <a:lnTo>
                            <a:pt x="898" y="393"/>
                          </a:lnTo>
                          <a:cubicBezTo>
                            <a:pt x="949" y="436"/>
                            <a:pt x="981" y="500"/>
                            <a:pt x="981" y="571"/>
                          </a:cubicBezTo>
                          <a:close/>
                          <a:moveTo>
                            <a:pt x="1193" y="571"/>
                          </a:moveTo>
                          <a:cubicBezTo>
                            <a:pt x="1193" y="707"/>
                            <a:pt x="1132" y="829"/>
                            <a:pt x="1035" y="911"/>
                          </a:cubicBezTo>
                          <a:lnTo>
                            <a:pt x="1076" y="960"/>
                          </a:lnTo>
                          <a:cubicBezTo>
                            <a:pt x="1186" y="866"/>
                            <a:pt x="1257" y="727"/>
                            <a:pt x="1257" y="571"/>
                          </a:cubicBezTo>
                          <a:cubicBezTo>
                            <a:pt x="1257" y="416"/>
                            <a:pt x="1186" y="276"/>
                            <a:pt x="1076" y="183"/>
                          </a:cubicBezTo>
                          <a:lnTo>
                            <a:pt x="1035" y="231"/>
                          </a:lnTo>
                          <a:cubicBezTo>
                            <a:pt x="1132" y="313"/>
                            <a:pt x="1193" y="435"/>
                            <a:pt x="1193" y="571"/>
                          </a:cubicBezTo>
                          <a:close/>
                          <a:moveTo>
                            <a:pt x="1229" y="0"/>
                          </a:moveTo>
                          <a:lnTo>
                            <a:pt x="1189" y="49"/>
                          </a:lnTo>
                          <a:cubicBezTo>
                            <a:pt x="1337" y="174"/>
                            <a:pt x="1432" y="362"/>
                            <a:pt x="1432" y="571"/>
                          </a:cubicBezTo>
                          <a:cubicBezTo>
                            <a:pt x="1432" y="780"/>
                            <a:pt x="1337" y="968"/>
                            <a:pt x="1189" y="1094"/>
                          </a:cubicBezTo>
                          <a:lnTo>
                            <a:pt x="1230" y="1142"/>
                          </a:lnTo>
                          <a:cubicBezTo>
                            <a:pt x="1392" y="1005"/>
                            <a:pt x="1495" y="800"/>
                            <a:pt x="1495" y="571"/>
                          </a:cubicBezTo>
                          <a:cubicBezTo>
                            <a:pt x="1495" y="343"/>
                            <a:pt x="1392" y="138"/>
                            <a:pt x="1229" y="0"/>
                          </a:cubicBezTo>
                          <a:close/>
                          <a:moveTo>
                            <a:pt x="514" y="571"/>
                          </a:moveTo>
                          <a:cubicBezTo>
                            <a:pt x="514" y="500"/>
                            <a:pt x="547" y="436"/>
                            <a:pt x="598" y="393"/>
                          </a:cubicBezTo>
                          <a:lnTo>
                            <a:pt x="557" y="345"/>
                          </a:lnTo>
                          <a:cubicBezTo>
                            <a:pt x="492" y="399"/>
                            <a:pt x="451" y="480"/>
                            <a:pt x="451" y="571"/>
                          </a:cubicBezTo>
                          <a:cubicBezTo>
                            <a:pt x="451" y="662"/>
                            <a:pt x="492" y="743"/>
                            <a:pt x="557" y="798"/>
                          </a:cubicBezTo>
                          <a:lnTo>
                            <a:pt x="597" y="749"/>
                          </a:lnTo>
                          <a:cubicBezTo>
                            <a:pt x="547" y="707"/>
                            <a:pt x="514" y="643"/>
                            <a:pt x="514" y="571"/>
                          </a:cubicBezTo>
                          <a:close/>
                          <a:moveTo>
                            <a:pt x="302" y="571"/>
                          </a:moveTo>
                          <a:cubicBezTo>
                            <a:pt x="302" y="435"/>
                            <a:pt x="364" y="313"/>
                            <a:pt x="461" y="231"/>
                          </a:cubicBezTo>
                          <a:lnTo>
                            <a:pt x="420" y="183"/>
                          </a:lnTo>
                          <a:cubicBezTo>
                            <a:pt x="309" y="276"/>
                            <a:pt x="239" y="415"/>
                            <a:pt x="239" y="571"/>
                          </a:cubicBezTo>
                          <a:cubicBezTo>
                            <a:pt x="239" y="727"/>
                            <a:pt x="309" y="866"/>
                            <a:pt x="420" y="960"/>
                          </a:cubicBezTo>
                          <a:lnTo>
                            <a:pt x="461" y="911"/>
                          </a:lnTo>
                          <a:cubicBezTo>
                            <a:pt x="364" y="830"/>
                            <a:pt x="302" y="708"/>
                            <a:pt x="302" y="571"/>
                          </a:cubicBezTo>
                          <a:close/>
                          <a:moveTo>
                            <a:pt x="266" y="1142"/>
                          </a:moveTo>
                          <a:lnTo>
                            <a:pt x="307" y="1094"/>
                          </a:lnTo>
                          <a:cubicBezTo>
                            <a:pt x="158" y="968"/>
                            <a:pt x="64" y="781"/>
                            <a:pt x="64" y="571"/>
                          </a:cubicBezTo>
                          <a:cubicBezTo>
                            <a:pt x="64" y="362"/>
                            <a:pt x="158" y="174"/>
                            <a:pt x="307" y="49"/>
                          </a:cubicBezTo>
                          <a:lnTo>
                            <a:pt x="266" y="0"/>
                          </a:lnTo>
                          <a:cubicBezTo>
                            <a:pt x="104" y="138"/>
                            <a:pt x="0" y="342"/>
                            <a:pt x="0" y="571"/>
                          </a:cubicBezTo>
                          <a:cubicBezTo>
                            <a:pt x="0" y="800"/>
                            <a:pt x="104" y="1005"/>
                            <a:pt x="266" y="1142"/>
                          </a:cubicBezTo>
                          <a:close/>
                        </a:path>
                      </a:pathLst>
                    </a:custGeom>
                    <a:noFill/>
                    <a:ln w="1588" cap="sq">
                      <a:solidFill>
                        <a:srgbClr val="C8C8C8"/>
                      </a:solidFill>
                      <a:prstDash val="solid"/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4" name="Freeform 39"/>
                    <p:cNvSpPr>
                      <a:spLocks/>
                    </p:cNvSpPr>
                    <p:nvPr/>
                  </p:nvSpPr>
                  <p:spPr bwMode="auto">
                    <a:xfrm>
                      <a:off x="4886640" y="4833973"/>
                      <a:ext cx="49213" cy="103188"/>
                    </a:xfrm>
                    <a:custGeom>
                      <a:avLst/>
                      <a:gdLst>
                        <a:gd name="T0" fmla="*/ 90 w 248"/>
                        <a:gd name="T1" fmla="*/ 244 h 508"/>
                        <a:gd name="T2" fmla="*/ 90 w 248"/>
                        <a:gd name="T3" fmla="*/ 508 h 508"/>
                        <a:gd name="T4" fmla="*/ 158 w 248"/>
                        <a:gd name="T5" fmla="*/ 508 h 508"/>
                        <a:gd name="T6" fmla="*/ 158 w 248"/>
                        <a:gd name="T7" fmla="*/ 244 h 508"/>
                        <a:gd name="T8" fmla="*/ 248 w 248"/>
                        <a:gd name="T9" fmla="*/ 124 h 508"/>
                        <a:gd name="T10" fmla="*/ 124 w 248"/>
                        <a:gd name="T11" fmla="*/ 0 h 508"/>
                        <a:gd name="T12" fmla="*/ 0 w 248"/>
                        <a:gd name="T13" fmla="*/ 124 h 508"/>
                        <a:gd name="T14" fmla="*/ 90 w 248"/>
                        <a:gd name="T15" fmla="*/ 244 h 508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48" h="508">
                          <a:moveTo>
                            <a:pt x="90" y="244"/>
                          </a:moveTo>
                          <a:lnTo>
                            <a:pt x="90" y="508"/>
                          </a:lnTo>
                          <a:lnTo>
                            <a:pt x="158" y="508"/>
                          </a:lnTo>
                          <a:lnTo>
                            <a:pt x="158" y="244"/>
                          </a:lnTo>
                          <a:cubicBezTo>
                            <a:pt x="210" y="229"/>
                            <a:pt x="248" y="181"/>
                            <a:pt x="248" y="124"/>
                          </a:cubicBezTo>
                          <a:cubicBezTo>
                            <a:pt x="248" y="56"/>
                            <a:pt x="192" y="0"/>
                            <a:pt x="124" y="0"/>
                          </a:cubicBezTo>
                          <a:cubicBezTo>
                            <a:pt x="55" y="0"/>
                            <a:pt x="0" y="56"/>
                            <a:pt x="0" y="124"/>
                          </a:cubicBezTo>
                          <a:cubicBezTo>
                            <a:pt x="0" y="181"/>
                            <a:pt x="38" y="229"/>
                            <a:pt x="90" y="244"/>
                          </a:cubicBezTo>
                          <a:close/>
                        </a:path>
                      </a:pathLst>
                    </a:custGeom>
                    <a:solidFill>
                      <a:srgbClr val="00B050"/>
                    </a:solidFill>
                    <a:ln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5" name="Freeform 40"/>
                    <p:cNvSpPr>
                      <a:spLocks/>
                    </p:cNvSpPr>
                    <p:nvPr/>
                  </p:nvSpPr>
                  <p:spPr bwMode="auto">
                    <a:xfrm>
                      <a:off x="4842191" y="4937163"/>
                      <a:ext cx="138113" cy="265113"/>
                    </a:xfrm>
                    <a:custGeom>
                      <a:avLst/>
                      <a:gdLst>
                        <a:gd name="T0" fmla="*/ 87 w 87"/>
                        <a:gd name="T1" fmla="*/ 167 h 167"/>
                        <a:gd name="T2" fmla="*/ 0 w 87"/>
                        <a:gd name="T3" fmla="*/ 167 h 167"/>
                        <a:gd name="T4" fmla="*/ 28 w 87"/>
                        <a:gd name="T5" fmla="*/ 0 h 167"/>
                        <a:gd name="T6" fmla="*/ 59 w 87"/>
                        <a:gd name="T7" fmla="*/ 0 h 167"/>
                        <a:gd name="T8" fmla="*/ 87 w 87"/>
                        <a:gd name="T9" fmla="*/ 167 h 167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</a:cxnLst>
                      <a:rect l="0" t="0" r="r" b="b"/>
                      <a:pathLst>
                        <a:path w="87" h="167">
                          <a:moveTo>
                            <a:pt x="87" y="167"/>
                          </a:moveTo>
                          <a:lnTo>
                            <a:pt x="0" y="167"/>
                          </a:lnTo>
                          <a:lnTo>
                            <a:pt x="28" y="0"/>
                          </a:lnTo>
                          <a:lnTo>
                            <a:pt x="59" y="0"/>
                          </a:lnTo>
                          <a:lnTo>
                            <a:pt x="87" y="167"/>
                          </a:lnTo>
                          <a:close/>
                        </a:path>
                      </a:pathLst>
                    </a:custGeom>
                    <a:solidFill>
                      <a:srgbClr val="00B050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12" name="Rectangle 42"/>
                  <p:cNvSpPr>
                    <a:spLocks noChangeArrowheads="1"/>
                  </p:cNvSpPr>
                  <p:nvPr/>
                </p:nvSpPr>
                <p:spPr bwMode="auto">
                  <a:xfrm>
                    <a:off x="4447732" y="4846231"/>
                    <a:ext cx="192189" cy="107722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0" tIns="0" rIns="0" bIns="0" numCol="1" anchor="t" anchorCtr="0" compatLnSpc="1">
                    <a:prstTxWarp prst="textNoShape">
                      <a:avLst/>
                    </a:prstTxWarp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A2D51"/>
                        </a:solidFill>
                        <a:effectLst/>
                        <a:latin typeface="Calibri" panose="020F0502020204030204" pitchFamily="34" charset="0"/>
                      </a:rPr>
                      <a:t>AP1</a:t>
                    </a:r>
                    <a:endParaRPr kumimoji="0" lang="en-US" altLang="en-US" sz="1800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anose="020B0604020202020204" pitchFamily="34" charset="0"/>
                    </a:endParaRPr>
                  </a:p>
                </p:txBody>
              </p:sp>
              <p:pic>
                <p:nvPicPr>
                  <p:cNvPr id="13" name="Picture 14">
                    <a:extLst>
                      <a:ext uri="{FF2B5EF4-FFF2-40B4-BE49-F238E27FC236}">
                        <a16:creationId xmlns:a16="http://schemas.microsoft.com/office/drawing/2014/main" id="{DE97E574-A717-46AE-AD16-0988738DE3F1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/>
                  <a:stretch>
                    <a:fillRect/>
                  </a:stretch>
                </p:blipFill>
                <p:spPr>
                  <a:xfrm>
                    <a:off x="5546697" y="5078241"/>
                    <a:ext cx="163410" cy="319170"/>
                  </a:xfrm>
                  <a:prstGeom prst="rect">
                    <a:avLst/>
                  </a:prstGeom>
                </p:spPr>
              </p:pic>
              <p:sp>
                <p:nvSpPr>
                  <p:cNvPr id="14" name="직사각형 13"/>
                  <p:cNvSpPr/>
                  <p:nvPr/>
                </p:nvSpPr>
                <p:spPr>
                  <a:xfrm>
                    <a:off x="5456953" y="5397044"/>
                    <a:ext cx="412389" cy="251351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 lvl="0"/>
                    <a:r>
                      <a:rPr kumimoji="0" lang="en-US" altLang="en-US" sz="800" dirty="0" smtClean="0">
                        <a:solidFill>
                          <a:srgbClr val="1A2D51"/>
                        </a:solidFill>
                        <a:latin typeface="Calibri" panose="020F0502020204030204" pitchFamily="34" charset="0"/>
                      </a:rPr>
                      <a:t>STA2</a:t>
                    </a:r>
                    <a:endParaRPr kumimoji="0" lang="en-US" altLang="en-US" sz="3600" dirty="0">
                      <a:latin typeface="Arial" panose="020B0604020202020204" pitchFamily="34" charset="0"/>
                    </a:endParaRPr>
                  </a:p>
                </p:txBody>
              </p:sp>
              <p:pic>
                <p:nvPicPr>
                  <p:cNvPr id="15" name="Picture 14">
                    <a:extLst>
                      <a:ext uri="{FF2B5EF4-FFF2-40B4-BE49-F238E27FC236}">
                        <a16:creationId xmlns:a16="http://schemas.microsoft.com/office/drawing/2014/main" id="{DE97E574-A717-46AE-AD16-0988738DE3F1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/>
                  <a:stretch>
                    <a:fillRect/>
                  </a:stretch>
                </p:blipFill>
                <p:spPr>
                  <a:xfrm>
                    <a:off x="5796659" y="4427189"/>
                    <a:ext cx="175559" cy="342900"/>
                  </a:xfrm>
                  <a:prstGeom prst="rect">
                    <a:avLst/>
                  </a:prstGeom>
                </p:spPr>
              </p:pic>
              <p:sp>
                <p:nvSpPr>
                  <p:cNvPr id="16" name="직사각형 15"/>
                  <p:cNvSpPr/>
                  <p:nvPr/>
                </p:nvSpPr>
                <p:spPr>
                  <a:xfrm>
                    <a:off x="5728118" y="4770089"/>
                    <a:ext cx="391454" cy="215444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 lvl="0"/>
                    <a:r>
                      <a:rPr kumimoji="0" lang="en-US" altLang="en-US" sz="800" dirty="0" smtClean="0">
                        <a:solidFill>
                          <a:srgbClr val="1A2D51"/>
                        </a:solidFill>
                        <a:latin typeface="Calibri" panose="020F0502020204030204" pitchFamily="34" charset="0"/>
                      </a:rPr>
                      <a:t>STA1</a:t>
                    </a:r>
                    <a:endParaRPr kumimoji="0" lang="en-US" altLang="en-US" sz="3600" dirty="0">
                      <a:latin typeface="Arial" panose="020B0604020202020204" pitchFamily="34" charset="0"/>
                    </a:endParaRPr>
                  </a:p>
                </p:txBody>
              </p:sp>
              <p:cxnSp>
                <p:nvCxnSpPr>
                  <p:cNvPr id="17" name="직선 연결선 16"/>
                  <p:cNvCxnSpPr/>
                  <p:nvPr/>
                </p:nvCxnSpPr>
                <p:spPr bwMode="auto">
                  <a:xfrm flipH="1">
                    <a:off x="3847390" y="4521911"/>
                    <a:ext cx="479812" cy="324320"/>
                  </a:xfrm>
                  <a:prstGeom prst="line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rgbClr val="FF0000"/>
                    </a:solidFill>
                    <a:prstDash val="solid"/>
                    <a:round/>
                    <a:headEnd type="triangle" w="med" len="med"/>
                    <a:tailEnd type="triangle" w="med" len="med"/>
                  </a:ln>
                  <a:effectLst/>
                </p:spPr>
              </p:cxnSp>
              <p:cxnSp>
                <p:nvCxnSpPr>
                  <p:cNvPr id="18" name="직선 연결선 17"/>
                  <p:cNvCxnSpPr/>
                  <p:nvPr/>
                </p:nvCxnSpPr>
                <p:spPr bwMode="auto">
                  <a:xfrm>
                    <a:off x="4839911" y="4477939"/>
                    <a:ext cx="890614" cy="182015"/>
                  </a:xfrm>
                  <a:prstGeom prst="line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rgbClr val="FF0000"/>
                    </a:solidFill>
                    <a:prstDash val="solid"/>
                    <a:round/>
                    <a:headEnd type="triangle" w="med" len="med"/>
                    <a:tailEnd type="triangle" w="med" len="med"/>
                  </a:ln>
                  <a:effectLst/>
                </p:spPr>
              </p:cxnSp>
              <p:cxnSp>
                <p:nvCxnSpPr>
                  <p:cNvPr id="19" name="직선 화살표 연결선 18"/>
                  <p:cNvCxnSpPr/>
                  <p:nvPr/>
                </p:nvCxnSpPr>
                <p:spPr bwMode="auto">
                  <a:xfrm>
                    <a:off x="4635957" y="4632924"/>
                    <a:ext cx="801215" cy="477981"/>
                  </a:xfrm>
                  <a:prstGeom prst="straightConnector1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rgbClr val="FF0000"/>
                    </a:solidFill>
                    <a:prstDash val="solid"/>
                    <a:round/>
                    <a:headEnd type="triangle" w="med" len="med"/>
                    <a:tailEnd type="triangle" w="med" len="med"/>
                  </a:ln>
                  <a:effectLst/>
                </p:spPr>
              </p:cxnSp>
              <p:pic>
                <p:nvPicPr>
                  <p:cNvPr id="30" name="Picture 14">
                    <a:extLst>
                      <a:ext uri="{FF2B5EF4-FFF2-40B4-BE49-F238E27FC236}">
                        <a16:creationId xmlns:a16="http://schemas.microsoft.com/office/drawing/2014/main" id="{DE97E574-A717-46AE-AD16-0988738DE3F1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/>
                  <a:stretch>
                    <a:fillRect/>
                  </a:stretch>
                </p:blipFill>
                <p:spPr>
                  <a:xfrm>
                    <a:off x="2549929" y="4770089"/>
                    <a:ext cx="163410" cy="319170"/>
                  </a:xfrm>
                  <a:prstGeom prst="rect">
                    <a:avLst/>
                  </a:prstGeom>
                </p:spPr>
              </p:pic>
              <p:sp>
                <p:nvSpPr>
                  <p:cNvPr id="31" name="직사각형 30"/>
                  <p:cNvSpPr/>
                  <p:nvPr/>
                </p:nvSpPr>
                <p:spPr>
                  <a:xfrm>
                    <a:off x="2442286" y="5096006"/>
                    <a:ext cx="412389" cy="251351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 lvl="0"/>
                    <a:r>
                      <a:rPr kumimoji="0" lang="en-US" altLang="en-US" sz="800" dirty="0" smtClean="0">
                        <a:solidFill>
                          <a:srgbClr val="1A2D51"/>
                        </a:solidFill>
                        <a:latin typeface="Calibri" panose="020F0502020204030204" pitchFamily="34" charset="0"/>
                      </a:rPr>
                      <a:t>STA3</a:t>
                    </a:r>
                    <a:endParaRPr kumimoji="0" lang="en-US" altLang="en-US" sz="3600" dirty="0">
                      <a:latin typeface="Arial" panose="020B0604020202020204" pitchFamily="34" charset="0"/>
                    </a:endParaRPr>
                  </a:p>
                </p:txBody>
              </p:sp>
              <p:cxnSp>
                <p:nvCxnSpPr>
                  <p:cNvPr id="32" name="직선 화살표 연결선 31"/>
                  <p:cNvCxnSpPr/>
                  <p:nvPr/>
                </p:nvCxnSpPr>
                <p:spPr bwMode="auto">
                  <a:xfrm flipV="1">
                    <a:off x="2768928" y="4379031"/>
                    <a:ext cx="1491692" cy="467200"/>
                  </a:xfrm>
                  <a:prstGeom prst="straightConnector1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rgbClr val="FF0000"/>
                    </a:solidFill>
                    <a:prstDash val="solid"/>
                    <a:round/>
                    <a:headEnd type="triangle" w="med" len="med"/>
                    <a:tailEnd type="triangle" w="med" len="med"/>
                  </a:ln>
                  <a:effectLst/>
                </p:spPr>
              </p:cxnSp>
            </p:grpSp>
            <p:sp>
              <p:nvSpPr>
                <p:cNvPr id="37" name="타원 36"/>
                <p:cNvSpPr/>
                <p:nvPr/>
              </p:nvSpPr>
              <p:spPr bwMode="auto">
                <a:xfrm>
                  <a:off x="3540300" y="4363503"/>
                  <a:ext cx="157721" cy="113507"/>
                </a:xfrm>
                <a:prstGeom prst="ellipse">
                  <a:avLst/>
                </a:prstGeom>
                <a:solidFill>
                  <a:srgbClr val="7030A0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38" name="Rectangle 42"/>
                <p:cNvSpPr>
                  <a:spLocks noChangeArrowheads="1"/>
                </p:cNvSpPr>
                <p:nvPr/>
              </p:nvSpPr>
              <p:spPr bwMode="auto">
                <a:xfrm>
                  <a:off x="3447729" y="4518464"/>
                  <a:ext cx="591650" cy="13849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900" dirty="0" smtClean="0">
                      <a:solidFill>
                        <a:srgbClr val="1A2D51"/>
                      </a:solidFill>
                      <a:latin typeface="Calibri" panose="020F0502020204030204" pitchFamily="34" charset="0"/>
                    </a:rPr>
                    <a:t>Relay STA</a:t>
                  </a:r>
                  <a:endParaRPr kumimoji="0" lang="en-US" altLang="en-US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</p:grpSp>
        </p:grpSp>
        <p:sp>
          <p:nvSpPr>
            <p:cNvPr id="43" name="TextBox 42"/>
            <p:cNvSpPr txBox="1"/>
            <p:nvPr/>
          </p:nvSpPr>
          <p:spPr>
            <a:xfrm>
              <a:off x="3622599" y="3962400"/>
              <a:ext cx="45717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/>
                <a:t>BSS</a:t>
              </a:r>
              <a:endParaRPr lang="ko-KR" altLang="en-US" dirty="0"/>
            </a:p>
          </p:txBody>
        </p:sp>
        <p:cxnSp>
          <p:nvCxnSpPr>
            <p:cNvPr id="45" name="직선 화살표 연결선 44"/>
            <p:cNvCxnSpPr/>
            <p:nvPr/>
          </p:nvCxnSpPr>
          <p:spPr bwMode="auto">
            <a:xfrm>
              <a:off x="6047296" y="4860538"/>
              <a:ext cx="4572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46" name="TextBox 45"/>
            <p:cNvSpPr txBox="1"/>
            <p:nvPr/>
          </p:nvSpPr>
          <p:spPr>
            <a:xfrm>
              <a:off x="6498485" y="4754226"/>
              <a:ext cx="173111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/>
                <a:t>Link connection with AP</a:t>
              </a:r>
              <a:endParaRPr lang="ko-KR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371131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Case1 </a:t>
            </a:r>
            <a:r>
              <a:rPr lang="en-US" altLang="ko-KR" dirty="0" smtClean="0">
                <a:solidFill>
                  <a:schemeClr val="tx1"/>
                </a:solidFill>
              </a:rPr>
              <a:t>: </a:t>
            </a:r>
            <a:r>
              <a:rPr lang="en-US" altLang="ko-KR" dirty="0">
                <a:solidFill>
                  <a:schemeClr val="tx1"/>
                </a:solidFill>
              </a:rPr>
              <a:t>Relay STA has no </a:t>
            </a:r>
            <a:r>
              <a:rPr lang="en-US" altLang="ko-KR" dirty="0" smtClean="0">
                <a:solidFill>
                  <a:schemeClr val="tx1"/>
                </a:solidFill>
              </a:rPr>
              <a:t>AP </a:t>
            </a:r>
            <a:r>
              <a:rPr lang="en-US" altLang="ko-KR" dirty="0">
                <a:solidFill>
                  <a:schemeClr val="tx1"/>
                </a:solidFill>
              </a:rPr>
              <a:t>function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dirty="0" smtClean="0"/>
              <a:t>In terms of Frame exchange for relay operation, </a:t>
            </a:r>
          </a:p>
          <a:p>
            <a:pPr lvl="1"/>
            <a:r>
              <a:rPr lang="en-US" altLang="ko-KR" dirty="0" smtClean="0"/>
              <a:t>The relay operation is controlled or managed by the AP. </a:t>
            </a:r>
          </a:p>
          <a:p>
            <a:pPr lvl="1"/>
            <a:r>
              <a:rPr lang="en-US" altLang="ko-KR" dirty="0" smtClean="0"/>
              <a:t>As introduced in [2,3], the following operation should be performed based on the frame exchange with the AP.   </a:t>
            </a:r>
          </a:p>
          <a:p>
            <a:pPr lvl="2"/>
            <a:r>
              <a:rPr lang="en-US" altLang="ko-KR" dirty="0" smtClean="0"/>
              <a:t>Relaying can be performed during the SP or TXOP which is set by the AP in a BSS.</a:t>
            </a:r>
          </a:p>
          <a:p>
            <a:pPr lvl="3"/>
            <a:r>
              <a:rPr lang="en-US" altLang="ko-KR" dirty="0" smtClean="0"/>
              <a:t>The TXOP sharing defined in 11be can be used for this with simple modification. </a:t>
            </a:r>
          </a:p>
          <a:p>
            <a:pPr lvl="3"/>
            <a:r>
              <a:rPr lang="en-US" altLang="ko-KR" dirty="0" smtClean="0"/>
              <a:t>By considering the situation in a BSS, AP can easily manage the relay operation and it can minimize the </a:t>
            </a:r>
            <a:r>
              <a:rPr lang="en-US" altLang="ko-KR" dirty="0"/>
              <a:t>impact on the BSS </a:t>
            </a:r>
            <a:r>
              <a:rPr lang="en-US" altLang="ko-KR" dirty="0" smtClean="0"/>
              <a:t>operation according to the relay operation.  </a:t>
            </a:r>
          </a:p>
          <a:p>
            <a:pPr lvl="3"/>
            <a:endParaRPr lang="en-US" altLang="ko-KR" dirty="0" smtClean="0"/>
          </a:p>
          <a:p>
            <a:pPr lvl="2"/>
            <a:r>
              <a:rPr lang="en-US" altLang="ko-KR" dirty="0" smtClean="0"/>
              <a:t>For the efficient transmission between the Relay STA and end-STA, AP should know the channel status between Relay STA and end-STA.  </a:t>
            </a:r>
          </a:p>
          <a:p>
            <a:pPr lvl="3"/>
            <a:r>
              <a:rPr lang="en-US" altLang="ko-KR" dirty="0"/>
              <a:t>For this, we </a:t>
            </a:r>
            <a:r>
              <a:rPr lang="en-US" altLang="ko-KR" dirty="0" smtClean="0"/>
              <a:t>can reuse a sounding </a:t>
            </a:r>
            <a:r>
              <a:rPr lang="en-US" altLang="ko-KR" dirty="0"/>
              <a:t>sequence </a:t>
            </a:r>
            <a:r>
              <a:rPr lang="en-US" altLang="ko-KR" dirty="0" smtClean="0"/>
              <a:t>defined in 11bf that is defined peer-to-peer channel measurement. </a:t>
            </a:r>
            <a:r>
              <a:rPr lang="en-US" altLang="ko-KR" dirty="0"/>
              <a:t>please refer to the </a:t>
            </a:r>
            <a:r>
              <a:rPr lang="en-US" altLang="ko-KR" dirty="0">
                <a:hlinkClick r:id="rId2" action="ppaction://hlinksldjump"/>
              </a:rPr>
              <a:t>appendix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September. </a:t>
            </a:r>
            <a:r>
              <a:rPr lang="en-US" altLang="ko-KR" dirty="0" smtClean="0"/>
              <a:t>2023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71121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Case1 : Relay STA has no </a:t>
            </a:r>
            <a:r>
              <a:rPr lang="en-US" altLang="ko-KR" dirty="0" smtClean="0">
                <a:solidFill>
                  <a:schemeClr val="tx1"/>
                </a:solidFill>
              </a:rPr>
              <a:t>AP </a:t>
            </a:r>
            <a:r>
              <a:rPr lang="en-US" altLang="ko-KR" dirty="0">
                <a:solidFill>
                  <a:schemeClr val="tx1"/>
                </a:solidFill>
              </a:rPr>
              <a:t>function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altLang="ko-KR" dirty="0" smtClean="0"/>
              <a:t>In terms of Relay transmission, </a:t>
            </a:r>
          </a:p>
          <a:p>
            <a:pPr lvl="1"/>
            <a:r>
              <a:rPr lang="en-US" altLang="ko-KR" dirty="0" smtClean="0"/>
              <a:t>The Relay STA transmits the data received from AP to the end STA by applying the DF</a:t>
            </a:r>
            <a:r>
              <a:rPr lang="en-US" altLang="ko-KR" dirty="0"/>
              <a:t> (i.e., decoding and </a:t>
            </a:r>
            <a:r>
              <a:rPr lang="en-US" altLang="ko-KR" dirty="0" smtClean="0"/>
              <a:t>forwarding) as </a:t>
            </a:r>
            <a:r>
              <a:rPr lang="en-US" altLang="ko-KR" dirty="0"/>
              <a:t>described in </a:t>
            </a:r>
            <a:r>
              <a:rPr lang="en-US" altLang="ko-KR" dirty="0" smtClean="0"/>
              <a:t>[1,4]. </a:t>
            </a:r>
          </a:p>
          <a:p>
            <a:pPr lvl="2"/>
            <a:r>
              <a:rPr lang="en-US" altLang="ko-KR" dirty="0" smtClean="0"/>
              <a:t>Relay</a:t>
            </a:r>
            <a:r>
              <a:rPr lang="ko-KR" altLang="en-US" dirty="0" smtClean="0"/>
              <a:t> </a:t>
            </a:r>
            <a:r>
              <a:rPr lang="en-US" altLang="ko-KR" dirty="0"/>
              <a:t>STA does not perform encryption and decryption of data for relay transmission. </a:t>
            </a:r>
            <a:r>
              <a:rPr lang="en-US" altLang="ko-KR" dirty="0" smtClean="0"/>
              <a:t>(i.e., The security key is not shared with Relay STA.) </a:t>
            </a:r>
          </a:p>
          <a:p>
            <a:pPr lvl="3"/>
            <a:r>
              <a:rPr lang="en-US" altLang="ko-KR" dirty="0" smtClean="0"/>
              <a:t>The adverse impacts </a:t>
            </a:r>
            <a:r>
              <a:rPr lang="en-US" altLang="ko-KR" dirty="0"/>
              <a:t>caused by fake </a:t>
            </a:r>
            <a:r>
              <a:rPr lang="en-US" altLang="ko-KR" dirty="0" smtClean="0"/>
              <a:t>relays </a:t>
            </a:r>
            <a:r>
              <a:rPr lang="en-US" altLang="ko-KR" dirty="0"/>
              <a:t>can be </a:t>
            </a:r>
            <a:r>
              <a:rPr lang="en-US" altLang="ko-KR" dirty="0" smtClean="0"/>
              <a:t>prevented</a:t>
            </a:r>
          </a:p>
          <a:p>
            <a:pPr lvl="4"/>
            <a:endParaRPr lang="en-US" altLang="ko-KR" dirty="0" smtClean="0"/>
          </a:p>
          <a:p>
            <a:pPr lvl="1"/>
            <a:r>
              <a:rPr lang="en-US" altLang="ko-KR" dirty="0" smtClean="0"/>
              <a:t>Relay</a:t>
            </a:r>
            <a:r>
              <a:rPr lang="ko-KR" altLang="en-US" dirty="0" smtClean="0"/>
              <a:t> </a:t>
            </a:r>
            <a:r>
              <a:rPr lang="en-US" altLang="ko-KR" dirty="0" smtClean="0"/>
              <a:t>STA can perform some processes related to low MAC as follows.</a:t>
            </a:r>
          </a:p>
          <a:p>
            <a:pPr lvl="2"/>
            <a:r>
              <a:rPr lang="en-US" altLang="ko-KR" dirty="0" smtClean="0"/>
              <a:t>MAC header decoding, ACK/BA processing, etc.  </a:t>
            </a:r>
          </a:p>
          <a:p>
            <a:pPr lvl="3"/>
            <a:endParaRPr lang="en-US" altLang="ko-KR" dirty="0" smtClean="0"/>
          </a:p>
          <a:p>
            <a:pPr lvl="1"/>
            <a:r>
              <a:rPr lang="en-US" altLang="ko-KR" dirty="0"/>
              <a:t>In order to indicate the final </a:t>
            </a:r>
            <a:r>
              <a:rPr lang="en-US" altLang="ko-KR" dirty="0" smtClean="0"/>
              <a:t>acknowledgement</a:t>
            </a:r>
            <a:r>
              <a:rPr lang="en-US" altLang="ko-KR" dirty="0"/>
              <a:t>, it may need to define an end-to-end ACK/BA. </a:t>
            </a:r>
          </a:p>
          <a:p>
            <a:pPr lvl="2"/>
            <a:r>
              <a:rPr lang="en-US" altLang="ko-KR" dirty="0"/>
              <a:t>As shown in [2], it can be omitted by adjusted process. </a:t>
            </a:r>
            <a:endParaRPr lang="en-US" altLang="ko-KR" dirty="0" smtClean="0"/>
          </a:p>
          <a:p>
            <a:pPr lvl="3"/>
            <a:endParaRPr lang="en-US" altLang="ko-KR" dirty="0" smtClean="0"/>
          </a:p>
          <a:p>
            <a:pPr lvl="1"/>
            <a:r>
              <a:rPr lang="en-US" altLang="ko-KR" dirty="0"/>
              <a:t>To support range extension, a simple relaying of a management frame may be required, and regarding this, we need to for further study. 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September. </a:t>
            </a:r>
            <a:r>
              <a:rPr lang="en-US" altLang="ko-KR" dirty="0" smtClean="0"/>
              <a:t>2023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66318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Case2 </a:t>
            </a:r>
            <a:r>
              <a:rPr lang="en-US" altLang="ko-KR" dirty="0"/>
              <a:t>: </a:t>
            </a:r>
            <a:r>
              <a:rPr lang="en-US" altLang="ko-KR" dirty="0">
                <a:solidFill>
                  <a:schemeClr val="tx1"/>
                </a:solidFill>
              </a:rPr>
              <a:t>Relay STA </a:t>
            </a:r>
            <a:r>
              <a:rPr lang="en-US" altLang="ko-KR" dirty="0" smtClean="0">
                <a:solidFill>
                  <a:schemeClr val="tx1"/>
                </a:solidFill>
              </a:rPr>
              <a:t>has an AP function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ko-KR" sz="1600" dirty="0" smtClean="0"/>
              <a:t>Relay STA may be considered as an AP that has relay capabilities or a new AP that is composed of simple function for relay protocol.</a:t>
            </a:r>
          </a:p>
          <a:p>
            <a:pPr lvl="1"/>
            <a:r>
              <a:rPr lang="en-US" altLang="ko-KR" sz="1400" dirty="0" smtClean="0"/>
              <a:t>It can be discovered by the management frame such as the beacon frame and probe response frame.   </a:t>
            </a:r>
          </a:p>
          <a:p>
            <a:pPr lvl="2"/>
            <a:r>
              <a:rPr lang="en-US" altLang="ko-KR" sz="1200" dirty="0" smtClean="0"/>
              <a:t>For relay operation, New IEs or New frame exchange between source AP and relaying AP may be required.</a:t>
            </a:r>
          </a:p>
          <a:p>
            <a:pPr lvl="1"/>
            <a:r>
              <a:rPr lang="en-US" altLang="ko-KR" sz="1400" dirty="0" smtClean="0"/>
              <a:t>In order to perform the best relaying, a Relay STA selection metric(e.g., </a:t>
            </a:r>
            <a:r>
              <a:rPr lang="en-US" altLang="ko-KR" sz="1400" dirty="0" err="1" smtClean="0"/>
              <a:t>QoS</a:t>
            </a:r>
            <a:r>
              <a:rPr lang="en-US" altLang="ko-KR" sz="1400" dirty="0" smtClean="0"/>
              <a:t>, load balancing, etc.) may be considered. </a:t>
            </a:r>
          </a:p>
          <a:p>
            <a:pPr lvl="1"/>
            <a:r>
              <a:rPr lang="en-US" altLang="ko-KR" sz="1400" dirty="0" smtClean="0"/>
              <a:t>And, since Relay STA may be located in the range of other BSS for efficient relay transmission, we should consider the following. </a:t>
            </a:r>
          </a:p>
          <a:p>
            <a:pPr lvl="2"/>
            <a:r>
              <a:rPr lang="en-US" altLang="ko-KR" sz="1200" dirty="0" smtClean="0"/>
              <a:t>Increased inter-BSS interference </a:t>
            </a:r>
          </a:p>
          <a:p>
            <a:pPr lvl="2"/>
            <a:r>
              <a:rPr lang="en-US" altLang="ko-KR" sz="1200" dirty="0" smtClean="0"/>
              <a:t>Increased collision and contention due to an adjacent AP</a:t>
            </a:r>
          </a:p>
          <a:p>
            <a:pPr marL="457200" lvl="1" indent="0">
              <a:buNone/>
            </a:pPr>
            <a:endParaRPr lang="en-US" altLang="ko-KR" sz="1400" dirty="0"/>
          </a:p>
          <a:p>
            <a:pPr marL="457200" lvl="1" indent="0">
              <a:buNone/>
            </a:pPr>
            <a:r>
              <a:rPr lang="en-US" altLang="ko-KR" sz="1400" dirty="0" smtClean="0"/>
              <a:t>  </a:t>
            </a:r>
          </a:p>
          <a:p>
            <a:pPr marL="457200" lvl="1" indent="0">
              <a:buNone/>
            </a:pPr>
            <a:r>
              <a:rPr lang="en-US" altLang="ko-KR" sz="1400" dirty="0"/>
              <a:t> </a:t>
            </a:r>
            <a:endParaRPr lang="en-US" altLang="ko-KR" sz="1400" dirty="0" smtClean="0"/>
          </a:p>
          <a:p>
            <a:pPr marL="457200" lvl="1" indent="0">
              <a:buNone/>
            </a:pPr>
            <a:r>
              <a:rPr lang="en-US" altLang="ko-KR" sz="1400" dirty="0"/>
              <a:t> </a:t>
            </a:r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September. </a:t>
            </a:r>
            <a:r>
              <a:rPr lang="en-US" altLang="ko-KR" dirty="0" smtClean="0"/>
              <a:t>2023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grpSp>
        <p:nvGrpSpPr>
          <p:cNvPr id="7" name="그룹 6"/>
          <p:cNvGrpSpPr/>
          <p:nvPr/>
        </p:nvGrpSpPr>
        <p:grpSpPr>
          <a:xfrm>
            <a:off x="1595130" y="4560073"/>
            <a:ext cx="6863070" cy="1725633"/>
            <a:chOff x="1659234" y="4194488"/>
            <a:chExt cx="6863070" cy="1725633"/>
          </a:xfrm>
        </p:grpSpPr>
        <p:sp>
          <p:nvSpPr>
            <p:cNvPr id="27" name="타원 26"/>
            <p:cNvSpPr/>
            <p:nvPr/>
          </p:nvSpPr>
          <p:spPr bwMode="auto">
            <a:xfrm>
              <a:off x="1766327" y="4425144"/>
              <a:ext cx="3775937" cy="1287222"/>
            </a:xfrm>
            <a:prstGeom prst="ellipse">
              <a:avLst/>
            </a:prstGeom>
            <a:solidFill>
              <a:srgbClr val="FFFF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9" name="타원 28"/>
            <p:cNvSpPr/>
            <p:nvPr/>
          </p:nvSpPr>
          <p:spPr bwMode="auto">
            <a:xfrm>
              <a:off x="1659234" y="4646017"/>
              <a:ext cx="1674323" cy="1039409"/>
            </a:xfrm>
            <a:prstGeom prst="ellipse">
              <a:avLst/>
            </a:prstGeom>
            <a:solidFill>
              <a:srgbClr val="FF99FF">
                <a:alpha val="20000"/>
              </a:srgb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grpSp>
          <p:nvGrpSpPr>
            <p:cNvPr id="28" name="그룹 27"/>
            <p:cNvGrpSpPr/>
            <p:nvPr/>
          </p:nvGrpSpPr>
          <p:grpSpPr>
            <a:xfrm>
              <a:off x="2161487" y="4580892"/>
              <a:ext cx="2713726" cy="1339229"/>
              <a:chOff x="3072470" y="3808269"/>
              <a:chExt cx="2858861" cy="1562435"/>
            </a:xfrm>
          </p:grpSpPr>
          <p:grpSp>
            <p:nvGrpSpPr>
              <p:cNvPr id="38" name="그룹 37"/>
              <p:cNvGrpSpPr/>
              <p:nvPr/>
            </p:nvGrpSpPr>
            <p:grpSpPr>
              <a:xfrm>
                <a:off x="3612977" y="3808269"/>
                <a:ext cx="2318354" cy="1562435"/>
                <a:chOff x="3727101" y="4236152"/>
                <a:chExt cx="2318352" cy="1562432"/>
              </a:xfrm>
            </p:grpSpPr>
            <p:grpSp>
              <p:nvGrpSpPr>
                <p:cNvPr id="41" name="그룹 40"/>
                <p:cNvGrpSpPr/>
                <p:nvPr/>
              </p:nvGrpSpPr>
              <p:grpSpPr>
                <a:xfrm>
                  <a:off x="4549379" y="4236152"/>
                  <a:ext cx="419722" cy="567575"/>
                  <a:chOff x="4931167" y="4745076"/>
                  <a:chExt cx="301625" cy="457200"/>
                </a:xfrm>
              </p:grpSpPr>
              <p:sp>
                <p:nvSpPr>
                  <p:cNvPr id="50" name="Freeform 38"/>
                  <p:cNvSpPr>
                    <a:spLocks noEditPoints="1"/>
                  </p:cNvSpPr>
                  <p:nvPr/>
                </p:nvSpPr>
                <p:spPr bwMode="auto">
                  <a:xfrm>
                    <a:off x="4931167" y="4745076"/>
                    <a:ext cx="301625" cy="230188"/>
                  </a:xfrm>
                  <a:custGeom>
                    <a:avLst/>
                    <a:gdLst>
                      <a:gd name="T0" fmla="*/ 981 w 1495"/>
                      <a:gd name="T1" fmla="*/ 571 h 1142"/>
                      <a:gd name="T2" fmla="*/ 898 w 1495"/>
                      <a:gd name="T3" fmla="*/ 749 h 1142"/>
                      <a:gd name="T4" fmla="*/ 939 w 1495"/>
                      <a:gd name="T5" fmla="*/ 798 h 1142"/>
                      <a:gd name="T6" fmla="*/ 1045 w 1495"/>
                      <a:gd name="T7" fmla="*/ 571 h 1142"/>
                      <a:gd name="T8" fmla="*/ 939 w 1495"/>
                      <a:gd name="T9" fmla="*/ 345 h 1142"/>
                      <a:gd name="T10" fmla="*/ 898 w 1495"/>
                      <a:gd name="T11" fmla="*/ 393 h 1142"/>
                      <a:gd name="T12" fmla="*/ 981 w 1495"/>
                      <a:gd name="T13" fmla="*/ 571 h 1142"/>
                      <a:gd name="T14" fmla="*/ 1193 w 1495"/>
                      <a:gd name="T15" fmla="*/ 571 h 1142"/>
                      <a:gd name="T16" fmla="*/ 1035 w 1495"/>
                      <a:gd name="T17" fmla="*/ 911 h 1142"/>
                      <a:gd name="T18" fmla="*/ 1076 w 1495"/>
                      <a:gd name="T19" fmla="*/ 960 h 1142"/>
                      <a:gd name="T20" fmla="*/ 1257 w 1495"/>
                      <a:gd name="T21" fmla="*/ 571 h 1142"/>
                      <a:gd name="T22" fmla="*/ 1076 w 1495"/>
                      <a:gd name="T23" fmla="*/ 183 h 1142"/>
                      <a:gd name="T24" fmla="*/ 1035 w 1495"/>
                      <a:gd name="T25" fmla="*/ 231 h 1142"/>
                      <a:gd name="T26" fmla="*/ 1193 w 1495"/>
                      <a:gd name="T27" fmla="*/ 571 h 1142"/>
                      <a:gd name="T28" fmla="*/ 1229 w 1495"/>
                      <a:gd name="T29" fmla="*/ 0 h 1142"/>
                      <a:gd name="T30" fmla="*/ 1189 w 1495"/>
                      <a:gd name="T31" fmla="*/ 49 h 1142"/>
                      <a:gd name="T32" fmla="*/ 1432 w 1495"/>
                      <a:gd name="T33" fmla="*/ 571 h 1142"/>
                      <a:gd name="T34" fmla="*/ 1189 w 1495"/>
                      <a:gd name="T35" fmla="*/ 1094 h 1142"/>
                      <a:gd name="T36" fmla="*/ 1230 w 1495"/>
                      <a:gd name="T37" fmla="*/ 1142 h 1142"/>
                      <a:gd name="T38" fmla="*/ 1495 w 1495"/>
                      <a:gd name="T39" fmla="*/ 571 h 1142"/>
                      <a:gd name="T40" fmla="*/ 1229 w 1495"/>
                      <a:gd name="T41" fmla="*/ 0 h 1142"/>
                      <a:gd name="T42" fmla="*/ 514 w 1495"/>
                      <a:gd name="T43" fmla="*/ 571 h 1142"/>
                      <a:gd name="T44" fmla="*/ 598 w 1495"/>
                      <a:gd name="T45" fmla="*/ 393 h 1142"/>
                      <a:gd name="T46" fmla="*/ 557 w 1495"/>
                      <a:gd name="T47" fmla="*/ 345 h 1142"/>
                      <a:gd name="T48" fmla="*/ 451 w 1495"/>
                      <a:gd name="T49" fmla="*/ 571 h 1142"/>
                      <a:gd name="T50" fmla="*/ 557 w 1495"/>
                      <a:gd name="T51" fmla="*/ 798 h 1142"/>
                      <a:gd name="T52" fmla="*/ 597 w 1495"/>
                      <a:gd name="T53" fmla="*/ 749 h 1142"/>
                      <a:gd name="T54" fmla="*/ 514 w 1495"/>
                      <a:gd name="T55" fmla="*/ 571 h 1142"/>
                      <a:gd name="T56" fmla="*/ 302 w 1495"/>
                      <a:gd name="T57" fmla="*/ 571 h 1142"/>
                      <a:gd name="T58" fmla="*/ 461 w 1495"/>
                      <a:gd name="T59" fmla="*/ 231 h 1142"/>
                      <a:gd name="T60" fmla="*/ 420 w 1495"/>
                      <a:gd name="T61" fmla="*/ 183 h 1142"/>
                      <a:gd name="T62" fmla="*/ 239 w 1495"/>
                      <a:gd name="T63" fmla="*/ 571 h 1142"/>
                      <a:gd name="T64" fmla="*/ 420 w 1495"/>
                      <a:gd name="T65" fmla="*/ 960 h 1142"/>
                      <a:gd name="T66" fmla="*/ 461 w 1495"/>
                      <a:gd name="T67" fmla="*/ 911 h 1142"/>
                      <a:gd name="T68" fmla="*/ 302 w 1495"/>
                      <a:gd name="T69" fmla="*/ 571 h 1142"/>
                      <a:gd name="T70" fmla="*/ 266 w 1495"/>
                      <a:gd name="T71" fmla="*/ 1142 h 1142"/>
                      <a:gd name="T72" fmla="*/ 307 w 1495"/>
                      <a:gd name="T73" fmla="*/ 1094 h 1142"/>
                      <a:gd name="T74" fmla="*/ 64 w 1495"/>
                      <a:gd name="T75" fmla="*/ 571 h 1142"/>
                      <a:gd name="T76" fmla="*/ 307 w 1495"/>
                      <a:gd name="T77" fmla="*/ 49 h 1142"/>
                      <a:gd name="T78" fmla="*/ 266 w 1495"/>
                      <a:gd name="T79" fmla="*/ 0 h 1142"/>
                      <a:gd name="T80" fmla="*/ 0 w 1495"/>
                      <a:gd name="T81" fmla="*/ 571 h 1142"/>
                      <a:gd name="T82" fmla="*/ 266 w 1495"/>
                      <a:gd name="T83" fmla="*/ 1142 h 114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</a:cxnLst>
                    <a:rect l="0" t="0" r="r" b="b"/>
                    <a:pathLst>
                      <a:path w="1495" h="1142">
                        <a:moveTo>
                          <a:pt x="981" y="571"/>
                        </a:moveTo>
                        <a:cubicBezTo>
                          <a:pt x="981" y="643"/>
                          <a:pt x="949" y="706"/>
                          <a:pt x="898" y="749"/>
                        </a:cubicBezTo>
                        <a:lnTo>
                          <a:pt x="939" y="798"/>
                        </a:lnTo>
                        <a:cubicBezTo>
                          <a:pt x="1004" y="743"/>
                          <a:pt x="1045" y="662"/>
                          <a:pt x="1045" y="571"/>
                        </a:cubicBezTo>
                        <a:cubicBezTo>
                          <a:pt x="1045" y="480"/>
                          <a:pt x="1003" y="399"/>
                          <a:pt x="939" y="345"/>
                        </a:cubicBezTo>
                        <a:lnTo>
                          <a:pt x="898" y="393"/>
                        </a:lnTo>
                        <a:cubicBezTo>
                          <a:pt x="949" y="436"/>
                          <a:pt x="981" y="500"/>
                          <a:pt x="981" y="571"/>
                        </a:cubicBezTo>
                        <a:close/>
                        <a:moveTo>
                          <a:pt x="1193" y="571"/>
                        </a:moveTo>
                        <a:cubicBezTo>
                          <a:pt x="1193" y="707"/>
                          <a:pt x="1132" y="829"/>
                          <a:pt x="1035" y="911"/>
                        </a:cubicBezTo>
                        <a:lnTo>
                          <a:pt x="1076" y="960"/>
                        </a:lnTo>
                        <a:cubicBezTo>
                          <a:pt x="1186" y="866"/>
                          <a:pt x="1257" y="727"/>
                          <a:pt x="1257" y="571"/>
                        </a:cubicBezTo>
                        <a:cubicBezTo>
                          <a:pt x="1257" y="416"/>
                          <a:pt x="1186" y="276"/>
                          <a:pt x="1076" y="183"/>
                        </a:cubicBezTo>
                        <a:lnTo>
                          <a:pt x="1035" y="231"/>
                        </a:lnTo>
                        <a:cubicBezTo>
                          <a:pt x="1132" y="313"/>
                          <a:pt x="1193" y="435"/>
                          <a:pt x="1193" y="571"/>
                        </a:cubicBezTo>
                        <a:close/>
                        <a:moveTo>
                          <a:pt x="1229" y="0"/>
                        </a:moveTo>
                        <a:lnTo>
                          <a:pt x="1189" y="49"/>
                        </a:lnTo>
                        <a:cubicBezTo>
                          <a:pt x="1337" y="174"/>
                          <a:pt x="1432" y="362"/>
                          <a:pt x="1432" y="571"/>
                        </a:cubicBezTo>
                        <a:cubicBezTo>
                          <a:pt x="1432" y="780"/>
                          <a:pt x="1337" y="968"/>
                          <a:pt x="1189" y="1094"/>
                        </a:cubicBezTo>
                        <a:lnTo>
                          <a:pt x="1230" y="1142"/>
                        </a:lnTo>
                        <a:cubicBezTo>
                          <a:pt x="1392" y="1005"/>
                          <a:pt x="1495" y="800"/>
                          <a:pt x="1495" y="571"/>
                        </a:cubicBezTo>
                        <a:cubicBezTo>
                          <a:pt x="1495" y="343"/>
                          <a:pt x="1392" y="138"/>
                          <a:pt x="1229" y="0"/>
                        </a:cubicBezTo>
                        <a:close/>
                        <a:moveTo>
                          <a:pt x="514" y="571"/>
                        </a:moveTo>
                        <a:cubicBezTo>
                          <a:pt x="514" y="500"/>
                          <a:pt x="547" y="436"/>
                          <a:pt x="598" y="393"/>
                        </a:cubicBezTo>
                        <a:lnTo>
                          <a:pt x="557" y="345"/>
                        </a:lnTo>
                        <a:cubicBezTo>
                          <a:pt x="492" y="399"/>
                          <a:pt x="451" y="480"/>
                          <a:pt x="451" y="571"/>
                        </a:cubicBezTo>
                        <a:cubicBezTo>
                          <a:pt x="451" y="662"/>
                          <a:pt x="492" y="743"/>
                          <a:pt x="557" y="798"/>
                        </a:cubicBezTo>
                        <a:lnTo>
                          <a:pt x="597" y="749"/>
                        </a:lnTo>
                        <a:cubicBezTo>
                          <a:pt x="547" y="707"/>
                          <a:pt x="514" y="643"/>
                          <a:pt x="514" y="571"/>
                        </a:cubicBezTo>
                        <a:close/>
                        <a:moveTo>
                          <a:pt x="302" y="571"/>
                        </a:moveTo>
                        <a:cubicBezTo>
                          <a:pt x="302" y="435"/>
                          <a:pt x="364" y="313"/>
                          <a:pt x="461" y="231"/>
                        </a:cubicBezTo>
                        <a:lnTo>
                          <a:pt x="420" y="183"/>
                        </a:lnTo>
                        <a:cubicBezTo>
                          <a:pt x="309" y="276"/>
                          <a:pt x="239" y="415"/>
                          <a:pt x="239" y="571"/>
                        </a:cubicBezTo>
                        <a:cubicBezTo>
                          <a:pt x="239" y="727"/>
                          <a:pt x="309" y="866"/>
                          <a:pt x="420" y="960"/>
                        </a:cubicBezTo>
                        <a:lnTo>
                          <a:pt x="461" y="911"/>
                        </a:lnTo>
                        <a:cubicBezTo>
                          <a:pt x="364" y="830"/>
                          <a:pt x="302" y="708"/>
                          <a:pt x="302" y="571"/>
                        </a:cubicBezTo>
                        <a:close/>
                        <a:moveTo>
                          <a:pt x="266" y="1142"/>
                        </a:moveTo>
                        <a:lnTo>
                          <a:pt x="307" y="1094"/>
                        </a:lnTo>
                        <a:cubicBezTo>
                          <a:pt x="158" y="968"/>
                          <a:pt x="64" y="781"/>
                          <a:pt x="64" y="571"/>
                        </a:cubicBezTo>
                        <a:cubicBezTo>
                          <a:pt x="64" y="362"/>
                          <a:pt x="158" y="174"/>
                          <a:pt x="307" y="49"/>
                        </a:cubicBezTo>
                        <a:lnTo>
                          <a:pt x="266" y="0"/>
                        </a:lnTo>
                        <a:cubicBezTo>
                          <a:pt x="104" y="138"/>
                          <a:pt x="0" y="342"/>
                          <a:pt x="0" y="571"/>
                        </a:cubicBezTo>
                        <a:cubicBezTo>
                          <a:pt x="0" y="800"/>
                          <a:pt x="104" y="1005"/>
                          <a:pt x="266" y="1142"/>
                        </a:cubicBezTo>
                        <a:close/>
                      </a:path>
                    </a:pathLst>
                  </a:custGeom>
                  <a:noFill/>
                  <a:ln w="1588" cap="sq">
                    <a:solidFill>
                      <a:srgbClr val="C8C8C8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1" name="Freeform 39"/>
                  <p:cNvSpPr>
                    <a:spLocks/>
                  </p:cNvSpPr>
                  <p:nvPr/>
                </p:nvSpPr>
                <p:spPr bwMode="auto">
                  <a:xfrm>
                    <a:off x="5058166" y="4833973"/>
                    <a:ext cx="49213" cy="103188"/>
                  </a:xfrm>
                  <a:custGeom>
                    <a:avLst/>
                    <a:gdLst>
                      <a:gd name="T0" fmla="*/ 90 w 248"/>
                      <a:gd name="T1" fmla="*/ 244 h 508"/>
                      <a:gd name="T2" fmla="*/ 90 w 248"/>
                      <a:gd name="T3" fmla="*/ 508 h 508"/>
                      <a:gd name="T4" fmla="*/ 158 w 248"/>
                      <a:gd name="T5" fmla="*/ 508 h 508"/>
                      <a:gd name="T6" fmla="*/ 158 w 248"/>
                      <a:gd name="T7" fmla="*/ 244 h 508"/>
                      <a:gd name="T8" fmla="*/ 248 w 248"/>
                      <a:gd name="T9" fmla="*/ 124 h 508"/>
                      <a:gd name="T10" fmla="*/ 124 w 248"/>
                      <a:gd name="T11" fmla="*/ 0 h 508"/>
                      <a:gd name="T12" fmla="*/ 0 w 248"/>
                      <a:gd name="T13" fmla="*/ 124 h 508"/>
                      <a:gd name="T14" fmla="*/ 90 w 248"/>
                      <a:gd name="T15" fmla="*/ 244 h 50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48" h="508">
                        <a:moveTo>
                          <a:pt x="90" y="244"/>
                        </a:moveTo>
                        <a:lnTo>
                          <a:pt x="90" y="508"/>
                        </a:lnTo>
                        <a:lnTo>
                          <a:pt x="158" y="508"/>
                        </a:lnTo>
                        <a:lnTo>
                          <a:pt x="158" y="244"/>
                        </a:lnTo>
                        <a:cubicBezTo>
                          <a:pt x="210" y="229"/>
                          <a:pt x="248" y="181"/>
                          <a:pt x="248" y="124"/>
                        </a:cubicBezTo>
                        <a:cubicBezTo>
                          <a:pt x="248" y="56"/>
                          <a:pt x="192" y="0"/>
                          <a:pt x="124" y="0"/>
                        </a:cubicBezTo>
                        <a:cubicBezTo>
                          <a:pt x="55" y="0"/>
                          <a:pt x="0" y="56"/>
                          <a:pt x="0" y="124"/>
                        </a:cubicBezTo>
                        <a:cubicBezTo>
                          <a:pt x="0" y="181"/>
                          <a:pt x="38" y="229"/>
                          <a:pt x="90" y="244"/>
                        </a:cubicBezTo>
                        <a:close/>
                      </a:path>
                    </a:pathLst>
                  </a:custGeom>
                  <a:solidFill>
                    <a:srgbClr val="00B05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2" name="Freeform 40"/>
                  <p:cNvSpPr>
                    <a:spLocks/>
                  </p:cNvSpPr>
                  <p:nvPr/>
                </p:nvSpPr>
                <p:spPr bwMode="auto">
                  <a:xfrm>
                    <a:off x="5013717" y="4937163"/>
                    <a:ext cx="138113" cy="265113"/>
                  </a:xfrm>
                  <a:custGeom>
                    <a:avLst/>
                    <a:gdLst>
                      <a:gd name="T0" fmla="*/ 87 w 87"/>
                      <a:gd name="T1" fmla="*/ 167 h 167"/>
                      <a:gd name="T2" fmla="*/ 0 w 87"/>
                      <a:gd name="T3" fmla="*/ 167 h 167"/>
                      <a:gd name="T4" fmla="*/ 28 w 87"/>
                      <a:gd name="T5" fmla="*/ 0 h 167"/>
                      <a:gd name="T6" fmla="*/ 59 w 87"/>
                      <a:gd name="T7" fmla="*/ 0 h 167"/>
                      <a:gd name="T8" fmla="*/ 87 w 87"/>
                      <a:gd name="T9" fmla="*/ 167 h 16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87" h="167">
                        <a:moveTo>
                          <a:pt x="87" y="167"/>
                        </a:moveTo>
                        <a:lnTo>
                          <a:pt x="0" y="167"/>
                        </a:lnTo>
                        <a:lnTo>
                          <a:pt x="28" y="0"/>
                        </a:lnTo>
                        <a:lnTo>
                          <a:pt x="59" y="0"/>
                        </a:lnTo>
                        <a:lnTo>
                          <a:pt x="87" y="167"/>
                        </a:lnTo>
                        <a:close/>
                      </a:path>
                    </a:pathLst>
                  </a:custGeom>
                  <a:solidFill>
                    <a:srgbClr val="00B05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sp>
              <p:nvSpPr>
                <p:cNvPr id="42" name="Rectangle 42"/>
                <p:cNvSpPr>
                  <a:spLocks noChangeArrowheads="1"/>
                </p:cNvSpPr>
                <p:nvPr/>
              </p:nvSpPr>
              <p:spPr bwMode="auto">
                <a:xfrm>
                  <a:off x="4696636" y="4846231"/>
                  <a:ext cx="192189" cy="10772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700" b="0" i="0" u="none" strike="noStrike" cap="none" normalizeH="0" baseline="0" dirty="0" smtClean="0">
                      <a:ln>
                        <a:noFill/>
                      </a:ln>
                      <a:solidFill>
                        <a:srgbClr val="1A2D51"/>
                      </a:solidFill>
                      <a:effectLst/>
                      <a:latin typeface="Calibri" panose="020F0502020204030204" pitchFamily="34" charset="0"/>
                    </a:rPr>
                    <a:t>AP1</a:t>
                  </a:r>
                  <a:endParaRPr kumimoji="0" lang="en-US" altLang="en-US" sz="1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pic>
              <p:nvPicPr>
                <p:cNvPr id="43" name="Picture 14">
                  <a:extLst>
                    <a:ext uri="{FF2B5EF4-FFF2-40B4-BE49-F238E27FC236}">
                      <a16:creationId xmlns:a16="http://schemas.microsoft.com/office/drawing/2014/main" id="{DE97E574-A717-46AE-AD16-0988738DE3F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>
                  <a:off x="3968747" y="5243466"/>
                  <a:ext cx="182923" cy="363338"/>
                </a:xfrm>
                <a:prstGeom prst="rect">
                  <a:avLst/>
                </a:prstGeom>
              </p:spPr>
            </p:pic>
            <p:sp>
              <p:nvSpPr>
                <p:cNvPr id="44" name="직사각형 43"/>
                <p:cNvSpPr/>
                <p:nvPr/>
              </p:nvSpPr>
              <p:spPr>
                <a:xfrm>
                  <a:off x="4022175" y="5547233"/>
                  <a:ext cx="412389" cy="25135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lvl="0"/>
                  <a:r>
                    <a:rPr kumimoji="0" lang="en-US" altLang="en-US" sz="800" dirty="0" smtClean="0">
                      <a:solidFill>
                        <a:srgbClr val="1A2D51"/>
                      </a:solidFill>
                      <a:latin typeface="Calibri" panose="020F0502020204030204" pitchFamily="34" charset="0"/>
                    </a:rPr>
                    <a:t>STA2</a:t>
                  </a:r>
                  <a:endParaRPr kumimoji="0" lang="en-US" altLang="en-US" sz="3600" dirty="0">
                    <a:latin typeface="Arial" panose="020B0604020202020204" pitchFamily="34" charset="0"/>
                  </a:endParaRPr>
                </a:p>
              </p:txBody>
            </p:sp>
            <p:pic>
              <p:nvPicPr>
                <p:cNvPr id="45" name="Picture 14">
                  <a:extLst>
                    <a:ext uri="{FF2B5EF4-FFF2-40B4-BE49-F238E27FC236}">
                      <a16:creationId xmlns:a16="http://schemas.microsoft.com/office/drawing/2014/main" id="{DE97E574-A717-46AE-AD16-0988738DE3F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>
                  <a:off x="5750620" y="4728913"/>
                  <a:ext cx="175280" cy="342356"/>
                </a:xfrm>
                <a:prstGeom prst="rect">
                  <a:avLst/>
                </a:prstGeom>
              </p:spPr>
            </p:pic>
            <p:sp>
              <p:nvSpPr>
                <p:cNvPr id="46" name="직사각형 45"/>
                <p:cNvSpPr/>
                <p:nvPr/>
              </p:nvSpPr>
              <p:spPr>
                <a:xfrm>
                  <a:off x="5654000" y="5021718"/>
                  <a:ext cx="391453" cy="21544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lvl="0"/>
                  <a:r>
                    <a:rPr kumimoji="0" lang="en-US" altLang="en-US" sz="800" dirty="0" smtClean="0">
                      <a:solidFill>
                        <a:srgbClr val="1A2D51"/>
                      </a:solidFill>
                      <a:latin typeface="Calibri" panose="020F0502020204030204" pitchFamily="34" charset="0"/>
                    </a:rPr>
                    <a:t>STA1</a:t>
                  </a:r>
                  <a:endParaRPr kumimoji="0" lang="en-US" altLang="en-US" sz="3600" dirty="0">
                    <a:latin typeface="Arial" panose="020B0604020202020204" pitchFamily="34" charset="0"/>
                  </a:endParaRPr>
                </a:p>
              </p:txBody>
            </p:sp>
            <p:cxnSp>
              <p:nvCxnSpPr>
                <p:cNvPr id="47" name="직선 연결선 46"/>
                <p:cNvCxnSpPr/>
                <p:nvPr/>
              </p:nvCxnSpPr>
              <p:spPr bwMode="auto">
                <a:xfrm flipH="1">
                  <a:off x="3727101" y="4397181"/>
                  <a:ext cx="822833" cy="455969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rgbClr val="0070C0"/>
                  </a:solidFill>
                  <a:prstDash val="solid"/>
                  <a:round/>
                  <a:headEnd type="triangle" w="med" len="med"/>
                  <a:tailEnd type="triangle" w="med" len="med"/>
                </a:ln>
                <a:effectLst/>
              </p:spPr>
            </p:cxnSp>
            <p:cxnSp>
              <p:nvCxnSpPr>
                <p:cNvPr id="48" name="직선 연결선 47"/>
                <p:cNvCxnSpPr/>
                <p:nvPr/>
              </p:nvCxnSpPr>
              <p:spPr bwMode="auto">
                <a:xfrm>
                  <a:off x="4984804" y="4453825"/>
                  <a:ext cx="741219" cy="349903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rgbClr val="FF0000"/>
                  </a:solidFill>
                  <a:prstDash val="solid"/>
                  <a:round/>
                  <a:headEnd type="triangle" w="med" len="med"/>
                  <a:tailEnd type="triangle" w="med" len="med"/>
                </a:ln>
                <a:effectLst/>
              </p:spPr>
            </p:cxnSp>
            <p:cxnSp>
              <p:nvCxnSpPr>
                <p:cNvPr id="49" name="직선 화살표 연결선 48"/>
                <p:cNvCxnSpPr>
                  <a:stCxn id="50" idx="35"/>
                </p:cNvCxnSpPr>
                <p:nvPr/>
              </p:nvCxnSpPr>
              <p:spPr bwMode="auto">
                <a:xfrm flipH="1">
                  <a:off x="4201455" y="4521910"/>
                  <a:ext cx="422603" cy="713642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rgbClr val="FF0000"/>
                  </a:solidFill>
                  <a:prstDash val="solid"/>
                  <a:round/>
                  <a:headEnd type="triangle" w="med" len="med"/>
                  <a:tailEnd type="triangle" w="med" len="med"/>
                </a:ln>
                <a:effectLst/>
              </p:spPr>
            </p:cxnSp>
          </p:grpSp>
          <p:sp>
            <p:nvSpPr>
              <p:cNvPr id="39" name="타원 38"/>
              <p:cNvSpPr/>
              <p:nvPr/>
            </p:nvSpPr>
            <p:spPr bwMode="auto">
              <a:xfrm>
                <a:off x="3398846" y="4411108"/>
                <a:ext cx="157721" cy="113509"/>
              </a:xfrm>
              <a:prstGeom prst="ellipse">
                <a:avLst/>
              </a:prstGeom>
              <a:solidFill>
                <a:srgbClr val="7030A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0" name="Rectangle 42"/>
              <p:cNvSpPr>
                <a:spLocks noChangeArrowheads="1"/>
              </p:cNvSpPr>
              <p:nvPr/>
            </p:nvSpPr>
            <p:spPr bwMode="auto">
              <a:xfrm>
                <a:off x="3072470" y="4196118"/>
                <a:ext cx="555860" cy="323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dirty="0" smtClean="0">
                    <a:solidFill>
                      <a:srgbClr val="1A2D51"/>
                    </a:solidFill>
                    <a:latin typeface="Calibri" panose="020F0502020204030204" pitchFamily="34" charset="0"/>
                  </a:rPr>
                  <a:t>Relay STA (AP2)</a:t>
                </a:r>
                <a:endParaRPr kumimoji="0" lang="en-US" alt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31" name="TextBox 30"/>
            <p:cNvSpPr txBox="1"/>
            <p:nvPr/>
          </p:nvSpPr>
          <p:spPr>
            <a:xfrm>
              <a:off x="3455088" y="4194488"/>
              <a:ext cx="53412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/>
                <a:t>BSS1</a:t>
              </a:r>
              <a:endParaRPr lang="ko-KR" altLang="en-US" dirty="0"/>
            </a:p>
          </p:txBody>
        </p:sp>
        <p:cxnSp>
          <p:nvCxnSpPr>
            <p:cNvPr id="32" name="직선 화살표 연결선 31"/>
            <p:cNvCxnSpPr/>
            <p:nvPr/>
          </p:nvCxnSpPr>
          <p:spPr bwMode="auto">
            <a:xfrm>
              <a:off x="5606104" y="4690759"/>
              <a:ext cx="4572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33" name="TextBox 32"/>
            <p:cNvSpPr txBox="1"/>
            <p:nvPr/>
          </p:nvSpPr>
          <p:spPr>
            <a:xfrm>
              <a:off x="6057293" y="4531525"/>
              <a:ext cx="180805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/>
                <a:t>Link connection with AP1</a:t>
              </a:r>
              <a:endParaRPr lang="ko-KR" altLang="en-US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2298980" y="4619893"/>
              <a:ext cx="53412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/>
                <a:t>BSS2</a:t>
              </a:r>
              <a:endParaRPr lang="ko-KR" altLang="en-US" dirty="0"/>
            </a:p>
          </p:txBody>
        </p:sp>
        <p:cxnSp>
          <p:nvCxnSpPr>
            <p:cNvPr id="36" name="직선 화살표 연결선 35"/>
            <p:cNvCxnSpPr/>
            <p:nvPr/>
          </p:nvCxnSpPr>
          <p:spPr bwMode="auto">
            <a:xfrm>
              <a:off x="5628139" y="4999134"/>
              <a:ext cx="4572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00FF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37" name="TextBox 36"/>
            <p:cNvSpPr txBox="1"/>
            <p:nvPr/>
          </p:nvSpPr>
          <p:spPr>
            <a:xfrm>
              <a:off x="6079328" y="4839900"/>
              <a:ext cx="203087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/>
                <a:t>Link connection between APs</a:t>
              </a:r>
              <a:endParaRPr lang="ko-KR" altLang="en-US" dirty="0"/>
            </a:p>
          </p:txBody>
        </p:sp>
        <p:cxnSp>
          <p:nvCxnSpPr>
            <p:cNvPr id="14" name="직선 화살표 연결선 13"/>
            <p:cNvCxnSpPr/>
            <p:nvPr/>
          </p:nvCxnSpPr>
          <p:spPr bwMode="auto">
            <a:xfrm>
              <a:off x="2587763" y="5209610"/>
              <a:ext cx="315421" cy="24803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triangle" w="med" len="med"/>
              <a:tailEnd type="triangle" w="med" len="med"/>
            </a:ln>
            <a:effectLst/>
          </p:spPr>
        </p:cxnSp>
        <p:cxnSp>
          <p:nvCxnSpPr>
            <p:cNvPr id="53" name="직선 화살표 연결선 52"/>
            <p:cNvCxnSpPr/>
            <p:nvPr/>
          </p:nvCxnSpPr>
          <p:spPr bwMode="auto">
            <a:xfrm>
              <a:off x="5628139" y="5275385"/>
              <a:ext cx="4572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54" name="TextBox 53"/>
            <p:cNvSpPr txBox="1"/>
            <p:nvPr/>
          </p:nvSpPr>
          <p:spPr>
            <a:xfrm>
              <a:off x="6079328" y="5140235"/>
              <a:ext cx="244297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/>
                <a:t>Link connection </a:t>
              </a:r>
            </a:p>
            <a:p>
              <a:r>
                <a:rPr lang="en-US" altLang="ko-KR" dirty="0" smtClean="0"/>
                <a:t>between relay STA and non-AP STA</a:t>
              </a:r>
              <a:endParaRPr lang="ko-KR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414065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Case2 </a:t>
            </a:r>
            <a:r>
              <a:rPr lang="en-US" altLang="ko-KR" dirty="0">
                <a:solidFill>
                  <a:schemeClr val="tx1"/>
                </a:solidFill>
              </a:rPr>
              <a:t>: Relay STA has an AP function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ko-KR" sz="1800" dirty="0" smtClean="0"/>
              <a:t>It may require the settings of the link connection between two APs such </a:t>
            </a:r>
            <a:r>
              <a:rPr lang="en-US" altLang="ko-KR" sz="1800" dirty="0"/>
              <a:t>as Multi-AP </a:t>
            </a:r>
            <a:r>
              <a:rPr lang="en-US" altLang="ko-KR" sz="1800" dirty="0" smtClean="0"/>
              <a:t>coordination/collaboration for efficient relaying.</a:t>
            </a:r>
            <a:endParaRPr lang="en-US" altLang="ko-KR" sz="1800" dirty="0"/>
          </a:p>
          <a:p>
            <a:pPr lvl="1"/>
            <a:r>
              <a:rPr lang="en-US" altLang="ko-KR" sz="1600" dirty="0" smtClean="0"/>
              <a:t>For pre-link formation, multiple frame exchanges could be considered for discovery and capability negotiation, etc., </a:t>
            </a:r>
          </a:p>
          <a:p>
            <a:pPr lvl="1"/>
            <a:r>
              <a:rPr lang="en-US" altLang="ko-KR" sz="1600" dirty="0" smtClean="0"/>
              <a:t>In addition, </a:t>
            </a:r>
            <a:r>
              <a:rPr lang="en-US" altLang="ko-KR" sz="1600" dirty="0"/>
              <a:t>TXOP sharing between APs or enhanced </a:t>
            </a:r>
            <a:r>
              <a:rPr lang="en-US" altLang="ko-KR" sz="1600" dirty="0" err="1"/>
              <a:t>rTWT</a:t>
            </a:r>
            <a:r>
              <a:rPr lang="en-US" altLang="ko-KR" sz="1600" dirty="0"/>
              <a:t> </a:t>
            </a:r>
            <a:r>
              <a:rPr lang="en-US" altLang="ko-KR" sz="1600" dirty="0" smtClean="0"/>
              <a:t>as discussed </a:t>
            </a:r>
            <a:r>
              <a:rPr lang="en-US" altLang="ko-KR" sz="1600" dirty="0"/>
              <a:t>in MAP </a:t>
            </a:r>
            <a:r>
              <a:rPr lang="en-US" altLang="ko-KR" sz="1600" dirty="0" smtClean="0"/>
              <a:t>may be considered in order to adjust time </a:t>
            </a:r>
            <a:r>
              <a:rPr lang="en-US" altLang="ko-KR" sz="1600" dirty="0"/>
              <a:t>and resources for </a:t>
            </a:r>
            <a:r>
              <a:rPr lang="en-US" altLang="ko-KR" sz="1600" dirty="0" smtClean="0"/>
              <a:t>relaying. </a:t>
            </a:r>
          </a:p>
          <a:p>
            <a:pPr lvl="2"/>
            <a:r>
              <a:rPr lang="en-US" altLang="ko-KR" sz="1400" dirty="0" smtClean="0"/>
              <a:t>For example, TXOP sharing between APs may be performed as follow </a:t>
            </a:r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marL="457200" lvl="1" indent="0">
              <a:buNone/>
            </a:pPr>
            <a:endParaRPr lang="en-US" altLang="ko-KR" sz="1600" dirty="0" smtClean="0"/>
          </a:p>
          <a:p>
            <a:pPr marL="457200" lvl="1" indent="0">
              <a:buNone/>
            </a:pPr>
            <a:r>
              <a:rPr lang="en-US" altLang="ko-KR" sz="1600" dirty="0" smtClean="0"/>
              <a:t> </a:t>
            </a:r>
          </a:p>
          <a:p>
            <a:pPr lvl="1"/>
            <a:endParaRPr lang="en-US" altLang="ko-KR" sz="1600" dirty="0" smtClean="0"/>
          </a:p>
          <a:p>
            <a:endParaRPr lang="en-US" altLang="ko-KR" sz="1800" dirty="0" smtClean="0"/>
          </a:p>
          <a:p>
            <a:endParaRPr lang="en-US" altLang="ko-KR" sz="18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September. </a:t>
            </a:r>
            <a:r>
              <a:rPr lang="en-US" altLang="ko-KR" dirty="0" smtClean="0"/>
              <a:t>2023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2999" y="3910445"/>
            <a:ext cx="6708001" cy="2321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2542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339861</TotalTime>
  <Words>1513</Words>
  <Application>Microsoft Office PowerPoint</Application>
  <PresentationFormat>화면 슬라이드 쇼(4:3)</PresentationFormat>
  <Paragraphs>214</Paragraphs>
  <Slides>14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14</vt:i4>
      </vt:variant>
    </vt:vector>
  </HeadingPairs>
  <TitlesOfParts>
    <vt:vector size="22" baseType="lpstr">
      <vt:lpstr>굴림</vt:lpstr>
      <vt:lpstr>굴림</vt:lpstr>
      <vt:lpstr>맑은 고딕</vt:lpstr>
      <vt:lpstr>맑은 고딕</vt:lpstr>
      <vt:lpstr>Arial</vt:lpstr>
      <vt:lpstr>Calibri</vt:lpstr>
      <vt:lpstr>Times New Roman</vt:lpstr>
      <vt:lpstr>802-11-Submission</vt:lpstr>
      <vt:lpstr>Follow up on the Relay Transmission </vt:lpstr>
      <vt:lpstr>Introduction </vt:lpstr>
      <vt:lpstr>Recap : Relay Operation [2,3] </vt:lpstr>
      <vt:lpstr>Definition of the Relay STA</vt:lpstr>
      <vt:lpstr>Case1 : Relay STA has no AP function</vt:lpstr>
      <vt:lpstr>Case1 : Relay STA has no AP function</vt:lpstr>
      <vt:lpstr>Case1 : Relay STA has no AP function</vt:lpstr>
      <vt:lpstr>Case2 : Relay STA has an AP function</vt:lpstr>
      <vt:lpstr>Case2 : Relay STA has an AP function</vt:lpstr>
      <vt:lpstr>Case2 : Relay STA has an AP function</vt:lpstr>
      <vt:lpstr>Summary </vt:lpstr>
      <vt:lpstr>Reference </vt:lpstr>
      <vt:lpstr>Appendix </vt:lpstr>
      <vt:lpstr>Appendix 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dongguk.lim@lge.com</dc:creator>
  <cp:lastModifiedBy>Dongguk Lim/IoT Connectivity Standard Task(dongguk.lim@lge.com)</cp:lastModifiedBy>
  <cp:revision>5676</cp:revision>
  <cp:lastPrinted>2017-07-07T02:11:09Z</cp:lastPrinted>
  <dcterms:created xsi:type="dcterms:W3CDTF">2007-05-21T21:00:37Z</dcterms:created>
  <dcterms:modified xsi:type="dcterms:W3CDTF">2023-11-09T13:03:46Z</dcterms:modified>
</cp:coreProperties>
</file>