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9"/>
  </p:notesMasterIdLst>
  <p:handoutMasterIdLst>
    <p:handoutMasterId r:id="rId20"/>
  </p:handoutMasterIdLst>
  <p:sldIdLst>
    <p:sldId id="256" r:id="rId5"/>
    <p:sldId id="275" r:id="rId6"/>
    <p:sldId id="265" r:id="rId7"/>
    <p:sldId id="267" r:id="rId8"/>
    <p:sldId id="284" r:id="rId9"/>
    <p:sldId id="273" r:id="rId10"/>
    <p:sldId id="276" r:id="rId11"/>
    <p:sldId id="268" r:id="rId12"/>
    <p:sldId id="266" r:id="rId13"/>
    <p:sldId id="278" r:id="rId14"/>
    <p:sldId id="272" r:id="rId15"/>
    <p:sldId id="264" r:id="rId16"/>
    <p:sldId id="285" r:id="rId17"/>
    <p:sldId id="286"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207883-3C03-4E1E-B5CE-50F1261BCEEE}" vWet="2" dt="2023-09-11T01:50:23.382"/>
    <p1510:client id="{1ACDA8D9-B1AA-4801-92BD-EE2E5A84ACBA}" vWet="102" dt="2023-09-11T01:15:57.801"/>
    <p1510:client id="{20BA79D8-DAB0-40F8-9BE4-823CBFFFEFED}" v="4152" dt="2023-09-11T18:26:57.908"/>
    <p1510:client id="{C7F2398B-948B-4946-A156-6888FA79D15E}" vWet="8" dt="2023-09-11T18:21:45.475"/>
    <p1510:client id="{E68D920C-F19A-489B-96F4-7417A40D6957}" v="3" vWet="6" dt="2023-09-11T18:20:45.7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092" autoAdjust="0"/>
  </p:normalViewPr>
  <p:slideViewPr>
    <p:cSldViewPr snapToGrid="0">
      <p:cViewPr varScale="1">
        <p:scale>
          <a:sx n="67" d="100"/>
          <a:sy n="67" d="100"/>
        </p:scale>
        <p:origin x="1267" y="67"/>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4235915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758782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87828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607175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864829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475128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87615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795917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530003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Mahmoud Kamel,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InterDigital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Mahmoud Kamel,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Mahmoud Kamel,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802.11-23/1511r0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Pilot Tone Allocation and Other Considerations of Tone-Distributed RUs for UHR</a:t>
            </a:r>
          </a:p>
        </p:txBody>
      </p:sp>
      <p:sp>
        <p:nvSpPr>
          <p:cNvPr id="3074" name="Rectangle 2"/>
          <p:cNvSpPr>
            <a:spLocks noGrp="1" noChangeArrowheads="1"/>
          </p:cNvSpPr>
          <p:nvPr>
            <p:ph type="subTitle" idx="1"/>
          </p:nvPr>
        </p:nvSpPr>
        <p:spPr>
          <a:xfrm>
            <a:off x="1828800" y="1733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2023-09-06</a:t>
            </a:r>
          </a:p>
        </p:txBody>
      </p:sp>
      <p:sp>
        <p:nvSpPr>
          <p:cNvPr id="6" name="Date Placeholder 3"/>
          <p:cNvSpPr>
            <a:spLocks noGrp="1"/>
          </p:cNvSpPr>
          <p:nvPr>
            <p:ph type="dt" idx="10"/>
          </p:nvPr>
        </p:nvSpPr>
        <p:spPr/>
        <p:txBody>
          <a:bodyPr/>
          <a:lstStyle/>
          <a:p>
            <a:r>
              <a:rPr lang="en-US"/>
              <a:t>September 2023</a:t>
            </a:r>
            <a:endParaRPr lang="en-GB"/>
          </a:p>
        </p:txBody>
      </p:sp>
      <p:sp>
        <p:nvSpPr>
          <p:cNvPr id="7" name="Footer Placeholder 4"/>
          <p:cNvSpPr>
            <a:spLocks noGrp="1"/>
          </p:cNvSpPr>
          <p:nvPr>
            <p:ph type="ftr" idx="11"/>
          </p:nvPr>
        </p:nvSpPr>
        <p:spPr/>
        <p:txBody>
          <a:bodyPr/>
          <a:lstStyle/>
          <a:p>
            <a:r>
              <a:rPr lang="en-GB"/>
              <a:t>Mahmoud Kamel, InterDigital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243858358"/>
              </p:ext>
            </p:extLst>
          </p:nvPr>
        </p:nvGraphicFramePr>
        <p:xfrm>
          <a:off x="984250" y="2411413"/>
          <a:ext cx="10129838" cy="2673350"/>
        </p:xfrm>
        <a:graphic>
          <a:graphicData uri="http://schemas.openxmlformats.org/presentationml/2006/ole">
            <mc:AlternateContent xmlns:mc="http://schemas.openxmlformats.org/markup-compatibility/2006">
              <mc:Choice xmlns:v="urn:schemas-microsoft-com:vml" Requires="v">
                <p:oleObj name="Document" r:id="rId3" imgW="10439485" imgH="2766240" progId="Word.Document.8">
                  <p:embed/>
                </p:oleObj>
              </mc:Choice>
              <mc:Fallback>
                <p:oleObj name="Document" r:id="rId3" imgW="10439485" imgH="2766240" progId="Word.Document.8">
                  <p:embed/>
                  <p:pic>
                    <p:nvPicPr>
                      <p:cNvPr id="3075" name="Object 3"/>
                      <p:cNvPicPr>
                        <a:picLocks noChangeAspect="1" noChangeArrowheads="1"/>
                      </p:cNvPicPr>
                      <p:nvPr/>
                    </p:nvPicPr>
                    <p:blipFill>
                      <a:blip r:embed="rId4"/>
                      <a:srcRect/>
                      <a:stretch>
                        <a:fillRect/>
                      </a:stretch>
                    </p:blipFill>
                    <p:spPr bwMode="auto">
                      <a:xfrm>
                        <a:off x="984250" y="2411413"/>
                        <a:ext cx="10129838" cy="26733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4B3B1-22FB-0698-5F30-B7BEB7FDCF78}"/>
              </a:ext>
            </a:extLst>
          </p:cNvPr>
          <p:cNvSpPr>
            <a:spLocks noGrp="1"/>
          </p:cNvSpPr>
          <p:nvPr>
            <p:ph type="title"/>
          </p:nvPr>
        </p:nvSpPr>
        <p:spPr/>
        <p:txBody>
          <a:bodyPr/>
          <a:lstStyle/>
          <a:p>
            <a:r>
              <a:rPr lang="en-US"/>
              <a:t>Consideration 2: Tone Plan and Phase Tracking</a:t>
            </a:r>
          </a:p>
        </p:txBody>
      </p:sp>
      <p:sp>
        <p:nvSpPr>
          <p:cNvPr id="3" name="Content Placeholder 2">
            <a:extLst>
              <a:ext uri="{FF2B5EF4-FFF2-40B4-BE49-F238E27FC236}">
                <a16:creationId xmlns:a16="http://schemas.microsoft.com/office/drawing/2014/main" id="{F880DB59-E773-C66D-6183-3E6544FD8A33}"/>
              </a:ext>
            </a:extLst>
          </p:cNvPr>
          <p:cNvSpPr>
            <a:spLocks noGrp="1"/>
          </p:cNvSpPr>
          <p:nvPr>
            <p:ph idx="1"/>
          </p:nvPr>
        </p:nvSpPr>
        <p:spPr/>
        <p:txBody>
          <a:bodyPr/>
          <a:lstStyle/>
          <a:p>
            <a:pPr>
              <a:buFont typeface="Arial" panose="020B0604020202020204" pitchFamily="34" charset="0"/>
              <a:buChar char="•"/>
            </a:pPr>
            <a:r>
              <a:rPr lang="en-US"/>
              <a:t>Several tradeoffs may be considered for different tone plans:</a:t>
            </a:r>
          </a:p>
          <a:p>
            <a:pPr lvl="1">
              <a:buFont typeface="Arial" panose="020B0604020202020204" pitchFamily="34" charset="0"/>
              <a:buChar char="•"/>
            </a:pPr>
            <a:r>
              <a:rPr lang="en-US" b="1"/>
              <a:t>Simplicity: </a:t>
            </a:r>
            <a:r>
              <a:rPr lang="en-US"/>
              <a:t>Larger dRUs may be simply comprised of smaller dRUs</a:t>
            </a:r>
            <a:endParaRPr lang="en-US" b="1"/>
          </a:p>
          <a:p>
            <a:pPr lvl="1">
              <a:buFont typeface="Arial" panose="020B0604020202020204" pitchFamily="34" charset="0"/>
              <a:buChar char="•"/>
            </a:pPr>
            <a:r>
              <a:rPr lang="en-US" b="1"/>
              <a:t>Performance: </a:t>
            </a:r>
            <a:r>
              <a:rPr lang="en-US"/>
              <a:t>Some tone plans may have a better PER performance</a:t>
            </a:r>
            <a:endParaRPr lang="en-US" b="1"/>
          </a:p>
          <a:p>
            <a:pPr lvl="1">
              <a:buFont typeface="Arial" panose="020B0604020202020204" pitchFamily="34" charset="0"/>
              <a:buChar char="•"/>
            </a:pPr>
            <a:r>
              <a:rPr lang="en-US" b="1"/>
              <a:t>Maximum Power Boost: </a:t>
            </a:r>
            <a:r>
              <a:rPr lang="en-US"/>
              <a:t>A tradeoff between the maximum power boost and the mitigation of CFO may be considered</a:t>
            </a:r>
            <a:endParaRPr lang="en-US" b="1"/>
          </a:p>
          <a:p>
            <a:endParaRPr lang="en-US"/>
          </a:p>
        </p:txBody>
      </p:sp>
      <p:sp>
        <p:nvSpPr>
          <p:cNvPr id="4" name="Slide Number Placeholder 3">
            <a:extLst>
              <a:ext uri="{FF2B5EF4-FFF2-40B4-BE49-F238E27FC236}">
                <a16:creationId xmlns:a16="http://schemas.microsoft.com/office/drawing/2014/main" id="{CC72DE3D-9B93-CC0A-5B45-4EB45CB4BBD7}"/>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47D9183A-711E-73AA-A4A8-C6358282D830}"/>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94FA088-0C20-60B8-EE26-F7385F7EF80B}"/>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2693338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3C755-3218-FEF8-A336-D2FE860E9D96}"/>
              </a:ext>
            </a:extLst>
          </p:cNvPr>
          <p:cNvSpPr>
            <a:spLocks noGrp="1"/>
          </p:cNvSpPr>
          <p:nvPr>
            <p:ph type="title"/>
          </p:nvPr>
        </p:nvSpPr>
        <p:spPr/>
        <p:txBody>
          <a:bodyPr/>
          <a:lstStyle/>
          <a:p>
            <a:r>
              <a:rPr lang="en-US" dirty="0"/>
              <a:t>Conclusions and Way Forward</a:t>
            </a:r>
          </a:p>
        </p:txBody>
      </p:sp>
      <p:sp>
        <p:nvSpPr>
          <p:cNvPr id="3" name="Content Placeholder 2">
            <a:extLst>
              <a:ext uri="{FF2B5EF4-FFF2-40B4-BE49-F238E27FC236}">
                <a16:creationId xmlns:a16="http://schemas.microsoft.com/office/drawing/2014/main" id="{CD30F123-3F0F-8837-81CC-4811C59FCBD4}"/>
              </a:ext>
            </a:extLst>
          </p:cNvPr>
          <p:cNvSpPr>
            <a:spLocks noGrp="1"/>
          </p:cNvSpPr>
          <p:nvPr>
            <p:ph idx="1"/>
          </p:nvPr>
        </p:nvSpPr>
        <p:spPr/>
        <p:txBody>
          <a:bodyPr/>
          <a:lstStyle/>
          <a:p>
            <a:pPr>
              <a:buFont typeface="Arial" panose="020B0604020202020204" pitchFamily="34" charset="0"/>
              <a:buChar char="•"/>
            </a:pPr>
            <a:r>
              <a:rPr lang="en-US" dirty="0"/>
              <a:t>Conventional pilot tones of rRUs may be reused for dRUs </a:t>
            </a:r>
          </a:p>
          <a:p>
            <a:pPr lvl="1">
              <a:buFont typeface="Arial" panose="020B0604020202020204" pitchFamily="34" charset="0"/>
              <a:buChar char="•"/>
            </a:pPr>
            <a:r>
              <a:rPr lang="en-US" dirty="0"/>
              <a:t>Allocating the pilot tones spaced with a sufficient distance for dRUs improves the PER performance</a:t>
            </a:r>
          </a:p>
          <a:p>
            <a:pPr>
              <a:buFont typeface="Arial" panose="020B0604020202020204" pitchFamily="34" charset="0"/>
              <a:buChar char="•"/>
            </a:pPr>
            <a:r>
              <a:rPr lang="en-US" dirty="0"/>
              <a:t>Designing the tone plan such that two or more data tones are grouped together may allow for early phase tracking by employing the LTFs</a:t>
            </a:r>
          </a:p>
          <a:p>
            <a:pPr>
              <a:buFont typeface="Arial" panose="020B0604020202020204" pitchFamily="34" charset="0"/>
              <a:buChar char="•"/>
            </a:pPr>
            <a:r>
              <a:rPr lang="en-US" dirty="0"/>
              <a:t>We may need to discuss the residual CFO requirements for dRUs  </a:t>
            </a:r>
          </a:p>
          <a:p>
            <a:pPr lvl="1">
              <a:buFont typeface="Arial" panose="020B0604020202020204" pitchFamily="34" charset="0"/>
              <a:buChar char="•"/>
            </a:pPr>
            <a:r>
              <a:rPr lang="en-US" dirty="0"/>
              <a:t>Investigation of the impact of different tone plans and different pilot tone allocations on the PER performance is required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C1A0170-865A-1C6A-10BB-51A6610D14FE}"/>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86505885-D63E-70D1-92E5-D0070ADBAB8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4C75C08D-7C6F-3272-FA3E-8DDA7B47F42D}"/>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2718885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600" dirty="0"/>
              <a:t>[1] 11-23/0037r0, </a:t>
            </a:r>
            <a:r>
              <a:rPr lang="en-US" sz="1600" dirty="0"/>
              <a:t>UHR Feature to Overcome PSD Limitations Distributed-Tone Resource Units</a:t>
            </a:r>
            <a:endParaRPr lang="en-GB" sz="1600" dirty="0"/>
          </a:p>
          <a:p>
            <a:r>
              <a:rPr lang="en-GB" sz="1600" dirty="0"/>
              <a:t>[2] 11-23/1115r0, </a:t>
            </a:r>
            <a:r>
              <a:rPr lang="en-US" sz="1600" dirty="0"/>
              <a:t>CFO Impact and Pilot Design for dRU</a:t>
            </a:r>
            <a:endParaRPr lang="en-GB" sz="1600" dirty="0"/>
          </a:p>
          <a:p>
            <a:r>
              <a:rPr lang="en-GB" sz="1600" dirty="0"/>
              <a:t>[3] 11-23/1117r0, </a:t>
            </a:r>
            <a:r>
              <a:rPr lang="en-US" sz="1600" dirty="0"/>
              <a:t>dRU Signaling for UHR</a:t>
            </a:r>
          </a:p>
          <a:p>
            <a:r>
              <a:rPr lang="en-US" sz="1600" dirty="0"/>
              <a:t>[4] 11-16/0089r1, Single Stream Pilots in UL MU MIMO</a:t>
            </a:r>
          </a:p>
          <a:p>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Mahmoud Kamel, InterDigital</a:t>
            </a:r>
          </a:p>
        </p:txBody>
      </p:sp>
      <p:sp>
        <p:nvSpPr>
          <p:cNvPr id="4" name="Date Placeholder 3"/>
          <p:cNvSpPr>
            <a:spLocks noGrp="1"/>
          </p:cNvSpPr>
          <p:nvPr>
            <p:ph type="dt" idx="15"/>
          </p:nvPr>
        </p:nvSpPr>
        <p:spPr/>
        <p:txBody>
          <a:bodyPr/>
          <a:lstStyle/>
          <a:p>
            <a:r>
              <a:rPr lang="en-US"/>
              <a:t>September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3 in AWGN</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September 2023</a:t>
            </a:r>
            <a:endParaRPr lang="en-GB"/>
          </a:p>
        </p:txBody>
      </p:sp>
      <p:sp>
        <p:nvSpPr>
          <p:cNvPr id="3" name="Content Placeholder 2">
            <a:extLst>
              <a:ext uri="{FF2B5EF4-FFF2-40B4-BE49-F238E27FC236}">
                <a16:creationId xmlns:a16="http://schemas.microsoft.com/office/drawing/2014/main" id="{A03AF6DF-D0C9-57FF-B119-B8B241312AAD}"/>
              </a:ext>
            </a:extLst>
          </p:cNvPr>
          <p:cNvSpPr txBox="1">
            <a:spLocks/>
          </p:cNvSpPr>
          <p:nvPr/>
        </p:nvSpPr>
        <p:spPr bwMode="auto">
          <a:xfrm>
            <a:off x="8130763" y="2137216"/>
            <a:ext cx="3671377" cy="34874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No difference between the performance of rRU and dRU</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Also, it seems no much difference between different pilot locations options in AWGN</a:t>
            </a:r>
          </a:p>
          <a:p>
            <a:pPr marL="0" indent="0"/>
            <a:endParaRPr lang="en-US" sz="1800" b="0" kern="0" dirty="0">
              <a:highlight>
                <a:srgbClr val="FFFF00"/>
              </a:highlight>
            </a:endParaRPr>
          </a:p>
          <a:p>
            <a:pPr marL="0" indent="0"/>
            <a:endParaRPr lang="en-US" sz="2000" kern="0" dirty="0"/>
          </a:p>
        </p:txBody>
      </p:sp>
      <p:pic>
        <p:nvPicPr>
          <p:cNvPr id="11" name="Picture 10">
            <a:extLst>
              <a:ext uri="{FF2B5EF4-FFF2-40B4-BE49-F238E27FC236}">
                <a16:creationId xmlns:a16="http://schemas.microsoft.com/office/drawing/2014/main" id="{BFEEEEDC-B562-2B56-6D98-3A6CEB7FF0F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6897" y="1565910"/>
            <a:ext cx="6990468" cy="4821204"/>
          </a:xfrm>
          <a:prstGeom prst="rect">
            <a:avLst/>
          </a:prstGeom>
        </p:spPr>
      </p:pic>
    </p:spTree>
    <p:extLst>
      <p:ext uri="{BB962C8B-B14F-4D97-AF65-F5344CB8AC3E}">
        <p14:creationId xmlns:p14="http://schemas.microsoft.com/office/powerpoint/2010/main" val="1736945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a:xfrm>
            <a:off x="915458" y="689026"/>
            <a:ext cx="10361084" cy="1065213"/>
          </a:xfrm>
        </p:spPr>
        <p:txBody>
          <a:bodyPr/>
          <a:lstStyle/>
          <a:p>
            <a:r>
              <a:rPr lang="en-US" dirty="0"/>
              <a:t>MCS 7 in Channel Model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September 2023</a:t>
            </a:r>
            <a:endParaRPr lang="en-GB"/>
          </a:p>
        </p:txBody>
      </p:sp>
      <p:sp>
        <p:nvSpPr>
          <p:cNvPr id="3" name="Content Placeholder 2">
            <a:extLst>
              <a:ext uri="{FF2B5EF4-FFF2-40B4-BE49-F238E27FC236}">
                <a16:creationId xmlns:a16="http://schemas.microsoft.com/office/drawing/2014/main" id="{A03AF6DF-D0C9-57FF-B119-B8B241312AAD}"/>
              </a:ext>
            </a:extLst>
          </p:cNvPr>
          <p:cNvSpPr txBox="1">
            <a:spLocks/>
          </p:cNvSpPr>
          <p:nvPr/>
        </p:nvSpPr>
        <p:spPr bwMode="auto">
          <a:xfrm>
            <a:off x="8130763" y="2137216"/>
            <a:ext cx="3671377" cy="34874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Similar trend is seen for MCS = 7 </a:t>
            </a:r>
          </a:p>
          <a:p>
            <a:pPr marL="0" indent="0"/>
            <a:endParaRPr lang="en-US" sz="2000" kern="0" dirty="0"/>
          </a:p>
        </p:txBody>
      </p:sp>
      <p:pic>
        <p:nvPicPr>
          <p:cNvPr id="8" name="Picture 7" descr="A graph of a diagram&#10;&#10;Description automatically generated with medium confidence">
            <a:extLst>
              <a:ext uri="{FF2B5EF4-FFF2-40B4-BE49-F238E27FC236}">
                <a16:creationId xmlns:a16="http://schemas.microsoft.com/office/drawing/2014/main" id="{3FDFB74A-A485-413B-0D52-2D9380C43F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216" y="1623971"/>
            <a:ext cx="7461673" cy="4852055"/>
          </a:xfrm>
          <a:prstGeom prst="rect">
            <a:avLst/>
          </a:prstGeom>
        </p:spPr>
      </p:pic>
    </p:spTree>
    <p:extLst>
      <p:ext uri="{BB962C8B-B14F-4D97-AF65-F5344CB8AC3E}">
        <p14:creationId xmlns:p14="http://schemas.microsoft.com/office/powerpoint/2010/main" val="203388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33589-F7E8-EE2A-3799-33CC7FED6308}"/>
              </a:ext>
            </a:extLst>
          </p:cNvPr>
          <p:cNvSpPr>
            <a:spLocks noGrp="1"/>
          </p:cNvSpPr>
          <p:nvPr>
            <p:ph type="title"/>
          </p:nvPr>
        </p:nvSpPr>
        <p:spPr/>
        <p:txBody>
          <a:bodyPr/>
          <a:lstStyle/>
          <a:p>
            <a:r>
              <a:rPr lang="en-US"/>
              <a:t>Abstract</a:t>
            </a:r>
          </a:p>
        </p:txBody>
      </p:sp>
      <p:sp>
        <p:nvSpPr>
          <p:cNvPr id="3" name="Content Placeholder 2">
            <a:extLst>
              <a:ext uri="{FF2B5EF4-FFF2-40B4-BE49-F238E27FC236}">
                <a16:creationId xmlns:a16="http://schemas.microsoft.com/office/drawing/2014/main" id="{9629AEAD-0F43-8081-17EC-A03CDA579E10}"/>
              </a:ext>
            </a:extLst>
          </p:cNvPr>
          <p:cNvSpPr>
            <a:spLocks noGrp="1"/>
          </p:cNvSpPr>
          <p:nvPr>
            <p:ph idx="1"/>
          </p:nvPr>
        </p:nvSpPr>
        <p:spPr/>
        <p:txBody>
          <a:bodyPr/>
          <a:lstStyle/>
          <a:p>
            <a:pPr>
              <a:buFont typeface="Arial" panose="020B0604020202020204" pitchFamily="34" charset="0"/>
              <a:buChar char="•"/>
            </a:pPr>
            <a:r>
              <a:rPr lang="en-US" dirty="0"/>
              <a:t>In this contribution, we discuss pilot tone allocation for </a:t>
            </a:r>
            <a:r>
              <a:rPr lang="en-GB" dirty="0"/>
              <a:t>Tone-Distributed Resource Unit (dRU) options</a:t>
            </a:r>
            <a:r>
              <a:rPr lang="en-US" dirty="0"/>
              <a:t>, and show their impact on PER performance. Also, we discuss some considerations of the adoption of dRUs in UHR.</a:t>
            </a:r>
          </a:p>
          <a:p>
            <a:endParaRPr lang="en-US" dirty="0"/>
          </a:p>
          <a:p>
            <a:endParaRPr lang="en-US" dirty="0"/>
          </a:p>
        </p:txBody>
      </p:sp>
      <p:sp>
        <p:nvSpPr>
          <p:cNvPr id="4" name="Slide Number Placeholder 3">
            <a:extLst>
              <a:ext uri="{FF2B5EF4-FFF2-40B4-BE49-F238E27FC236}">
                <a16:creationId xmlns:a16="http://schemas.microsoft.com/office/drawing/2014/main" id="{2A3B674E-3CA2-CB0A-423B-82A3856BD7FE}"/>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CA94EB20-7AD0-0711-120E-34B60E6C5F4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B671459-E5FD-37E2-87E0-F213DD82D698}"/>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2344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B406-79EC-2528-A5CD-B9CB5E513ADF}"/>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95FE4EC6-6D11-AC26-DE55-1A202FDDE5EB}"/>
              </a:ext>
            </a:extLst>
          </p:cNvPr>
          <p:cNvSpPr>
            <a:spLocks noGrp="1"/>
          </p:cNvSpPr>
          <p:nvPr>
            <p:ph idx="1"/>
          </p:nvPr>
        </p:nvSpPr>
        <p:spPr/>
        <p:txBody>
          <a:bodyPr/>
          <a:lstStyle/>
          <a:p>
            <a:pPr>
              <a:buFont typeface="Arial" panose="020B0604020202020204" pitchFamily="34" charset="0"/>
              <a:buChar char="•"/>
            </a:pPr>
            <a:r>
              <a:rPr lang="en-GB"/>
              <a:t>Tone-Distributed Resource Unit (dRU) is proposed in [1] as a solution for long range  </a:t>
            </a:r>
          </a:p>
          <a:p>
            <a:pPr>
              <a:buFont typeface="Arial" panose="020B0604020202020204" pitchFamily="34" charset="0"/>
              <a:buChar char="•"/>
            </a:pPr>
            <a:r>
              <a:rPr lang="en-GB"/>
              <a:t>In [2], pilot design and CFO impact have been discussed and the authors have shown how the choice of the pilot tones can significantly impact the performance for different CFO</a:t>
            </a:r>
          </a:p>
          <a:p>
            <a:pPr>
              <a:buFont typeface="Arial" panose="020B0604020202020204" pitchFamily="34" charset="0"/>
              <a:buChar char="•"/>
            </a:pPr>
            <a:r>
              <a:rPr lang="en-GB"/>
              <a:t>The authors of [3] proposed reusing the RU allocation indication of rRUs for dRUs</a:t>
            </a:r>
          </a:p>
          <a:p>
            <a:pP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27831B3C-C40E-D6D3-2724-4E28B219D3B7}"/>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A73FA7E-8AA1-B787-39F0-759471D0822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04721861-BCE4-289B-29DD-FE0DD4A944E9}"/>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156605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a:t>Pilot Tones Allocation</a:t>
            </a:r>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p:txBody>
          <a:bodyPr/>
          <a:lstStyle/>
          <a:p>
            <a:pPr>
              <a:buFont typeface="Arial" panose="020B0604020202020204" pitchFamily="34" charset="0"/>
              <a:buChar char="•"/>
            </a:pPr>
            <a:r>
              <a:rPr lang="en-US"/>
              <a:t>In [2], two options are proposed for pilot tones' locations</a:t>
            </a:r>
          </a:p>
          <a:p>
            <a:pPr lvl="1">
              <a:buFont typeface="Arial" panose="020B0604020202020204" pitchFamily="34" charset="0"/>
              <a:buChar char="•"/>
            </a:pPr>
            <a:r>
              <a:rPr lang="en-US" b="1"/>
              <a:t>Option 1: </a:t>
            </a:r>
            <a:r>
              <a:rPr lang="en-US"/>
              <a:t>Define new pilot locations (e.g., 7</a:t>
            </a:r>
            <a:r>
              <a:rPr lang="en-US" baseline="30000"/>
              <a:t>th</a:t>
            </a:r>
            <a:r>
              <a:rPr lang="en-US"/>
              <a:t> and 20</a:t>
            </a:r>
            <a:r>
              <a:rPr lang="en-US" baseline="30000"/>
              <a:t>th</a:t>
            </a:r>
            <a:r>
              <a:rPr lang="en-US"/>
              <a:t> tones of each 26-tone dRU)</a:t>
            </a:r>
          </a:p>
          <a:p>
            <a:pPr lvl="1">
              <a:buFont typeface="Arial" panose="020B0604020202020204" pitchFamily="34" charset="0"/>
              <a:buChar char="•"/>
            </a:pPr>
            <a:r>
              <a:rPr lang="en-US" b="1"/>
              <a:t>Option 2: </a:t>
            </a:r>
            <a:r>
              <a:rPr lang="en-US"/>
              <a:t>Maintain the conventional pilot tones (11ax/be)</a:t>
            </a:r>
            <a:r>
              <a:rPr lang="en-US" b="1"/>
              <a:t> </a:t>
            </a:r>
            <a:r>
              <a:rPr lang="en-US"/>
              <a:t>(i.e., Reuse the pilot tones of the </a:t>
            </a:r>
            <a:r>
              <a:rPr lang="en-US" i="1"/>
              <a:t>k-</a:t>
            </a:r>
            <a:r>
              <a:rPr lang="en-US" i="1" err="1"/>
              <a:t>th</a:t>
            </a:r>
            <a:r>
              <a:rPr lang="en-US"/>
              <a:t> rRU for the </a:t>
            </a:r>
            <a:r>
              <a:rPr lang="en-US" i="1"/>
              <a:t>k-</a:t>
            </a:r>
            <a:r>
              <a:rPr lang="en-US" i="1" err="1"/>
              <a:t>th</a:t>
            </a:r>
            <a:r>
              <a:rPr lang="en-US"/>
              <a:t> dRU )</a:t>
            </a:r>
            <a:r>
              <a:rPr lang="en-US" b="1"/>
              <a:t> </a:t>
            </a:r>
            <a:r>
              <a:rPr lang="en-US"/>
              <a:t> </a:t>
            </a:r>
          </a:p>
          <a:p>
            <a:pPr>
              <a:buFont typeface="Arial" panose="020B0604020202020204" pitchFamily="34" charset="0"/>
              <a:buChar char="•"/>
            </a:pPr>
            <a:r>
              <a:rPr lang="en-US"/>
              <a:t>Maintaining the conventional pilot tones is simple but may degrade the performance, unless they are allocated differently.</a:t>
            </a:r>
          </a:p>
          <a:p>
            <a:pPr>
              <a:buFont typeface="Arial" panose="020B0604020202020204" pitchFamily="34" charset="0"/>
              <a:buChar char="•"/>
            </a:pPr>
            <a:r>
              <a:rPr lang="en-US"/>
              <a:t>Other allocations of the pilot tones should be considered</a:t>
            </a:r>
          </a:p>
          <a:p>
            <a:pPr lvl="1">
              <a:buFont typeface="Arial" panose="020B0604020202020204" pitchFamily="34" charset="0"/>
              <a:buChar char="•"/>
            </a:pPr>
            <a:r>
              <a:rPr lang="en-US" b="1"/>
              <a:t>Option 3: </a:t>
            </a:r>
            <a:r>
              <a:rPr lang="en-US"/>
              <a:t>Allocate the conventional pilot tones of the nine 26-tone rRUs in a 20 MHz channel with a sufficient distance between the pilot tones</a:t>
            </a:r>
            <a:endParaRPr lang="en-US" b="1"/>
          </a:p>
          <a:p>
            <a:pPr lvl="2">
              <a:buFont typeface="Arial" panose="020B0604020202020204" pitchFamily="34" charset="0"/>
              <a:buChar char="•"/>
            </a:pPr>
            <a:r>
              <a:rPr lang="en-US"/>
              <a:t>Allocate two pilot tones out of the 18 conventional pilot tones to each 26-tone </a:t>
            </a:r>
            <a:r>
              <a:rPr lang="en-US" err="1"/>
              <a:t>dRU</a:t>
            </a:r>
            <a:endParaRPr lang="en-US"/>
          </a:p>
          <a:p>
            <a:pPr lvl="2">
              <a:buFont typeface="Arial" panose="020B0604020202020204" pitchFamily="34" charset="0"/>
              <a:buChar char="•"/>
            </a:pPr>
            <a:r>
              <a:rPr lang="en-US"/>
              <a:t>Choose the two pilot tones such that the distance (measured in number of subcarriers) between the pilot tones is sufficiently large for the nine dRUs</a:t>
            </a:r>
          </a:p>
          <a:p>
            <a:pPr marL="0" indent="0"/>
            <a:endParaRPr lang="en-US"/>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3463459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a:t>Pilot Tones Allocations </a:t>
            </a:r>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September 2023</a:t>
            </a:r>
            <a:endParaRPr lang="en-GB"/>
          </a:p>
        </p:txBody>
      </p:sp>
      <p:graphicFrame>
        <p:nvGraphicFramePr>
          <p:cNvPr id="3" name="Table 7">
            <a:extLst>
              <a:ext uri="{FF2B5EF4-FFF2-40B4-BE49-F238E27FC236}">
                <a16:creationId xmlns:a16="http://schemas.microsoft.com/office/drawing/2014/main" id="{1BE8BE9F-13AA-AC22-FCEE-E81EEB4F5C53}"/>
              </a:ext>
            </a:extLst>
          </p:cNvPr>
          <p:cNvGraphicFramePr>
            <a:graphicFrameLocks/>
          </p:cNvGraphicFramePr>
          <p:nvPr>
            <p:extLst>
              <p:ext uri="{D42A27DB-BD31-4B8C-83A1-F6EECF244321}">
                <p14:modId xmlns:p14="http://schemas.microsoft.com/office/powerpoint/2010/main" val="742968595"/>
              </p:ext>
            </p:extLst>
          </p:nvPr>
        </p:nvGraphicFramePr>
        <p:xfrm>
          <a:off x="965198" y="2175048"/>
          <a:ext cx="10361087" cy="4255842"/>
        </p:xfrm>
        <a:graphic>
          <a:graphicData uri="http://schemas.openxmlformats.org/drawingml/2006/table">
            <a:tbl>
              <a:tblPr firstRow="1" bandRow="1"/>
              <a:tblGrid>
                <a:gridCol w="1231205">
                  <a:extLst>
                    <a:ext uri="{9D8B030D-6E8A-4147-A177-3AD203B41FA5}">
                      <a16:colId xmlns:a16="http://schemas.microsoft.com/office/drawing/2014/main" val="2062801912"/>
                    </a:ext>
                  </a:extLst>
                </a:gridCol>
                <a:gridCol w="1521647">
                  <a:extLst>
                    <a:ext uri="{9D8B030D-6E8A-4147-A177-3AD203B41FA5}">
                      <a16:colId xmlns:a16="http://schemas.microsoft.com/office/drawing/2014/main" val="3623155629"/>
                    </a:ext>
                  </a:extLst>
                </a:gridCol>
                <a:gridCol w="1521647">
                  <a:extLst>
                    <a:ext uri="{9D8B030D-6E8A-4147-A177-3AD203B41FA5}">
                      <a16:colId xmlns:a16="http://schemas.microsoft.com/office/drawing/2014/main" val="3522414866"/>
                    </a:ext>
                  </a:extLst>
                </a:gridCol>
                <a:gridCol w="1521647">
                  <a:extLst>
                    <a:ext uri="{9D8B030D-6E8A-4147-A177-3AD203B41FA5}">
                      <a16:colId xmlns:a16="http://schemas.microsoft.com/office/drawing/2014/main" val="2863909324"/>
                    </a:ext>
                  </a:extLst>
                </a:gridCol>
                <a:gridCol w="1521647">
                  <a:extLst>
                    <a:ext uri="{9D8B030D-6E8A-4147-A177-3AD203B41FA5}">
                      <a16:colId xmlns:a16="http://schemas.microsoft.com/office/drawing/2014/main" val="2753018466"/>
                    </a:ext>
                  </a:extLst>
                </a:gridCol>
                <a:gridCol w="1521647">
                  <a:extLst>
                    <a:ext uri="{9D8B030D-6E8A-4147-A177-3AD203B41FA5}">
                      <a16:colId xmlns:a16="http://schemas.microsoft.com/office/drawing/2014/main" val="862977819"/>
                    </a:ext>
                  </a:extLst>
                </a:gridCol>
                <a:gridCol w="1521647">
                  <a:extLst>
                    <a:ext uri="{9D8B030D-6E8A-4147-A177-3AD203B41FA5}">
                      <a16:colId xmlns:a16="http://schemas.microsoft.com/office/drawing/2014/main" val="3872316717"/>
                    </a:ext>
                  </a:extLst>
                </a:gridCol>
              </a:tblGrid>
              <a:tr h="417269">
                <a:tc rowSpan="2">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pPr algn="ctr"/>
                      <a:r>
                        <a:rPr lang="en-US" sz="1800" b="1" kern="1200" baseline="0">
                          <a:solidFill>
                            <a:schemeClr val="lt1"/>
                          </a:solidFill>
                          <a:latin typeface="Arial" panose="020B0604020202020204" pitchFamily="34" charset="0"/>
                          <a:ea typeface="+mn-ea"/>
                          <a:cs typeface="Arial" panose="020B0604020202020204" pitchFamily="34" charset="0"/>
                        </a:rPr>
                        <a:t>dRU index</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AEEF"/>
                    </a:solidFill>
                  </a:tcPr>
                </a:tc>
                <a:tc gridSpan="2">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srgbClr val="FF0000"/>
                          </a:solidFill>
                          <a:latin typeface="Arial" panose="020B0604020202020204" pitchFamily="34" charset="0"/>
                          <a:cs typeface="Arial" panose="020B0604020202020204" pitchFamily="34" charset="0"/>
                        </a:rPr>
                        <a:t>Option 1 [2]</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srgbClr val="0A2CC3"/>
                          </a:solidFill>
                          <a:latin typeface="Arial" panose="020B0604020202020204" pitchFamily="34" charset="0"/>
                          <a:cs typeface="Arial" panose="020B0604020202020204" pitchFamily="34" charset="0"/>
                        </a:rPr>
                        <a:t>Option 2 [2]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srgbClr val="00B050"/>
                          </a:solidFill>
                          <a:latin typeface="Arial" panose="020B0604020202020204" pitchFamily="34" charset="0"/>
                          <a:cs typeface="Arial" panose="020B0604020202020204" pitchFamily="34" charset="0"/>
                        </a:rPr>
                        <a:t>Option 3</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lang="en-US"/>
                    </a:p>
                  </a:txBody>
                  <a:tcPr/>
                </a:tc>
                <a:extLst>
                  <a:ext uri="{0D108BD9-81ED-4DB2-BD59-A6C34878D82A}">
                    <a16:rowId xmlns:a16="http://schemas.microsoft.com/office/drawing/2014/main" val="3574699608"/>
                  </a:ext>
                </a:extLst>
              </a:tr>
              <a:tr h="546733">
                <a:tc vMerge="1">
                  <a:txBody>
                    <a:bodyPr/>
                    <a:lstStyle/>
                    <a:p>
                      <a:r>
                        <a:rPr lang="en-US" err="1"/>
                        <a:t>dRU</a:t>
                      </a:r>
                      <a:endParaRPr lang="en-US"/>
                    </a:p>
                  </a:txBody>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400" b="1">
                          <a:solidFill>
                            <a:srgbClr val="FF0000"/>
                          </a:solidFill>
                          <a:latin typeface="Arial" panose="020B0604020202020204" pitchFamily="34" charset="0"/>
                          <a:cs typeface="Arial" panose="020B0604020202020204" pitchFamily="34" charset="0"/>
                        </a:rPr>
                        <a:t>Tone Pos.</a:t>
                      </a:r>
                    </a:p>
                  </a:txBody>
                  <a:tcPr anchor="ctr">
                    <a:lnL w="381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a:r>
                        <a:rPr lang="en-US" sz="1400" b="1">
                          <a:solidFill>
                            <a:srgbClr val="FF0000"/>
                          </a:solidFill>
                          <a:latin typeface="Arial" panose="020B0604020202020204" pitchFamily="34" charset="0"/>
                          <a:cs typeface="Arial" panose="020B0604020202020204" pitchFamily="34" charset="0"/>
                        </a:rPr>
                        <a:t>Gap</a:t>
                      </a:r>
                    </a:p>
                    <a:p>
                      <a:pPr algn="ctr"/>
                      <a:r>
                        <a:rPr lang="en-US" sz="900" b="1">
                          <a:solidFill>
                            <a:srgbClr val="FF0000"/>
                          </a:solidFill>
                          <a:latin typeface="Arial" panose="020B0604020202020204" pitchFamily="34" charset="0"/>
                          <a:cs typeface="Arial" panose="020B0604020202020204" pitchFamily="34" charset="0"/>
                        </a:rPr>
                        <a:t>(# of Tones)</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rgbClr val="0A2CC3"/>
                          </a:solidFill>
                          <a:latin typeface="Arial" panose="020B0604020202020204" pitchFamily="34" charset="0"/>
                          <a:cs typeface="Arial" panose="020B0604020202020204" pitchFamily="34" charset="0"/>
                        </a:rPr>
                        <a:t>Tone Pos.</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rgbClr val="0A2CC3"/>
                          </a:solidFill>
                          <a:latin typeface="Arial" panose="020B0604020202020204" pitchFamily="34" charset="0"/>
                          <a:cs typeface="Arial" panose="020B0604020202020204" pitchFamily="34" charset="0"/>
                        </a:rPr>
                        <a:t>Gap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a:solidFill>
                            <a:srgbClr val="0A2CC3"/>
                          </a:solidFill>
                          <a:latin typeface="Arial" panose="020B0604020202020204" pitchFamily="34" charset="0"/>
                          <a:cs typeface="Arial" panose="020B0604020202020204" pitchFamily="34" charset="0"/>
                        </a:rPr>
                        <a:t>(# of Tones)</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rgbClr val="00B050"/>
                          </a:solidFill>
                          <a:latin typeface="Arial" panose="020B0604020202020204" pitchFamily="34" charset="0"/>
                          <a:cs typeface="Arial" panose="020B0604020202020204" pitchFamily="34" charset="0"/>
                        </a:rPr>
                        <a:t>Tone Pos.</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rgbClr val="00B050"/>
                          </a:solidFill>
                          <a:latin typeface="Arial" panose="020B0604020202020204" pitchFamily="34" charset="0"/>
                          <a:cs typeface="Arial" panose="020B0604020202020204" pitchFamily="34" charset="0"/>
                        </a:rPr>
                        <a:t>Gap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a:solidFill>
                            <a:srgbClr val="00B050"/>
                          </a:solidFill>
                          <a:latin typeface="Arial" panose="020B0604020202020204" pitchFamily="34" charset="0"/>
                          <a:cs typeface="Arial" panose="020B0604020202020204" pitchFamily="34" charset="0"/>
                        </a:rPr>
                        <a:t>(# of tones)</a:t>
                      </a:r>
                      <a:endParaRPr lang="en-US" sz="1100" b="1">
                        <a:solidFill>
                          <a:srgbClr val="00B050"/>
                        </a:solidFill>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2836055121"/>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1</a:t>
                      </a: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{-67, 50}</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A2CC3"/>
                          </a:solidFill>
                          <a:latin typeface="Arial" panose="020B0604020202020204" pitchFamily="34" charset="0"/>
                          <a:cs typeface="Arial" panose="020B0604020202020204" pitchFamily="34" charset="0"/>
                        </a:rPr>
                        <a:t>{-116, -102}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B050"/>
                          </a:solidFill>
                          <a:latin typeface="Arial" panose="020B0604020202020204" pitchFamily="34" charset="0"/>
                          <a:cs typeface="Arial" panose="020B0604020202020204" pitchFamily="34" charset="0"/>
                        </a:rPr>
                        <a:t>{-116, 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126</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2635623578"/>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2</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Arial" panose="020B0604020202020204" pitchFamily="34" charset="0"/>
                          <a:cs typeface="Arial" panose="020B0604020202020204" pitchFamily="34" charset="0"/>
                        </a:rPr>
                        <a:t>{-66, 51}</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{-90, -76}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{-102, 22}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1931705800"/>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3</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{-65, 52}</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{-62, -48}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{-90, 36}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126</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3631581062"/>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4</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{-64, 53}</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{-36, -22}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{-76, 48}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3626846286"/>
                  </a:ext>
                </a:extLst>
              </a:tr>
              <a:tr h="33601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5</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{-63, 54}</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{-10, 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20</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B050"/>
                          </a:solidFill>
                          <a:latin typeface="Arial" panose="020B0604020202020204" pitchFamily="34" charset="0"/>
                          <a:cs typeface="Arial" panose="020B0604020202020204" pitchFamily="34" charset="0"/>
                        </a:rPr>
                        <a:t>{-62, 62}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1404106150"/>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6</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{-62, 55}</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{22, 36}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{-48, 76}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3944010456"/>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7</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{-61, 56}</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{48, 62}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{-36, 90}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126</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3651259519"/>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8</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{-60, 57}</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{76, 90}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{-22, 102}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171516224"/>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9</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{-59, 58}</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{102, 116}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{-10, 116}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dirty="0">
                          <a:solidFill>
                            <a:srgbClr val="00B050"/>
                          </a:solidFill>
                          <a:latin typeface="Arial" panose="020B0604020202020204" pitchFamily="34" charset="0"/>
                          <a:ea typeface="+mn-ea"/>
                          <a:cs typeface="Arial" panose="020B0604020202020204" pitchFamily="34" charset="0"/>
                        </a:rPr>
                        <a:t>126</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1109089340"/>
                  </a:ext>
                </a:extLst>
              </a:tr>
            </a:tbl>
          </a:graphicData>
        </a:graphic>
      </p:graphicFrame>
      <p:sp>
        <p:nvSpPr>
          <p:cNvPr id="7" name="TextBox 6">
            <a:extLst>
              <a:ext uri="{FF2B5EF4-FFF2-40B4-BE49-F238E27FC236}">
                <a16:creationId xmlns:a16="http://schemas.microsoft.com/office/drawing/2014/main" id="{75CBA637-AF1D-0F07-22A4-AC81672D12E7}"/>
              </a:ext>
            </a:extLst>
          </p:cNvPr>
          <p:cNvSpPr txBox="1"/>
          <p:nvPr/>
        </p:nvSpPr>
        <p:spPr>
          <a:xfrm>
            <a:off x="2022762" y="1667313"/>
            <a:ext cx="8608291" cy="461665"/>
          </a:xfrm>
          <a:prstGeom prst="rect">
            <a:avLst/>
          </a:prstGeom>
          <a:noFill/>
        </p:spPr>
        <p:txBody>
          <a:bodyPr wrap="square">
            <a:spAutoFit/>
          </a:bodyPr>
          <a:lstStyle/>
          <a:p>
            <a:pPr algn="ctr"/>
            <a:r>
              <a:rPr lang="en-US" sz="2400" baseline="0">
                <a:solidFill>
                  <a:schemeClr val="tx1"/>
                </a:solidFill>
                <a:latin typeface="Arial" panose="020B0604020202020204" pitchFamily="34" charset="0"/>
                <a:cs typeface="Arial" panose="020B0604020202020204" pitchFamily="34" charset="0"/>
              </a:rPr>
              <a:t>Pilot Tone Indices for 26-tone </a:t>
            </a:r>
            <a:r>
              <a:rPr lang="en-US" sz="2400" baseline="0" err="1">
                <a:solidFill>
                  <a:schemeClr val="tx1"/>
                </a:solidFill>
                <a:latin typeface="Arial" panose="020B0604020202020204" pitchFamily="34" charset="0"/>
                <a:cs typeface="Arial" panose="020B0604020202020204" pitchFamily="34" charset="0"/>
              </a:rPr>
              <a:t>dRUs</a:t>
            </a:r>
            <a:r>
              <a:rPr lang="en-US" sz="2400" baseline="0">
                <a:solidFill>
                  <a:schemeClr val="tx1"/>
                </a:solidFill>
                <a:latin typeface="Arial" panose="020B0604020202020204" pitchFamily="34" charset="0"/>
                <a:cs typeface="Arial" panose="020B0604020202020204" pitchFamily="34" charset="0"/>
              </a:rPr>
              <a:t> in 20 MHz Channel</a:t>
            </a:r>
          </a:p>
        </p:txBody>
      </p:sp>
    </p:spTree>
    <p:extLst>
      <p:ext uri="{BB962C8B-B14F-4D97-AF65-F5344CB8AC3E}">
        <p14:creationId xmlns:p14="http://schemas.microsoft.com/office/powerpoint/2010/main" val="2073703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6BBE-C9CB-1F2B-07CC-BA82FB5F6081}"/>
              </a:ext>
            </a:extLst>
          </p:cNvPr>
          <p:cNvSpPr>
            <a:spLocks noGrp="1"/>
          </p:cNvSpPr>
          <p:nvPr>
            <p:ph type="title"/>
          </p:nvPr>
        </p:nvSpPr>
        <p:spPr/>
        <p:txBody>
          <a:bodyPr/>
          <a:lstStyle/>
          <a:p>
            <a:r>
              <a:rPr lang="en-US"/>
              <a:t>Simulation Environment</a:t>
            </a:r>
          </a:p>
        </p:txBody>
      </p:sp>
      <p:sp>
        <p:nvSpPr>
          <p:cNvPr id="3" name="Content Placeholder 2">
            <a:extLst>
              <a:ext uri="{FF2B5EF4-FFF2-40B4-BE49-F238E27FC236}">
                <a16:creationId xmlns:a16="http://schemas.microsoft.com/office/drawing/2014/main" id="{D756C615-1F01-806A-3611-F0517EDBBAB4}"/>
              </a:ext>
            </a:extLst>
          </p:cNvPr>
          <p:cNvSpPr>
            <a:spLocks noGrp="1"/>
          </p:cNvSpPr>
          <p:nvPr>
            <p:ph idx="1"/>
          </p:nvPr>
        </p:nvSpPr>
        <p:spPr/>
        <p:txBody>
          <a:bodyPr/>
          <a:lstStyle/>
          <a:p>
            <a:pPr>
              <a:buFont typeface="Arial" panose="020B0604020202020204" pitchFamily="34" charset="0"/>
              <a:buChar char="•"/>
            </a:pPr>
            <a:r>
              <a:rPr lang="en-US" dirty="0"/>
              <a:t>Simulation Parameters </a:t>
            </a:r>
          </a:p>
          <a:p>
            <a:pPr lvl="1">
              <a:buFont typeface="Arial" panose="020B0604020202020204" pitchFamily="34" charset="0"/>
              <a:buChar char="•"/>
            </a:pPr>
            <a:r>
              <a:rPr lang="en-US" dirty="0"/>
              <a:t>Channel Bandwidth = 20 MHz (nine 26-tones dRUs/rRUs)</a:t>
            </a:r>
          </a:p>
          <a:p>
            <a:pPr lvl="1">
              <a:buFont typeface="Arial" panose="020B0604020202020204" pitchFamily="34" charset="0"/>
              <a:buChar char="•"/>
            </a:pPr>
            <a:r>
              <a:rPr lang="en-US" dirty="0"/>
              <a:t>LDPC Coding , MCS = 3 and MCS = 7</a:t>
            </a:r>
          </a:p>
          <a:p>
            <a:pPr lvl="1">
              <a:buFont typeface="Arial" panose="020B0604020202020204" pitchFamily="34" charset="0"/>
              <a:buChar char="•"/>
            </a:pPr>
            <a:r>
              <a:rPr lang="en-US" dirty="0"/>
              <a:t>SISO with Channel Model D , B , and AWGN</a:t>
            </a:r>
          </a:p>
          <a:p>
            <a:pPr lvl="1">
              <a:buFont typeface="Arial" panose="020B0604020202020204" pitchFamily="34" charset="0"/>
              <a:buChar char="•"/>
            </a:pPr>
            <a:r>
              <a:rPr lang="en-US" dirty="0"/>
              <a:t>Residual CFO:     [dRU1:+CFO, dRU2: -CFO, …, dRU9: +CFO]</a:t>
            </a:r>
          </a:p>
          <a:p>
            <a:pPr lvl="2">
              <a:buFont typeface="Arial" panose="020B0604020202020204" pitchFamily="34" charset="0"/>
              <a:buChar char="•"/>
            </a:pPr>
            <a:r>
              <a:rPr lang="en-US" dirty="0"/>
              <a:t>Phase tracking is used</a:t>
            </a:r>
          </a:p>
          <a:p>
            <a:pPr lvl="1">
              <a:buFont typeface="Arial" panose="020B0604020202020204" pitchFamily="34" charset="0"/>
              <a:buChar char="•"/>
            </a:pPr>
            <a:r>
              <a:rPr lang="en-US" dirty="0"/>
              <a:t>SNR is defined </a:t>
            </a:r>
            <a:r>
              <a:rPr lang="en-US"/>
              <a:t>as the average </a:t>
            </a:r>
            <a:r>
              <a:rPr lang="en-US" dirty="0"/>
              <a:t>received SNR per user.</a:t>
            </a:r>
          </a:p>
          <a:p>
            <a:pPr lvl="1">
              <a:buFont typeface="Arial" panose="020B0604020202020204" pitchFamily="34" charset="0"/>
              <a:buChar char="•"/>
            </a:pPr>
            <a:r>
              <a:rPr lang="en-US" dirty="0"/>
              <a:t>The dRUs are comprised by allocating one tone out of each 9 tones to each dRU in turn</a:t>
            </a:r>
            <a:r>
              <a:rPr lang="en-US" dirty="0">
                <a:highlight>
                  <a:srgbClr val="FFFF00"/>
                </a:highlight>
              </a:rPr>
              <a:t> </a:t>
            </a:r>
          </a:p>
          <a:p>
            <a:pPr lvl="1">
              <a:buFont typeface="Arial" panose="020B0604020202020204" pitchFamily="34" charset="0"/>
              <a:buChar char="•"/>
            </a:pPr>
            <a:r>
              <a:rPr lang="en-US" dirty="0"/>
              <a:t>Packet Size = 1000 bytes </a:t>
            </a:r>
          </a:p>
          <a:p>
            <a:pPr lvl="1">
              <a:buFont typeface="Arial" panose="020B0604020202020204" pitchFamily="34" charset="0"/>
              <a:buChar char="•"/>
            </a:pPr>
            <a:r>
              <a:rPr lang="en-US" dirty="0"/>
              <a:t>Pilot Positions: Option 1, Option 2, and Option 3 in Slide 5</a:t>
            </a:r>
          </a:p>
          <a:p>
            <a:pPr lvl="1">
              <a:buFont typeface="Arial" panose="020B0604020202020204" pitchFamily="34" charset="0"/>
              <a:buChar char="•"/>
            </a:pPr>
            <a:r>
              <a:rPr lang="en-US" dirty="0"/>
              <a:t>The PER for the first dRU/rRU is considered</a:t>
            </a:r>
          </a:p>
          <a:p>
            <a:pPr marL="457200" lvl="1" indent="0"/>
            <a:r>
              <a:rPr lang="en-US" dirty="0"/>
              <a:t>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8D1D071-C80A-7AF4-DC1C-693B9B3042D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A404CC90-1F34-8A04-C7F1-8080137A187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257AB64-6E31-059B-8A01-A209B7B499CA}"/>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248983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a:t>Pilot Tones Allocation Results</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September 2023</a:t>
            </a:r>
            <a:endParaRPr lang="en-GB"/>
          </a:p>
        </p:txBody>
      </p:sp>
      <p:pic>
        <p:nvPicPr>
          <p:cNvPr id="7" name="Content Placeholder 19">
            <a:extLst>
              <a:ext uri="{FF2B5EF4-FFF2-40B4-BE49-F238E27FC236}">
                <a16:creationId xmlns:a16="http://schemas.microsoft.com/office/drawing/2014/main" id="{A43B3F82-ACDB-4570-C42E-63F26DD5AB1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8184" r="8314"/>
          <a:stretch/>
        </p:blipFill>
        <p:spPr>
          <a:xfrm>
            <a:off x="99581" y="1830390"/>
            <a:ext cx="8014731" cy="4280118"/>
          </a:xfrm>
        </p:spPr>
      </p:pic>
      <p:sp>
        <p:nvSpPr>
          <p:cNvPr id="3" name="Content Placeholder 2">
            <a:extLst>
              <a:ext uri="{FF2B5EF4-FFF2-40B4-BE49-F238E27FC236}">
                <a16:creationId xmlns:a16="http://schemas.microsoft.com/office/drawing/2014/main" id="{A03AF6DF-D0C9-57FF-B119-B8B241312AAD}"/>
              </a:ext>
            </a:extLst>
          </p:cNvPr>
          <p:cNvSpPr txBox="1">
            <a:spLocks/>
          </p:cNvSpPr>
          <p:nvPr/>
        </p:nvSpPr>
        <p:spPr bwMode="auto">
          <a:xfrm>
            <a:off x="8130763" y="2137216"/>
            <a:ext cx="3671377" cy="34874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a:t>Option 3 is performing close to Option 1 and still uses the conventional pilot tones</a:t>
            </a:r>
          </a:p>
          <a:p>
            <a:pPr>
              <a:buFont typeface="Arial" panose="020B0604020202020204" pitchFamily="34" charset="0"/>
              <a:buChar char="•"/>
            </a:pPr>
            <a:r>
              <a:rPr lang="en-US" sz="1800" b="0" kern="0"/>
              <a:t>The gain of dRUs over rRUs due to frequency diversity is about 2 dB and 3 dB at PER = 10% for Option 2 and Option 1/Option 3, respectively</a:t>
            </a:r>
          </a:p>
          <a:p>
            <a:pPr marL="0" indent="0"/>
            <a:endParaRPr lang="en-US" sz="2000" kern="0"/>
          </a:p>
        </p:txBody>
      </p:sp>
    </p:spTree>
    <p:extLst>
      <p:ext uri="{BB962C8B-B14F-4D97-AF65-F5344CB8AC3E}">
        <p14:creationId xmlns:p14="http://schemas.microsoft.com/office/powerpoint/2010/main" val="3955914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a:t>Consideration 1: </a:t>
            </a:r>
            <a:r>
              <a:rPr lang="en-GB"/>
              <a:t>CFO and Inter-RU Interference</a:t>
            </a:r>
            <a:endParaRPr lang="en-US"/>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p:txBody>
          <a:bodyPr/>
          <a:lstStyle/>
          <a:p>
            <a:pPr>
              <a:buFont typeface="Arial" panose="020B0604020202020204" pitchFamily="34" charset="0"/>
              <a:buChar char="•"/>
            </a:pPr>
            <a:r>
              <a:rPr lang="en-US" dirty="0"/>
              <a:t>Impact of CFO on Inter-RU Interference </a:t>
            </a:r>
          </a:p>
          <a:p>
            <a:pPr lvl="1">
              <a:buFont typeface="Arial" panose="020B0604020202020204" pitchFamily="34" charset="0"/>
              <a:buChar char="•"/>
            </a:pPr>
            <a:r>
              <a:rPr lang="en-US" dirty="0"/>
              <a:t>In EHT TB PPDU, after compensation, the absolute value of residual CFO error with respect to the corresponding triggering PPDU shall not exceed 350 Hz for the data subcarriers when measured at the 10% point of the complementary cumulative distribution function (CCDF) of CFO errors in AWGN at a received power of –60 dBm in the primary 20 MHz channel</a:t>
            </a:r>
          </a:p>
          <a:p>
            <a:pPr lvl="1">
              <a:buFont typeface="Arial" panose="020B0604020202020204" pitchFamily="34" charset="0"/>
              <a:buChar char="•"/>
            </a:pPr>
            <a:r>
              <a:rPr lang="en-US" dirty="0"/>
              <a:t>Should we consider a different requirement with respect to the residual CFO for dRUs?  </a:t>
            </a:r>
          </a:p>
          <a:p>
            <a:pPr lvl="1">
              <a:buFont typeface="Arial" panose="020B0604020202020204" pitchFamily="34" charset="0"/>
              <a:buChar char="•"/>
            </a:pPr>
            <a:r>
              <a:rPr lang="en-US" dirty="0"/>
              <a:t>Would the different tone plans perform differently in mitigating the Inter-RU interference?</a:t>
            </a:r>
          </a:p>
          <a:p>
            <a:pPr lvl="1">
              <a:buFont typeface="Arial" panose="020B0604020202020204" pitchFamily="34" charset="0"/>
              <a:buChar char="•"/>
            </a:pPr>
            <a:r>
              <a:rPr lang="en-US" dirty="0"/>
              <a:t>Would different pilot tone allocations perform differently in mitigating the Inter-RU interference?</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4050937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dirty="0"/>
              <a:t>Consideration 2: Tone Plan and Phase Tracking</a:t>
            </a:r>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a:xfrm>
            <a:off x="152401" y="1677985"/>
            <a:ext cx="11496674" cy="4494214"/>
          </a:xfrm>
        </p:spPr>
        <p:txBody>
          <a:bodyPr/>
          <a:lstStyle/>
          <a:p>
            <a:pPr>
              <a:buFont typeface="Arial" panose="020B0604020202020204" pitchFamily="34" charset="0"/>
              <a:buChar char="•"/>
            </a:pPr>
            <a:r>
              <a:rPr lang="en-US" sz="2000" dirty="0"/>
              <a:t>In rRUs, the phase tracking algorithm can start the phase tracking early by using the LTFs [4]   </a:t>
            </a:r>
          </a:p>
          <a:p>
            <a:pPr>
              <a:buFont typeface="Arial" panose="020B0604020202020204" pitchFamily="34" charset="0"/>
              <a:buChar char="•"/>
            </a:pPr>
            <a:r>
              <a:rPr lang="en-US" sz="2000" dirty="0"/>
              <a:t>In the dRU design in [2], it is difficult to start phase tracking from the LTFs</a:t>
            </a:r>
          </a:p>
          <a:p>
            <a:pPr lvl="1">
              <a:buFont typeface="Arial" panose="020B0604020202020204" pitchFamily="34" charset="0"/>
              <a:buChar char="•"/>
            </a:pPr>
            <a:r>
              <a:rPr lang="en-US" sz="1600" dirty="0"/>
              <a:t>The data tones are not close to the pilot tones as in rRUs, so it is hard to use the LTFs to estimate the phase shift accurately at the receiver (e.g., By interpolation).</a:t>
            </a:r>
          </a:p>
          <a:p>
            <a:pPr>
              <a:buFont typeface="Arial" panose="020B0604020202020204" pitchFamily="34" charset="0"/>
              <a:buChar char="•"/>
            </a:pPr>
            <a:r>
              <a:rPr lang="en-US" sz="2000" dirty="0"/>
              <a:t>The tones of a 26-tone dRU in 20 MHz channel may be selected in different ways:</a:t>
            </a:r>
          </a:p>
          <a:p>
            <a:pPr lvl="1">
              <a:buFont typeface="Arial" panose="020B0604020202020204" pitchFamily="34" charset="0"/>
              <a:buChar char="•"/>
            </a:pPr>
            <a:r>
              <a:rPr lang="en-US" sz="1800" b="1" dirty="0"/>
              <a:t>Method 1:</a:t>
            </a:r>
            <a:r>
              <a:rPr lang="en-US" sz="1800" dirty="0"/>
              <a:t> One tone out of each 9 tones is allocated to each dRU in turn [2].</a:t>
            </a:r>
          </a:p>
          <a:p>
            <a:pPr lvl="1">
              <a:buFont typeface="Arial" panose="020B0604020202020204" pitchFamily="34" charset="0"/>
              <a:buChar char="•"/>
            </a:pPr>
            <a:r>
              <a:rPr lang="en-US" sz="1800" b="1" dirty="0"/>
              <a:t>Method 2</a:t>
            </a:r>
            <a:r>
              <a:rPr lang="en-US" sz="1800" dirty="0"/>
              <a:t>: Two or more consecutive tones is allocated to the next dRU periodically</a:t>
            </a:r>
            <a:endParaRPr lang="en-US" sz="1600" dirty="0"/>
          </a:p>
          <a:p>
            <a:pPr marL="457200" lvl="1" indent="0"/>
            <a:endParaRPr lang="en-US" sz="1800" dirty="0"/>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September 2023</a:t>
            </a:r>
            <a:endParaRPr lang="en-GB"/>
          </a:p>
        </p:txBody>
      </p:sp>
      <p:pic>
        <p:nvPicPr>
          <p:cNvPr id="12" name="Picture 11">
            <a:extLst>
              <a:ext uri="{FF2B5EF4-FFF2-40B4-BE49-F238E27FC236}">
                <a16:creationId xmlns:a16="http://schemas.microsoft.com/office/drawing/2014/main" id="{78D42522-E2C1-BB69-EEB8-ACC2691865F3}"/>
              </a:ext>
            </a:extLst>
          </p:cNvPr>
          <p:cNvPicPr>
            <a:picLocks noChangeAspect="1"/>
          </p:cNvPicPr>
          <p:nvPr/>
        </p:nvPicPr>
        <p:blipFill rotWithShape="1">
          <a:blip r:embed="rId3"/>
          <a:srcRect t="5818"/>
          <a:stretch/>
        </p:blipFill>
        <p:spPr>
          <a:xfrm>
            <a:off x="1223710" y="4114800"/>
            <a:ext cx="10057699" cy="2168340"/>
          </a:xfrm>
          <a:prstGeom prst="rect">
            <a:avLst/>
          </a:prstGeom>
        </p:spPr>
      </p:pic>
    </p:spTree>
    <p:extLst>
      <p:ext uri="{BB962C8B-B14F-4D97-AF65-F5344CB8AC3E}">
        <p14:creationId xmlns:p14="http://schemas.microsoft.com/office/powerpoint/2010/main" val="1923156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15" ma:contentTypeDescription="Create a new document." ma:contentTypeScope="" ma:versionID="36de4799673a6f5cad7648fa23043469">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4b7d2736014cac00446650d7b58be262"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d049dfe-3525-43e5-8f81-1f102b2aa2d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9b894c3-ae8d-4531-bf40-70742ed1faae}" ma:internalName="TaxCatchAll" ma:showField="CatchAllData" ma:web="9dae37dc-1963-4192-976e-711db4d08a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424205-c870-41b8-8c6f-b833c5b04d9f">
      <Terms xmlns="http://schemas.microsoft.com/office/infopath/2007/PartnerControls"/>
    </lcf76f155ced4ddcb4097134ff3c332f>
    <TaxCatchAll xmlns="9dae37dc-1963-4192-976e-711db4d08a8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72A2A7-35DE-4917-99B8-BC6588D545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BB37BB-3EB2-45FA-B594-E222F55ED4C7}">
  <ds:schemaRefs>
    <ds:schemaRef ds:uri="http://schemas.microsoft.com/office/2006/metadata/properties"/>
    <ds:schemaRef ds:uri="http://schemas.microsoft.com/office/infopath/2007/PartnerControls"/>
    <ds:schemaRef ds:uri="e3424205-c870-41b8-8c6f-b833c5b04d9f"/>
    <ds:schemaRef ds:uri="9dae37dc-1963-4192-976e-711db4d08a86"/>
  </ds:schemaRefs>
</ds:datastoreItem>
</file>

<file path=customXml/itemProps3.xml><?xml version="1.0" encoding="utf-8"?>
<ds:datastoreItem xmlns:ds="http://schemas.openxmlformats.org/officeDocument/2006/customXml" ds:itemID="{E4B83240-6374-4A4D-9D1C-5E003CB84A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0</TotalTime>
  <Words>1450</Words>
  <Application>Microsoft Office PowerPoint</Application>
  <PresentationFormat>Widescreen</PresentationFormat>
  <Paragraphs>234</Paragraphs>
  <Slides>14</Slides>
  <Notes>11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Pilot Tone Allocation and Other Considerations of Tone-Distributed RUs for UHR</vt:lpstr>
      <vt:lpstr>Abstract</vt:lpstr>
      <vt:lpstr>Background</vt:lpstr>
      <vt:lpstr>Pilot Tones Allocation</vt:lpstr>
      <vt:lpstr>Pilot Tones Allocations </vt:lpstr>
      <vt:lpstr>Simulation Environment</vt:lpstr>
      <vt:lpstr>Pilot Tones Allocation Results</vt:lpstr>
      <vt:lpstr>Consideration 1: CFO and Inter-RU Interference</vt:lpstr>
      <vt:lpstr>Consideration 2: Tone Plan and Phase Tracking</vt:lpstr>
      <vt:lpstr>Consideration 2: Tone Plan and Phase Tracking</vt:lpstr>
      <vt:lpstr>Conclusions and Way Forward</vt:lpstr>
      <vt:lpstr>References</vt:lpstr>
      <vt:lpstr>MCS 3 in AWGN</vt:lpstr>
      <vt:lpstr>MCS 7 in Channel Model 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2023-09-11T18:20:43Z</dcterms:created>
  <dcterms:modified xsi:type="dcterms:W3CDTF">2023-09-11T18:41:51Z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0x01010061D820705B85C04E9444D684292CAAA3</vt:lpwstr>
  </property>
</Properties>
</file>