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79" r:id="rId4"/>
    <p:sldId id="286" r:id="rId5"/>
    <p:sldId id="295" r:id="rId6"/>
    <p:sldId id="294" r:id="rId7"/>
    <p:sldId id="287" r:id="rId8"/>
    <p:sldId id="284" r:id="rId9"/>
    <p:sldId id="285" r:id="rId10"/>
    <p:sldId id="289" r:id="rId11"/>
    <p:sldId id="292" r:id="rId12"/>
    <p:sldId id="288" r:id="rId13"/>
    <p:sldId id="291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bhkar, Ratnesh" userId="dd8d2c46-74e1-4d93-8604-fb1e24cb205f" providerId="ADAL" clId="{4F49650E-1249-4964-A5AB-A0CC67CF880F}"/>
    <pc:docChg chg="delSld">
      <pc:chgData name="Kumbhkar, Ratnesh" userId="dd8d2c46-74e1-4d93-8604-fb1e24cb205f" providerId="ADAL" clId="{4F49650E-1249-4964-A5AB-A0CC67CF880F}" dt="2023-09-10T04:37:40.462" v="1" actId="47"/>
      <pc:docMkLst>
        <pc:docMk/>
      </pc:docMkLst>
      <pc:sldChg chg="del">
        <pc:chgData name="Kumbhkar, Ratnesh" userId="dd8d2c46-74e1-4d93-8604-fb1e24cb205f" providerId="ADAL" clId="{4F49650E-1249-4964-A5AB-A0CC67CF880F}" dt="2023-09-10T04:37:37.542" v="0" actId="47"/>
        <pc:sldMkLst>
          <pc:docMk/>
          <pc:sldMk cId="1897506563" sldId="281"/>
        </pc:sldMkLst>
      </pc:sldChg>
      <pc:sldChg chg="del">
        <pc:chgData name="Kumbhkar, Ratnesh" userId="dd8d2c46-74e1-4d93-8604-fb1e24cb205f" providerId="ADAL" clId="{4F49650E-1249-4964-A5AB-A0CC67CF880F}" dt="2023-09-10T04:37:40.462" v="1" actId="47"/>
        <pc:sldMkLst>
          <pc:docMk/>
          <pc:sldMk cId="2164576146" sldId="29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802.11-11/1503r0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802.11-11/1503r0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Ratnesh Kumbhkar,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802.11-11/1503r0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802.11-11/1503r0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21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F6919-DC8F-4A4C-AA86-559632CE7A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03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than 4 sweeps are also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F6919-DC8F-4A4C-AA86-559632CE7A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8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 central moved closer to Wi-Fi STA to highlight the impact on beacon.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802.11-11/1503r0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64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802.11-11/1503r0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30.png"/><Relationship Id="rId7" Type="http://schemas.openxmlformats.org/officeDocument/2006/relationships/image" Target="../media/image1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4.png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0.png"/><Relationship Id="rId7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5.png"/><Relationship Id="rId7" Type="http://schemas.openxmlformats.org/officeDocument/2006/relationships/image" Target="../media/image1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666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/>
              <a:t>Bluetooth Wi-Fi Coexistence: Channel Access Simulation Study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346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Ratnesh Kumbhkar, Intel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056109"/>
              </p:ext>
            </p:extLst>
          </p:nvPr>
        </p:nvGraphicFramePr>
        <p:xfrm>
          <a:off x="669925" y="2849563"/>
          <a:ext cx="80232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41999" progId="Word.Document.8">
                  <p:embed/>
                </p:oleObj>
              </mc:Choice>
              <mc:Fallback>
                <p:oleObj name="Document" r:id="rId3" imgW="8245941" imgH="254199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2849563"/>
                        <a:ext cx="8023225" cy="246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3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4">
            <a:extLst>
              <a:ext uri="{FF2B5EF4-FFF2-40B4-BE49-F238E27FC236}">
                <a16:creationId xmlns:a16="http://schemas.microsoft.com/office/drawing/2014/main" id="{FE854636-20A3-7FEF-8A1B-2ED705D0E0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6" y="2304272"/>
            <a:ext cx="2013742" cy="15103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6BE7BB-FD44-1236-7804-9A7DD7A1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eDAA: An example with modified restoration procedure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F37C3-4953-6BE7-CE00-4212FD10B2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8A664A-4789-9D1A-E27F-396154D2B8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0905" y="2310353"/>
            <a:ext cx="2007659" cy="15057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4E23B9-A05F-D324-0030-3FE5592872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4657" y="3820667"/>
            <a:ext cx="2007642" cy="15057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08008-87E7-084A-73D9-771FC22D8922}"/>
              </a:ext>
            </a:extLst>
          </p:cNvPr>
          <p:cNvSpPr txBox="1">
            <a:spLocks/>
          </p:cNvSpPr>
          <p:nvPr/>
        </p:nvSpPr>
        <p:spPr>
          <a:xfrm>
            <a:off x="628650" y="1695451"/>
            <a:ext cx="3859212" cy="18905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7AE214-4027-F1E2-41DA-C666A38A2438}"/>
              </a:ext>
            </a:extLst>
          </p:cNvPr>
          <p:cNvSpPr txBox="1"/>
          <p:nvPr/>
        </p:nvSpPr>
        <p:spPr>
          <a:xfrm rot="5400000">
            <a:off x="8334718" y="2920252"/>
            <a:ext cx="835336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Bluetooth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D6A71E-F718-C08C-FA50-80BC06DB69AE}"/>
              </a:ext>
            </a:extLst>
          </p:cNvPr>
          <p:cNvSpPr txBox="1"/>
          <p:nvPr/>
        </p:nvSpPr>
        <p:spPr>
          <a:xfrm rot="5400000">
            <a:off x="8453668" y="4427527"/>
            <a:ext cx="597434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Wi-Fi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CBF4796-C1CF-59C1-17BB-A691078DF5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0147" y="3823890"/>
            <a:ext cx="2009175" cy="150688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577D19E-ACC5-893B-944D-0CD04CFF17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4117" y="3818378"/>
            <a:ext cx="2013744" cy="1510308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A231067-A49A-8B4D-B436-BAC56B1921C4}"/>
              </a:ext>
            </a:extLst>
          </p:cNvPr>
          <p:cNvSpPr/>
          <p:nvPr/>
        </p:nvSpPr>
        <p:spPr>
          <a:xfrm>
            <a:off x="4487860" y="2256324"/>
            <a:ext cx="3952328" cy="156205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90F3B4-3C59-DE98-F30F-E1E47D1A3DC1}"/>
              </a:ext>
            </a:extLst>
          </p:cNvPr>
          <p:cNvSpPr/>
          <p:nvPr/>
        </p:nvSpPr>
        <p:spPr>
          <a:xfrm>
            <a:off x="4487860" y="3816683"/>
            <a:ext cx="3952328" cy="151030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857104-809C-EEE8-9BB6-9F0EB078D4F8}"/>
              </a:ext>
            </a:extLst>
          </p:cNvPr>
          <p:cNvSpPr txBox="1">
            <a:spLocks/>
          </p:cNvSpPr>
          <p:nvPr/>
        </p:nvSpPr>
        <p:spPr>
          <a:xfrm>
            <a:off x="628650" y="1695451"/>
            <a:ext cx="3859212" cy="21157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Wi-Fi : </a:t>
            </a:r>
            <a:r>
              <a:rPr lang="en-US" sz="1500" b="1" dirty="0"/>
              <a:t>60% duty-cycle, constant bit rate</a:t>
            </a:r>
          </a:p>
          <a:p>
            <a:r>
              <a:rPr lang="en-US" sz="1500" dirty="0"/>
              <a:t>Restoration of a 20MHz band is based on last 10 sweeps</a:t>
            </a:r>
          </a:p>
          <a:p>
            <a:pPr lvl="1"/>
            <a:r>
              <a:rPr lang="en-US" sz="1200" dirty="0"/>
              <a:t>This example is one of the potential solutions for a more reliable restoration procedure</a:t>
            </a:r>
          </a:p>
          <a:p>
            <a:r>
              <a:rPr lang="en-US" sz="1500" dirty="0"/>
              <a:t>Observation: the restoration needs to be more rigorous than what is currently proposed in eDAA.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883B7-F883-E870-94D6-EE5647E5B8CD}"/>
              </a:ext>
            </a:extLst>
          </p:cNvPr>
          <p:cNvSpPr txBox="1"/>
          <p:nvPr/>
        </p:nvSpPr>
        <p:spPr>
          <a:xfrm>
            <a:off x="5329720" y="3016874"/>
            <a:ext cx="6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Bluetooth performance is good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5E997C-06C9-004A-4145-B270B2AD037A}"/>
              </a:ext>
            </a:extLst>
          </p:cNvPr>
          <p:cNvSpPr txBox="1"/>
          <p:nvPr/>
        </p:nvSpPr>
        <p:spPr>
          <a:xfrm>
            <a:off x="7457497" y="4327406"/>
            <a:ext cx="74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Wi-Fi throughput is not significantly impacted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20ED0C8-9FCA-3ADB-972F-F8F182A309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72EB894-5870-989E-3924-55478C031F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4F03CDBE-E28D-DCFD-EB8C-7CC6515353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928464" y="1529313"/>
            <a:ext cx="1481983" cy="727011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A6565020-7F6F-D511-D1F6-36927A9C75EF}"/>
              </a:ext>
            </a:extLst>
          </p:cNvPr>
          <p:cNvSpPr/>
          <p:nvPr/>
        </p:nvSpPr>
        <p:spPr>
          <a:xfrm rot="10800000">
            <a:off x="8456612" y="2960822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8D1F2BF5-ABE9-D927-D274-C987CD211208}"/>
              </a:ext>
            </a:extLst>
          </p:cNvPr>
          <p:cNvSpPr/>
          <p:nvPr/>
        </p:nvSpPr>
        <p:spPr>
          <a:xfrm rot="10800000">
            <a:off x="8456545" y="4474174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7504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D1D3-7104-B699-A113-ED917AE54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Coexistence with Wi-Fi beacon-only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92535-51F7-C69B-7AC0-00672D276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638799" cy="16471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Wi-Fi beacons have very low duty cycle with ~100ms period in primary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/>
              <a:t>Wi-Fi beacon-only traffic (300 us, 20 MHz wide) with 102.4ms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Bluetooth traffic – same as previous slides</a:t>
            </a:r>
            <a:endParaRPr lang="en-US" sz="1400" b="0"/>
          </a:p>
          <a:p>
            <a:pPr>
              <a:buFont typeface="Arial" panose="020B0604020202020204" pitchFamily="34" charset="0"/>
              <a:buChar char="•"/>
            </a:pPr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CEFF3-CEDA-16F0-D007-BCD51D420D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3F2E-2472-5956-025C-525D71112B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071FE4-C18E-4001-C661-476ABA8686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7AD601E-C97B-C920-C6C3-2CC98FB3B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554056"/>
              </p:ext>
            </p:extLst>
          </p:nvPr>
        </p:nvGraphicFramePr>
        <p:xfrm>
          <a:off x="914399" y="3838534"/>
          <a:ext cx="5410200" cy="7917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4323">
                  <a:extLst>
                    <a:ext uri="{9D8B030D-6E8A-4147-A177-3AD203B41FA5}">
                      <a16:colId xmlns:a16="http://schemas.microsoft.com/office/drawing/2014/main" val="742378072"/>
                    </a:ext>
                  </a:extLst>
                </a:gridCol>
                <a:gridCol w="2196077">
                  <a:extLst>
                    <a:ext uri="{9D8B030D-6E8A-4147-A177-3AD203B41FA5}">
                      <a16:colId xmlns:a16="http://schemas.microsoft.com/office/drawing/2014/main" val="44647165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817595497"/>
                    </a:ext>
                  </a:extLst>
                </a:gridCol>
              </a:tblGrid>
              <a:tr h="353084"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marL="103414" marR="103414" marT="51707" marB="51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eDAA</a:t>
                      </a:r>
                    </a:p>
                  </a:txBody>
                  <a:tcPr marL="103414" marR="103414" marT="51707" marB="51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LBT with CCA trigger</a:t>
                      </a:r>
                    </a:p>
                  </a:txBody>
                  <a:tcPr marL="103414" marR="103414" marT="51707" marB="51707"/>
                </a:tc>
                <a:extLst>
                  <a:ext uri="{0D108BD9-81ED-4DB2-BD59-A6C34878D82A}">
                    <a16:rowId xmlns:a16="http://schemas.microsoft.com/office/drawing/2014/main" val="3328836303"/>
                  </a:ext>
                </a:extLst>
              </a:tr>
              <a:tr h="327863"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% of beacons received</a:t>
                      </a:r>
                    </a:p>
                  </a:txBody>
                  <a:tcPr marL="103414" marR="103414" marT="51707" marB="51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91.5%</a:t>
                      </a:r>
                    </a:p>
                  </a:txBody>
                  <a:tcPr marL="103414" marR="103414" marT="51707" marB="51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99%</a:t>
                      </a:r>
                    </a:p>
                  </a:txBody>
                  <a:tcPr marL="103414" marR="103414" marT="51707" marB="51707"/>
                </a:tc>
                <a:extLst>
                  <a:ext uri="{0D108BD9-81ED-4DB2-BD59-A6C34878D82A}">
                    <a16:rowId xmlns:a16="http://schemas.microsoft.com/office/drawing/2014/main" val="1876024425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1FAB842-5C20-6E5C-201A-07FE34BB4A8E}"/>
              </a:ext>
            </a:extLst>
          </p:cNvPr>
          <p:cNvSpPr txBox="1">
            <a:spLocks/>
          </p:cNvSpPr>
          <p:nvPr/>
        </p:nvSpPr>
        <p:spPr bwMode="auto">
          <a:xfrm>
            <a:off x="681037" y="4718711"/>
            <a:ext cx="7856537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/>
              <a:t>While eDAA results in higher number of collisions with beacons, there were no occurrences where two or more consecutive beacons were not received by the Wi-Fi (non-AP) STA.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1A6400A-1391-9075-CF06-2143A278F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6604" y="1794380"/>
            <a:ext cx="2376813" cy="1782610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34158E6E-0418-2FDB-AFF1-464265A4AB51}"/>
              </a:ext>
            </a:extLst>
          </p:cNvPr>
          <p:cNvGrpSpPr/>
          <p:nvPr/>
        </p:nvGrpSpPr>
        <p:grpSpPr>
          <a:xfrm>
            <a:off x="6852578" y="3794083"/>
            <a:ext cx="1684996" cy="746337"/>
            <a:chOff x="6852578" y="3794083"/>
            <a:chExt cx="1684996" cy="74633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1AD6A8F-F80E-3253-4DDE-49E112A6424D}"/>
                </a:ext>
              </a:extLst>
            </p:cNvPr>
            <p:cNvSpPr txBox="1"/>
            <p:nvPr/>
          </p:nvSpPr>
          <p:spPr>
            <a:xfrm>
              <a:off x="6852578" y="4225072"/>
              <a:ext cx="526106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>
                  <a:solidFill>
                    <a:schemeClr val="tx1"/>
                  </a:solidFill>
                </a:rPr>
                <a:t>Bluetooth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AF6FC24-F7BB-3BBE-383C-086153B09E97}"/>
                </a:ext>
              </a:extLst>
            </p:cNvPr>
            <p:cNvGrpSpPr/>
            <p:nvPr/>
          </p:nvGrpSpPr>
          <p:grpSpPr>
            <a:xfrm>
              <a:off x="7041736" y="3794083"/>
              <a:ext cx="1495838" cy="746337"/>
              <a:chOff x="6946925" y="1652557"/>
              <a:chExt cx="1495838" cy="746337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5200564-261B-3FE5-1E4E-5F30CFA4117C}"/>
                  </a:ext>
                </a:extLst>
              </p:cNvPr>
              <p:cNvSpPr/>
              <p:nvPr/>
            </p:nvSpPr>
            <p:spPr>
              <a:xfrm>
                <a:off x="7423204" y="1813278"/>
                <a:ext cx="254385" cy="100997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19F7D23-CF8F-2F80-27CF-97E92D1C07A9}"/>
                  </a:ext>
                </a:extLst>
              </p:cNvPr>
              <p:cNvCxnSpPr/>
              <p:nvPr/>
            </p:nvCxnSpPr>
            <p:spPr>
              <a:xfrm>
                <a:off x="7013688" y="1910954"/>
                <a:ext cx="1411856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B78D1B8-D818-B80A-7401-C197F46E0F7B}"/>
                  </a:ext>
                </a:extLst>
              </p:cNvPr>
              <p:cNvCxnSpPr/>
              <p:nvPr/>
            </p:nvCxnSpPr>
            <p:spPr>
              <a:xfrm>
                <a:off x="7030907" y="2225862"/>
                <a:ext cx="1411856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D406A27-603D-C595-B2AB-DA5A360C2EA4}"/>
                  </a:ext>
                </a:extLst>
              </p:cNvPr>
              <p:cNvSpPr/>
              <p:nvPr/>
            </p:nvSpPr>
            <p:spPr>
              <a:xfrm>
                <a:off x="7219170" y="2123560"/>
                <a:ext cx="1029092" cy="100777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A2C38DD-1761-6A1B-8F9D-BFE4A19404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23204" y="1910954"/>
                <a:ext cx="0" cy="215707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A5D88F6B-0CC5-AB00-DF61-1B38992930DA}"/>
                  </a:ext>
                </a:extLst>
              </p:cNvPr>
              <p:cNvCxnSpPr/>
              <p:nvPr/>
            </p:nvCxnSpPr>
            <p:spPr>
              <a:xfrm>
                <a:off x="7677589" y="1910954"/>
                <a:ext cx="0" cy="215707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7420DC3C-6B0A-804E-E3FB-DCC0706AD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23204" y="1970977"/>
                <a:ext cx="25438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AD45DA3-0FBE-C5BB-089D-0C8A606C76B4}"/>
                  </a:ext>
                </a:extLst>
              </p:cNvPr>
              <p:cNvSpPr txBox="1"/>
              <p:nvPr/>
            </p:nvSpPr>
            <p:spPr>
              <a:xfrm>
                <a:off x="7338379" y="1652557"/>
                <a:ext cx="449162" cy="1962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75">
                    <a:solidFill>
                      <a:schemeClr val="tx1"/>
                    </a:solidFill>
                  </a:rPr>
                  <a:t>20MHz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577E05-52C2-96D1-EE99-09E1BD5F3F53}"/>
                  </a:ext>
                </a:extLst>
              </p:cNvPr>
              <p:cNvSpPr txBox="1"/>
              <p:nvPr/>
            </p:nvSpPr>
            <p:spPr>
              <a:xfrm>
                <a:off x="7475060" y="2202686"/>
                <a:ext cx="492443" cy="1962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75">
                    <a:solidFill>
                      <a:schemeClr val="tx1"/>
                    </a:solidFill>
                  </a:rPr>
                  <a:t>160MHz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8680745-F2B5-795F-7B46-78A5120FEDA0}"/>
                  </a:ext>
                </a:extLst>
              </p:cNvPr>
              <p:cNvSpPr txBox="1"/>
              <p:nvPr/>
            </p:nvSpPr>
            <p:spPr>
              <a:xfrm>
                <a:off x="6946925" y="1756051"/>
                <a:ext cx="391454" cy="1962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75">
                    <a:solidFill>
                      <a:schemeClr val="tx1"/>
                    </a:solidFill>
                  </a:rPr>
                  <a:t>Wi-Fi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8ADC95F-DBD0-6E4B-CC63-FB77270267DE}"/>
                  </a:ext>
                </a:extLst>
              </p:cNvPr>
              <p:cNvSpPr txBox="1"/>
              <p:nvPr/>
            </p:nvSpPr>
            <p:spPr>
              <a:xfrm>
                <a:off x="7635938" y="1880939"/>
                <a:ext cx="492443" cy="196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75">
                    <a:solidFill>
                      <a:schemeClr val="tx1"/>
                    </a:solidFill>
                  </a:rPr>
                  <a:t>Overlap</a:t>
                </a:r>
              </a:p>
            </p:txBody>
          </p: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C46A4B1-8238-8915-560E-B001B6AE6622}"/>
              </a:ext>
            </a:extLst>
          </p:cNvPr>
          <p:cNvSpPr txBox="1"/>
          <p:nvPr/>
        </p:nvSpPr>
        <p:spPr>
          <a:xfrm>
            <a:off x="7576192" y="1789084"/>
            <a:ext cx="612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/>
                </a:solidFill>
              </a:rPr>
              <a:t>Wi-Fi AP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A1185F5-19A7-7BB4-B8F2-103ABCD55A63}"/>
              </a:ext>
            </a:extLst>
          </p:cNvPr>
          <p:cNvSpPr txBox="1"/>
          <p:nvPr/>
        </p:nvSpPr>
        <p:spPr>
          <a:xfrm>
            <a:off x="7313981" y="3136368"/>
            <a:ext cx="47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/>
                </a:solidFill>
              </a:rPr>
              <a:t>Wi-Fi STA</a:t>
            </a:r>
          </a:p>
        </p:txBody>
      </p:sp>
    </p:spTree>
    <p:extLst>
      <p:ext uri="{BB962C8B-B14F-4D97-AF65-F5344CB8AC3E}">
        <p14:creationId xmlns:p14="http://schemas.microsoft.com/office/powerpoint/2010/main" val="157955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CFECF5-9C85-51E7-03B4-1302A438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01BBF-7356-A175-0AF3-4793395F8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LBT with CCA trigger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Unable to meet the Bluetooth latency requirement in the case of 50% spectrum overlap. With growing overlap, the latency will likely become worse.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Still seen with newly suggested LBT  3+3/24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While the performance for full-buffer Wi-Fi is good, Wi-Fi latency is impacted for low duty-cycle Wi-Fi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No impact on beacon-only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eDAA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Better for Bluetooth performance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Significant throughput impact on Wi-Fi specifically when detection is not reliable e.g., low duty-cycle Wi-Fi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Coexistence with Wi-Fi can be improved by a more robust restoration procedure. This results in better Wi-Fi throughput and latency.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Slightly higher impact on beacon-only transmission, but may not be significant enough causing loss of connection</a:t>
            </a: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C0E2-813B-633E-761F-5022D23652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59A6CB-3CB0-8CD8-2E81-6667EB03FD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6FD16-431C-2456-797D-070EF3E5CB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</p:spTree>
    <p:extLst>
      <p:ext uri="{BB962C8B-B14F-4D97-AF65-F5344CB8AC3E}">
        <p14:creationId xmlns:p14="http://schemas.microsoft.com/office/powerpoint/2010/main" val="183602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A2B5E-F2C8-5923-03BF-A408E9158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74CA-FED9-63D8-C348-960A0BB6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Agreement on realistic simulation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Wi-Fi traffic load: Low duty cycle (5-10%), medium duty cycle (50-60%) and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Bluetooth low energy traffic pattern: Based on realistic cases such as gaming audio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Network topologies: Capturing mutual impact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Agreement on performance metrics for Bluetooth and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Detection accuracy and speed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Energy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Rethink Frequency hopping kernel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Impact of the latency associated with channel map update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2000" b="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47F0E-7286-FBFF-F626-44D4F9B0DB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788C2-C5BB-DFDE-B6A1-FC1912B1D7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C64F63-8A16-7884-0C38-0F5A21212E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657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sz="1200" b="0" dirty="0"/>
              <a:t>[1]  Bluetooth SIG bt_sig_nb_with_lbt_qualcomm_september_2023_budapest_r1</a:t>
            </a:r>
          </a:p>
          <a:p>
            <a:pPr marL="0" indent="0"/>
            <a:r>
              <a:rPr lang="en-US" sz="1200" b="0" dirty="0"/>
              <a:t>[2]  IEEE 11-23-1279-coex-00, IEEE Berlin, July 2023 </a:t>
            </a:r>
          </a:p>
          <a:p>
            <a:pPr marL="0" indent="0"/>
            <a:r>
              <a:rPr lang="en-US" sz="1200" b="0" dirty="0"/>
              <a:t>[3]  BRAN(21)109h004r2_EN_303_687_NB_Proposals_for_DAA_Optimisation</a:t>
            </a:r>
          </a:p>
          <a:p>
            <a:pPr marL="0" indent="0"/>
            <a:r>
              <a:rPr lang="en-US" sz="1200" b="0" dirty="0"/>
              <a:t>[4]  BRAN(21)109h007_NB_coexistence_with_WB_in_6_GHz</a:t>
            </a:r>
          </a:p>
          <a:p>
            <a:pPr marL="0" indent="0"/>
            <a:endParaRPr lang="en-US" sz="12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Ratnesh Kumbhkar, Intel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B97F3-28E7-0944-6D68-F3927E91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setup</a:t>
            </a:r>
          </a:p>
        </p:txBody>
      </p:sp>
      <p:sp>
        <p:nvSpPr>
          <p:cNvPr id="24" name="Text Box: Body">
            <a:extLst>
              <a:ext uri="{FF2B5EF4-FFF2-40B4-BE49-F238E27FC236}">
                <a16:creationId xmlns:a16="http://schemas.microsoft.com/office/drawing/2014/main" id="{AF478050-3936-2DFF-4E22-42C225231A89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774627" y="1653819"/>
            <a:ext cx="2830388" cy="270290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sz="1100" dirty="0">
                <a:solidFill>
                  <a:schemeClr val="tx1"/>
                </a:solidFill>
              </a:rPr>
              <a:t>Bluetooth: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Low Energy (LE) 2M PHY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Gaming audio: 2 earbuds</a:t>
            </a:r>
          </a:p>
          <a:p>
            <a:pPr marL="57150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 earbud contains mic</a:t>
            </a:r>
          </a:p>
          <a:p>
            <a:pPr marL="57150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 earbud has inertial measurement unit (IMU) sensor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Tx power: 14 dBm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ISO interval = 7.5ms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Max latency = 15ms (2×ISO)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Number of subevents, NSE = 2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 main TX + 3 retry opportunities</a:t>
            </a:r>
          </a:p>
          <a:p>
            <a:pPr marL="57150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Total 4 attempts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Number of channels = 80 (each channel 2MHz wide)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Total hopping BW = 160MHz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Bi-directional traffic</a:t>
            </a:r>
          </a:p>
          <a:p>
            <a:pPr marL="0" indent="0">
              <a:spcBef>
                <a:spcPts val="0"/>
              </a:spcBef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D444E0-403E-5B7D-0222-5A63D68B11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F07670-141E-67A6-50BC-0CDAA6715C4E}"/>
              </a:ext>
            </a:extLst>
          </p:cNvPr>
          <p:cNvSpPr txBox="1"/>
          <p:nvPr/>
        </p:nvSpPr>
        <p:spPr>
          <a:xfrm>
            <a:off x="6757767" y="2083546"/>
            <a:ext cx="526106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>
                <a:solidFill>
                  <a:schemeClr val="tx1"/>
                </a:solidFill>
              </a:rPr>
              <a:t>Bluetooth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14D479E-E149-350B-3BDB-98BD17978C97}"/>
              </a:ext>
            </a:extLst>
          </p:cNvPr>
          <p:cNvGrpSpPr/>
          <p:nvPr/>
        </p:nvGrpSpPr>
        <p:grpSpPr>
          <a:xfrm>
            <a:off x="6946925" y="1665145"/>
            <a:ext cx="1495838" cy="733749"/>
            <a:chOff x="6946925" y="1665145"/>
            <a:chExt cx="1495838" cy="73374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660D4D4-E4EB-FC48-AF29-844EBF7B0999}"/>
                </a:ext>
              </a:extLst>
            </p:cNvPr>
            <p:cNvSpPr/>
            <p:nvPr/>
          </p:nvSpPr>
          <p:spPr>
            <a:xfrm>
              <a:off x="7423204" y="1811974"/>
              <a:ext cx="559837" cy="1023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30DAB82-65D7-B36F-B77B-84424772861D}"/>
                </a:ext>
              </a:extLst>
            </p:cNvPr>
            <p:cNvCxnSpPr/>
            <p:nvPr/>
          </p:nvCxnSpPr>
          <p:spPr>
            <a:xfrm>
              <a:off x="7013688" y="1910954"/>
              <a:ext cx="1411856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3D17F3E-10C5-A39B-9B35-E1CBF23411A0}"/>
                </a:ext>
              </a:extLst>
            </p:cNvPr>
            <p:cNvCxnSpPr/>
            <p:nvPr/>
          </p:nvCxnSpPr>
          <p:spPr>
            <a:xfrm>
              <a:off x="7030907" y="2225862"/>
              <a:ext cx="1411856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4D90E96-5DC4-9803-62AC-1DA638F9C801}"/>
                </a:ext>
              </a:extLst>
            </p:cNvPr>
            <p:cNvSpPr/>
            <p:nvPr/>
          </p:nvSpPr>
          <p:spPr>
            <a:xfrm>
              <a:off x="7219170" y="2123560"/>
              <a:ext cx="1029092" cy="10077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604C4EA-2432-0398-8FDB-BA58665D63FB}"/>
                </a:ext>
              </a:extLst>
            </p:cNvPr>
            <p:cNvCxnSpPr>
              <a:cxnSpLocks/>
            </p:cNvCxnSpPr>
            <p:nvPr/>
          </p:nvCxnSpPr>
          <p:spPr>
            <a:xfrm>
              <a:off x="7423204" y="1910954"/>
              <a:ext cx="0" cy="215707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80CDFF4-87BF-9B3B-EB95-D925182D02BF}"/>
                </a:ext>
              </a:extLst>
            </p:cNvPr>
            <p:cNvCxnSpPr/>
            <p:nvPr/>
          </p:nvCxnSpPr>
          <p:spPr>
            <a:xfrm>
              <a:off x="7974280" y="1910954"/>
              <a:ext cx="0" cy="215707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FA876F2-F545-45B8-896F-DC4665F943CA}"/>
                </a:ext>
              </a:extLst>
            </p:cNvPr>
            <p:cNvCxnSpPr/>
            <p:nvPr/>
          </p:nvCxnSpPr>
          <p:spPr>
            <a:xfrm>
              <a:off x="7423204" y="1970977"/>
              <a:ext cx="5510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804E1-58A1-27C3-DFAC-7E927BA463F8}"/>
                </a:ext>
              </a:extLst>
            </p:cNvPr>
            <p:cNvSpPr txBox="1"/>
            <p:nvPr/>
          </p:nvSpPr>
          <p:spPr>
            <a:xfrm>
              <a:off x="7501033" y="1665145"/>
              <a:ext cx="449162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>
                  <a:solidFill>
                    <a:schemeClr val="tx1"/>
                  </a:solidFill>
                </a:rPr>
                <a:t>80MHz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CF10955-C52A-A06D-36BB-EB2BB942E51F}"/>
                </a:ext>
              </a:extLst>
            </p:cNvPr>
            <p:cNvSpPr txBox="1"/>
            <p:nvPr/>
          </p:nvSpPr>
          <p:spPr>
            <a:xfrm>
              <a:off x="7475060" y="2202686"/>
              <a:ext cx="492443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>
                  <a:solidFill>
                    <a:schemeClr val="tx1"/>
                  </a:solidFill>
                </a:rPr>
                <a:t>160MHz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D8FEC6B-CC2A-ADDF-160F-ADAC6881C035}"/>
                </a:ext>
              </a:extLst>
            </p:cNvPr>
            <p:cNvSpPr txBox="1"/>
            <p:nvPr/>
          </p:nvSpPr>
          <p:spPr>
            <a:xfrm>
              <a:off x="6946925" y="1756051"/>
              <a:ext cx="391454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>
                  <a:solidFill>
                    <a:schemeClr val="tx1"/>
                  </a:solidFill>
                </a:rPr>
                <a:t>Wi-Fi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A44BE2-488D-DF69-DCA1-9CAB30B61281}"/>
                </a:ext>
              </a:extLst>
            </p:cNvPr>
            <p:cNvSpPr txBox="1"/>
            <p:nvPr/>
          </p:nvSpPr>
          <p:spPr>
            <a:xfrm>
              <a:off x="7505759" y="1942238"/>
              <a:ext cx="492443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75">
                  <a:solidFill>
                    <a:schemeClr val="tx1"/>
                  </a:solidFill>
                </a:rPr>
                <a:t>Overlap</a:t>
              </a:r>
            </a:p>
          </p:txBody>
        </p:sp>
      </p:grpSp>
      <p:sp>
        <p:nvSpPr>
          <p:cNvPr id="20" name="Text Box: Body">
            <a:extLst>
              <a:ext uri="{FF2B5EF4-FFF2-40B4-BE49-F238E27FC236}">
                <a16:creationId xmlns:a16="http://schemas.microsoft.com/office/drawing/2014/main" id="{5D91FCD0-D481-3534-AB12-64CF95167998}"/>
              </a:ext>
            </a:extLst>
          </p:cNvPr>
          <p:cNvSpPr txBox="1">
            <a:spLocks noChangeAspect="1"/>
          </p:cNvSpPr>
          <p:nvPr/>
        </p:nvSpPr>
        <p:spPr>
          <a:xfrm>
            <a:off x="3897324" y="1653819"/>
            <a:ext cx="2830388" cy="195477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b="1" dirty="0"/>
              <a:t>Wi-Fi: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1 AP, 1STA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Tx power: 20 dBm at AP/STA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MCS11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Single stream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One directional traffic 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Traffic load: Full buffer or 60% constant bit rate, or, beacon-only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TXOP duration ≈ 5ms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Bandwidth = 80MHz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Transmission starts at time=3s</a:t>
            </a:r>
          </a:p>
        </p:txBody>
      </p:sp>
      <p:sp>
        <p:nvSpPr>
          <p:cNvPr id="27" name="Text Box: Body">
            <a:extLst>
              <a:ext uri="{FF2B5EF4-FFF2-40B4-BE49-F238E27FC236}">
                <a16:creationId xmlns:a16="http://schemas.microsoft.com/office/drawing/2014/main" id="{E4953FF7-6F19-E63C-1395-7C37423229B4}"/>
              </a:ext>
            </a:extLst>
          </p:cNvPr>
          <p:cNvSpPr txBox="1">
            <a:spLocks noChangeAspect="1"/>
          </p:cNvSpPr>
          <p:nvPr/>
        </p:nvSpPr>
        <p:spPr>
          <a:xfrm>
            <a:off x="3893394" y="3505200"/>
            <a:ext cx="4461809" cy="13735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b="1"/>
              <a:t>Channel model:</a:t>
            </a:r>
          </a:p>
          <a:p>
            <a:pPr>
              <a:spcBef>
                <a:spcPts val="0"/>
              </a:spcBef>
            </a:pPr>
            <a:r>
              <a:rPr lang="en-US" sz="1100"/>
              <a:t>AWGN channel with a breakpoint at 5 m</a:t>
            </a:r>
          </a:p>
          <a:p>
            <a:pPr>
              <a:spcBef>
                <a:spcPts val="0"/>
              </a:spcBef>
            </a:pPr>
            <a:r>
              <a:rPr lang="en-US" sz="1100"/>
              <a:t>pathloss = 40.05 + 20log10(f/2.4) + 20log10(min(d, b)) + (d &gt; b) * (35log10(d/b))</a:t>
            </a:r>
          </a:p>
          <a:p>
            <a:pPr>
              <a:spcBef>
                <a:spcPts val="0"/>
              </a:spcBef>
            </a:pPr>
            <a:r>
              <a:rPr lang="en-US" sz="1100"/>
              <a:t>where f = 5.18 GHz, d = distance, b = breakpoint = 5 m</a:t>
            </a:r>
          </a:p>
          <a:p>
            <a:pPr>
              <a:spcBef>
                <a:spcPts val="0"/>
              </a:spcBef>
            </a:pPr>
            <a:endParaRPr lang="en-US" sz="1100" b="1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03D05EC4-0AA9-4075-736D-34B3B76CE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982C2FBF-EFFB-4421-FFC2-F274D56F5B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9F7995C-83B3-5320-A85F-D5A93C23C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74627" y="4486843"/>
            <a:ext cx="4322696" cy="195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2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8D36B-8481-3BAB-4454-293A7A2B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+ Multiple Bluetooth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7E7E9B-E05D-8CED-756E-42CA989626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1750" y="1839449"/>
            <a:ext cx="4000500" cy="3000375"/>
          </a:xfr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16BF3BC-04A4-72E2-357E-04B488B7DC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78F03EE-25AD-84DB-55C8-789617DC3BFA}"/>
              </a:ext>
            </a:extLst>
          </p:cNvPr>
          <p:cNvCxnSpPr>
            <a:cxnSpLocks/>
          </p:cNvCxnSpPr>
          <p:nvPr/>
        </p:nvCxnSpPr>
        <p:spPr>
          <a:xfrm>
            <a:off x="4649189" y="2602169"/>
            <a:ext cx="0" cy="187927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BDEDFC1-AD6A-6E43-A764-E4FF5A967D78}"/>
              </a:ext>
            </a:extLst>
          </p:cNvPr>
          <p:cNvSpPr txBox="1"/>
          <p:nvPr/>
        </p:nvSpPr>
        <p:spPr>
          <a:xfrm>
            <a:off x="4379767" y="2239275"/>
            <a:ext cx="612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/>
                </a:solidFill>
              </a:rPr>
              <a:t>Wi-Fi 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1CB65-FC38-B51F-B00B-E0D72656B186}"/>
              </a:ext>
            </a:extLst>
          </p:cNvPr>
          <p:cNvSpPr txBox="1"/>
          <p:nvPr/>
        </p:nvSpPr>
        <p:spPr>
          <a:xfrm>
            <a:off x="4417621" y="4305437"/>
            <a:ext cx="7904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/>
                </a:solidFill>
              </a:rPr>
              <a:t>Wi-Fi STA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FBAAA9-1524-3B13-4CC1-9CC4909EAF1A}"/>
              </a:ext>
            </a:extLst>
          </p:cNvPr>
          <p:cNvSpPr txBox="1"/>
          <p:nvPr/>
        </p:nvSpPr>
        <p:spPr>
          <a:xfrm>
            <a:off x="3053443" y="3782923"/>
            <a:ext cx="9054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/>
                </a:solidFill>
              </a:rPr>
              <a:t>Bluetooth peripheral with 2 earbuds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D3A94A-C227-5A62-BC84-0FEE7F283EB3}"/>
              </a:ext>
            </a:extLst>
          </p:cNvPr>
          <p:cNvSpPr txBox="1"/>
          <p:nvPr/>
        </p:nvSpPr>
        <p:spPr>
          <a:xfrm>
            <a:off x="3155403" y="1893026"/>
            <a:ext cx="905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/>
                </a:solidFill>
              </a:rPr>
              <a:t>Bluetooth central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02FB66-B94E-9EA2-B00C-CEB32338BF44}"/>
              </a:ext>
            </a:extLst>
          </p:cNvPr>
          <p:cNvSpPr txBox="1"/>
          <p:nvPr/>
        </p:nvSpPr>
        <p:spPr>
          <a:xfrm>
            <a:off x="4417621" y="4677676"/>
            <a:ext cx="467711" cy="2077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825">
                <a:solidFill>
                  <a:schemeClr val="tx2"/>
                </a:solidFill>
              </a:rPr>
              <a:t>meters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A9FA03-371E-C544-1210-2646BD6A117B}"/>
              </a:ext>
            </a:extLst>
          </p:cNvPr>
          <p:cNvSpPr txBox="1"/>
          <p:nvPr/>
        </p:nvSpPr>
        <p:spPr>
          <a:xfrm rot="16200000">
            <a:off x="2596149" y="3227688"/>
            <a:ext cx="467711" cy="20774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825">
                <a:solidFill>
                  <a:schemeClr val="tx2"/>
                </a:solidFill>
              </a:rPr>
              <a:t>meters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D00F00-14E5-770A-8968-01BAA8F37A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1A96B-144E-9308-5C57-071AF184B3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</p:spTree>
    <p:extLst>
      <p:ext uri="{BB962C8B-B14F-4D97-AF65-F5344CB8AC3E}">
        <p14:creationId xmlns:p14="http://schemas.microsoft.com/office/powerpoint/2010/main" val="214516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5DAE04-4D15-25C7-7D8F-0F3BB7F57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Listen-Before-Talk (LBT) with CCA trigger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03C9ACE-9586-ABAD-1BE7-8735439EE0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0083" y="2343150"/>
            <a:ext cx="3742643" cy="3084910"/>
          </a:xfrm>
          <a:ln>
            <a:solidFill>
              <a:schemeClr val="tx1"/>
            </a:solidFill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9CED55-9102-8365-6FB3-163BEFEF2F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F16C9-2505-F16B-8BA6-58E941E8AF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5D5A5-18A3-4503-E443-4AAE05E233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389009-30AF-D71F-9FA4-E53095ED10E8}"/>
              </a:ext>
            </a:extLst>
          </p:cNvPr>
          <p:cNvSpPr txBox="1"/>
          <p:nvPr/>
        </p:nvSpPr>
        <p:spPr>
          <a:xfrm>
            <a:off x="6956713" y="2990419"/>
            <a:ext cx="1620242" cy="11835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788" dirty="0">
                <a:solidFill>
                  <a:schemeClr val="tx1"/>
                </a:solidFill>
              </a:rPr>
              <a:t>LBT parameters: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 dirty="0">
                <a:solidFill>
                  <a:schemeClr val="tx1"/>
                </a:solidFill>
              </a:rPr>
              <a:t>Trigger threshold = 3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 dirty="0">
                <a:solidFill>
                  <a:schemeClr val="tx1"/>
                </a:solidFill>
              </a:rPr>
              <a:t>When the threshold of 3 is reached, 3 more is added to CCA-busy for additional hysteresis.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 dirty="0">
                <a:solidFill>
                  <a:schemeClr val="tx1"/>
                </a:solidFill>
              </a:rPr>
              <a:t>Trigger count is capped at 24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 dirty="0">
                <a:solidFill>
                  <a:schemeClr val="tx1"/>
                </a:solidFill>
              </a:rPr>
              <a:t>The above set of parameters is referred to as 3+3/24 [1]</a:t>
            </a:r>
          </a:p>
        </p:txBody>
      </p:sp>
    </p:spTree>
    <p:extLst>
      <p:ext uri="{BB962C8B-B14F-4D97-AF65-F5344CB8AC3E}">
        <p14:creationId xmlns:p14="http://schemas.microsoft.com/office/powerpoint/2010/main" val="392507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E7BB-FD44-1236-7804-9A7DD7A1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LBT with CCA trigger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EE7FD2-CD0D-EDE2-9DA0-A1B7E9DE7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043" y="2304679"/>
            <a:ext cx="2013743" cy="1510307"/>
          </a:xfrm>
          <a:ln>
            <a:noFill/>
          </a:ln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AD9F2F-F62B-D6BE-F0BD-BD17359364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0B11CA-7154-2F6C-DD33-294B9EC86E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9328" y="3817060"/>
            <a:ext cx="2009174" cy="15068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8A664A-4789-9D1A-E27F-396154D2B8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98665" y="2308071"/>
            <a:ext cx="2013744" cy="1510308"/>
          </a:xfrm>
          <a:prstGeom prst="rect">
            <a:avLst/>
          </a:prstGeom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4E23B9-A05F-D324-0030-3FE5592872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3889" y="3820092"/>
            <a:ext cx="2009177" cy="15068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9D540-C0E8-B10D-86A2-90D4450813CA}"/>
              </a:ext>
            </a:extLst>
          </p:cNvPr>
          <p:cNvSpPr txBox="1">
            <a:spLocks/>
          </p:cNvSpPr>
          <p:nvPr/>
        </p:nvSpPr>
        <p:spPr>
          <a:xfrm>
            <a:off x="628651" y="1695451"/>
            <a:ext cx="3557402" cy="211856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/>
              <a:t>Full buffer Wi-Fi</a:t>
            </a:r>
          </a:p>
          <a:p>
            <a:r>
              <a:rPr lang="en-US" sz="1500"/>
              <a:t>Observations</a:t>
            </a:r>
          </a:p>
          <a:p>
            <a:pPr lvl="1"/>
            <a:r>
              <a:rPr lang="en-US" sz="1200"/>
              <a:t>Considerably adverse impact on Bluetooth latency with 50% spectrum overlap. Higher overlap would further degrade the performance</a:t>
            </a:r>
          </a:p>
          <a:p>
            <a:pPr lvl="1"/>
            <a:r>
              <a:rPr lang="en-US" sz="1200"/>
              <a:t>Wi-Fi transmission is not impacted, as Bluetooth defers the transmission in Wi-Fi occupied channels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DFD862-5DE7-7CF5-2C48-DE825AB842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928464" y="1529313"/>
            <a:ext cx="1481983" cy="7270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75FCF1F-40DB-4B7B-404D-53E4A175B5A5}"/>
              </a:ext>
            </a:extLst>
          </p:cNvPr>
          <p:cNvSpPr txBox="1"/>
          <p:nvPr/>
        </p:nvSpPr>
        <p:spPr>
          <a:xfrm>
            <a:off x="7323819" y="4804853"/>
            <a:ext cx="5538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tx1"/>
                </a:solidFill>
              </a:rPr>
              <a:t>Wi-Fi starts at ~3s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97A366-1BBD-8340-1F2F-184B621671BA}"/>
              </a:ext>
            </a:extLst>
          </p:cNvPr>
          <p:cNvSpPr txBox="1"/>
          <p:nvPr/>
        </p:nvSpPr>
        <p:spPr>
          <a:xfrm>
            <a:off x="5705137" y="2556743"/>
            <a:ext cx="6308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Some packets did not get transmitted at all resulting in </a:t>
            </a:r>
            <a:r>
              <a:rPr lang="en-US" sz="600" b="1">
                <a:solidFill>
                  <a:srgbClr val="FF0000"/>
                </a:solidFill>
              </a:rPr>
              <a:t>glitches</a:t>
            </a:r>
            <a:endParaRPr lang="en-US" sz="600">
              <a:solidFill>
                <a:srgbClr val="FF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F89035-4DB8-559A-B495-C0DF550119C3}"/>
              </a:ext>
            </a:extLst>
          </p:cNvPr>
          <p:cNvSpPr/>
          <p:nvPr/>
        </p:nvSpPr>
        <p:spPr>
          <a:xfrm>
            <a:off x="6224819" y="2358398"/>
            <a:ext cx="169223" cy="198345"/>
          </a:xfrm>
          <a:prstGeom prst="ellipse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8627425-0758-253E-5217-F584F4CFDCD6}"/>
              </a:ext>
            </a:extLst>
          </p:cNvPr>
          <p:cNvCxnSpPr>
            <a:endCxn id="15" idx="3"/>
          </p:cNvCxnSpPr>
          <p:nvPr/>
        </p:nvCxnSpPr>
        <p:spPr>
          <a:xfrm flipV="1">
            <a:off x="6100127" y="2527696"/>
            <a:ext cx="149474" cy="62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40E83D4-16B0-B9F5-A2E4-5F3EEBF5F8B1}"/>
              </a:ext>
            </a:extLst>
          </p:cNvPr>
          <p:cNvSpPr txBox="1"/>
          <p:nvPr/>
        </p:nvSpPr>
        <p:spPr>
          <a:xfrm>
            <a:off x="4959254" y="3059833"/>
            <a:ext cx="74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Significant impact on Bluetooth latency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CF937B4-7F53-8EDF-2449-940C550DE44C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7264247" y="4943353"/>
            <a:ext cx="59572" cy="125545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C727829-3B38-CE91-9911-E112B3710D72}"/>
              </a:ext>
            </a:extLst>
          </p:cNvPr>
          <p:cNvSpPr txBox="1"/>
          <p:nvPr/>
        </p:nvSpPr>
        <p:spPr>
          <a:xfrm>
            <a:off x="7020975" y="3278641"/>
            <a:ext cx="1004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ysClr val="windowText" lastClr="000000"/>
                </a:solidFill>
              </a:rPr>
              <a:t>Bluetooth transmissions start with ~0.1s offset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655BC3C-8689-0AAC-99E8-559AF982F691}"/>
              </a:ext>
            </a:extLst>
          </p:cNvPr>
          <p:cNvCxnSpPr>
            <a:cxnSpLocks/>
          </p:cNvCxnSpPr>
          <p:nvPr/>
        </p:nvCxnSpPr>
        <p:spPr>
          <a:xfrm flipH="1">
            <a:off x="6879022" y="3392293"/>
            <a:ext cx="177959" cy="202847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44ECC60-81B7-D663-1AE0-10EB5864BB1A}"/>
              </a:ext>
            </a:extLst>
          </p:cNvPr>
          <p:cNvSpPr txBox="1"/>
          <p:nvPr/>
        </p:nvSpPr>
        <p:spPr>
          <a:xfrm>
            <a:off x="7523365" y="4278554"/>
            <a:ext cx="6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Wi-Fi throughput is not impacted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8A86C04-0283-56D7-3DDF-8A407D1F5B4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6400" y="3817059"/>
            <a:ext cx="2009177" cy="1506883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6C9E4903-58AA-D041-B84D-7AEE4DB9BC75}"/>
              </a:ext>
            </a:extLst>
          </p:cNvPr>
          <p:cNvSpPr txBox="1"/>
          <p:nvPr/>
        </p:nvSpPr>
        <p:spPr>
          <a:xfrm rot="5400000">
            <a:off x="8334718" y="2920252"/>
            <a:ext cx="835336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Bluetooth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10B6368-8D89-9F06-EE0F-6E88D670E77F}"/>
              </a:ext>
            </a:extLst>
          </p:cNvPr>
          <p:cNvSpPr txBox="1"/>
          <p:nvPr/>
        </p:nvSpPr>
        <p:spPr>
          <a:xfrm rot="5400000">
            <a:off x="8453668" y="4427527"/>
            <a:ext cx="597434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Wi-Fi</a:t>
            </a:r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846C6DD4-9E9D-720F-4E6E-9582231A0BAC}"/>
              </a:ext>
            </a:extLst>
          </p:cNvPr>
          <p:cNvSpPr/>
          <p:nvPr/>
        </p:nvSpPr>
        <p:spPr>
          <a:xfrm rot="10800000">
            <a:off x="8456612" y="2960822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8677353-6831-6949-5665-C99567B98A43}"/>
              </a:ext>
            </a:extLst>
          </p:cNvPr>
          <p:cNvSpPr/>
          <p:nvPr/>
        </p:nvSpPr>
        <p:spPr>
          <a:xfrm>
            <a:off x="4487860" y="2256324"/>
            <a:ext cx="3952328" cy="156205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2DA0DB-0279-B90E-06B1-122F56D7DF7F}"/>
              </a:ext>
            </a:extLst>
          </p:cNvPr>
          <p:cNvSpPr/>
          <p:nvPr/>
        </p:nvSpPr>
        <p:spPr>
          <a:xfrm>
            <a:off x="4487860" y="3816683"/>
            <a:ext cx="3952328" cy="151030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0A01C8-FE08-2C4C-7B41-0EB1EFA37EEE}"/>
              </a:ext>
            </a:extLst>
          </p:cNvPr>
          <p:cNvSpPr txBox="1"/>
          <p:nvPr/>
        </p:nvSpPr>
        <p:spPr>
          <a:xfrm>
            <a:off x="5194181" y="4224279"/>
            <a:ext cx="630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Wi-Fi latency is low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5454B16-9E9E-5DD4-9760-9762CF81BEB8}"/>
              </a:ext>
            </a:extLst>
          </p:cNvPr>
          <p:cNvCxnSpPr/>
          <p:nvPr/>
        </p:nvCxnSpPr>
        <p:spPr>
          <a:xfrm flipH="1" flipV="1">
            <a:off x="4872038" y="3986213"/>
            <a:ext cx="305786" cy="39303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D5EFFF4B-A507-619F-92D0-5FD91CD88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28671AD2-9080-F0B9-4D41-ACF3A0071E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AEFD03AB-6F67-D22C-F807-F29697E84020}"/>
              </a:ext>
            </a:extLst>
          </p:cNvPr>
          <p:cNvSpPr/>
          <p:nvPr/>
        </p:nvSpPr>
        <p:spPr>
          <a:xfrm rot="10800000">
            <a:off x="8456545" y="4474174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01190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E7BB-FD44-1236-7804-9A7DD7A1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LBT with CCA trigger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EE7FD2-CD0D-EDE2-9DA0-A1B7E9DE7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6" y="2308071"/>
            <a:ext cx="2013743" cy="1510307"/>
          </a:xfrm>
          <a:ln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1FC5C-6FB7-C031-BCF1-33AC552F3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0B11CA-7154-2F6C-DD33-294B9EC86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0146" y="3820092"/>
            <a:ext cx="2009174" cy="15068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8A664A-4789-9D1A-E27F-396154D2B8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8621" y="2308640"/>
            <a:ext cx="2012221" cy="1509166"/>
          </a:xfrm>
          <a:prstGeom prst="rect">
            <a:avLst/>
          </a:prstGeom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4E23B9-A05F-D324-0030-3FE5592872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6" y="3818379"/>
            <a:ext cx="2013744" cy="15103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D8B4-003A-2BF0-9BA0-C4269FD23A8C}"/>
              </a:ext>
            </a:extLst>
          </p:cNvPr>
          <p:cNvSpPr txBox="1">
            <a:spLocks/>
          </p:cNvSpPr>
          <p:nvPr/>
        </p:nvSpPr>
        <p:spPr>
          <a:xfrm>
            <a:off x="628650" y="1695450"/>
            <a:ext cx="3859212" cy="219000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/>
              <a:t>Wi-Fi : </a:t>
            </a:r>
            <a:r>
              <a:rPr lang="en-US" sz="1500" b="1"/>
              <a:t>60% duty-cycle, constant bit rate</a:t>
            </a:r>
          </a:p>
          <a:p>
            <a:r>
              <a:rPr lang="en-US" sz="1500"/>
              <a:t>Observations:</a:t>
            </a:r>
          </a:p>
          <a:p>
            <a:pPr lvl="1"/>
            <a:r>
              <a:rPr lang="en-US" sz="1200"/>
              <a:t>With low-duty-cycle Wi-Fi, Bluetooth cannot always detect, and block Wi-Fi occupied channels</a:t>
            </a:r>
          </a:p>
          <a:p>
            <a:pPr lvl="1"/>
            <a:r>
              <a:rPr lang="en-US" sz="1200"/>
              <a:t>CCA-busy count keeps oscillating  due to gaps in Wi-Fi transmission</a:t>
            </a:r>
          </a:p>
          <a:p>
            <a:pPr lvl="1"/>
            <a:r>
              <a:rPr lang="en-US" sz="1200"/>
              <a:t>Bluetooth keeps capturing channels during gaps in Wi-Fi transmission, resulting in higher latency for Wi-Fi</a:t>
            </a:r>
            <a:endParaRPr lang="en-US" sz="1200" strike="sngStrik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97374B-C77D-E0FF-FE4D-562F3246FBB3}"/>
              </a:ext>
            </a:extLst>
          </p:cNvPr>
          <p:cNvSpPr txBox="1"/>
          <p:nvPr/>
        </p:nvSpPr>
        <p:spPr>
          <a:xfrm>
            <a:off x="7501372" y="4351208"/>
            <a:ext cx="72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Continuous impact on Wi-Fi throughput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F4519D1-E8A7-9F7E-57B8-7AACC9F54C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4117" y="3818378"/>
            <a:ext cx="2013744" cy="1510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8D038F6-B9E0-DF53-58FB-AB3D4E3A43FD}"/>
              </a:ext>
            </a:extLst>
          </p:cNvPr>
          <p:cNvSpPr txBox="1"/>
          <p:nvPr/>
        </p:nvSpPr>
        <p:spPr>
          <a:xfrm rot="5400000">
            <a:off x="8334718" y="2920252"/>
            <a:ext cx="835336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Bluetooth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7278A6-F27E-84E8-B52C-9F457C0C10E5}"/>
              </a:ext>
            </a:extLst>
          </p:cNvPr>
          <p:cNvSpPr txBox="1"/>
          <p:nvPr/>
        </p:nvSpPr>
        <p:spPr>
          <a:xfrm rot="5400000">
            <a:off x="8453668" y="4427527"/>
            <a:ext cx="597434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Wi-Fi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4B4B2A2-B1EF-5217-D321-EDC203F23E88}"/>
              </a:ext>
            </a:extLst>
          </p:cNvPr>
          <p:cNvSpPr txBox="1"/>
          <p:nvPr/>
        </p:nvSpPr>
        <p:spPr>
          <a:xfrm>
            <a:off x="5284959" y="4354629"/>
            <a:ext cx="58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Increased Wi-Fi latency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01F547-5B77-D8D3-E622-7E85B4141AB9}"/>
              </a:ext>
            </a:extLst>
          </p:cNvPr>
          <p:cNvSpPr/>
          <p:nvPr/>
        </p:nvSpPr>
        <p:spPr>
          <a:xfrm>
            <a:off x="4487860" y="2256324"/>
            <a:ext cx="3952328" cy="156205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4A4AE2-A50B-DF9B-2E03-BED452B6EE64}"/>
              </a:ext>
            </a:extLst>
          </p:cNvPr>
          <p:cNvSpPr txBox="1"/>
          <p:nvPr/>
        </p:nvSpPr>
        <p:spPr>
          <a:xfrm>
            <a:off x="5684201" y="2548864"/>
            <a:ext cx="6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Still resulting in some </a:t>
            </a:r>
            <a:r>
              <a:rPr lang="en-US" sz="600" b="1">
                <a:solidFill>
                  <a:srgbClr val="FF0000"/>
                </a:solidFill>
              </a:rPr>
              <a:t>glitches</a:t>
            </a:r>
            <a:endParaRPr lang="en-US" sz="600">
              <a:solidFill>
                <a:srgbClr val="FF0000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C04B1C8-1FA0-DAA7-562B-D6D50BCE6DF1}"/>
              </a:ext>
            </a:extLst>
          </p:cNvPr>
          <p:cNvSpPr/>
          <p:nvPr/>
        </p:nvSpPr>
        <p:spPr>
          <a:xfrm>
            <a:off x="6203883" y="2350518"/>
            <a:ext cx="169223" cy="198345"/>
          </a:xfrm>
          <a:prstGeom prst="ellipse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B3F84CF-E634-5A4E-E376-746CF03309ED}"/>
              </a:ext>
            </a:extLst>
          </p:cNvPr>
          <p:cNvCxnSpPr>
            <a:endCxn id="28" idx="3"/>
          </p:cNvCxnSpPr>
          <p:nvPr/>
        </p:nvCxnSpPr>
        <p:spPr>
          <a:xfrm flipV="1">
            <a:off x="6079191" y="2519816"/>
            <a:ext cx="149474" cy="62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F4648B30-AC89-F9FF-707D-106D95C0E9E9}"/>
              </a:ext>
            </a:extLst>
          </p:cNvPr>
          <p:cNvSpPr/>
          <p:nvPr/>
        </p:nvSpPr>
        <p:spPr>
          <a:xfrm>
            <a:off x="4487860" y="3816683"/>
            <a:ext cx="3952328" cy="151030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854C2D5-EAA9-F5B6-F015-E6B996BE4A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28231A3-8037-25DA-3B00-A05A4A30D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98D1433A-2073-7377-4201-6D06ACA442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928464" y="1529313"/>
            <a:ext cx="1481983" cy="727011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AA9EC970-ABFD-2D35-B22D-3CA4DBB54A41}"/>
              </a:ext>
            </a:extLst>
          </p:cNvPr>
          <p:cNvSpPr/>
          <p:nvPr/>
        </p:nvSpPr>
        <p:spPr>
          <a:xfrm rot="10800000">
            <a:off x="8456612" y="2960822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A0879498-E4AB-8EB7-B18C-D639C5BA7CA3}"/>
              </a:ext>
            </a:extLst>
          </p:cNvPr>
          <p:cNvSpPr/>
          <p:nvPr/>
        </p:nvSpPr>
        <p:spPr>
          <a:xfrm rot="10800000">
            <a:off x="8456545" y="4474174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5509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932814D-7A2F-3777-726D-A8F89B57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Enhanced Detect and Avoid (eDAA)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2C4715D-B3D3-2F57-16AF-B5E7E4F21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92154" y="2343150"/>
            <a:ext cx="3758502" cy="3084910"/>
          </a:xfrm>
          <a:ln>
            <a:solidFill>
              <a:schemeClr val="tx1"/>
            </a:solidFill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9DBAAC-4E76-4489-DF97-C76D88872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9902CF-3A10-DEB5-E93B-3C6801CA3888}"/>
              </a:ext>
            </a:extLst>
          </p:cNvPr>
          <p:cNvSpPr txBox="1"/>
          <p:nvPr/>
        </p:nvSpPr>
        <p:spPr>
          <a:xfrm>
            <a:off x="6956713" y="2990419"/>
            <a:ext cx="1620242" cy="13048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788">
                <a:solidFill>
                  <a:schemeClr val="tx1"/>
                </a:solidFill>
              </a:rPr>
              <a:t>eDAA parameters: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>
                <a:solidFill>
                  <a:schemeClr val="tx1"/>
                </a:solidFill>
              </a:rPr>
              <a:t>A separate 20MHz wideband scanner is used for signal detection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>
                <a:solidFill>
                  <a:schemeClr val="tx1"/>
                </a:solidFill>
              </a:rPr>
              <a:t>4 sweeps of Bluetooth hopping BW (in this case 160MHz) in 500ms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788">
                <a:solidFill>
                  <a:schemeClr val="tx1"/>
                </a:solidFill>
              </a:rPr>
              <a:t>Vacate a 20MHz band as soon as the band is found busy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A1B2F-2697-B7ED-B48C-FD414B9DA5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F09BB-9FC5-544E-E6D1-3E702BAA46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52188223-35F0-D166-4D36-A7EA576D6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978152" y="4331358"/>
            <a:ext cx="1481983" cy="72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958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E7BB-FD44-1236-7804-9A7DD7A1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eDAA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EE7FD2-CD0D-EDE2-9DA0-A1B7E9DE7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7" y="2304273"/>
            <a:ext cx="2013743" cy="1510307"/>
          </a:xfr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7B443AC-AD37-A9F5-2A14-17CE664B58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0B11CA-7154-2F6C-DD33-294B9EC86E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864" y="3823890"/>
            <a:ext cx="2013742" cy="15068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8A664A-4789-9D1A-E27F-396154D2B8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0146" y="2309784"/>
            <a:ext cx="2009177" cy="15068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4E23B9-A05F-D324-0030-3FE5592872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6" y="3818379"/>
            <a:ext cx="2013744" cy="15103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7362A-E36B-9D63-D952-62709CD1C60A}"/>
              </a:ext>
            </a:extLst>
          </p:cNvPr>
          <p:cNvSpPr txBox="1">
            <a:spLocks/>
          </p:cNvSpPr>
          <p:nvPr/>
        </p:nvSpPr>
        <p:spPr>
          <a:xfrm>
            <a:off x="628650" y="1695451"/>
            <a:ext cx="3577716" cy="212292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/>
              <a:t>Full buffer Wi-Fi</a:t>
            </a:r>
          </a:p>
          <a:p>
            <a:r>
              <a:rPr lang="en-US" sz="1500"/>
              <a:t>Observations</a:t>
            </a:r>
          </a:p>
          <a:p>
            <a:pPr lvl="1"/>
            <a:r>
              <a:rPr lang="en-US" sz="1200"/>
              <a:t>All Bluetooth links can detect and vacate Wi-Fi occupied channels</a:t>
            </a:r>
          </a:p>
          <a:p>
            <a:pPr lvl="1"/>
            <a:r>
              <a:rPr lang="en-US" sz="1200"/>
              <a:t>Wi-Fi throughput is good</a:t>
            </a:r>
          </a:p>
          <a:p>
            <a:pPr lvl="1"/>
            <a:r>
              <a:rPr lang="en-US" sz="1200"/>
              <a:t>Bluetooth latency is not impacted</a:t>
            </a:r>
          </a:p>
          <a:p>
            <a:endParaRPr lang="en-US" sz="15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22B53C-F3E0-637C-13DA-AFE74FF94324}"/>
              </a:ext>
            </a:extLst>
          </p:cNvPr>
          <p:cNvSpPr txBox="1"/>
          <p:nvPr/>
        </p:nvSpPr>
        <p:spPr>
          <a:xfrm>
            <a:off x="5329720" y="3016874"/>
            <a:ext cx="6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Bluetooth performance is good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D9258B-044C-B545-4745-BE44568409B3}"/>
              </a:ext>
            </a:extLst>
          </p:cNvPr>
          <p:cNvSpPr txBox="1"/>
          <p:nvPr/>
        </p:nvSpPr>
        <p:spPr>
          <a:xfrm rot="5400000">
            <a:off x="8334718" y="2920252"/>
            <a:ext cx="835336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Bluetooth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07D277-5C8A-9B88-1AE2-CD3AB1B0E613}"/>
              </a:ext>
            </a:extLst>
          </p:cNvPr>
          <p:cNvSpPr txBox="1"/>
          <p:nvPr/>
        </p:nvSpPr>
        <p:spPr>
          <a:xfrm rot="5400000">
            <a:off x="8453668" y="4427527"/>
            <a:ext cx="597434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Wi-Fi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8BE4034-F735-73A5-78AA-50C379395C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4117" y="3818378"/>
            <a:ext cx="2013744" cy="151030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0D1870B-ADCF-D2CC-6576-4B0ABF491FEC}"/>
              </a:ext>
            </a:extLst>
          </p:cNvPr>
          <p:cNvSpPr/>
          <p:nvPr/>
        </p:nvSpPr>
        <p:spPr>
          <a:xfrm>
            <a:off x="4487860" y="2256324"/>
            <a:ext cx="3952328" cy="156205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BEFB50-F402-909B-C9CB-51A3BADFD1D2}"/>
              </a:ext>
            </a:extLst>
          </p:cNvPr>
          <p:cNvSpPr/>
          <p:nvPr/>
        </p:nvSpPr>
        <p:spPr>
          <a:xfrm>
            <a:off x="4487860" y="3816683"/>
            <a:ext cx="3952328" cy="151030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8D66D3-82BF-0B3B-4E70-68F992C060D0}"/>
              </a:ext>
            </a:extLst>
          </p:cNvPr>
          <p:cNvSpPr txBox="1"/>
          <p:nvPr/>
        </p:nvSpPr>
        <p:spPr>
          <a:xfrm>
            <a:off x="7457497" y="4231081"/>
            <a:ext cx="74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Wi-Fi throughput is not significantly impacted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FF5663-E92D-17D3-3E6D-DD3713A0D2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3744F-B0FB-3478-4EE7-1DAF302DF7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05FA2A33-63DB-CD7C-A7CA-6404ED7242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928464" y="1529313"/>
            <a:ext cx="1481983" cy="727011"/>
          </a:xfrm>
          <a:prstGeom prst="rect">
            <a:avLst/>
          </a:prstGeom>
        </p:spPr>
      </p:pic>
      <p:sp>
        <p:nvSpPr>
          <p:cNvPr id="17" name="Arrow: Right 16">
            <a:extLst>
              <a:ext uri="{FF2B5EF4-FFF2-40B4-BE49-F238E27FC236}">
                <a16:creationId xmlns:a16="http://schemas.microsoft.com/office/drawing/2014/main" id="{D0D2E4BC-68E0-362B-5CE8-FD939685396B}"/>
              </a:ext>
            </a:extLst>
          </p:cNvPr>
          <p:cNvSpPr/>
          <p:nvPr/>
        </p:nvSpPr>
        <p:spPr>
          <a:xfrm rot="10800000">
            <a:off x="8456612" y="2960822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DF0DA4D8-518A-CAAC-9447-8FD5D9B1CC0E}"/>
              </a:ext>
            </a:extLst>
          </p:cNvPr>
          <p:cNvSpPr/>
          <p:nvPr/>
        </p:nvSpPr>
        <p:spPr>
          <a:xfrm rot="10800000">
            <a:off x="8456545" y="4474174"/>
            <a:ext cx="146224" cy="192651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4192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4">
            <a:extLst>
              <a:ext uri="{FF2B5EF4-FFF2-40B4-BE49-F238E27FC236}">
                <a16:creationId xmlns:a16="http://schemas.microsoft.com/office/drawing/2014/main" id="{FE854636-20A3-7FEF-8A1B-2ED705D0E0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6" y="2304272"/>
            <a:ext cx="2013743" cy="15103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6BE7BB-FD44-1236-7804-9A7DD7A1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eDAA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210B4-3501-12D6-2EFE-074179D7CB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BC661C-2700-4921-922A-F5117630EB7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8A664A-4789-9D1A-E27F-396154D2B8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0905" y="2310353"/>
            <a:ext cx="2007659" cy="15057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4E23B9-A05F-D324-0030-3FE5592872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06" y="3818379"/>
            <a:ext cx="2013744" cy="15103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08008-87E7-084A-73D9-771FC22D8922}"/>
              </a:ext>
            </a:extLst>
          </p:cNvPr>
          <p:cNvSpPr txBox="1">
            <a:spLocks/>
          </p:cNvSpPr>
          <p:nvPr/>
        </p:nvSpPr>
        <p:spPr>
          <a:xfrm>
            <a:off x="628650" y="1695451"/>
            <a:ext cx="3859212" cy="363323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Wi-Fi : </a:t>
            </a:r>
            <a:r>
              <a:rPr lang="en-US" sz="1500" b="1" dirty="0"/>
              <a:t>60% duty-cycle, constant bit rate</a:t>
            </a:r>
          </a:p>
          <a:p>
            <a:r>
              <a:rPr lang="en-US" sz="1500" dirty="0"/>
              <a:t>Observations</a:t>
            </a:r>
          </a:p>
          <a:p>
            <a:pPr lvl="1"/>
            <a:r>
              <a:rPr lang="en-US" sz="1200" dirty="0"/>
              <a:t>Frequent channel restoration caused by unreliable Wi-Fi signal detection in low-duty cycle Wi-Fi scenarios</a:t>
            </a:r>
          </a:p>
          <a:p>
            <a:pPr lvl="2"/>
            <a:r>
              <a:rPr lang="en-US" sz="900" dirty="0"/>
              <a:t>Results in collision with Wi-Fi and increase in the size of contention window</a:t>
            </a:r>
          </a:p>
          <a:p>
            <a:pPr lvl="1"/>
            <a:r>
              <a:rPr lang="en-US" sz="1200" dirty="0"/>
              <a:t>Continuous interference from multiple Bluetooth links is detrimental for Wi-Fi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7AE214-4027-F1E2-41DA-C666A38A2438}"/>
              </a:ext>
            </a:extLst>
          </p:cNvPr>
          <p:cNvSpPr txBox="1"/>
          <p:nvPr/>
        </p:nvSpPr>
        <p:spPr>
          <a:xfrm rot="5400000">
            <a:off x="8334718" y="2920252"/>
            <a:ext cx="835336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Bluetooth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D6A71E-F718-C08C-FA50-80BC06DB69AE}"/>
              </a:ext>
            </a:extLst>
          </p:cNvPr>
          <p:cNvSpPr txBox="1"/>
          <p:nvPr/>
        </p:nvSpPr>
        <p:spPr>
          <a:xfrm rot="5400000">
            <a:off x="8453668" y="4427527"/>
            <a:ext cx="597434" cy="28594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Wi-Fi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FA813F80-DE22-B582-558A-1F2BDA143611}"/>
              </a:ext>
            </a:extLst>
          </p:cNvPr>
          <p:cNvSpPr/>
          <p:nvPr/>
        </p:nvSpPr>
        <p:spPr>
          <a:xfrm rot="10800000">
            <a:off x="8444643" y="2960826"/>
            <a:ext cx="169223" cy="19264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CBF4796-C1CF-59C1-17BB-A691078DF5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0148" y="3823890"/>
            <a:ext cx="2009174" cy="150688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AB4EC68-C46C-9BE2-CB57-82B63F79932B}"/>
              </a:ext>
            </a:extLst>
          </p:cNvPr>
          <p:cNvSpPr txBox="1"/>
          <p:nvPr/>
        </p:nvSpPr>
        <p:spPr>
          <a:xfrm>
            <a:off x="7540903" y="4540559"/>
            <a:ext cx="6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Continuous interference to Wi-Fi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577D19E-ACC5-893B-944D-0CD04CFF17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4117" y="3818378"/>
            <a:ext cx="2013744" cy="1510308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A231067-A49A-8B4D-B436-BAC56B1921C4}"/>
              </a:ext>
            </a:extLst>
          </p:cNvPr>
          <p:cNvSpPr/>
          <p:nvPr/>
        </p:nvSpPr>
        <p:spPr>
          <a:xfrm>
            <a:off x="4487860" y="2256324"/>
            <a:ext cx="3952328" cy="156205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2F11BE-FFC6-37BE-B8FF-B9068BA4F2C7}"/>
              </a:ext>
            </a:extLst>
          </p:cNvPr>
          <p:cNvSpPr txBox="1"/>
          <p:nvPr/>
        </p:nvSpPr>
        <p:spPr>
          <a:xfrm>
            <a:off x="5366536" y="4577330"/>
            <a:ext cx="587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Significant increase in Wi-Fi latency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90F3B4-3C59-DE98-F30F-E1E47D1A3DC1}"/>
              </a:ext>
            </a:extLst>
          </p:cNvPr>
          <p:cNvSpPr/>
          <p:nvPr/>
        </p:nvSpPr>
        <p:spPr>
          <a:xfrm>
            <a:off x="4487860" y="3816683"/>
            <a:ext cx="3952328" cy="151030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5AE9DCDC-F9F7-7952-39D7-60D637F3DFA7}"/>
              </a:ext>
            </a:extLst>
          </p:cNvPr>
          <p:cNvSpPr/>
          <p:nvPr/>
        </p:nvSpPr>
        <p:spPr>
          <a:xfrm rot="10800000">
            <a:off x="8444642" y="4481005"/>
            <a:ext cx="169223" cy="19264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4AC775D-F0F0-7CF7-1BF7-F6C0F5249B9A}"/>
              </a:ext>
            </a:extLst>
          </p:cNvPr>
          <p:cNvSpPr txBox="1"/>
          <p:nvPr/>
        </p:nvSpPr>
        <p:spPr>
          <a:xfrm>
            <a:off x="5329720" y="3016874"/>
            <a:ext cx="63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00B050"/>
                </a:solidFill>
              </a:rPr>
              <a:t>Bluetooth performance is good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35082C-3172-1CE8-6933-33E2930F13AE}"/>
              </a:ext>
            </a:extLst>
          </p:cNvPr>
          <p:cNvSpPr txBox="1"/>
          <p:nvPr/>
        </p:nvSpPr>
        <p:spPr>
          <a:xfrm>
            <a:off x="3352790" y="4673655"/>
            <a:ext cx="58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FF0000"/>
                </a:solidFill>
              </a:rPr>
              <a:t>Frequent channel restoration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75E0BA-82A0-9F69-5D14-EE97A27597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BBA9F5-A419-32C9-03A8-9B65639087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65F1888-C5FF-DA93-8618-338FFFC0DA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928464" y="1529313"/>
            <a:ext cx="1481983" cy="72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78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B2B464C2-DF0D-4BB1-B28B-8D3397A6C921}" vid="{BBADF482-BCDC-4205-8E39-941547872FD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1</TotalTime>
  <Words>1192</Words>
  <Application>Microsoft Macintosh PowerPoint</Application>
  <PresentationFormat>On-screen Show (4:3)</PresentationFormat>
  <Paragraphs>220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Bluetooth Wi-Fi Coexistence: Channel Access Simulation Study</vt:lpstr>
      <vt:lpstr>Simulation setup</vt:lpstr>
      <vt:lpstr>Wi-Fi + Multiple Bluetooth</vt:lpstr>
      <vt:lpstr>Listen-Before-Talk (LBT) with CCA trigger</vt:lpstr>
      <vt:lpstr>LBT with CCA trigger</vt:lpstr>
      <vt:lpstr>LBT with CCA trigger</vt:lpstr>
      <vt:lpstr>Enhanced Detect and Avoid (eDAA)</vt:lpstr>
      <vt:lpstr>eDAA</vt:lpstr>
      <vt:lpstr>eDAA</vt:lpstr>
      <vt:lpstr>eDAA: An example with modified restoration procedure</vt:lpstr>
      <vt:lpstr>Coexistence with Wi-Fi beacon-only traffic</vt:lpstr>
      <vt:lpstr>Observations</vt:lpstr>
      <vt:lpstr>Next steps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Bluetooth Wi-Fi Coexistence: Channel access simulation study</dc:title>
  <dc:creator>Kumbhkar, Ratnesh</dc:creator>
  <cp:lastModifiedBy>Emmelmann, Marc</cp:lastModifiedBy>
  <cp:revision>3</cp:revision>
  <cp:lastPrinted>1601-01-01T00:00:00Z</cp:lastPrinted>
  <dcterms:created xsi:type="dcterms:W3CDTF">2023-08-29T19:08:54Z</dcterms:created>
  <dcterms:modified xsi:type="dcterms:W3CDTF">2023-09-10T09:09:19Z</dcterms:modified>
</cp:coreProperties>
</file>