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8" r:id="rId4"/>
    <p:sldId id="279" r:id="rId5"/>
    <p:sldId id="300" r:id="rId6"/>
    <p:sldId id="308" r:id="rId7"/>
    <p:sldId id="302" r:id="rId8"/>
    <p:sldId id="305" r:id="rId9"/>
    <p:sldId id="304" r:id="rId10"/>
    <p:sldId id="303" r:id="rId11"/>
    <p:sldId id="306" r:id="rId12"/>
    <p:sldId id="307" r:id="rId13"/>
    <p:sldId id="298" r:id="rId14"/>
    <p:sldId id="301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>
      <p:cViewPr varScale="1">
        <p:scale>
          <a:sx n="62" d="100"/>
          <a:sy n="62" d="100"/>
        </p:scale>
        <p:origin x="70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736-00-00be-eht-sst-operation.pptx" TargetMode="External"/><Relationship Id="rId2" Type="http://schemas.openxmlformats.org/officeDocument/2006/relationships/hyperlink" Target="https://mentor.ieee.org/802.11/dcn/22/11-22-2204-00-0uhr-dynamic-subband-operation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Yongho Seok, 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156189"/>
              </p:ext>
            </p:extLst>
          </p:nvPr>
        </p:nvGraphicFramePr>
        <p:xfrm>
          <a:off x="992188" y="2419350"/>
          <a:ext cx="9623425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10568277" imgH="3789867" progId="Word.Document.8">
                  <p:embed/>
                </p:oleObj>
              </mc:Choice>
              <mc:Fallback>
                <p:oleObj name="Document" r:id="rId4" imgW="10568277" imgH="37898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9350"/>
                        <a:ext cx="9623425" cy="3457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234173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245170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254571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9BCED-4537-461B-8219-E7330FE38578}"/>
              </a:ext>
            </a:extLst>
          </p:cNvPr>
          <p:cNvSpPr txBox="1"/>
          <p:nvPr/>
        </p:nvSpPr>
        <p:spPr>
          <a:xfrm>
            <a:off x="0" y="354981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EDA5E7-D66E-4302-AD49-87813889A126}"/>
              </a:ext>
            </a:extLst>
          </p:cNvPr>
          <p:cNvSpPr txBox="1"/>
          <p:nvPr/>
        </p:nvSpPr>
        <p:spPr>
          <a:xfrm>
            <a:off x="12409" y="4540411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19962" y="3249307"/>
            <a:ext cx="2005256" cy="9905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21218" y="3249308"/>
            <a:ext cx="1234628" cy="9905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3869202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254568"/>
            <a:ext cx="2200552" cy="3877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245112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4848069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44277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4226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89334" y="3249306"/>
            <a:ext cx="1307484" cy="9905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243570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3251378"/>
            <a:ext cx="4758242" cy="9905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241974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4719422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235714"/>
            <a:ext cx="3612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S80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3871394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252840"/>
            <a:ext cx="1066800" cy="3877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F28921-A9F6-42A3-B3A2-461B113CA8C4}"/>
              </a:ext>
            </a:extLst>
          </p:cNvPr>
          <p:cNvSpPr/>
          <p:nvPr/>
        </p:nvSpPr>
        <p:spPr bwMode="auto">
          <a:xfrm>
            <a:off x="4692359" y="4240895"/>
            <a:ext cx="1060349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5B67ABC-683D-4232-B6B4-6FE4CDFFD2E7}"/>
              </a:ext>
            </a:extLst>
          </p:cNvPr>
          <p:cNvSpPr/>
          <p:nvPr/>
        </p:nvSpPr>
        <p:spPr bwMode="auto">
          <a:xfrm>
            <a:off x="4692359" y="4846473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D0F01D3-3AA9-4EED-B261-BD4B6C48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80 MHz operation STA in 160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Initial Control frame (e.g., BSRP Trigger) triggers the DSO.</a:t>
            </a: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2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729BC47-D6AF-4E2D-8B0E-40A1825F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80 MHz operation STA in 320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Option 1) DSO of 80 MHz operation STA is allowed on secondary 80 MHz only.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237149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248146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257547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9BCED-4537-461B-8219-E7330FE38578}"/>
              </a:ext>
            </a:extLst>
          </p:cNvPr>
          <p:cNvSpPr txBox="1"/>
          <p:nvPr/>
        </p:nvSpPr>
        <p:spPr>
          <a:xfrm>
            <a:off x="0" y="3552790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S160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EDA5E7-D66E-4302-AD49-87813889A126}"/>
              </a:ext>
            </a:extLst>
          </p:cNvPr>
          <p:cNvSpPr txBox="1"/>
          <p:nvPr/>
        </p:nvSpPr>
        <p:spPr>
          <a:xfrm>
            <a:off x="12409" y="4543387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P160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19962" y="4250027"/>
            <a:ext cx="2005256" cy="4692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21218" y="4251562"/>
            <a:ext cx="1234628" cy="4692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3872178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257544"/>
            <a:ext cx="2200552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248088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4851045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4457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42560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89334" y="4251562"/>
            <a:ext cx="1307484" cy="467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246546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4250090"/>
            <a:ext cx="4758242" cy="9885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244950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4722398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238690"/>
            <a:ext cx="3483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S80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3874370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257544"/>
            <a:ext cx="1066800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73CC76-1BEC-4D53-84C6-313C4D0A4A06}"/>
              </a:ext>
            </a:extLst>
          </p:cNvPr>
          <p:cNvSpPr/>
          <p:nvPr/>
        </p:nvSpPr>
        <p:spPr bwMode="auto">
          <a:xfrm>
            <a:off x="4692359" y="4243871"/>
            <a:ext cx="1060349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71BBC8E-4934-4E77-B584-65963048ACD5}"/>
              </a:ext>
            </a:extLst>
          </p:cNvPr>
          <p:cNvSpPr/>
          <p:nvPr/>
        </p:nvSpPr>
        <p:spPr bwMode="auto">
          <a:xfrm>
            <a:off x="4692359" y="4849449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DE856F-8980-42CB-8274-A5689F0761D3}"/>
              </a:ext>
            </a:extLst>
          </p:cNvPr>
          <p:cNvSpPr txBox="1"/>
          <p:nvPr/>
        </p:nvSpPr>
        <p:spPr>
          <a:xfrm>
            <a:off x="5050076" y="4419600"/>
            <a:ext cx="6140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</p:spTree>
    <p:extLst>
      <p:ext uri="{BB962C8B-B14F-4D97-AF65-F5344CB8AC3E}">
        <p14:creationId xmlns:p14="http://schemas.microsoft.com/office/powerpoint/2010/main" val="2605991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729BC47-D6AF-4E2D-8B0E-40A1825F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80 MHz operation STA in 320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Option 2) DSO of 80 MHz operation STA is allowed on secondary 80 MHz and 160 MHz.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AP and STA need to negotiate the location of the DSO operating channel among three 80 MHz channels.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637205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648202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657603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9BCED-4537-461B-8219-E7330FE38578}"/>
              </a:ext>
            </a:extLst>
          </p:cNvPr>
          <p:cNvSpPr txBox="1"/>
          <p:nvPr/>
        </p:nvSpPr>
        <p:spPr>
          <a:xfrm>
            <a:off x="0" y="395284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S160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EDA5E7-D66E-4302-AD49-87813889A126}"/>
              </a:ext>
            </a:extLst>
          </p:cNvPr>
          <p:cNvSpPr txBox="1"/>
          <p:nvPr/>
        </p:nvSpPr>
        <p:spPr>
          <a:xfrm>
            <a:off x="12409" y="4943443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P160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09959" y="4185339"/>
            <a:ext cx="2005256" cy="4692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11215" y="4186874"/>
            <a:ext cx="1234628" cy="4692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4272234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657600"/>
            <a:ext cx="2200552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648144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5251101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84580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82566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79331" y="4186874"/>
            <a:ext cx="1307484" cy="467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646602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4650146"/>
            <a:ext cx="4758242" cy="9885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645006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5122454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638746"/>
            <a:ext cx="3483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S80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4274426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657600"/>
            <a:ext cx="1066800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73CC76-1BEC-4D53-84C6-313C4D0A4A06}"/>
              </a:ext>
            </a:extLst>
          </p:cNvPr>
          <p:cNvSpPr/>
          <p:nvPr/>
        </p:nvSpPr>
        <p:spPr bwMode="auto">
          <a:xfrm>
            <a:off x="4692359" y="4643927"/>
            <a:ext cx="1060349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71BBC8E-4934-4E77-B584-65963048ACD5}"/>
              </a:ext>
            </a:extLst>
          </p:cNvPr>
          <p:cNvSpPr/>
          <p:nvPr/>
        </p:nvSpPr>
        <p:spPr bwMode="auto">
          <a:xfrm>
            <a:off x="4692359" y="5249505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DE856F-8980-42CB-8274-A5689F0761D3}"/>
              </a:ext>
            </a:extLst>
          </p:cNvPr>
          <p:cNvSpPr txBox="1"/>
          <p:nvPr/>
        </p:nvSpPr>
        <p:spPr>
          <a:xfrm>
            <a:off x="5050076" y="4362456"/>
            <a:ext cx="6140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</p:spTree>
    <p:extLst>
      <p:ext uri="{BB962C8B-B14F-4D97-AF65-F5344CB8AC3E}">
        <p14:creationId xmlns:p14="http://schemas.microsoft.com/office/powerpoint/2010/main" val="131873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8649-FCAD-4921-ACFC-0043BC2F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53ED7-B7A2-4E09-903C-7C2A72ECE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DSO can improve the channel utilization of the wideband BSS (e.g., 320MHz).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to use the DSO on the EMLSR.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</a:t>
            </a:r>
            <a:r>
              <a:rPr lang="en-US" dirty="0"/>
              <a:t>the following contribution, we will discuss to apply the DSO in other features (like non-primary channel access).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0EF6E-B2DC-4F79-AE48-4ECC891C7E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0C186-32D1-4C3D-9E35-60094A4BBC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49A750-6E0E-409F-BEC2-3213F0B378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457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8649-FCAD-4921-ACFC-0043BC2F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53ED7-B7A2-4E09-903C-7C2A72ECE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https://mentor.ieee.org/802.11/dcn/22/11-22-2204-00-0uhr-dynamic-subband-operation.pptx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https://mentor.ieee.org/802.11/dcn/20/11-20-0736-00-00be-eht-sst-operation.pptx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0EF6E-B2DC-4F79-AE48-4ECC891C7E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0C186-32D1-4C3D-9E35-60094A4BBC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49A750-6E0E-409F-BEC2-3213F0B378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This contribution discusses the dynamic </a:t>
            </a:r>
            <a:r>
              <a:rPr lang="en-US" dirty="0" err="1"/>
              <a:t>subband</a:t>
            </a:r>
            <a:r>
              <a:rPr lang="en-US" dirty="0"/>
              <a:t> operation on the EMLSR mode.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Yongho Seok, MediaTek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EFD4-F76B-44B6-9175-32E0A8D1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Dynamic </a:t>
            </a:r>
            <a:r>
              <a:rPr lang="en-US" dirty="0" err="1"/>
              <a:t>Subband</a:t>
            </a:r>
            <a:r>
              <a:rPr lang="en-US" dirty="0"/>
              <a:t> Operation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marL="457200" marR="0" lvl="0" indent="-3365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-US" sz="1500" b="0" dirty="0"/>
              <a:t>UHR can define a new method Dynamic </a:t>
            </a:r>
            <a:r>
              <a:rPr lang="en-US" sz="1500" b="0" dirty="0" err="1"/>
              <a:t>Subband</a:t>
            </a:r>
            <a:r>
              <a:rPr lang="en-US" sz="1500" b="0" dirty="0"/>
              <a:t> Operation allowing the 320MHz AP to dynamically indicate to a 160MHz non-AP, Tx/Rx opportunity on the secondary 160MHz.</a:t>
            </a:r>
          </a:p>
          <a:p>
            <a:pPr marL="457200" marR="0" lvl="0" indent="-3365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-US" sz="1500" b="0" dirty="0"/>
              <a:t>While this presentation uses a 320MHz AP and a 160MHz non-AP as an illustration, the proposal is extensible to any AP/non-AP bandwidth combinations where the bandwidth supported by the AP is higher than the non-AP.</a:t>
            </a:r>
          </a:p>
          <a:p>
            <a:pPr marL="457200" marR="0" lvl="0" indent="-3365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-US" sz="1500" b="0" dirty="0"/>
              <a:t>The operation could be DL or trigger-based UL inside each dynamically allocated opportunity</a:t>
            </a:r>
          </a:p>
          <a:p>
            <a:pPr marL="457200" marR="0" lvl="0" indent="-3365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-US" sz="1500" b="0" dirty="0"/>
              <a:t>Dynamic </a:t>
            </a:r>
            <a:r>
              <a:rPr lang="en-US" sz="1500" b="0" dirty="0" err="1"/>
              <a:t>Subband</a:t>
            </a:r>
            <a:r>
              <a:rPr lang="en-US" sz="1500" b="0" dirty="0"/>
              <a:t> Operation can enable the AP to utilize its secondary 160MHz bandwidth in a dynamic manner on a per-TXOP basis whenever it wins channel access on it.</a:t>
            </a:r>
          </a:p>
          <a:p>
            <a:pPr marL="914400" marR="0" lvl="1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-US" sz="1500" dirty="0"/>
              <a:t>The AP can dynamically decide whether to allocate non-APs on the primary 160MHz or secondary 160MHz and which non-APs to allocate in this manner depending on bandwidth availability, channel conditions and QoS requirements</a:t>
            </a:r>
          </a:p>
          <a:p>
            <a:pPr marL="914400" marR="0" lvl="1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-US" sz="1500" dirty="0"/>
              <a:t>This helps align the presence of the narrower bandwidth non-APs on the secondary 160MHz channel with the availability of secondary 160MHz bandwidth</a:t>
            </a:r>
          </a:p>
          <a:p>
            <a:pPr marL="914400" marR="0" lvl="1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-US" sz="1500" dirty="0"/>
              <a:t>This results in better resource utilization and system performance compared to HE SST.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90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8E9AE-996E-4C12-A33E-1EAB55D85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the EMLSR based dynamic </a:t>
            </a:r>
            <a:r>
              <a:rPr lang="en-US" dirty="0" err="1"/>
              <a:t>subband</a:t>
            </a:r>
            <a:r>
              <a:rPr lang="en-US" dirty="0"/>
              <a:t> operation (DSO).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41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8E9AE-996E-4C12-A33E-1EAB55D85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the EMLSR mode, an AP MLD begins the EMLSR sequence by exchanging the initial Control frame and response with a non-AP MLD.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DSO sequence can be independent of the EMLSR sequence.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DSO sequence can be integrated with the EMLSR sequence.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the context of protocol signaling, the integrated design is preferred.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E62BBFFE-8B27-4E7D-B84E-65D26EEC5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42" y="4572000"/>
            <a:ext cx="9437158" cy="1511111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54BA8C89-BE09-4D12-8EDB-0E8E73AFF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42" y="2863466"/>
            <a:ext cx="9475258" cy="131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3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8E9AE-996E-4C12-A33E-1EAB55D85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AP MLD that initiates frame exchanges with a non-AP MLD can request to the non-AP MLD to switch to the DSO operating channel by setting the RU Allocation field in the initial Control frame (i.e., MU-RTS and BSRP Trigger frames) to the DSO operating channel.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After receiving the initial Control frame,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non-AP MLD switches to the DSO operating channel and sends the response (i.e., CTS and BSR) frame.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non-AP MLD stays at the switched DSO operating channel until the end of the TXOP.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During the TXOP, the AP MLD schedules the RU to the non-AP MLD based on </a:t>
            </a:r>
            <a:r>
              <a:rPr lang="en-US" sz="1800" b="0" i="0" u="none" strike="noStrike" baseline="0" dirty="0">
                <a:latin typeface="TimesNewRoman"/>
              </a:rPr>
              <a:t>the DSO operating channel.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67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237149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248146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257547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9BCED-4537-461B-8219-E7330FE38578}"/>
              </a:ext>
            </a:extLst>
          </p:cNvPr>
          <p:cNvSpPr txBox="1"/>
          <p:nvPr/>
        </p:nvSpPr>
        <p:spPr>
          <a:xfrm>
            <a:off x="0" y="3552790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S160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EDA5E7-D66E-4302-AD49-87813889A126}"/>
              </a:ext>
            </a:extLst>
          </p:cNvPr>
          <p:cNvSpPr txBox="1"/>
          <p:nvPr/>
        </p:nvSpPr>
        <p:spPr>
          <a:xfrm>
            <a:off x="12409" y="4543387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P160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19962" y="4250027"/>
            <a:ext cx="2005256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21218" y="4251562"/>
            <a:ext cx="1234628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3872178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257544"/>
            <a:ext cx="2200552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248088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4851045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4457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42560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89334" y="4251562"/>
            <a:ext cx="1307484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246546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4250090"/>
            <a:ext cx="4758242" cy="9885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244950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4722398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238690"/>
            <a:ext cx="3612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P160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3874370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257544"/>
            <a:ext cx="1066800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73CC76-1BEC-4D53-84C6-313C4D0A4A06}"/>
              </a:ext>
            </a:extLst>
          </p:cNvPr>
          <p:cNvSpPr/>
          <p:nvPr/>
        </p:nvSpPr>
        <p:spPr bwMode="auto">
          <a:xfrm>
            <a:off x="4692359" y="4243871"/>
            <a:ext cx="1060349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71BBC8E-4934-4E77-B584-65963048ACD5}"/>
              </a:ext>
            </a:extLst>
          </p:cNvPr>
          <p:cNvSpPr/>
          <p:nvPr/>
        </p:nvSpPr>
        <p:spPr bwMode="auto">
          <a:xfrm>
            <a:off x="4692359" y="4849449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729BC47-D6AF-4E2D-8B0E-40A1825F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160 MHz operation STA in 320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Initial Control frame (e.g., BSRP Trigger) does not trigger the DSO.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9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234173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245170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254571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9BCED-4537-461B-8219-E7330FE38578}"/>
              </a:ext>
            </a:extLst>
          </p:cNvPr>
          <p:cNvSpPr txBox="1"/>
          <p:nvPr/>
        </p:nvSpPr>
        <p:spPr>
          <a:xfrm>
            <a:off x="0" y="3549814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S160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EDA5E7-D66E-4302-AD49-87813889A126}"/>
              </a:ext>
            </a:extLst>
          </p:cNvPr>
          <p:cNvSpPr txBox="1"/>
          <p:nvPr/>
        </p:nvSpPr>
        <p:spPr>
          <a:xfrm>
            <a:off x="12409" y="4540411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P160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19962" y="3249307"/>
            <a:ext cx="2005256" cy="9905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21218" y="3249308"/>
            <a:ext cx="1234628" cy="9905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3869202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254568"/>
            <a:ext cx="2200552" cy="3877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245112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4848069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44277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4226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89334" y="3249306"/>
            <a:ext cx="1307484" cy="9905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243570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3251378"/>
            <a:ext cx="4758242" cy="9905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241974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4719422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235714"/>
            <a:ext cx="3612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S160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3871394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252840"/>
            <a:ext cx="1066800" cy="3877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F28921-A9F6-42A3-B3A2-461B113CA8C4}"/>
              </a:ext>
            </a:extLst>
          </p:cNvPr>
          <p:cNvSpPr/>
          <p:nvPr/>
        </p:nvSpPr>
        <p:spPr bwMode="auto">
          <a:xfrm>
            <a:off x="4692359" y="4240895"/>
            <a:ext cx="1060349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5B67ABC-683D-4232-B6B4-6FE4CDFFD2E7}"/>
              </a:ext>
            </a:extLst>
          </p:cNvPr>
          <p:cNvSpPr/>
          <p:nvPr/>
        </p:nvSpPr>
        <p:spPr bwMode="auto">
          <a:xfrm>
            <a:off x="4692359" y="4846473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D0F01D3-3AA9-4EED-B261-BD4B6C48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160 MHz operation STA in 320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Initial Control frame (e.g., BSRP Trigger) triggers the DSO.</a:t>
            </a:r>
            <a:endParaRPr lang="en-US" dirty="0"/>
          </a:p>
          <a:p>
            <a:pPr marL="4000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9A4D-05D5-425E-BBB8-FE161129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EMLSR Dynamic </a:t>
            </a:r>
            <a:r>
              <a:rPr lang="en-GB" dirty="0" err="1"/>
              <a:t>Subband</a:t>
            </a:r>
            <a:r>
              <a:rPr lang="en-GB" dirty="0"/>
              <a:t> Operation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C3ED-A53F-4C36-8453-E288DC174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3D42-B7AA-43BC-96DF-D2D04D4F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55E1E-63F2-44F9-8FBE-ACD8021C0E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15C300-4C6B-4CDE-80BA-EDC29D9E733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77422" y="5237149"/>
            <a:ext cx="10914578" cy="1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6E7D6F6-8BCD-4CD8-9010-FAE1B5328C2E}"/>
              </a:ext>
            </a:extLst>
          </p:cNvPr>
          <p:cNvSpPr/>
          <p:nvPr/>
        </p:nvSpPr>
        <p:spPr bwMode="auto">
          <a:xfrm>
            <a:off x="685800" y="4248146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63996790-79E8-43B4-8163-93B8D506CF08}"/>
              </a:ext>
            </a:extLst>
          </p:cNvPr>
          <p:cNvSpPr/>
          <p:nvPr/>
        </p:nvSpPr>
        <p:spPr bwMode="auto">
          <a:xfrm>
            <a:off x="681789" y="3257547"/>
            <a:ext cx="304800" cy="990597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710647-E077-47AA-BAF0-796FD1579E8B}"/>
              </a:ext>
            </a:extLst>
          </p:cNvPr>
          <p:cNvSpPr/>
          <p:nvPr/>
        </p:nvSpPr>
        <p:spPr bwMode="auto">
          <a:xfrm>
            <a:off x="7119962" y="4250027"/>
            <a:ext cx="2005256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(Rx)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CF57E6-9977-4D00-88DB-3DDF82B69178}"/>
              </a:ext>
            </a:extLst>
          </p:cNvPr>
          <p:cNvSpPr/>
          <p:nvPr/>
        </p:nvSpPr>
        <p:spPr bwMode="auto">
          <a:xfrm>
            <a:off x="5821218" y="4251562"/>
            <a:ext cx="1234628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 (Tx)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35B2D-1AA1-41FB-A9AD-CA5D86580B27}"/>
              </a:ext>
            </a:extLst>
          </p:cNvPr>
          <p:cNvSpPr/>
          <p:nvPr/>
        </p:nvSpPr>
        <p:spPr bwMode="auto">
          <a:xfrm>
            <a:off x="2495819" y="3872178"/>
            <a:ext cx="2200552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DB382C-7846-41F6-BB2C-C0CEC6856147}"/>
              </a:ext>
            </a:extLst>
          </p:cNvPr>
          <p:cNvSpPr/>
          <p:nvPr/>
        </p:nvSpPr>
        <p:spPr bwMode="auto">
          <a:xfrm>
            <a:off x="2495819" y="3257544"/>
            <a:ext cx="2200552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2F9392-8CD3-4DA7-A6B7-2A77FAD91BAB}"/>
              </a:ext>
            </a:extLst>
          </p:cNvPr>
          <p:cNvSpPr/>
          <p:nvPr/>
        </p:nvSpPr>
        <p:spPr bwMode="auto">
          <a:xfrm>
            <a:off x="2498224" y="4248088"/>
            <a:ext cx="2194135" cy="3794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2A5C15-F77F-4EC7-A41D-0569819CE4E2}"/>
              </a:ext>
            </a:extLst>
          </p:cNvPr>
          <p:cNvSpPr/>
          <p:nvPr/>
        </p:nvSpPr>
        <p:spPr bwMode="auto">
          <a:xfrm>
            <a:off x="2495819" y="4851045"/>
            <a:ext cx="2200550" cy="387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BSRP Trigger (Rx)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F94568-4CC7-4B3D-967F-A6B1295CFE42}"/>
              </a:ext>
            </a:extLst>
          </p:cNvPr>
          <p:cNvSpPr txBox="1"/>
          <p:nvPr/>
        </p:nvSpPr>
        <p:spPr>
          <a:xfrm>
            <a:off x="3639421" y="34457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767A7-6B32-445E-93C8-6908B8637BCC}"/>
              </a:ext>
            </a:extLst>
          </p:cNvPr>
          <p:cNvSpPr txBox="1"/>
          <p:nvPr/>
        </p:nvSpPr>
        <p:spPr>
          <a:xfrm>
            <a:off x="3638818" y="442560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D6A55-693A-4B5D-960B-18D79570F1AF}"/>
              </a:ext>
            </a:extLst>
          </p:cNvPr>
          <p:cNvSpPr/>
          <p:nvPr/>
        </p:nvSpPr>
        <p:spPr bwMode="auto">
          <a:xfrm>
            <a:off x="9189334" y="4251562"/>
            <a:ext cx="1307484" cy="98712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(Tx)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AB685D-0026-4189-93AA-8E7F776CC170}"/>
              </a:ext>
            </a:extLst>
          </p:cNvPr>
          <p:cNvSpPr/>
          <p:nvPr/>
        </p:nvSpPr>
        <p:spPr bwMode="auto">
          <a:xfrm>
            <a:off x="895618" y="4246546"/>
            <a:ext cx="3800751" cy="990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E9B3F7-0E3E-4346-9335-FFEB995EDDFD}"/>
              </a:ext>
            </a:extLst>
          </p:cNvPr>
          <p:cNvSpPr/>
          <p:nvPr/>
        </p:nvSpPr>
        <p:spPr bwMode="auto">
          <a:xfrm>
            <a:off x="5793318" y="4250090"/>
            <a:ext cx="4758242" cy="9885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Operating Channel(Rx/Tx)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06D224-491F-4780-A2AB-F8EB0A7A9775}"/>
              </a:ext>
            </a:extLst>
          </p:cNvPr>
          <p:cNvSpPr/>
          <p:nvPr/>
        </p:nvSpPr>
        <p:spPr bwMode="auto">
          <a:xfrm>
            <a:off x="10551560" y="4244950"/>
            <a:ext cx="1640439" cy="992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Idle Listening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B9F3EF4E-1B8D-4EDD-B6DF-FF39DAC71088}"/>
              </a:ext>
            </a:extLst>
          </p:cNvPr>
          <p:cNvSpPr/>
          <p:nvPr/>
        </p:nvSpPr>
        <p:spPr bwMode="auto">
          <a:xfrm rot="10800000">
            <a:off x="3223682" y="4722398"/>
            <a:ext cx="743218" cy="7278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E9B69-1D72-4F4D-A6F3-759F76E80C16}"/>
              </a:ext>
            </a:extLst>
          </p:cNvPr>
          <p:cNvSpPr txBox="1"/>
          <p:nvPr/>
        </p:nvSpPr>
        <p:spPr>
          <a:xfrm>
            <a:off x="3526006" y="5238690"/>
            <a:ext cx="3483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RU Allocation = RU within P80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E73B5-F845-4DC4-BBBA-5F8DC47BE179}"/>
              </a:ext>
            </a:extLst>
          </p:cNvPr>
          <p:cNvSpPr/>
          <p:nvPr/>
        </p:nvSpPr>
        <p:spPr bwMode="auto">
          <a:xfrm>
            <a:off x="4690302" y="3874370"/>
            <a:ext cx="1066800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AB7E22-9C2C-452E-8C65-A0F26D62A086}"/>
              </a:ext>
            </a:extLst>
          </p:cNvPr>
          <p:cNvSpPr/>
          <p:nvPr/>
        </p:nvSpPr>
        <p:spPr bwMode="auto">
          <a:xfrm>
            <a:off x="4685908" y="3257544"/>
            <a:ext cx="1066800" cy="38597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73CC76-1BEC-4D53-84C6-313C4D0A4A06}"/>
              </a:ext>
            </a:extLst>
          </p:cNvPr>
          <p:cNvSpPr/>
          <p:nvPr/>
        </p:nvSpPr>
        <p:spPr bwMode="auto">
          <a:xfrm>
            <a:off x="4692359" y="4243871"/>
            <a:ext cx="1060349" cy="3727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71BBC8E-4934-4E77-B584-65963048ACD5}"/>
              </a:ext>
            </a:extLst>
          </p:cNvPr>
          <p:cNvSpPr/>
          <p:nvPr/>
        </p:nvSpPr>
        <p:spPr bwMode="auto">
          <a:xfrm>
            <a:off x="4692359" y="4849449"/>
            <a:ext cx="1073215" cy="3913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729BC47-D6AF-4E2D-8B0E-40A1825F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80 MHz operation STA in 160 MHz 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dirty="0"/>
              <a:t>Initial Control frame (e.g., BSRP Trigger) does not trigger the DSO.</a:t>
            </a: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F666EF3-3850-4D25-ABA4-946EF8CACB5F}"/>
              </a:ext>
            </a:extLst>
          </p:cNvPr>
          <p:cNvSpPr txBox="1"/>
          <p:nvPr/>
        </p:nvSpPr>
        <p:spPr>
          <a:xfrm>
            <a:off x="0" y="354981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A1EA7C-CFB2-410F-B0DB-50EB07143530}"/>
              </a:ext>
            </a:extLst>
          </p:cNvPr>
          <p:cNvSpPr txBox="1"/>
          <p:nvPr/>
        </p:nvSpPr>
        <p:spPr>
          <a:xfrm>
            <a:off x="12409" y="4540411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P80</a:t>
            </a:r>
          </a:p>
        </p:txBody>
      </p:sp>
    </p:spTree>
    <p:extLst>
      <p:ext uri="{BB962C8B-B14F-4D97-AF65-F5344CB8AC3E}">
        <p14:creationId xmlns:p14="http://schemas.microsoft.com/office/powerpoint/2010/main" val="166145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23717</TotalTime>
  <Words>1176</Words>
  <Application>Microsoft Office PowerPoint</Application>
  <PresentationFormat>Widescreen</PresentationFormat>
  <Paragraphs>238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TimesNewRoman</vt:lpstr>
      <vt:lpstr>Arial</vt:lpstr>
      <vt:lpstr>Times New Roman</vt:lpstr>
      <vt:lpstr>Office Theme</vt:lpstr>
      <vt:lpstr>Document</vt:lpstr>
      <vt:lpstr>EMLSR Dynamic Subband Operation</vt:lpstr>
      <vt:lpstr>Abstract</vt:lpstr>
      <vt:lpstr>Recap: Dynamic Subband Operation </vt:lpstr>
      <vt:lpstr>EMLSR Dynamic Subband Operation</vt:lpstr>
      <vt:lpstr>EMLSR Dynamic Subband Operation</vt:lpstr>
      <vt:lpstr>EMLSR Dynamic Subband Operation</vt:lpstr>
      <vt:lpstr>EMLSR Dynamic Subband Operation</vt:lpstr>
      <vt:lpstr>EMLSR Dynamic Subband Operation</vt:lpstr>
      <vt:lpstr>EMLSR Dynamic Subband Operation</vt:lpstr>
      <vt:lpstr>EMLSR Dynamic Subband Operation</vt:lpstr>
      <vt:lpstr>EMLSR Dynamic Subband Operation</vt:lpstr>
      <vt:lpstr>EMLSR Dynamic Subband Operation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Yongho Seok</cp:lastModifiedBy>
  <cp:revision>199</cp:revision>
  <cp:lastPrinted>1601-01-01T00:00:00Z</cp:lastPrinted>
  <dcterms:created xsi:type="dcterms:W3CDTF">2023-02-13T23:16:33Z</dcterms:created>
  <dcterms:modified xsi:type="dcterms:W3CDTF">2023-09-14T14:09:57Z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