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366" r:id="rId3"/>
    <p:sldId id="2367" r:id="rId4"/>
    <p:sldId id="2380" r:id="rId5"/>
    <p:sldId id="2368" r:id="rId6"/>
    <p:sldId id="2373" r:id="rId7"/>
    <p:sldId id="2374" r:id="rId8"/>
    <p:sldId id="2379" r:id="rId9"/>
    <p:sldId id="2375" r:id="rId10"/>
    <p:sldId id="2376" r:id="rId11"/>
    <p:sldId id="2377" r:id="rId12"/>
    <p:sldId id="2378" r:id="rId13"/>
    <p:sldId id="2372" r:id="rId14"/>
    <p:sldId id="2371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5226" autoAdjust="0"/>
  </p:normalViewPr>
  <p:slideViewPr>
    <p:cSldViewPr>
      <p:cViewPr varScale="1">
        <p:scale>
          <a:sx n="102" d="100"/>
          <a:sy n="102" d="100"/>
        </p:scale>
        <p:origin x="711" y="5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3AECFE60-FA5C-4F0D-B40C-B6B609B91389}"/>
    <pc:docChg chg="undo custSel modSld modMainMaster">
      <pc:chgData name="Cariou, Laurent" userId="4453f93f-2ed2-46e8-bb8c-3237fbfdd40b" providerId="ADAL" clId="{3AECFE60-FA5C-4F0D-B40C-B6B609B91389}" dt="2023-01-20T01:00:04.722" v="40" actId="113"/>
      <pc:docMkLst>
        <pc:docMk/>
      </pc:docMkLst>
      <pc:sldChg chg="modSp mod">
        <pc:chgData name="Cariou, Laurent" userId="4453f93f-2ed2-46e8-bb8c-3237fbfdd40b" providerId="ADAL" clId="{3AECFE60-FA5C-4F0D-B40C-B6B609B91389}" dt="2023-01-20T00:59:11.218" v="14" actId="113"/>
        <pc:sldMkLst>
          <pc:docMk/>
          <pc:sldMk cId="993947514" sldId="2370"/>
        </pc:sldMkLst>
        <pc:spChg chg="mod">
          <ac:chgData name="Cariou, Laurent" userId="4453f93f-2ed2-46e8-bb8c-3237fbfdd40b" providerId="ADAL" clId="{3AECFE60-FA5C-4F0D-B40C-B6B609B91389}" dt="2023-01-20T00:59:11.218" v="14" actId="113"/>
          <ac:spMkLst>
            <pc:docMk/>
            <pc:sldMk cId="993947514" sldId="2370"/>
            <ac:spMk id="3" creationId="{49704FE9-C529-4EE0-8EB3-A5FAE48042EE}"/>
          </ac:spMkLst>
        </pc:spChg>
      </pc:sldChg>
      <pc:sldChg chg="modSp mod">
        <pc:chgData name="Cariou, Laurent" userId="4453f93f-2ed2-46e8-bb8c-3237fbfdd40b" providerId="ADAL" clId="{3AECFE60-FA5C-4F0D-B40C-B6B609B91389}" dt="2023-01-20T01:00:04.722" v="40" actId="113"/>
        <pc:sldMkLst>
          <pc:docMk/>
          <pc:sldMk cId="185555227" sldId="2371"/>
        </pc:sldMkLst>
        <pc:spChg chg="mod">
          <ac:chgData name="Cariou, Laurent" userId="4453f93f-2ed2-46e8-bb8c-3237fbfdd40b" providerId="ADAL" clId="{3AECFE60-FA5C-4F0D-B40C-B6B609B91389}" dt="2023-01-20T00:58:25.914" v="5" actId="1036"/>
          <ac:spMkLst>
            <pc:docMk/>
            <pc:sldMk cId="185555227" sldId="2371"/>
            <ac:spMk id="2" creationId="{4EFD632C-601A-4A94-BE59-470DF1046593}"/>
          </ac:spMkLst>
        </pc:spChg>
        <pc:spChg chg="mod">
          <ac:chgData name="Cariou, Laurent" userId="4453f93f-2ed2-46e8-bb8c-3237fbfdd40b" providerId="ADAL" clId="{3AECFE60-FA5C-4F0D-B40C-B6B609B91389}" dt="2023-01-20T01:00:04.722" v="40" actId="113"/>
          <ac:spMkLst>
            <pc:docMk/>
            <pc:sldMk cId="185555227" sldId="2371"/>
            <ac:spMk id="3" creationId="{6262CB8B-E68E-411E-B495-FF7C42892185}"/>
          </ac:spMkLst>
        </pc:spChg>
      </pc:sldChg>
      <pc:sldMasterChg chg="modSp mod">
        <pc:chgData name="Cariou, Laurent" userId="4453f93f-2ed2-46e8-bb8c-3237fbfdd40b" providerId="ADAL" clId="{3AECFE60-FA5C-4F0D-B40C-B6B609B91389}" dt="2023-01-20T00:58:15.968" v="0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AECFE60-FA5C-4F0D-B40C-B6B609B91389}" dt="2023-01-20T00:58:15.968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Shimi Shilo et al,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802.11-23/1490r0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2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wmf"/><Relationship Id="rId20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14.wmf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9.wmf"/><Relationship Id="rId22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Shimi Shilo et al,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07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/>
              <a:t>Physical Layer Reliability Improvements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2023-09-07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356571"/>
              </p:ext>
            </p:extLst>
          </p:nvPr>
        </p:nvGraphicFramePr>
        <p:xfrm>
          <a:off x="471488" y="3170238"/>
          <a:ext cx="8131175" cy="262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" name="Document" r:id="rId4" imgW="8560435" imgH="2766240" progId="Word.Document.8">
                  <p:embed/>
                </p:oleObj>
              </mc:Choice>
              <mc:Fallback>
                <p:oleObj name="Document" r:id="rId4" imgW="8560435" imgH="27662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170238"/>
                        <a:ext cx="8131175" cy="2620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81400" y="2796757"/>
            <a:ext cx="5998185" cy="37131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400"/>
            <a:ext cx="7932738" cy="1065213"/>
          </a:xfrm>
        </p:spPr>
        <p:txBody>
          <a:bodyPr/>
          <a:lstStyle/>
          <a:p>
            <a:r>
              <a:rPr lang="en-US" sz="2800" dirty="0" smtClean="0"/>
              <a:t>Coping with Interference: </a:t>
            </a:r>
            <a:r>
              <a:rPr lang="en-US" sz="2800" dirty="0" err="1" smtClean="0"/>
              <a:t>Goodput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 order to further evaluate the impact of interference mitigation on the performance, we looked at the </a:t>
            </a:r>
            <a:r>
              <a:rPr lang="en-US" sz="2000" b="0" dirty="0" err="1" smtClean="0">
                <a:solidFill>
                  <a:schemeClr val="tx1"/>
                </a:solidFill>
              </a:rPr>
              <a:t>goodput</a:t>
            </a:r>
            <a:r>
              <a:rPr lang="en-US" sz="2000" b="0" dirty="0" smtClean="0">
                <a:solidFill>
                  <a:schemeClr val="tx1"/>
                </a:solidFill>
              </a:rPr>
              <a:t> comparing interference mitigation with MRC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We did this based on approach #2 </a:t>
            </a:r>
            <a:r>
              <a:rPr lang="en-IL" sz="2000" b="0" dirty="0" smtClean="0">
                <a:solidFill>
                  <a:schemeClr val="tx1"/>
                </a:solidFill>
              </a:rPr>
              <a:t>–</a:t>
            </a:r>
            <a:r>
              <a:rPr lang="en-US" sz="2000" b="0" dirty="0" smtClean="0">
                <a:solidFill>
                  <a:schemeClr val="tx1"/>
                </a:solidFill>
              </a:rPr>
              <a:t> using IM pilots spread throughout the 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At each SNR, we chose the MCS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which maximizes the throughput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 - for both MRC and MVDR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As shown in the figure, except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at low SNR (where there is no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reason to apply interference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mitigation), </a:t>
            </a:r>
            <a:r>
              <a:rPr lang="en-US" sz="2000" b="0" dirty="0" smtClean="0">
                <a:solidFill>
                  <a:srgbClr val="00B050"/>
                </a:solidFill>
              </a:rPr>
              <a:t>the application of</a:t>
            </a:r>
            <a:br>
              <a:rPr lang="en-US" sz="2000" b="0" dirty="0" smtClean="0">
                <a:solidFill>
                  <a:srgbClr val="00B050"/>
                </a:solidFill>
              </a:rPr>
            </a:br>
            <a:r>
              <a:rPr lang="en-US" sz="2000" b="0" dirty="0" smtClean="0">
                <a:solidFill>
                  <a:srgbClr val="00B050"/>
                </a:solidFill>
              </a:rPr>
              <a:t>IM significantly improves the</a:t>
            </a:r>
            <a:br>
              <a:rPr lang="en-US" sz="2000" b="0" dirty="0" smtClean="0">
                <a:solidFill>
                  <a:srgbClr val="00B050"/>
                </a:solidFill>
              </a:rPr>
            </a:br>
            <a:r>
              <a:rPr lang="en-US" sz="2000" b="0" dirty="0" smtClean="0">
                <a:solidFill>
                  <a:srgbClr val="00B050"/>
                </a:solidFill>
              </a:rPr>
              <a:t>performance, up to (roughly)</a:t>
            </a:r>
            <a:br>
              <a:rPr lang="en-US" sz="2000" b="0" dirty="0" smtClean="0">
                <a:solidFill>
                  <a:srgbClr val="00B050"/>
                </a:solidFill>
              </a:rPr>
            </a:br>
            <a:r>
              <a:rPr lang="en-US" sz="2000" b="0" dirty="0" smtClean="0">
                <a:solidFill>
                  <a:srgbClr val="00B050"/>
                </a:solidFill>
              </a:rPr>
              <a:t>tripling the </a:t>
            </a:r>
            <a:r>
              <a:rPr lang="en-US" sz="2000" b="0" dirty="0" err="1">
                <a:solidFill>
                  <a:srgbClr val="00B050"/>
                </a:solidFill>
              </a:rPr>
              <a:t>goodp</a:t>
            </a:r>
            <a:r>
              <a:rPr lang="en-US" sz="2000" b="0" dirty="0" err="1" smtClean="0">
                <a:solidFill>
                  <a:srgbClr val="00B050"/>
                </a:solidFill>
              </a:rPr>
              <a:t>ut</a:t>
            </a:r>
            <a:endParaRPr lang="en-US" sz="2000" b="0" dirty="0" smtClean="0">
              <a:solidFill>
                <a:srgbClr val="00B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505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Physical Layer Measurements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Furthermore, applying interference mitigation at the receiver makes the physical layer measurements (e.g. SNR to be reported) much more reliable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Below is a comparison of the average </a:t>
            </a:r>
            <a:r>
              <a:rPr lang="en-US" sz="2000" dirty="0" smtClean="0">
                <a:solidFill>
                  <a:schemeClr val="tx1"/>
                </a:solidFill>
              </a:rPr>
              <a:t>Post-Processing</a:t>
            </a:r>
            <a:r>
              <a:rPr lang="en-US" sz="2000" b="0" dirty="0" smtClean="0">
                <a:solidFill>
                  <a:schemeClr val="tx1"/>
                </a:solidFill>
              </a:rPr>
              <a:t> SNR of MRC vs. interference mitigation (MVDR), with the following parameters: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SNR is 20dB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SIR is Normally distributed</a:t>
            </a:r>
            <a:br>
              <a:rPr lang="en-US" sz="1600" b="0" dirty="0" smtClean="0">
                <a:solidFill>
                  <a:schemeClr val="tx1"/>
                </a:solidFill>
              </a:rPr>
            </a:br>
            <a:r>
              <a:rPr lang="en-US" sz="1600" b="0" dirty="0" smtClean="0">
                <a:solidFill>
                  <a:schemeClr val="tx1"/>
                </a:solidFill>
              </a:rPr>
              <a:t>with </a:t>
            </a:r>
            <a:r>
              <a:rPr lang="en-US" sz="1600" dirty="0">
                <a:solidFill>
                  <a:schemeClr val="tx1"/>
                </a:solidFill>
              </a:rPr>
              <a:t>1dB variance </a:t>
            </a:r>
            <a:r>
              <a:rPr lang="en-US" sz="1600" b="0" dirty="0" smtClean="0">
                <a:solidFill>
                  <a:schemeClr val="tx1"/>
                </a:solidFill>
              </a:rPr>
              <a:t>around 5dB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B050"/>
                </a:solidFill>
              </a:rPr>
              <a:t>Whereas MRC yields very broad</a:t>
            </a:r>
            <a:br>
              <a:rPr lang="en-US" sz="2000" b="0" dirty="0" smtClean="0">
                <a:solidFill>
                  <a:srgbClr val="00B050"/>
                </a:solidFill>
              </a:rPr>
            </a:br>
            <a:r>
              <a:rPr lang="en-US" sz="2000" b="0" dirty="0" smtClean="0">
                <a:solidFill>
                  <a:srgbClr val="00B050"/>
                </a:solidFill>
              </a:rPr>
              <a:t>and unreliable estimates of the</a:t>
            </a:r>
            <a:br>
              <a:rPr lang="en-US" sz="2000" b="0" dirty="0" smtClean="0">
                <a:solidFill>
                  <a:srgbClr val="00B050"/>
                </a:solidFill>
              </a:rPr>
            </a:br>
            <a:r>
              <a:rPr lang="en-US" sz="2000" b="0" dirty="0" smtClean="0">
                <a:solidFill>
                  <a:srgbClr val="00B050"/>
                </a:solidFill>
              </a:rPr>
              <a:t>SNR, with IM we get a </a:t>
            </a:r>
            <a:r>
              <a:rPr lang="en-US" sz="2000" b="0" dirty="0" smtClean="0">
                <a:solidFill>
                  <a:srgbClr val="00B050"/>
                </a:solidFill>
              </a:rPr>
              <a:t>more</a:t>
            </a:r>
            <a:r>
              <a:rPr lang="en-US" sz="2000" b="0" dirty="0" smtClean="0">
                <a:solidFill>
                  <a:srgbClr val="00B050"/>
                </a:solidFill>
              </a:rPr>
              <a:t/>
            </a:r>
            <a:br>
              <a:rPr lang="en-US" sz="2000" b="0" dirty="0" smtClean="0">
                <a:solidFill>
                  <a:srgbClr val="00B050"/>
                </a:solidFill>
              </a:rPr>
            </a:br>
            <a:r>
              <a:rPr lang="en-US" sz="2000" b="0" dirty="0" smtClean="0">
                <a:solidFill>
                  <a:srgbClr val="00B050"/>
                </a:solidFill>
              </a:rPr>
              <a:t>consistent estimat</a:t>
            </a:r>
            <a:r>
              <a:rPr lang="en-US" sz="2000" b="0" dirty="0">
                <a:solidFill>
                  <a:srgbClr val="00B050"/>
                </a:solidFill>
              </a:rPr>
              <a:t>e</a:t>
            </a:r>
            <a:r>
              <a:rPr lang="en-US" sz="2000" b="0" dirty="0" smtClean="0">
                <a:solidFill>
                  <a:srgbClr val="00B050"/>
                </a:solidFill>
              </a:rPr>
              <a:t> around</a:t>
            </a:r>
            <a:br>
              <a:rPr lang="en-US" sz="2000" b="0" dirty="0" smtClean="0">
                <a:solidFill>
                  <a:srgbClr val="00B050"/>
                </a:solidFill>
              </a:rPr>
            </a:br>
            <a:r>
              <a:rPr lang="en-US" sz="2000" b="0" dirty="0" smtClean="0">
                <a:solidFill>
                  <a:srgbClr val="00B050"/>
                </a:solidFill>
              </a:rPr>
              <a:t>the true SNR value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602736"/>
            <a:ext cx="5353050" cy="39410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91200" y="4888938"/>
            <a:ext cx="960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Mean 7.9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Variance 9.1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10156" y="4908867"/>
            <a:ext cx="960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Mean 18.9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Variance 4.6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41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Benefits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We’ve shown in previous slides how these two approaches can significantly improve performance in the presence of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 particular, they can cope with very strong interfering signals</a:t>
            </a:r>
            <a:r>
              <a:rPr lang="en-US" sz="1600" strike="dblStrike" dirty="0" smtClean="0">
                <a:solidFill>
                  <a:schemeClr val="tx1"/>
                </a:solidFill>
              </a:rPr>
              <a:t>,</a:t>
            </a:r>
            <a:r>
              <a:rPr lang="en-US" sz="1600" dirty="0" smtClean="0">
                <a:solidFill>
                  <a:schemeClr val="tx1"/>
                </a:solidFill>
              </a:rPr>
              <a:t> while maintaining a high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We can therefore transfer data, at high rate, while maintaining low retransmission rates </a:t>
            </a:r>
            <a:r>
              <a:rPr lang="en-IL" sz="1600" dirty="0" smtClean="0">
                <a:solidFill>
                  <a:schemeClr val="tx1"/>
                </a:solidFill>
              </a:rPr>
              <a:t>–</a:t>
            </a:r>
            <a:r>
              <a:rPr lang="en-US" sz="1600" dirty="0" smtClean="0">
                <a:solidFill>
                  <a:schemeClr val="tx1"/>
                </a:solidFill>
              </a:rPr>
              <a:t> therefore reducing the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If interference mitigation techniques are used, then the link-adaptation mechanism, which is highly impacted today by interference, may rely also on physical layer measurements at Rx of post-processing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Performance can be monitored based on the reported SNR measurements, and LA convergence time can be reduced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Furthermore, the PHY measurements (e.g. SNR/CQI) which are currently deemed unreliable (by many), will become trustworthy and may therefore be used as a reliable input to the LA mechanisms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19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We discussed how prevalent interference is in the WLAN bands, and how mitigating this interference (or the majority thereof) would lead to significantly better results, in particular lower latency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We presented two approaches to mitigate the interference and showed, via simulation results, how we can improve the performance in the presence of interference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These approaches lead to not only successful demodulation of particular/individual data packets, but to a long-term, reliable transfer of data, which would help the link-adaptation mechanism to quickly and more efficiently converge to the optimal transmission parameters, in addition to turning certain PHY metrics (e.g. SNR) into reliable estimates of the link performance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1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382587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266825"/>
            <a:ext cx="7770813" cy="4468812"/>
          </a:xfrm>
        </p:spPr>
        <p:txBody>
          <a:bodyPr/>
          <a:lstStyle/>
          <a:p>
            <a:pPr marL="0" indent="0"/>
            <a:r>
              <a:rPr lang="en-US" sz="1800" dirty="0"/>
              <a:t>[1] 11-23/0028r6: PAR Discussion (Laurent </a:t>
            </a:r>
            <a:r>
              <a:rPr lang="en-US" sz="1800" dirty="0" err="1"/>
              <a:t>Cariou</a:t>
            </a:r>
            <a:r>
              <a:rPr lang="en-US" sz="1800" dirty="0"/>
              <a:t>)</a:t>
            </a:r>
          </a:p>
          <a:p>
            <a:pPr marL="0" indent="0"/>
            <a:r>
              <a:rPr lang="en-US" sz="1800" dirty="0"/>
              <a:t>[2</a:t>
            </a:r>
            <a:r>
              <a:rPr lang="en-US" sz="1800" dirty="0" smtClean="0"/>
              <a:t>] 3GPP Technical Specification Group Radio Access Network </a:t>
            </a:r>
            <a:r>
              <a:rPr lang="en-IL" sz="1800" dirty="0" smtClean="0"/>
              <a:t>–</a:t>
            </a:r>
            <a:r>
              <a:rPr lang="en-US" sz="1800" dirty="0" smtClean="0"/>
              <a:t> Study on Scenarios and Requirements for Next Generation Access Technologies (TR 38.913)</a:t>
            </a:r>
            <a:endParaRPr lang="en-US" sz="1800" dirty="0"/>
          </a:p>
          <a:p>
            <a:pPr marL="0" indent="0"/>
            <a:r>
              <a:rPr lang="en-US" sz="1800" dirty="0"/>
              <a:t>[</a:t>
            </a:r>
            <a:r>
              <a:rPr lang="en-US" sz="1800" dirty="0" smtClean="0"/>
              <a:t>3] 11-23-0042r0: Thought for Range Extension in UHR (Dongguk Lim et al)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53789"/>
            <a:ext cx="80009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Improved reliability </a:t>
            </a:r>
            <a:r>
              <a:rPr lang="en-US" sz="2000" b="0" dirty="0">
                <a:solidFill>
                  <a:schemeClr val="tx1"/>
                </a:solidFill>
              </a:rPr>
              <a:t>and more efficient use of the spectrum are important goals of UHR [1</a:t>
            </a:r>
            <a:r>
              <a:rPr lang="en-US" sz="2000" b="0" dirty="0" smtClean="0">
                <a:solidFill>
                  <a:schemeClr val="tx1"/>
                </a:solidFill>
              </a:rPr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After all, the name of the SG is ‘Ultra High Reliability</a:t>
            </a:r>
            <a:r>
              <a:rPr lang="en-US" sz="1600" dirty="0">
                <a:solidFill>
                  <a:schemeClr val="tx1"/>
                </a:solidFill>
              </a:rPr>
              <a:t>’; the definition of reliability hasn’t been discussed in the </a:t>
            </a:r>
            <a:r>
              <a:rPr lang="en-US" sz="1600" dirty="0" smtClean="0">
                <a:solidFill>
                  <a:schemeClr val="tx1"/>
                </a:solidFill>
              </a:rPr>
              <a:t>SG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So far, few contributions have addressed reliability directly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One of the most important contributors to the limited reliability in WLAN is interference</a:t>
            </a:r>
            <a:r>
              <a:rPr lang="en-US" sz="2000" b="0" dirty="0" smtClean="0">
                <a:solidFill>
                  <a:schemeClr val="tx1"/>
                </a:solidFill>
              </a:rPr>
              <a:t>, resulting from the operation in unlicensed bands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 this </a:t>
            </a:r>
            <a:r>
              <a:rPr lang="en-US" sz="2000" b="0" dirty="0">
                <a:solidFill>
                  <a:schemeClr val="tx1"/>
                </a:solidFill>
              </a:rPr>
              <a:t>contribution we </a:t>
            </a:r>
            <a:r>
              <a:rPr lang="en-US" sz="2000" b="0" dirty="0" smtClean="0">
                <a:solidFill>
                  <a:schemeClr val="tx1"/>
                </a:solidFill>
              </a:rPr>
              <a:t>discuss potential physical layer improvements for coping with interference, which lead to </a:t>
            </a:r>
            <a:r>
              <a:rPr lang="en-US" sz="2000" dirty="0" smtClean="0">
                <a:solidFill>
                  <a:schemeClr val="tx1"/>
                </a:solidFill>
              </a:rPr>
              <a:t>significant performance enhancement, particularly latency reduction and increased throughput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We describe highly important beneficial by-products of mitigating the interference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Rectangle 6"/>
          <p:cNvSpPr/>
          <p:nvPr/>
        </p:nvSpPr>
        <p:spPr>
          <a:xfrm>
            <a:off x="696912" y="6019800"/>
            <a:ext cx="784542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1" indent="0"/>
            <a:r>
              <a:rPr lang="en-US" sz="1100" dirty="0">
                <a:solidFill>
                  <a:schemeClr val="tx1"/>
                </a:solidFill>
              </a:rPr>
              <a:t>NOTE: In 3GPP, one definition of reliability - as part of URLLC - is achieving 99.999% packet success rate with 1msec latency (for a 32B packet) [2]; additional definitions </a:t>
            </a:r>
            <a:r>
              <a:rPr lang="en-IL" sz="1100" dirty="0">
                <a:solidFill>
                  <a:schemeClr val="tx1"/>
                </a:solidFill>
              </a:rPr>
              <a:t>–</a:t>
            </a:r>
            <a:r>
              <a:rPr lang="en-US" sz="1100" dirty="0">
                <a:solidFill>
                  <a:schemeClr val="tx1"/>
                </a:solidFill>
              </a:rPr>
              <a:t> for various scenarios </a:t>
            </a:r>
            <a:r>
              <a:rPr lang="en-IL" sz="1100" dirty="0">
                <a:solidFill>
                  <a:schemeClr val="tx1"/>
                </a:solidFill>
              </a:rPr>
              <a:t>–</a:t>
            </a:r>
            <a:r>
              <a:rPr lang="en-US" sz="1100" dirty="0">
                <a:solidFill>
                  <a:schemeClr val="tx1"/>
                </a:solidFill>
              </a:rPr>
              <a:t> are also described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Interference and its Impact on Reliability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Random, unexpected interference is one of the main reasons for the limited reliability in WLAN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Interfering signals can occupy any bandwidth </a:t>
            </a:r>
            <a:r>
              <a:rPr lang="en-IL" sz="2000" b="0" dirty="0" smtClean="0">
                <a:solidFill>
                  <a:schemeClr val="tx1"/>
                </a:solidFill>
              </a:rPr>
              <a:t>–</a:t>
            </a:r>
            <a:r>
              <a:rPr lang="en-US" sz="2000" b="0" dirty="0" smtClean="0">
                <a:solidFill>
                  <a:schemeClr val="tx1"/>
                </a:solidFill>
              </a:rPr>
              <a:t> narrowband or wideband </a:t>
            </a:r>
            <a:r>
              <a:rPr lang="en-IL" sz="2000" b="0" dirty="0" smtClean="0">
                <a:solidFill>
                  <a:schemeClr val="tx1"/>
                </a:solidFill>
              </a:rPr>
              <a:t>–</a:t>
            </a:r>
            <a:r>
              <a:rPr lang="en-US" sz="2000" b="0" dirty="0" smtClean="0">
                <a:solidFill>
                  <a:schemeClr val="tx1"/>
                </a:solidFill>
              </a:rPr>
              <a:t> and can originate from several sources,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Any valid WLAN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3GPP transmissions in the unlicensed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2MHz narrowband-assisted UWB (as part of 802.15.4ab)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Bluetooth (in the 2.4GHz band)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Interference can rise at any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Interference is a problem not only for per-PPDU demodulation, but also for link adaptation (how to converge, given packets experience varying interference over time?) and related PHY measurements (how reliable are they?)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7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 bwMode="auto">
          <a:xfrm>
            <a:off x="609600" y="4240652"/>
            <a:ext cx="7467599" cy="1636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65535" y="3502266"/>
            <a:ext cx="264985" cy="9051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440929" y="3499219"/>
            <a:ext cx="264985" cy="9051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696333" y="3502417"/>
            <a:ext cx="927300" cy="9051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Interference and its Impact on Reliability (cont.)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 following figure depicts the (simplified) impact of interference on particular PPDUs and the link adaptation mechanism,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and how Interference Mitigation (IM) can assist: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609600" y="4407048"/>
            <a:ext cx="7772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018142" y="3872709"/>
            <a:ext cx="1143000" cy="533400"/>
          </a:xfrm>
          <a:prstGeom prst="rect">
            <a:avLst/>
          </a:prstGeom>
          <a:solidFill>
            <a:schemeClr val="accent3">
              <a:lumMod val="20000"/>
              <a:lumOff val="80000"/>
              <a:alpha val="7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PPDU #1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438400" y="3874791"/>
            <a:ext cx="1143000" cy="533400"/>
          </a:xfrm>
          <a:prstGeom prst="rect">
            <a:avLst/>
          </a:prstGeom>
          <a:solidFill>
            <a:schemeClr val="accent3">
              <a:lumMod val="20000"/>
              <a:lumOff val="80000"/>
              <a:alpha val="7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PPDU #2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860021" y="3873353"/>
            <a:ext cx="1143000" cy="533400"/>
          </a:xfrm>
          <a:prstGeom prst="rect">
            <a:avLst/>
          </a:prstGeom>
          <a:solidFill>
            <a:schemeClr val="accent3">
              <a:lumMod val="20000"/>
              <a:lumOff val="80000"/>
              <a:alpha val="7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PPDU #3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278916" y="3872709"/>
            <a:ext cx="1143000" cy="533400"/>
          </a:xfrm>
          <a:prstGeom prst="rect">
            <a:avLst/>
          </a:prstGeom>
          <a:solidFill>
            <a:schemeClr val="accent3">
              <a:lumMod val="20000"/>
              <a:lumOff val="80000"/>
              <a:alpha val="7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PPDU #4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697811" y="3872709"/>
            <a:ext cx="1143000" cy="533400"/>
          </a:xfrm>
          <a:prstGeom prst="rect">
            <a:avLst/>
          </a:prstGeom>
          <a:solidFill>
            <a:schemeClr val="accent3">
              <a:lumMod val="20000"/>
              <a:lumOff val="80000"/>
              <a:alpha val="7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PPDU #5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858000" y="2133600"/>
            <a:ext cx="604280" cy="3058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858000" y="2903763"/>
            <a:ext cx="604280" cy="3058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538480" y="2133997"/>
            <a:ext cx="604280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Data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538480" y="2904160"/>
            <a:ext cx="1219200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Interference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8288548" y="4240032"/>
            <a:ext cx="658930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Time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 flipH="1" flipV="1">
            <a:off x="609600" y="2960391"/>
            <a:ext cx="120" cy="14439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219458" y="2690636"/>
            <a:ext cx="780283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Energy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858000" y="2521064"/>
            <a:ext cx="604280" cy="3058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538480" y="2521461"/>
            <a:ext cx="1219200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Noise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999741" y="4759907"/>
            <a:ext cx="1438660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Decoded</a:t>
            </a:r>
            <a:br>
              <a:rPr lang="en-US" sz="1200" dirty="0" smtClean="0">
                <a:solidFill>
                  <a:srgbClr val="00B050"/>
                </a:solidFill>
              </a:rPr>
            </a:br>
            <a:r>
              <a:rPr lang="en-US" sz="1200" dirty="0" smtClean="0">
                <a:solidFill>
                  <a:srgbClr val="00B050"/>
                </a:solidFill>
              </a:rPr>
              <a:t>successfully</a:t>
            </a:r>
          </a:p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High PPSNR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2362200" y="4759906"/>
            <a:ext cx="1438660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FF0000"/>
                </a:solidFill>
              </a:rPr>
              <a:t>Failed decoding</a:t>
            </a:r>
          </a:p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FF0000"/>
                </a:solidFill>
              </a:rPr>
              <a:t>Low PPSNR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3777723" y="4768616"/>
            <a:ext cx="1438660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Decoded</a:t>
            </a:r>
            <a:br>
              <a:rPr lang="en-US" sz="1200" dirty="0" smtClean="0">
                <a:solidFill>
                  <a:srgbClr val="00B050"/>
                </a:solidFill>
              </a:rPr>
            </a:br>
            <a:r>
              <a:rPr lang="en-US" sz="1200" dirty="0" smtClean="0">
                <a:solidFill>
                  <a:srgbClr val="00B050"/>
                </a:solidFill>
              </a:rPr>
              <a:t>successfully</a:t>
            </a:r>
          </a:p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High PPSNR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5278916" y="4768616"/>
            <a:ext cx="1438660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Decoded</a:t>
            </a:r>
            <a:br>
              <a:rPr lang="en-US" sz="1200" dirty="0" smtClean="0">
                <a:solidFill>
                  <a:srgbClr val="00B050"/>
                </a:solidFill>
              </a:rPr>
            </a:br>
            <a:r>
              <a:rPr lang="en-US" sz="1200" dirty="0" smtClean="0">
                <a:solidFill>
                  <a:srgbClr val="00B050"/>
                </a:solidFill>
              </a:rPr>
              <a:t>successfully</a:t>
            </a:r>
          </a:p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High PPSNR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629938" y="4778052"/>
            <a:ext cx="1438660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FF0000"/>
                </a:solidFill>
              </a:rPr>
              <a:t>Failed decoding</a:t>
            </a:r>
          </a:p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FF0000"/>
                </a:solidFill>
              </a:rPr>
              <a:t>Low PPSNR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838200" y="5191861"/>
            <a:ext cx="8152929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en-US" sz="1200" dirty="0" smtClean="0">
                <a:solidFill>
                  <a:srgbClr val="FF0000"/>
                </a:solidFill>
              </a:rPr>
              <a:t>The LA mechanism observes an unstable performance (low PPSNR) and therefore chooses </a:t>
            </a:r>
            <a:r>
              <a:rPr lang="en-IL" sz="1200" dirty="0" smtClean="0">
                <a:solidFill>
                  <a:srgbClr val="FF0000"/>
                </a:solidFill>
              </a:rPr>
              <a:t>–</a:t>
            </a:r>
            <a:r>
              <a:rPr lang="en-US" sz="1200" dirty="0" smtClean="0">
                <a:solidFill>
                  <a:srgbClr val="FF0000"/>
                </a:solidFill>
              </a:rPr>
              <a:t> long term </a:t>
            </a:r>
            <a:r>
              <a:rPr lang="en-IL" sz="1200" dirty="0" smtClean="0">
                <a:solidFill>
                  <a:srgbClr val="FF0000"/>
                </a:solidFill>
              </a:rPr>
              <a:t>–</a:t>
            </a:r>
            <a:r>
              <a:rPr lang="en-US" sz="1200" dirty="0" smtClean="0">
                <a:solidFill>
                  <a:srgbClr val="FF0000"/>
                </a:solidFill>
              </a:rPr>
              <a:t> a robust, low MCS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06" name="Rectangle 105"/>
          <p:cNvSpPr/>
          <p:nvPr/>
        </p:nvSpPr>
        <p:spPr bwMode="auto">
          <a:xfrm rot="16200000">
            <a:off x="71397" y="4789750"/>
            <a:ext cx="981616" cy="55199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Without IM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7" name="Rectangle 106"/>
          <p:cNvSpPr/>
          <p:nvPr/>
        </p:nvSpPr>
        <p:spPr bwMode="auto">
          <a:xfrm rot="16200000">
            <a:off x="-47626" y="5828961"/>
            <a:ext cx="981616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With IM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999741" y="5655698"/>
            <a:ext cx="1438660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Decoded</a:t>
            </a:r>
            <a:br>
              <a:rPr lang="en-US" sz="1200" dirty="0" smtClean="0">
                <a:solidFill>
                  <a:srgbClr val="00B050"/>
                </a:solidFill>
              </a:rPr>
            </a:br>
            <a:r>
              <a:rPr lang="en-US" sz="1200" dirty="0" smtClean="0">
                <a:solidFill>
                  <a:srgbClr val="00B050"/>
                </a:solidFill>
              </a:rPr>
              <a:t>successfully</a:t>
            </a:r>
          </a:p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High PPSNR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3777723" y="5664407"/>
            <a:ext cx="1438660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Decoded</a:t>
            </a:r>
            <a:br>
              <a:rPr lang="en-US" sz="1200" dirty="0" smtClean="0">
                <a:solidFill>
                  <a:srgbClr val="00B050"/>
                </a:solidFill>
              </a:rPr>
            </a:br>
            <a:r>
              <a:rPr lang="en-US" sz="1200" dirty="0" smtClean="0">
                <a:solidFill>
                  <a:srgbClr val="00B050"/>
                </a:solidFill>
              </a:rPr>
              <a:t>successfully</a:t>
            </a:r>
          </a:p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High PPSNR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5278916" y="5664407"/>
            <a:ext cx="1438660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Decoded</a:t>
            </a:r>
            <a:br>
              <a:rPr lang="en-US" sz="1200" dirty="0" smtClean="0">
                <a:solidFill>
                  <a:srgbClr val="00B050"/>
                </a:solidFill>
              </a:rPr>
            </a:br>
            <a:r>
              <a:rPr lang="en-US" sz="1200" dirty="0" smtClean="0">
                <a:solidFill>
                  <a:srgbClr val="00B050"/>
                </a:solidFill>
              </a:rPr>
              <a:t>successfully</a:t>
            </a:r>
          </a:p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High PPSNR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838200" y="6087652"/>
            <a:ext cx="8152929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The LA mechanism observes a stable performance (high PPSNR) and therefore chooses </a:t>
            </a:r>
            <a:r>
              <a:rPr lang="en-IL" sz="1200" dirty="0" smtClean="0">
                <a:solidFill>
                  <a:srgbClr val="00B050"/>
                </a:solidFill>
              </a:rPr>
              <a:t>–</a:t>
            </a:r>
            <a:r>
              <a:rPr lang="en-US" sz="1200" dirty="0" smtClean="0">
                <a:solidFill>
                  <a:srgbClr val="00B050"/>
                </a:solidFill>
              </a:rPr>
              <a:t> long term </a:t>
            </a:r>
            <a:r>
              <a:rPr lang="en-IL" sz="1200" dirty="0" smtClean="0">
                <a:solidFill>
                  <a:srgbClr val="00B050"/>
                </a:solidFill>
              </a:rPr>
              <a:t>–</a:t>
            </a:r>
            <a:r>
              <a:rPr lang="en-US" sz="1200" dirty="0" smtClean="0">
                <a:solidFill>
                  <a:srgbClr val="00B050"/>
                </a:solidFill>
              </a:rPr>
              <a:t> a high MCS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362200" y="5630653"/>
            <a:ext cx="1438660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Decoded</a:t>
            </a:r>
            <a:br>
              <a:rPr lang="en-US" sz="1200" dirty="0" smtClean="0">
                <a:solidFill>
                  <a:srgbClr val="00B050"/>
                </a:solidFill>
              </a:rPr>
            </a:br>
            <a:r>
              <a:rPr lang="en-US" sz="1200" dirty="0" smtClean="0">
                <a:solidFill>
                  <a:srgbClr val="00B050"/>
                </a:solidFill>
              </a:rPr>
              <a:t>successfully</a:t>
            </a:r>
          </a:p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High PPSNR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6628139" y="5651905"/>
            <a:ext cx="1438660" cy="3058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Decoded</a:t>
            </a:r>
            <a:br>
              <a:rPr lang="en-US" sz="1200" dirty="0" smtClean="0">
                <a:solidFill>
                  <a:srgbClr val="00B050"/>
                </a:solidFill>
              </a:rPr>
            </a:br>
            <a:r>
              <a:rPr lang="en-US" sz="1200" dirty="0" smtClean="0">
                <a:solidFill>
                  <a:srgbClr val="00B050"/>
                </a:solidFill>
              </a:rPr>
              <a:t>successfully</a:t>
            </a:r>
          </a:p>
          <a:p>
            <a:pPr marL="285750" marR="0" indent="-28575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200" dirty="0" smtClean="0">
                <a:solidFill>
                  <a:srgbClr val="00B050"/>
                </a:solidFill>
              </a:rPr>
              <a:t>High PPSNR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321043" y="4627287"/>
            <a:ext cx="8471473" cy="86053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321043" y="5516647"/>
            <a:ext cx="8471473" cy="86053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60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Coping with Interference: Approach #1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Data can be replicated in the frequency domain, similar to [3], as shown in the figure below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 receiver can identify if a portion of its spectrum is interfered, and based on this decide which subcarriers to combine (and how to combine)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 choice of RU size to use and how many replications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can be opportunistic or based on knowledge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at transmitter side (e.g. interference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properties)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Simple transmit scheme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Significantly more robust to (narrowband)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Disadvantages: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Less applicable for wideband interference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172176" y="3124200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7172176" y="3429000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172176" y="4343400"/>
            <a:ext cx="1371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170738" y="4648200"/>
            <a:ext cx="1371600" cy="609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52-tone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170738" y="3733800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170738" y="4038600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26-tone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170738" y="5257800"/>
            <a:ext cx="1371600" cy="609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52-tone</a:t>
            </a:r>
          </a:p>
        </p:txBody>
      </p:sp>
      <p:sp>
        <p:nvSpPr>
          <p:cNvPr id="17" name="Left Brace 16"/>
          <p:cNvSpPr/>
          <p:nvPr/>
        </p:nvSpPr>
        <p:spPr bwMode="auto">
          <a:xfrm>
            <a:off x="6943576" y="3124200"/>
            <a:ext cx="121919" cy="1219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570538" y="3522872"/>
            <a:ext cx="1371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4x replication to STA #1</a:t>
            </a:r>
          </a:p>
        </p:txBody>
      </p:sp>
      <p:sp>
        <p:nvSpPr>
          <p:cNvPr id="19" name="Left Brace 18"/>
          <p:cNvSpPr/>
          <p:nvPr/>
        </p:nvSpPr>
        <p:spPr bwMode="auto">
          <a:xfrm>
            <a:off x="6943576" y="4633703"/>
            <a:ext cx="121919" cy="1219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570538" y="5032375"/>
            <a:ext cx="1371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x replication to STA #2</a:t>
            </a:r>
          </a:p>
        </p:txBody>
      </p:sp>
      <p:sp>
        <p:nvSpPr>
          <p:cNvPr id="2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75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/>
              <a:t>Coping with Interference: Approach </a:t>
            </a:r>
            <a:r>
              <a:rPr lang="en-US" sz="2800" dirty="0" smtClean="0"/>
              <a:t>#1 </a:t>
            </a:r>
            <a:r>
              <a:rPr lang="en-IL" sz="2800" dirty="0" smtClean="0"/>
              <a:t>–</a:t>
            </a:r>
            <a:r>
              <a:rPr lang="en-US" sz="2800" dirty="0" smtClean="0"/>
              <a:t> cont.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2085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order to evaluate the performance of this approach, we simulated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MCS 4 transmitted over 20MHz, no replication or replicated 2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SIR = 0dB (ratio of total int. power to total signal power), narrowband (2MHz)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2Tx antennas, 4Rx antennas, 1 spatial stream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Compared three TX-RX schemes: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No replication at TX (so </a:t>
            </a:r>
            <a:r>
              <a:rPr lang="en-US" sz="1400" dirty="0">
                <a:solidFill>
                  <a:schemeClr val="tx1"/>
                </a:solidFill>
              </a:rPr>
              <a:t>no combining </a:t>
            </a:r>
            <a:r>
              <a:rPr lang="en-US" sz="1400" dirty="0" smtClean="0">
                <a:solidFill>
                  <a:schemeClr val="tx1"/>
                </a:solidFill>
              </a:rPr>
              <a:t>at RX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Naïve </a:t>
            </a:r>
            <a:r>
              <a:rPr lang="en-US" sz="1400" dirty="0" smtClean="0">
                <a:solidFill>
                  <a:schemeClr val="tx1"/>
                </a:solidFill>
              </a:rPr>
              <a:t>combining </a:t>
            </a:r>
            <a:r>
              <a:rPr lang="en-US" sz="1400" smtClean="0">
                <a:solidFill>
                  <a:schemeClr val="tx1"/>
                </a:solidFill>
              </a:rPr>
              <a:t>of replicas </a:t>
            </a:r>
            <a:r>
              <a:rPr lang="en-US" sz="1400" dirty="0" smtClean="0">
                <a:solidFill>
                  <a:schemeClr val="tx1"/>
                </a:solidFill>
              </a:rPr>
              <a:t>with equal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weights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Advanced combining of replicas based on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frequency-selective interference </a:t>
            </a:r>
            <a:r>
              <a:rPr lang="en-US" sz="1400" dirty="0" smtClean="0">
                <a:solidFill>
                  <a:schemeClr val="tx1"/>
                </a:solidFill>
              </a:rPr>
              <a:t>identification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Without replication or with naïve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combining we get an error floor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However, </a:t>
            </a:r>
            <a:r>
              <a:rPr lang="en-US" sz="2000" b="0" dirty="0" smtClean="0">
                <a:solidFill>
                  <a:srgbClr val="00B050"/>
                </a:solidFill>
              </a:rPr>
              <a:t>by combining replications</a:t>
            </a:r>
            <a:br>
              <a:rPr lang="en-US" sz="2000" b="0" dirty="0" smtClean="0">
                <a:solidFill>
                  <a:srgbClr val="00B050"/>
                </a:solidFill>
              </a:rPr>
            </a:br>
            <a:r>
              <a:rPr lang="en-US" sz="2000" b="0" dirty="0" smtClean="0">
                <a:solidFill>
                  <a:srgbClr val="00B050"/>
                </a:solidFill>
              </a:rPr>
              <a:t>with interference identification </a:t>
            </a:r>
            <a:r>
              <a:rPr lang="en-US" sz="2000" b="0" dirty="0">
                <a:solidFill>
                  <a:srgbClr val="00B050"/>
                </a:solidFill>
              </a:rPr>
              <a:t>at</a:t>
            </a:r>
            <a:r>
              <a:rPr lang="en-US" sz="2000" b="0" dirty="0" smtClean="0">
                <a:solidFill>
                  <a:srgbClr val="FF0000"/>
                </a:solidFill>
              </a:rPr>
              <a:t> </a:t>
            </a:r>
            <a:r>
              <a:rPr lang="en-US" sz="2000" b="0" dirty="0" smtClean="0">
                <a:solidFill>
                  <a:srgbClr val="00B050"/>
                </a:solidFill>
              </a:rPr>
              <a:t>Rx we</a:t>
            </a:r>
            <a:br>
              <a:rPr lang="en-US" sz="2000" b="0" dirty="0" smtClean="0">
                <a:solidFill>
                  <a:srgbClr val="00B050"/>
                </a:solidFill>
              </a:rPr>
            </a:br>
            <a:r>
              <a:rPr lang="en-US" sz="2000" b="0" dirty="0" smtClean="0">
                <a:solidFill>
                  <a:srgbClr val="00B050"/>
                </a:solidFill>
              </a:rPr>
              <a:t>get significantly improved performance!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39601" y="3124200"/>
            <a:ext cx="4950531" cy="3341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01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/>
              <a:t>Coping with Interference: Approach </a:t>
            </a:r>
            <a:r>
              <a:rPr lang="en-US" sz="2800" dirty="0" smtClean="0"/>
              <a:t>#2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Transmitting known pilots </a:t>
            </a:r>
            <a:r>
              <a:rPr lang="en-IL" sz="2000" b="0" dirty="0" smtClean="0">
                <a:solidFill>
                  <a:schemeClr val="tx1"/>
                </a:solidFill>
              </a:rPr>
              <a:t>–</a:t>
            </a:r>
            <a:r>
              <a:rPr lang="en-US" sz="2000" b="0" dirty="0" smtClean="0">
                <a:solidFill>
                  <a:schemeClr val="tx1"/>
                </a:solidFill>
              </a:rPr>
              <a:t> interlaced with the data </a:t>
            </a:r>
            <a:r>
              <a:rPr lang="en-IL" sz="2000" b="0" dirty="0" smtClean="0">
                <a:solidFill>
                  <a:schemeClr val="tx1"/>
                </a:solidFill>
              </a:rPr>
              <a:t>–</a:t>
            </a:r>
            <a:r>
              <a:rPr lang="en-US" sz="2000" b="0" dirty="0" smtClean="0">
                <a:solidFill>
                  <a:schemeClr val="tx1"/>
                </a:solidFill>
              </a:rPr>
              <a:t> will allow a receiver to track and mitigate potential interfering signals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 receiver will apply an interference mitigation (receive beamforming) scheme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Various algorithms may be employed </a:t>
            </a:r>
            <a:r>
              <a:rPr lang="en-IL" sz="1600" dirty="0" smtClean="0">
                <a:solidFill>
                  <a:schemeClr val="tx1"/>
                </a:solidFill>
              </a:rPr>
              <a:t>–</a:t>
            </a:r>
            <a:r>
              <a:rPr lang="en-US" sz="1600" dirty="0" smtClean="0">
                <a:solidFill>
                  <a:schemeClr val="tx1"/>
                </a:solidFill>
              </a:rPr>
              <a:t> one example is given in the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next slide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Advantages:</a:t>
            </a:r>
            <a:endParaRPr lang="en-US" sz="20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Can handle interference of any bandwidth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Disadvantages:</a:t>
            </a:r>
            <a:endParaRPr lang="en-US" sz="20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Need ‘extra’ Rx antennas (beyond N_SS)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to cancel the interference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0" y="3089148"/>
            <a:ext cx="685800" cy="2702052"/>
          </a:xfrm>
          <a:prstGeom prst="rect">
            <a:avLst/>
          </a:prstGeom>
        </p:spPr>
      </p:pic>
      <p:sp>
        <p:nvSpPr>
          <p:cNvPr id="78" name="Rectangle 77"/>
          <p:cNvSpPr/>
          <p:nvPr/>
        </p:nvSpPr>
        <p:spPr bwMode="auto">
          <a:xfrm>
            <a:off x="5334000" y="4061624"/>
            <a:ext cx="2448242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Interference Mitigation Pilot</a:t>
            </a:r>
          </a:p>
        </p:txBody>
      </p:sp>
      <p:cxnSp>
        <p:nvCxnSpPr>
          <p:cNvPr id="79" name="Straight Arrow Connector 78"/>
          <p:cNvCxnSpPr/>
          <p:nvPr/>
        </p:nvCxnSpPr>
        <p:spPr bwMode="auto">
          <a:xfrm>
            <a:off x="7752219" y="4217088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7752219" y="4587734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ectangle 80"/>
          <p:cNvSpPr/>
          <p:nvPr/>
        </p:nvSpPr>
        <p:spPr bwMode="auto">
          <a:xfrm>
            <a:off x="6932612" y="4414907"/>
            <a:ext cx="824978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96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/>
              <a:t>Coping with Interference: Approach </a:t>
            </a:r>
            <a:r>
              <a:rPr lang="en-US" sz="2800" dirty="0" smtClean="0"/>
              <a:t>#2 </a:t>
            </a:r>
            <a:r>
              <a:rPr lang="en-IL" sz="2800" dirty="0" smtClean="0"/>
              <a:t>–</a:t>
            </a:r>
            <a:r>
              <a:rPr lang="en-US" sz="2800" dirty="0" smtClean="0"/>
              <a:t> cont.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Let us assume the following model for the received signal: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/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where    is the received signal,    is the channel of the wanted signal   , the noise intensity    satisfies                  ,     is an AWGN and the 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interfering signal     experiences channel</a:t>
            </a:r>
            <a:endParaRPr lang="en-US" sz="2000" b="0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 covariance of the noise and interference is given by </a:t>
            </a:r>
          </a:p>
          <a:p>
            <a:pPr marL="0" indent="0"/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If the covariance is known to the receiver, then it can be used to </a:t>
            </a:r>
            <a:br>
              <a:rPr lang="en-US" sz="2000" b="0" dirty="0" smtClean="0">
                <a:solidFill>
                  <a:schemeClr val="tx1"/>
                </a:solidFill>
              </a:rPr>
            </a:br>
            <a:r>
              <a:rPr lang="en-US" sz="2000" b="0" dirty="0" smtClean="0">
                <a:solidFill>
                  <a:schemeClr val="tx1"/>
                </a:solidFill>
              </a:rPr>
              <a:t>compute the Minimum Variance </a:t>
            </a:r>
            <a:r>
              <a:rPr lang="en-US" sz="2000" b="0" dirty="0" err="1" smtClean="0">
                <a:solidFill>
                  <a:schemeClr val="tx1"/>
                </a:solidFill>
              </a:rPr>
              <a:t>Distortionless</a:t>
            </a:r>
            <a:r>
              <a:rPr lang="en-US" sz="2000" b="0" dirty="0" smtClean="0">
                <a:solidFill>
                  <a:schemeClr val="tx1"/>
                </a:solidFill>
              </a:rPr>
              <a:t> Response (MVDR) </a:t>
            </a:r>
            <a:r>
              <a:rPr lang="en-US" sz="2000" b="0" dirty="0" err="1" smtClean="0">
                <a:solidFill>
                  <a:schemeClr val="tx1"/>
                </a:solidFill>
              </a:rPr>
              <a:t>beamformer</a:t>
            </a:r>
            <a:r>
              <a:rPr lang="en-US" sz="2000" b="0" dirty="0" smtClean="0">
                <a:solidFill>
                  <a:schemeClr val="tx1"/>
                </a:solidFill>
              </a:rPr>
              <a:t>:</a:t>
            </a:r>
          </a:p>
          <a:p>
            <a:pPr marL="0" indent="0"/>
            <a:endParaRPr lang="en-US" sz="2000" b="0" dirty="0" smtClean="0">
              <a:solidFill>
                <a:schemeClr val="tx1"/>
              </a:solidFill>
            </a:endParaRPr>
          </a:p>
          <a:p>
            <a:pPr marL="0" indent="0"/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Alternative methods can be used to mitigate the interference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397967"/>
              </p:ext>
            </p:extLst>
          </p:nvPr>
        </p:nvGraphicFramePr>
        <p:xfrm>
          <a:off x="3573598" y="1827333"/>
          <a:ext cx="1542780" cy="304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2" name="Equation" r:id="rId3" imgW="1028520" imgH="203040" progId="Equation.DSMT4">
                  <p:embed/>
                </p:oleObj>
              </mc:Choice>
              <mc:Fallback>
                <p:oleObj name="Equation" r:id="rId3" imgW="10285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73598" y="1827333"/>
                        <a:ext cx="1542780" cy="304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356980"/>
              </p:ext>
            </p:extLst>
          </p:nvPr>
        </p:nvGraphicFramePr>
        <p:xfrm>
          <a:off x="1485900" y="2193925"/>
          <a:ext cx="190500" cy="24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3" name="Equation" r:id="rId5" imgW="126720" imgH="164880" progId="Equation.DSMT4">
                  <p:embed/>
                </p:oleObj>
              </mc:Choice>
              <mc:Fallback>
                <p:oleObj name="Equation" r:id="rId5" imgW="126720" imgH="1648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85900" y="2193925"/>
                        <a:ext cx="190500" cy="246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139120"/>
              </p:ext>
            </p:extLst>
          </p:nvPr>
        </p:nvGraphicFramePr>
        <p:xfrm>
          <a:off x="3921036" y="2125952"/>
          <a:ext cx="190500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" name="Equation" r:id="rId7" imgW="126720" imgH="164880" progId="Equation.DSMT4">
                  <p:embed/>
                </p:oleObj>
              </mc:Choice>
              <mc:Fallback>
                <p:oleObj name="Equation" r:id="rId7" imgW="126720" imgH="1648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21036" y="2125952"/>
                        <a:ext cx="190500" cy="247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210976"/>
              </p:ext>
            </p:extLst>
          </p:nvPr>
        </p:nvGraphicFramePr>
        <p:xfrm>
          <a:off x="7696200" y="2193925"/>
          <a:ext cx="17145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" name="Equation" r:id="rId9" imgW="114120" imgH="139680" progId="Equation.DSMT4">
                  <p:embed/>
                </p:oleObj>
              </mc:Choice>
              <mc:Fallback>
                <p:oleObj name="Equation" r:id="rId9" imgW="114120" imgH="1396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696200" y="2193925"/>
                        <a:ext cx="171450" cy="209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001265"/>
              </p:ext>
            </p:extLst>
          </p:nvPr>
        </p:nvGraphicFramePr>
        <p:xfrm>
          <a:off x="2286000" y="2483345"/>
          <a:ext cx="228420" cy="247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6" name="Equation" r:id="rId11" imgW="152280" imgH="164880" progId="Equation.DSMT4">
                  <p:embed/>
                </p:oleObj>
              </mc:Choice>
              <mc:Fallback>
                <p:oleObj name="Equation" r:id="rId11" imgW="1522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286000" y="2483345"/>
                        <a:ext cx="228420" cy="247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210755"/>
              </p:ext>
            </p:extLst>
          </p:nvPr>
        </p:nvGraphicFramePr>
        <p:xfrm>
          <a:off x="3383539" y="2392652"/>
          <a:ext cx="116154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7" name="Equation" r:id="rId13" imgW="774360" imgH="228600" progId="Equation.DSMT4">
                  <p:embed/>
                </p:oleObj>
              </mc:Choice>
              <mc:Fallback>
                <p:oleObj name="Equation" r:id="rId13" imgW="774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383539" y="2392652"/>
                        <a:ext cx="116154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271292"/>
              </p:ext>
            </p:extLst>
          </p:nvPr>
        </p:nvGraphicFramePr>
        <p:xfrm>
          <a:off x="4640000" y="2494547"/>
          <a:ext cx="190080" cy="19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8" name="Equation" r:id="rId15" imgW="126720" imgH="126720" progId="Equation.DSMT4">
                  <p:embed/>
                </p:oleObj>
              </mc:Choice>
              <mc:Fallback>
                <p:oleObj name="Equation" r:id="rId15" imgW="12672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640000" y="2494547"/>
                        <a:ext cx="190080" cy="19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640737"/>
              </p:ext>
            </p:extLst>
          </p:nvPr>
        </p:nvGraphicFramePr>
        <p:xfrm>
          <a:off x="2658291" y="2791628"/>
          <a:ext cx="17145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" name="Equation" r:id="rId17" imgW="114120" imgH="126720" progId="Equation.DSMT4">
                  <p:embed/>
                </p:oleObj>
              </mc:Choice>
              <mc:Fallback>
                <p:oleObj name="Equation" r:id="rId17" imgW="114120" imgH="12672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658291" y="2791628"/>
                        <a:ext cx="17145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371980"/>
              </p:ext>
            </p:extLst>
          </p:nvPr>
        </p:nvGraphicFramePr>
        <p:xfrm>
          <a:off x="5037138" y="2803525"/>
          <a:ext cx="227012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0" name="Equation" r:id="rId19" imgW="152280" imgH="164880" progId="Equation.DSMT4">
                  <p:embed/>
                </p:oleObj>
              </mc:Choice>
              <mc:Fallback>
                <p:oleObj name="Equation" r:id="rId19" imgW="1522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037138" y="2803525"/>
                        <a:ext cx="227012" cy="247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093544"/>
              </p:ext>
            </p:extLst>
          </p:nvPr>
        </p:nvGraphicFramePr>
        <p:xfrm>
          <a:off x="3830525" y="3488745"/>
          <a:ext cx="12763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1" name="Equation" r:id="rId21" imgW="850680" imgH="228600" progId="Equation.DSMT4">
                  <p:embed/>
                </p:oleObj>
              </mc:Choice>
              <mc:Fallback>
                <p:oleObj name="Equation" r:id="rId21" imgW="850680" imgH="2286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830525" y="3488745"/>
                        <a:ext cx="127635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62204"/>
              </p:ext>
            </p:extLst>
          </p:nvPr>
        </p:nvGraphicFramePr>
        <p:xfrm>
          <a:off x="3830525" y="4874172"/>
          <a:ext cx="10477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2" name="Equation" r:id="rId23" imgW="698400" imgH="419040" progId="Equation.DSMT4">
                  <p:embed/>
                </p:oleObj>
              </mc:Choice>
              <mc:Fallback>
                <p:oleObj name="Equation" r:id="rId23" imgW="698400" imgH="41904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830525" y="4874172"/>
                        <a:ext cx="1047750" cy="62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93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/>
              <a:t>Coping with Interference: Approach </a:t>
            </a:r>
            <a:r>
              <a:rPr lang="en-US" sz="2800" dirty="0" smtClean="0"/>
              <a:t>#2 </a:t>
            </a:r>
            <a:r>
              <a:rPr lang="en-IL" sz="2800" dirty="0" smtClean="0"/>
              <a:t>–</a:t>
            </a:r>
            <a:r>
              <a:rPr lang="en-US" sz="2800" dirty="0" smtClean="0"/>
              <a:t> cont.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order to evaluate the performance of this approach, we simulated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SIR = 10dB &amp; 5dB, interference on entire BW (RU = 106-tone)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RU with MCS 6 (with ~30% IM pilots)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Tx antenna, 4Rx antennas, 1 spatial stream, smoothing CHEST, </a:t>
            </a:r>
            <a:r>
              <a:rPr lang="en-US" sz="1600" dirty="0" err="1" smtClean="0">
                <a:solidFill>
                  <a:schemeClr val="tx1"/>
                </a:solidFill>
              </a:rPr>
              <a:t>TGn</a:t>
            </a:r>
            <a:r>
              <a:rPr lang="en-US" sz="1600" dirty="0" smtClean="0">
                <a:solidFill>
                  <a:schemeClr val="tx1"/>
                </a:solidFill>
              </a:rPr>
              <a:t>-D NLOS, LDPC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Compared 2 receiver schemes: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MRC (w/o and w/ interference)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MVDR (when interference is present)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In the presence of interference, </a:t>
            </a:r>
            <a:r>
              <a:rPr lang="en-US" sz="2000" b="0" dirty="0" smtClean="0">
                <a:solidFill>
                  <a:srgbClr val="FF0000"/>
                </a:solidFill>
              </a:rPr>
              <a:t/>
            </a:r>
            <a:br>
              <a:rPr lang="en-US" sz="2000" b="0" dirty="0" smtClean="0">
                <a:solidFill>
                  <a:srgbClr val="FF0000"/>
                </a:solidFill>
              </a:rPr>
            </a:br>
            <a:r>
              <a:rPr lang="en-US" sz="2000" b="0" dirty="0">
                <a:solidFill>
                  <a:srgbClr val="00B050"/>
                </a:solidFill>
              </a:rPr>
              <a:t>whereas MRC suffers from an </a:t>
            </a:r>
            <a:br>
              <a:rPr lang="en-US" sz="2000" b="0" dirty="0">
                <a:solidFill>
                  <a:srgbClr val="00B050"/>
                </a:solidFill>
              </a:rPr>
            </a:br>
            <a:r>
              <a:rPr lang="en-US" sz="2000" b="0" dirty="0">
                <a:solidFill>
                  <a:srgbClr val="00B050"/>
                </a:solidFill>
              </a:rPr>
              <a:t>error floor (even with much lower</a:t>
            </a:r>
            <a:br>
              <a:rPr lang="en-US" sz="2000" b="0" dirty="0">
                <a:solidFill>
                  <a:srgbClr val="00B050"/>
                </a:solidFill>
              </a:rPr>
            </a:br>
            <a:r>
              <a:rPr lang="en-US" sz="2000" b="0" dirty="0">
                <a:solidFill>
                  <a:srgbClr val="00B050"/>
                </a:solidFill>
              </a:rPr>
              <a:t>MCS), Interference Mitigation </a:t>
            </a:r>
            <a:br>
              <a:rPr lang="en-US" sz="2000" b="0" dirty="0">
                <a:solidFill>
                  <a:srgbClr val="00B050"/>
                </a:solidFill>
              </a:rPr>
            </a:br>
            <a:r>
              <a:rPr lang="en-US" sz="2000" b="0" dirty="0">
                <a:solidFill>
                  <a:srgbClr val="00B050"/>
                </a:solidFill>
              </a:rPr>
              <a:t>(MVDR) enables operation with </a:t>
            </a:r>
            <a:br>
              <a:rPr lang="en-US" sz="2000" b="0" dirty="0">
                <a:solidFill>
                  <a:srgbClr val="00B050"/>
                </a:solidFill>
              </a:rPr>
            </a:br>
            <a:r>
              <a:rPr lang="en-US" sz="2000" b="0" dirty="0">
                <a:solidFill>
                  <a:srgbClr val="00B050"/>
                </a:solidFill>
              </a:rPr>
              <a:t>high MCS even at SIR </a:t>
            </a:r>
            <a:r>
              <a:rPr lang="en-US" sz="2000" b="0" dirty="0" smtClean="0">
                <a:solidFill>
                  <a:srgbClr val="00B050"/>
                </a:solidFill>
              </a:rPr>
              <a:t>= 5 dB 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92592" y="2788040"/>
            <a:ext cx="5532408" cy="382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91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142923</TotalTime>
  <Words>1365</Words>
  <Application>Microsoft Office PowerPoint</Application>
  <PresentationFormat>On-screen Show (4:3)</PresentationFormat>
  <Paragraphs>194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MS Gothic</vt:lpstr>
      <vt:lpstr>Arial</vt:lpstr>
      <vt:lpstr>Arial Unicode MS</vt:lpstr>
      <vt:lpstr>Calibri</vt:lpstr>
      <vt:lpstr>Times New Roman</vt:lpstr>
      <vt:lpstr>Office Theme</vt:lpstr>
      <vt:lpstr>Microsoft Word 97 - 2003 Document</vt:lpstr>
      <vt:lpstr>Equation</vt:lpstr>
      <vt:lpstr>Physical Layer Reliability Improvements</vt:lpstr>
      <vt:lpstr>Introduction</vt:lpstr>
      <vt:lpstr>Interference and its Impact on Reliability</vt:lpstr>
      <vt:lpstr>Interference and its Impact on Reliability (cont.)</vt:lpstr>
      <vt:lpstr>Coping with Interference: Approach #1</vt:lpstr>
      <vt:lpstr>Coping with Interference: Approach #1 – cont.</vt:lpstr>
      <vt:lpstr>Coping with Interference: Approach #2</vt:lpstr>
      <vt:lpstr>Coping with Interference: Approach #2 – cont.</vt:lpstr>
      <vt:lpstr>Coping with Interference: Approach #2 – cont.</vt:lpstr>
      <vt:lpstr>Coping with Interference: Goodput</vt:lpstr>
      <vt:lpstr>Physical Layer Measurements</vt:lpstr>
      <vt:lpstr>Additional Benefits</vt:lpstr>
      <vt:lpstr>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1575</cp:revision>
  <cp:lastPrinted>1601-01-01T00:00:00Z</cp:lastPrinted>
  <dcterms:created xsi:type="dcterms:W3CDTF">2017-01-26T15:28:16Z</dcterms:created>
  <dcterms:modified xsi:type="dcterms:W3CDTF">2023-09-11T12:51:40Z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(3)tflSa81O3lErFQIS45nJFIEfIHRFJ662RWgUhrOj0Xz/IMYVEXwOUt7CJUaA63WRInmVUvWL
Vof5EpB/3t2AvlV0wUJN1NcBmS6HjgqJfqHE/lYqEDHfRJXI6APIowQKuGNrszMAxxzgvbcM
y236vaVCgFokecPmSxjoT9OWWjZWauwj8zH7JOOghAQFoL1Egg4ePT0gTtVSSHCgHLIq8oCZ
j5YhtDqoKBIFISZ6Gm</vt:lpwstr>
  </property>
  <property fmtid="{D5CDD505-2E9C-101B-9397-08002B2CF9AE}" pid="7" name="_2015_ms_pID_7253431">
    <vt:lpwstr>7Izz3cbOfFreqYwmzpb6AbxuEUCbp8BB5deurtHubJkaMZ+IAqwQ5M
rIoyVxMc+DW3NUzXLwzmT3SWwT/9VtZwQ8B5tkcbSedjznB+TY2TzKWG8ZHth8mjp2EpZmv0
ZGKsomCoZ/3y1Y5fQshCR7qV4KfcaeYrysU+fHVVygLhsDRTMgGZ749wVbnIcTQhnnQUkDKK
RcgFjwRMHrShSml8wF61a8dyPDD3YI/E2gYl</vt:lpwstr>
  </property>
  <property fmtid="{D5CDD505-2E9C-101B-9397-08002B2CF9AE}" pid="8" name="_2015_ms_pID_7253432">
    <vt:lpwstr>Fg==</vt:lpwstr>
  </property>
</Properties>
</file>