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79" r:id="rId5"/>
    <p:sldId id="285" r:id="rId6"/>
    <p:sldId id="283" r:id="rId7"/>
    <p:sldId id="284" r:id="rId8"/>
    <p:sldId id="277"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14FAE9-77E6-4408-A97C-C5AC4841B923}" v="31" dt="2023-09-07T00:10:58.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9" d="100"/>
          <a:sy n="69" d="100"/>
        </p:scale>
        <p:origin x="80" y="7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Carlos Rios, TWI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Carlos Rios, TWI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4652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9630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5786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7308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522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Carlos Rios, TWI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Carlos Rios, TWI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Carlos Rios, TWI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Carlos Rios, TWI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Carlos Rios, TWI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Carlos Rios, TWI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Carlos Rios, TWI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Carlos Rios, TWI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Carlos Rios, TWI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Carlos Rios, TWI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802.11-23/1470r2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27499"/>
            <a:ext cx="10363200" cy="72440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Dynamic Polarization Spatial Multiplexing and Beamforming WLANs:</a:t>
            </a:r>
            <a:br>
              <a:rPr lang="en-GB" sz="2400" dirty="0"/>
            </a:br>
            <a:r>
              <a:rPr lang="en-GB" sz="2400" dirty="0"/>
              <a:t>A Sneak Preview</a:t>
            </a:r>
          </a:p>
        </p:txBody>
      </p:sp>
      <p:sp>
        <p:nvSpPr>
          <p:cNvPr id="3074" name="Rectangle 2"/>
          <p:cNvSpPr>
            <a:spLocks noGrp="1" noChangeArrowheads="1"/>
          </p:cNvSpPr>
          <p:nvPr>
            <p:ph type="subTitle" idx="1"/>
          </p:nvPr>
        </p:nvSpPr>
        <p:spPr>
          <a:xfrm>
            <a:off x="1600200" y="152120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6" name="Date Placeholder 3"/>
          <p:cNvSpPr>
            <a:spLocks noGrp="1"/>
          </p:cNvSpPr>
          <p:nvPr>
            <p:ph type="dt" idx="10"/>
          </p:nvPr>
        </p:nvSpPr>
        <p:spPr/>
        <p:txBody>
          <a:bodyPr/>
          <a:lstStyle/>
          <a:p>
            <a:r>
              <a:rPr lang="en-US"/>
              <a:t>September 2023</a:t>
            </a:r>
            <a:endParaRPr lang="en-GB" dirty="0"/>
          </a:p>
        </p:txBody>
      </p:sp>
      <p:sp>
        <p:nvSpPr>
          <p:cNvPr id="7" name="Footer Placeholder 4"/>
          <p:cNvSpPr>
            <a:spLocks noGrp="1"/>
          </p:cNvSpPr>
          <p:nvPr>
            <p:ph type="ftr" idx="11"/>
          </p:nvPr>
        </p:nvSpPr>
        <p:spPr/>
        <p:txBody>
          <a:bodyPr/>
          <a:lstStyle/>
          <a:p>
            <a:r>
              <a:rPr lang="en-GB" dirty="0"/>
              <a:t>Carlos Rios, TWI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3542200"/>
              </p:ext>
            </p:extLst>
          </p:nvPr>
        </p:nvGraphicFramePr>
        <p:xfrm>
          <a:off x="992188" y="2416175"/>
          <a:ext cx="10352087" cy="251777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992188" y="2416175"/>
                        <a:ext cx="10352087" cy="25177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1200151" y="1981200"/>
            <a:ext cx="9848849" cy="4113213"/>
          </a:xfrm>
          <a:ln/>
        </p:spPr>
        <p:txBody>
          <a:bodyPr/>
          <a:lstStyle/>
          <a:p>
            <a:pPr marL="0" indent="0">
              <a:tabLst>
                <a:tab pos="228600" algn="l"/>
                <a:tab pos="457200" algn="l"/>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sz="2800" dirty="0"/>
              <a:t>A radically new “Dynamic Polarization Spatial Multiplexing and Beamforming” candidate 802.11 PHY (to be unveiled at tomorrow’s WNG session) is summarized herein. Capable of wireless backhauling up to 92 Gbps within 320 MHz at 6 GHz beyond 18 km, “DPSMXBF” merits serious consideration as an integral PHY for the nascent TGbn.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
        <p:nvSpPr>
          <p:cNvPr id="9" name="Title 1">
            <a:extLst>
              <a:ext uri="{FF2B5EF4-FFF2-40B4-BE49-F238E27FC236}">
                <a16:creationId xmlns:a16="http://schemas.microsoft.com/office/drawing/2014/main" id="{7788B4EC-3A6B-C4AD-3A4C-DC1134CC3DB2}"/>
              </a:ext>
            </a:extLst>
          </p:cNvPr>
          <p:cNvSpPr txBox="1">
            <a:spLocks/>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sz="2800" dirty="0"/>
              <a:t>Abstract</a:t>
            </a:r>
            <a:endParaRPr lang="en-GB" sz="28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914401" y="1751014"/>
            <a:ext cx="10361084" cy="4421185"/>
          </a:xfrm>
          <a:ln/>
        </p:spPr>
        <p:txBody>
          <a:bodyPr/>
          <a:lstStyle/>
          <a:p>
            <a:pPr marL="0" indent="0" algn="ctr">
              <a:lnSpc>
                <a:spcPct val="100000"/>
              </a:lnSpc>
              <a:spcBef>
                <a:spcPts val="1200"/>
              </a:spcBef>
              <a:buNone/>
            </a:pPr>
            <a:r>
              <a:rPr lang="en-US" u="sng" kern="0" dirty="0">
                <a:solidFill>
                  <a:schemeClr val="tx1"/>
                </a:solidFill>
                <a:effectLst/>
              </a:rPr>
              <a:t>Proposed “DPSMXBF” 802.11 PHY</a:t>
            </a:r>
          </a:p>
          <a:p>
            <a:pPr marL="0" indent="0" algn="ctr">
              <a:lnSpc>
                <a:spcPct val="100000"/>
              </a:lnSpc>
              <a:spcBef>
                <a:spcPts val="1200"/>
              </a:spcBef>
              <a:buNone/>
            </a:pPr>
            <a:r>
              <a:rPr lang="en-US" sz="2200" b="1" kern="0" dirty="0">
                <a:solidFill>
                  <a:schemeClr val="tx1"/>
                </a:solidFill>
                <a:effectLst/>
              </a:rPr>
              <a:t>32 IEEE802.11be RF spatial streams </a:t>
            </a:r>
          </a:p>
          <a:p>
            <a:pPr marL="463550" lvl="1" indent="-231775" algn="ctr">
              <a:lnSpc>
                <a:spcPct val="100000"/>
              </a:lnSpc>
              <a:spcBef>
                <a:spcPts val="300"/>
              </a:spcBef>
            </a:pPr>
            <a:r>
              <a:rPr lang="en-US" sz="2200" b="1" kern="0" dirty="0">
                <a:solidFill>
                  <a:schemeClr val="tx1"/>
                </a:solidFill>
                <a:effectLst/>
              </a:rPr>
              <a:t>32x32 MIMO Spatial Multiplexing</a:t>
            </a:r>
          </a:p>
          <a:p>
            <a:pPr marL="463550" lvl="1" indent="-231775" algn="ctr">
              <a:lnSpc>
                <a:spcPct val="100000"/>
              </a:lnSpc>
              <a:spcBef>
                <a:spcPts val="300"/>
              </a:spcBef>
            </a:pPr>
            <a:r>
              <a:rPr lang="en-US" sz="2200" b="1" kern="0" dirty="0">
                <a:solidFill>
                  <a:schemeClr val="tx1"/>
                </a:solidFill>
                <a:effectLst/>
              </a:rPr>
              <a:t>32x32 MIMO Beamforming</a:t>
            </a:r>
          </a:p>
          <a:p>
            <a:pPr marL="463550" lvl="1" indent="-231775" algn="ctr">
              <a:lnSpc>
                <a:spcPct val="100000"/>
              </a:lnSpc>
              <a:spcBef>
                <a:spcPts val="300"/>
              </a:spcBef>
            </a:pPr>
            <a:r>
              <a:rPr lang="en-US" sz="2200" b="1" kern="0" dirty="0">
                <a:solidFill>
                  <a:schemeClr val="tx1"/>
                </a:solidFill>
                <a:effectLst/>
              </a:rPr>
              <a:t>5-7 GHz UNII Operation</a:t>
            </a:r>
          </a:p>
          <a:p>
            <a:pPr marL="463550" lvl="1" indent="-231775" algn="ctr">
              <a:lnSpc>
                <a:spcPct val="100000"/>
              </a:lnSpc>
              <a:spcBef>
                <a:spcPts val="300"/>
              </a:spcBef>
            </a:pPr>
            <a:r>
              <a:rPr lang="en-US" sz="2200" b="1" kern="0" dirty="0">
                <a:solidFill>
                  <a:schemeClr val="tx1"/>
                </a:solidFill>
                <a:effectLst/>
              </a:rPr>
              <a:t>4096 QAM</a:t>
            </a:r>
          </a:p>
          <a:p>
            <a:pPr marL="463550" lvl="1" indent="-231775" algn="ctr">
              <a:lnSpc>
                <a:spcPct val="100000"/>
              </a:lnSpc>
              <a:spcBef>
                <a:spcPts val="300"/>
              </a:spcBef>
            </a:pPr>
            <a:r>
              <a:rPr lang="en-US" sz="2200" b="1" kern="0" dirty="0">
                <a:solidFill>
                  <a:schemeClr val="tx1"/>
                </a:solidFill>
                <a:effectLst/>
              </a:rPr>
              <a:t>320 MHz BW</a:t>
            </a:r>
          </a:p>
          <a:p>
            <a:pPr marL="463550" lvl="1" indent="-231775" algn="ctr">
              <a:lnSpc>
                <a:spcPct val="100000"/>
              </a:lnSpc>
              <a:spcBef>
                <a:spcPts val="300"/>
              </a:spcBef>
            </a:pPr>
            <a:r>
              <a:rPr lang="en-US" sz="2200" b="1" kern="0" dirty="0">
                <a:solidFill>
                  <a:schemeClr val="tx1"/>
                </a:solidFill>
                <a:effectLst/>
              </a:rPr>
              <a:t>92,224 Mbps peak Data Rate</a:t>
            </a:r>
          </a:p>
          <a:p>
            <a:pPr marL="231775" lvl="1" indent="0" algn="ctr">
              <a:spcBef>
                <a:spcPts val="300"/>
              </a:spcBef>
            </a:pPr>
            <a:r>
              <a:rPr lang="en-US" sz="2200" b="1" dirty="0">
                <a:solidFill>
                  <a:schemeClr val="tx1"/>
                </a:solidFill>
              </a:rPr>
              <a:t>&gt; 550 m WLAN Free Space Range </a:t>
            </a:r>
          </a:p>
          <a:p>
            <a:pPr marL="231775" lvl="1" indent="0" algn="ctr">
              <a:lnSpc>
                <a:spcPct val="100000"/>
              </a:lnSpc>
              <a:spcBef>
                <a:spcPts val="300"/>
              </a:spcBef>
            </a:pPr>
            <a:r>
              <a:rPr lang="en-US" sz="2200" b="1" dirty="0">
                <a:solidFill>
                  <a:schemeClr val="tx1"/>
                </a:solidFill>
              </a:rPr>
              <a:t>&gt; 2.8 km Fixed Wireless Access FS Range</a:t>
            </a:r>
          </a:p>
          <a:p>
            <a:pPr marL="231775" lvl="1" indent="0" algn="ctr">
              <a:lnSpc>
                <a:spcPct val="100000"/>
              </a:lnSpc>
              <a:spcBef>
                <a:spcPts val="300"/>
              </a:spcBef>
            </a:pPr>
            <a:r>
              <a:rPr lang="en-US" sz="2200" b="1" dirty="0">
                <a:solidFill>
                  <a:schemeClr val="tx1"/>
                </a:solidFill>
              </a:rPr>
              <a:t>&gt; 18 km Fiber Replacement Backhaul FS Range</a:t>
            </a:r>
          </a:p>
          <a:p>
            <a:pPr marL="574675" lvl="1" indent="-342900" algn="ctr">
              <a:lnSpc>
                <a:spcPct val="100000"/>
              </a:lnSpc>
              <a:spcBef>
                <a:spcPts val="300"/>
              </a:spcBef>
              <a:buFont typeface="Wingdings" panose="05000000000000000000" pitchFamily="2" charset="2"/>
              <a:buChar char="Ø"/>
            </a:pPr>
            <a:endParaRPr lang="en-US" sz="2200" b="1" kern="0" dirty="0">
              <a:solidFill>
                <a:schemeClr val="tx1"/>
              </a:solidFill>
              <a:effectLst/>
            </a:endParaRPr>
          </a:p>
          <a:p>
            <a:pPr marL="463550" lvl="1" indent="-231775" algn="ctr">
              <a:lnSpc>
                <a:spcPct val="100000"/>
              </a:lnSpc>
              <a:spcBef>
                <a:spcPts val="300"/>
              </a:spcBef>
            </a:pPr>
            <a:endParaRPr lang="en-US" sz="2200" b="1" kern="0" dirty="0">
              <a:solidFill>
                <a:schemeClr val="tx1"/>
              </a:solidFill>
              <a:effectLst/>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sp>
        <p:nvSpPr>
          <p:cNvPr id="3" name="Title 1">
            <a:extLst>
              <a:ext uri="{FF2B5EF4-FFF2-40B4-BE49-F238E27FC236}">
                <a16:creationId xmlns:a16="http://schemas.microsoft.com/office/drawing/2014/main" id="{DEACD335-BFC2-97B1-13EA-5A1B6A3350B1}"/>
              </a:ext>
            </a:extLst>
          </p:cNvPr>
          <p:cNvSpPr txBox="1">
            <a:spLocks/>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sz="2800" dirty="0"/>
              <a:t>Dynamic Polarization WLANs</a:t>
            </a:r>
            <a:endParaRPr lang="en-GB" sz="28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Carlos Rios, TWI</a:t>
            </a:r>
          </a:p>
        </p:txBody>
      </p:sp>
      <p:sp>
        <p:nvSpPr>
          <p:cNvPr id="4" name="Date Placeholder 3"/>
          <p:cNvSpPr>
            <a:spLocks noGrp="1"/>
          </p:cNvSpPr>
          <p:nvPr>
            <p:ph type="dt" idx="15"/>
          </p:nvPr>
        </p:nvSpPr>
        <p:spPr/>
        <p:txBody>
          <a:bodyPr/>
          <a:lstStyle/>
          <a:p>
            <a:r>
              <a:rPr lang="en-US"/>
              <a:t>September 2023</a:t>
            </a:r>
            <a:endParaRPr lang="en-GB"/>
          </a:p>
        </p:txBody>
      </p:sp>
      <p:graphicFrame>
        <p:nvGraphicFramePr>
          <p:cNvPr id="10" name="Table 10">
            <a:extLst>
              <a:ext uri="{FF2B5EF4-FFF2-40B4-BE49-F238E27FC236}">
                <a16:creationId xmlns:a16="http://schemas.microsoft.com/office/drawing/2014/main" id="{423EE3D6-259D-E5A9-03C7-586F611E96A4}"/>
              </a:ext>
            </a:extLst>
          </p:cNvPr>
          <p:cNvGraphicFramePr>
            <a:graphicFrameLocks noGrp="1"/>
          </p:cNvGraphicFramePr>
          <p:nvPr>
            <p:extLst>
              <p:ext uri="{D42A27DB-BD31-4B8C-83A1-F6EECF244321}">
                <p14:modId xmlns:p14="http://schemas.microsoft.com/office/powerpoint/2010/main" val="924979150"/>
              </p:ext>
            </p:extLst>
          </p:nvPr>
        </p:nvGraphicFramePr>
        <p:xfrm>
          <a:off x="8692388" y="1791364"/>
          <a:ext cx="3031524" cy="1296846"/>
        </p:xfrm>
        <a:graphic>
          <a:graphicData uri="http://schemas.openxmlformats.org/drawingml/2006/table">
            <a:tbl>
              <a:tblPr firstRow="1" bandRow="1">
                <a:tableStyleId>{073A0DAA-6AF3-43AB-8588-CEC1D06C72B9}</a:tableStyleId>
              </a:tblPr>
              <a:tblGrid>
                <a:gridCol w="1270457">
                  <a:extLst>
                    <a:ext uri="{9D8B030D-6E8A-4147-A177-3AD203B41FA5}">
                      <a16:colId xmlns:a16="http://schemas.microsoft.com/office/drawing/2014/main" val="2187090324"/>
                    </a:ext>
                  </a:extLst>
                </a:gridCol>
                <a:gridCol w="914400">
                  <a:extLst>
                    <a:ext uri="{9D8B030D-6E8A-4147-A177-3AD203B41FA5}">
                      <a16:colId xmlns:a16="http://schemas.microsoft.com/office/drawing/2014/main" val="1828095871"/>
                    </a:ext>
                  </a:extLst>
                </a:gridCol>
                <a:gridCol w="846667">
                  <a:extLst>
                    <a:ext uri="{9D8B030D-6E8A-4147-A177-3AD203B41FA5}">
                      <a16:colId xmlns:a16="http://schemas.microsoft.com/office/drawing/2014/main" val="3282642001"/>
                    </a:ext>
                  </a:extLst>
                </a:gridCol>
              </a:tblGrid>
              <a:tr h="430912">
                <a:tc>
                  <a:txBody>
                    <a:bodyPr/>
                    <a:lstStyle/>
                    <a:p>
                      <a:pPr algn="ctr"/>
                      <a:r>
                        <a:rPr lang="en-US" sz="1200" dirty="0"/>
                        <a:t>Node</a:t>
                      </a:r>
                    </a:p>
                    <a:p>
                      <a:pPr algn="ctr"/>
                      <a:r>
                        <a:rPr lang="en-US" sz="1200" dirty="0"/>
                        <a:t>Type</a:t>
                      </a:r>
                    </a:p>
                  </a:txBody>
                  <a:tcPr/>
                </a:tc>
                <a:tc>
                  <a:txBody>
                    <a:bodyPr/>
                    <a:lstStyle/>
                    <a:p>
                      <a:pPr algn="ctr"/>
                      <a:r>
                        <a:rPr lang="en-US" sz="1200" dirty="0"/>
                        <a:t>Element</a:t>
                      </a:r>
                    </a:p>
                    <a:p>
                      <a:pPr algn="ctr"/>
                      <a:r>
                        <a:rPr lang="en-US" sz="1200" dirty="0"/>
                        <a:t>Directivity</a:t>
                      </a:r>
                    </a:p>
                  </a:txBody>
                  <a:tcPr/>
                </a:tc>
                <a:tc>
                  <a:txBody>
                    <a:bodyPr/>
                    <a:lstStyle/>
                    <a:p>
                      <a:pPr algn="ctr"/>
                      <a:r>
                        <a:rPr lang="en-US" sz="1200" dirty="0"/>
                        <a:t>SDPA</a:t>
                      </a:r>
                    </a:p>
                    <a:p>
                      <a:pPr algn="ctr"/>
                      <a:r>
                        <a:rPr lang="en-US" sz="1200" dirty="0"/>
                        <a:t>Gain</a:t>
                      </a:r>
                    </a:p>
                  </a:txBody>
                  <a:tcPr/>
                </a:tc>
                <a:extLst>
                  <a:ext uri="{0D108BD9-81ED-4DB2-BD59-A6C34878D82A}">
                    <a16:rowId xmlns:a16="http://schemas.microsoft.com/office/drawing/2014/main" val="3201851875"/>
                  </a:ext>
                </a:extLst>
              </a:tr>
              <a:tr h="279882">
                <a:tc>
                  <a:txBody>
                    <a:bodyPr/>
                    <a:lstStyle/>
                    <a:p>
                      <a:pPr algn="ctr"/>
                      <a:r>
                        <a:rPr lang="en-US" sz="1200" b="1" dirty="0"/>
                        <a:t>WLAN AP/MN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180</a:t>
                      </a:r>
                      <a:r>
                        <a:rPr lang="en-US" sz="1200" b="1" baseline="30000" dirty="0"/>
                        <a:t>o</a:t>
                      </a:r>
                      <a:endParaRPr lang="en-US" sz="1200" b="1" baseline="0" dirty="0"/>
                    </a:p>
                  </a:txBody>
                  <a:tcPr/>
                </a:tc>
                <a:tc>
                  <a:txBody>
                    <a:bodyPr/>
                    <a:lstStyle/>
                    <a:p>
                      <a:pPr algn="ctr"/>
                      <a:r>
                        <a:rPr lang="en-US" sz="1200" b="1" baseline="0" dirty="0"/>
                        <a:t>20.5 dBi</a:t>
                      </a:r>
                    </a:p>
                  </a:txBody>
                  <a:tcPr/>
                </a:tc>
                <a:extLst>
                  <a:ext uri="{0D108BD9-81ED-4DB2-BD59-A6C34878D82A}">
                    <a16:rowId xmlns:a16="http://schemas.microsoft.com/office/drawing/2014/main" val="3034156507"/>
                  </a:ext>
                </a:extLst>
              </a:tr>
              <a:tr h="279882">
                <a:tc>
                  <a:txBody>
                    <a:bodyPr/>
                    <a:lstStyle/>
                    <a:p>
                      <a:pPr algn="ctr"/>
                      <a:r>
                        <a:rPr lang="en-US" sz="1200" b="1" dirty="0"/>
                        <a:t>FWA AP</a:t>
                      </a:r>
                    </a:p>
                  </a:txBody>
                  <a:tcPr/>
                </a:tc>
                <a:tc>
                  <a:txBody>
                    <a:bodyPr/>
                    <a:lstStyle/>
                    <a:p>
                      <a:pPr algn="ctr"/>
                      <a:r>
                        <a:rPr lang="en-US" sz="1200" b="1" dirty="0"/>
                        <a:t>60</a:t>
                      </a:r>
                      <a:r>
                        <a:rPr lang="en-US" sz="1200" b="1" baseline="30000" dirty="0"/>
                        <a:t>o</a:t>
                      </a:r>
                      <a:endParaRPr lang="en-US" sz="1200" b="1" baseline="0" dirty="0"/>
                    </a:p>
                  </a:txBody>
                  <a:tcPr/>
                </a:tc>
                <a:tc>
                  <a:txBody>
                    <a:bodyPr/>
                    <a:lstStyle/>
                    <a:p>
                      <a:pPr algn="ctr"/>
                      <a:r>
                        <a:rPr lang="en-US" sz="1200" b="1" baseline="0" dirty="0"/>
                        <a:t>30.5 dBi</a:t>
                      </a:r>
                    </a:p>
                  </a:txBody>
                  <a:tcPr/>
                </a:tc>
                <a:extLst>
                  <a:ext uri="{0D108BD9-81ED-4DB2-BD59-A6C34878D82A}">
                    <a16:rowId xmlns:a16="http://schemas.microsoft.com/office/drawing/2014/main" val="720376141"/>
                  </a:ext>
                </a:extLst>
              </a:tr>
              <a:tr h="279882">
                <a:tc>
                  <a:txBody>
                    <a:bodyPr/>
                    <a:lstStyle/>
                    <a:p>
                      <a:pPr algn="ctr"/>
                      <a:r>
                        <a:rPr lang="en-US" sz="1200" b="1" dirty="0"/>
                        <a:t>FRBH Node</a:t>
                      </a:r>
                    </a:p>
                  </a:txBody>
                  <a:tcPr/>
                </a:tc>
                <a:tc>
                  <a:txBody>
                    <a:bodyPr/>
                    <a:lstStyle/>
                    <a:p>
                      <a:pPr algn="ctr"/>
                      <a:r>
                        <a:rPr lang="en-US" sz="1200" b="1" dirty="0"/>
                        <a:t>30</a:t>
                      </a:r>
                      <a:r>
                        <a:rPr lang="en-US" sz="1200" b="1" baseline="30000" dirty="0"/>
                        <a:t>o</a:t>
                      </a:r>
                      <a:endParaRPr lang="en-US" sz="1200" b="1" baseline="0" dirty="0"/>
                    </a:p>
                  </a:txBody>
                  <a:tcPr/>
                </a:tc>
                <a:tc>
                  <a:txBody>
                    <a:bodyPr/>
                    <a:lstStyle/>
                    <a:p>
                      <a:pPr algn="ctr"/>
                      <a:r>
                        <a:rPr lang="en-US" sz="1200" b="1" baseline="0" dirty="0"/>
                        <a:t>36.5 dBi</a:t>
                      </a:r>
                    </a:p>
                  </a:txBody>
                  <a:tcPr/>
                </a:tc>
                <a:extLst>
                  <a:ext uri="{0D108BD9-81ED-4DB2-BD59-A6C34878D82A}">
                    <a16:rowId xmlns:a16="http://schemas.microsoft.com/office/drawing/2014/main" val="343938759"/>
                  </a:ext>
                </a:extLst>
              </a:tr>
            </a:tbl>
          </a:graphicData>
        </a:graphic>
      </p:graphicFrame>
      <p:sp>
        <p:nvSpPr>
          <p:cNvPr id="151" name="TextBox 150">
            <a:extLst>
              <a:ext uri="{FF2B5EF4-FFF2-40B4-BE49-F238E27FC236}">
                <a16:creationId xmlns:a16="http://schemas.microsoft.com/office/drawing/2014/main" id="{BED70C00-421F-09CF-51BC-B3A6F01DD8B8}"/>
              </a:ext>
            </a:extLst>
          </p:cNvPr>
          <p:cNvSpPr txBox="1"/>
          <p:nvPr/>
        </p:nvSpPr>
        <p:spPr>
          <a:xfrm>
            <a:off x="7321420" y="1514365"/>
            <a:ext cx="4359245" cy="276999"/>
          </a:xfrm>
          <a:prstGeom prst="rect">
            <a:avLst/>
          </a:prstGeom>
          <a:noFill/>
        </p:spPr>
        <p:txBody>
          <a:bodyPr wrap="square" rtlCol="0">
            <a:spAutoFit/>
          </a:bodyPr>
          <a:lstStyle/>
          <a:p>
            <a:pPr algn="ctr"/>
            <a:r>
              <a:rPr lang="en-US" sz="1200" b="1" dirty="0">
                <a:solidFill>
                  <a:schemeClr val="tx1"/>
                </a:solidFill>
              </a:rPr>
              <a:t>DP-32 AP/Meshnode SDPA-32 Phased Array</a:t>
            </a:r>
          </a:p>
        </p:txBody>
      </p:sp>
      <p:sp>
        <p:nvSpPr>
          <p:cNvPr id="153" name="TextBox 152">
            <a:extLst>
              <a:ext uri="{FF2B5EF4-FFF2-40B4-BE49-F238E27FC236}">
                <a16:creationId xmlns:a16="http://schemas.microsoft.com/office/drawing/2014/main" id="{3CC7DE4E-19EE-CB17-B32C-5A53D896E624}"/>
              </a:ext>
            </a:extLst>
          </p:cNvPr>
          <p:cNvSpPr txBox="1"/>
          <p:nvPr/>
        </p:nvSpPr>
        <p:spPr>
          <a:xfrm>
            <a:off x="7372983" y="3083496"/>
            <a:ext cx="4215005" cy="276999"/>
          </a:xfrm>
          <a:prstGeom prst="rect">
            <a:avLst/>
          </a:prstGeom>
          <a:noFill/>
        </p:spPr>
        <p:txBody>
          <a:bodyPr wrap="square" rtlCol="0">
            <a:spAutoFit/>
          </a:bodyPr>
          <a:lstStyle/>
          <a:p>
            <a:pPr algn="ctr"/>
            <a:r>
              <a:rPr lang="en-US" sz="1200" b="1" dirty="0">
                <a:solidFill>
                  <a:schemeClr val="tx1"/>
                </a:solidFill>
              </a:rPr>
              <a:t>SDPA Beamwidth (WxH): 16.9</a:t>
            </a:r>
            <a:r>
              <a:rPr lang="en-US" sz="1200" b="1" baseline="30000" dirty="0">
                <a:solidFill>
                  <a:schemeClr val="tx1"/>
                </a:solidFill>
              </a:rPr>
              <a:t>o</a:t>
            </a:r>
            <a:r>
              <a:rPr lang="en-US" sz="1200" b="1" dirty="0">
                <a:solidFill>
                  <a:schemeClr val="tx1"/>
                </a:solidFill>
              </a:rPr>
              <a:t> x 16.9</a:t>
            </a:r>
            <a:r>
              <a:rPr lang="en-US" sz="1200" b="1" baseline="30000" dirty="0">
                <a:solidFill>
                  <a:schemeClr val="tx1"/>
                </a:solidFill>
              </a:rPr>
              <a:t>o</a:t>
            </a:r>
          </a:p>
        </p:txBody>
      </p:sp>
      <p:grpSp>
        <p:nvGrpSpPr>
          <p:cNvPr id="8" name="Group 7">
            <a:extLst>
              <a:ext uri="{FF2B5EF4-FFF2-40B4-BE49-F238E27FC236}">
                <a16:creationId xmlns:a16="http://schemas.microsoft.com/office/drawing/2014/main" id="{FFC16ADE-C2F2-466C-A0BC-7B315AD161C5}"/>
              </a:ext>
            </a:extLst>
          </p:cNvPr>
          <p:cNvGrpSpPr/>
          <p:nvPr/>
        </p:nvGrpSpPr>
        <p:grpSpPr>
          <a:xfrm>
            <a:off x="9304038" y="3429000"/>
            <a:ext cx="2419874" cy="2286153"/>
            <a:chOff x="8264959" y="3837801"/>
            <a:chExt cx="2419874" cy="2286153"/>
          </a:xfrm>
        </p:grpSpPr>
        <p:pic>
          <p:nvPicPr>
            <p:cNvPr id="14" name="Picture 13">
              <a:extLst>
                <a:ext uri="{FF2B5EF4-FFF2-40B4-BE49-F238E27FC236}">
                  <a16:creationId xmlns:a16="http://schemas.microsoft.com/office/drawing/2014/main" id="{8EAAD08E-879D-12A3-9073-AFBB519A2447}"/>
                </a:ext>
              </a:extLst>
            </p:cNvPr>
            <p:cNvPicPr>
              <a:picLocks noChangeAspect="1"/>
            </p:cNvPicPr>
            <p:nvPr/>
          </p:nvPicPr>
          <p:blipFill>
            <a:blip r:embed="rId3"/>
            <a:stretch>
              <a:fillRect/>
            </a:stretch>
          </p:blipFill>
          <p:spPr>
            <a:xfrm>
              <a:off x="8264959" y="4038600"/>
              <a:ext cx="2419874" cy="2085354"/>
            </a:xfrm>
            <a:prstGeom prst="rect">
              <a:avLst/>
            </a:prstGeom>
          </p:spPr>
        </p:pic>
        <p:sp>
          <p:nvSpPr>
            <p:cNvPr id="15" name="TextBox 14">
              <a:extLst>
                <a:ext uri="{FF2B5EF4-FFF2-40B4-BE49-F238E27FC236}">
                  <a16:creationId xmlns:a16="http://schemas.microsoft.com/office/drawing/2014/main" id="{60BF01DD-5558-153C-7AA4-DCAA393F58CA}"/>
                </a:ext>
              </a:extLst>
            </p:cNvPr>
            <p:cNvSpPr txBox="1"/>
            <p:nvPr/>
          </p:nvSpPr>
          <p:spPr>
            <a:xfrm>
              <a:off x="8264960" y="3837801"/>
              <a:ext cx="2326840" cy="276999"/>
            </a:xfrm>
            <a:prstGeom prst="rect">
              <a:avLst/>
            </a:prstGeom>
            <a:noFill/>
          </p:spPr>
          <p:txBody>
            <a:bodyPr wrap="square" rtlCol="0">
              <a:spAutoFit/>
            </a:bodyPr>
            <a:lstStyle/>
            <a:p>
              <a:pPr algn="ctr"/>
              <a:r>
                <a:rPr lang="en-US" sz="1200" b="1" dirty="0">
                  <a:solidFill>
                    <a:schemeClr val="tx1"/>
                  </a:solidFill>
                </a:rPr>
                <a:t>DP-32 SDMux</a:t>
              </a:r>
            </a:p>
          </p:txBody>
        </p:sp>
      </p:grpSp>
      <p:sp>
        <p:nvSpPr>
          <p:cNvPr id="18" name="Title 1">
            <a:extLst>
              <a:ext uri="{FF2B5EF4-FFF2-40B4-BE49-F238E27FC236}">
                <a16:creationId xmlns:a16="http://schemas.microsoft.com/office/drawing/2014/main" id="{96B6EC3A-0325-18E0-4BBB-3037D06344EC}"/>
              </a:ext>
            </a:extLst>
          </p:cNvPr>
          <p:cNvSpPr txBox="1">
            <a:spLocks/>
          </p:cNvSpPr>
          <p:nvPr/>
        </p:nvSpPr>
        <p:spPr bwMode="auto">
          <a:xfrm>
            <a:off x="694722" y="694002"/>
            <a:ext cx="10913078"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sz="2800" kern="0" dirty="0"/>
              <a:t>Contemplated 92 Gbps “DP-32” WLAN Access Point/ Meshnode</a:t>
            </a:r>
            <a:br>
              <a:rPr lang="en-GB" sz="2800" kern="0" dirty="0"/>
            </a:br>
            <a:r>
              <a:rPr lang="en-GB" sz="2000" kern="0" dirty="0"/>
              <a:t>(32 EHT Spatial Streams) </a:t>
            </a:r>
            <a:endParaRPr lang="en-GB" sz="2400" kern="0" dirty="0"/>
          </a:p>
        </p:txBody>
      </p:sp>
      <p:grpSp>
        <p:nvGrpSpPr>
          <p:cNvPr id="2" name="Group 1">
            <a:extLst>
              <a:ext uri="{FF2B5EF4-FFF2-40B4-BE49-F238E27FC236}">
                <a16:creationId xmlns:a16="http://schemas.microsoft.com/office/drawing/2014/main" id="{0169B357-A4EA-2F49-2B64-C90832524B5F}"/>
              </a:ext>
            </a:extLst>
          </p:cNvPr>
          <p:cNvGrpSpPr/>
          <p:nvPr/>
        </p:nvGrpSpPr>
        <p:grpSpPr>
          <a:xfrm>
            <a:off x="468088" y="1447800"/>
            <a:ext cx="7402578" cy="4933422"/>
            <a:chOff x="511335" y="1537014"/>
            <a:chExt cx="7007196" cy="4731660"/>
          </a:xfrm>
        </p:grpSpPr>
        <p:sp>
          <p:nvSpPr>
            <p:cNvPr id="16" name="TextBox 15">
              <a:extLst>
                <a:ext uri="{FF2B5EF4-FFF2-40B4-BE49-F238E27FC236}">
                  <a16:creationId xmlns:a16="http://schemas.microsoft.com/office/drawing/2014/main" id="{B12CFA06-3143-6625-47E7-9D11335C301B}"/>
                </a:ext>
              </a:extLst>
            </p:cNvPr>
            <p:cNvSpPr txBox="1"/>
            <p:nvPr/>
          </p:nvSpPr>
          <p:spPr>
            <a:xfrm>
              <a:off x="762000" y="1537014"/>
              <a:ext cx="5943601" cy="276999"/>
            </a:xfrm>
            <a:prstGeom prst="rect">
              <a:avLst/>
            </a:prstGeom>
            <a:noFill/>
          </p:spPr>
          <p:txBody>
            <a:bodyPr wrap="square" rtlCol="0">
              <a:spAutoFit/>
            </a:bodyPr>
            <a:lstStyle/>
            <a:p>
              <a:pPr algn="ctr"/>
              <a:r>
                <a:rPr lang="en-US" sz="1200" b="1" dirty="0">
                  <a:solidFill>
                    <a:schemeClr val="tx1"/>
                  </a:solidFill>
                </a:rPr>
                <a:t>92/69 Gbps 6/5 GHz DP-32 AP/MN</a:t>
              </a:r>
            </a:p>
          </p:txBody>
        </p:sp>
        <p:pic>
          <p:nvPicPr>
            <p:cNvPr id="3" name="Picture 2">
              <a:extLst>
                <a:ext uri="{FF2B5EF4-FFF2-40B4-BE49-F238E27FC236}">
                  <a16:creationId xmlns:a16="http://schemas.microsoft.com/office/drawing/2014/main" id="{88E1F4D2-FB41-8D40-1116-1BE168260688}"/>
                </a:ext>
              </a:extLst>
            </p:cNvPr>
            <p:cNvPicPr>
              <a:picLocks noChangeAspect="1"/>
            </p:cNvPicPr>
            <p:nvPr/>
          </p:nvPicPr>
          <p:blipFill>
            <a:blip r:embed="rId4"/>
            <a:stretch>
              <a:fillRect/>
            </a:stretch>
          </p:blipFill>
          <p:spPr>
            <a:xfrm>
              <a:off x="511335" y="1752617"/>
              <a:ext cx="7007196" cy="4516057"/>
            </a:xfrm>
            <a:prstGeom prst="rect">
              <a:avLst/>
            </a:prstGeom>
          </p:spPr>
        </p:pic>
      </p:grpSp>
      <p:grpSp>
        <p:nvGrpSpPr>
          <p:cNvPr id="9" name="Group 8">
            <a:extLst>
              <a:ext uri="{FF2B5EF4-FFF2-40B4-BE49-F238E27FC236}">
                <a16:creationId xmlns:a16="http://schemas.microsoft.com/office/drawing/2014/main" id="{D9FE4D85-18EB-8070-EDFB-CF502A897694}"/>
              </a:ext>
            </a:extLst>
          </p:cNvPr>
          <p:cNvGrpSpPr/>
          <p:nvPr/>
        </p:nvGrpSpPr>
        <p:grpSpPr>
          <a:xfrm>
            <a:off x="7324241" y="3861640"/>
            <a:ext cx="1630171" cy="1133330"/>
            <a:chOff x="7149305" y="3809847"/>
            <a:chExt cx="1630171" cy="1133330"/>
          </a:xfrm>
        </p:grpSpPr>
        <p:sp>
          <p:nvSpPr>
            <p:cNvPr id="12" name="TextBox 11">
              <a:extLst>
                <a:ext uri="{FF2B5EF4-FFF2-40B4-BE49-F238E27FC236}">
                  <a16:creationId xmlns:a16="http://schemas.microsoft.com/office/drawing/2014/main" id="{ACFC9DAE-E41A-430E-54B1-84092854E3DB}"/>
                </a:ext>
              </a:extLst>
            </p:cNvPr>
            <p:cNvSpPr txBox="1"/>
            <p:nvPr/>
          </p:nvSpPr>
          <p:spPr>
            <a:xfrm>
              <a:off x="7315832" y="3809847"/>
              <a:ext cx="1412080" cy="276999"/>
            </a:xfrm>
            <a:prstGeom prst="rect">
              <a:avLst/>
            </a:prstGeom>
            <a:noFill/>
          </p:spPr>
          <p:txBody>
            <a:bodyPr wrap="square" rtlCol="0">
              <a:spAutoFit/>
            </a:bodyPr>
            <a:lstStyle/>
            <a:p>
              <a:pPr algn="ctr"/>
              <a:r>
                <a:rPr lang="en-US" sz="1200" b="1" dirty="0">
                  <a:solidFill>
                    <a:schemeClr val="tx1"/>
                  </a:solidFill>
                </a:rPr>
                <a:t>TTD xBF</a:t>
              </a:r>
            </a:p>
          </p:txBody>
        </p:sp>
        <p:pic>
          <p:nvPicPr>
            <p:cNvPr id="11" name="Picture 10">
              <a:extLst>
                <a:ext uri="{FF2B5EF4-FFF2-40B4-BE49-F238E27FC236}">
                  <a16:creationId xmlns:a16="http://schemas.microsoft.com/office/drawing/2014/main" id="{80CF744B-6E23-B138-5B45-636048CE577E}"/>
                </a:ext>
              </a:extLst>
            </p:cNvPr>
            <p:cNvPicPr>
              <a:picLocks noChangeAspect="1"/>
            </p:cNvPicPr>
            <p:nvPr/>
          </p:nvPicPr>
          <p:blipFill>
            <a:blip r:embed="rId5"/>
            <a:stretch>
              <a:fillRect/>
            </a:stretch>
          </p:blipFill>
          <p:spPr>
            <a:xfrm>
              <a:off x="7149305" y="4086846"/>
              <a:ext cx="1630171" cy="856331"/>
            </a:xfrm>
            <a:prstGeom prst="rect">
              <a:avLst/>
            </a:prstGeom>
          </p:spPr>
        </p:pic>
      </p:grpSp>
      <p:pic>
        <p:nvPicPr>
          <p:cNvPr id="167" name="Picture 166">
            <a:extLst>
              <a:ext uri="{FF2B5EF4-FFF2-40B4-BE49-F238E27FC236}">
                <a16:creationId xmlns:a16="http://schemas.microsoft.com/office/drawing/2014/main" id="{E4C0F9AD-901D-E1ED-0C74-64F164A1BFC4}"/>
              </a:ext>
            </a:extLst>
          </p:cNvPr>
          <p:cNvPicPr>
            <a:picLocks noChangeAspect="1"/>
          </p:cNvPicPr>
          <p:nvPr/>
        </p:nvPicPr>
        <p:blipFill rotWithShape="1">
          <a:blip r:embed="rId6"/>
          <a:srcRect t="27562" r="69533" b="6164"/>
          <a:stretch/>
        </p:blipFill>
        <p:spPr>
          <a:xfrm>
            <a:off x="7321420" y="1752600"/>
            <a:ext cx="1412080" cy="1369237"/>
          </a:xfrm>
          <a:prstGeom prst="rect">
            <a:avLst/>
          </a:prstGeom>
        </p:spPr>
      </p:pic>
    </p:spTree>
    <p:extLst>
      <p:ext uri="{BB962C8B-B14F-4D97-AF65-F5344CB8AC3E}">
        <p14:creationId xmlns:p14="http://schemas.microsoft.com/office/powerpoint/2010/main" val="1414490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57224"/>
          </a:xfrm>
        </p:spPr>
        <p:txBody>
          <a:bodyPr/>
          <a:lstStyle/>
          <a:p>
            <a:r>
              <a:rPr lang="en-GB" sz="2800" dirty="0"/>
              <a:t>Contemplated 5.8 Gbps DP-32 WLAN Client</a:t>
            </a:r>
            <a:br>
              <a:rPr lang="en-GB" sz="2800" dirty="0"/>
            </a:br>
            <a:r>
              <a:rPr lang="en-GB" sz="2000" dirty="0"/>
              <a:t>(2 EHT Spatial Streams)</a:t>
            </a:r>
            <a:endParaRPr lang="en-GB" sz="2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graphicFrame>
        <p:nvGraphicFramePr>
          <p:cNvPr id="11" name="Table 10">
            <a:extLst>
              <a:ext uri="{FF2B5EF4-FFF2-40B4-BE49-F238E27FC236}">
                <a16:creationId xmlns:a16="http://schemas.microsoft.com/office/drawing/2014/main" id="{778E132A-FAD7-A7AC-EF97-A53EB62E6BBD}"/>
              </a:ext>
            </a:extLst>
          </p:cNvPr>
          <p:cNvGraphicFramePr>
            <a:graphicFrameLocks noGrp="1"/>
          </p:cNvGraphicFramePr>
          <p:nvPr/>
        </p:nvGraphicFramePr>
        <p:xfrm>
          <a:off x="8787943" y="2136104"/>
          <a:ext cx="2895601" cy="1005840"/>
        </p:xfrm>
        <a:graphic>
          <a:graphicData uri="http://schemas.openxmlformats.org/drawingml/2006/table">
            <a:tbl>
              <a:tblPr firstRow="1" bandRow="1">
                <a:tableStyleId>{073A0DAA-6AF3-43AB-8588-CEC1D06C72B9}</a:tableStyleId>
              </a:tblPr>
              <a:tblGrid>
                <a:gridCol w="1194257">
                  <a:extLst>
                    <a:ext uri="{9D8B030D-6E8A-4147-A177-3AD203B41FA5}">
                      <a16:colId xmlns:a16="http://schemas.microsoft.com/office/drawing/2014/main" val="2187090324"/>
                    </a:ext>
                  </a:extLst>
                </a:gridCol>
                <a:gridCol w="939343">
                  <a:extLst>
                    <a:ext uri="{9D8B030D-6E8A-4147-A177-3AD203B41FA5}">
                      <a16:colId xmlns:a16="http://schemas.microsoft.com/office/drawing/2014/main" val="1828095871"/>
                    </a:ext>
                  </a:extLst>
                </a:gridCol>
                <a:gridCol w="762001">
                  <a:extLst>
                    <a:ext uri="{9D8B030D-6E8A-4147-A177-3AD203B41FA5}">
                      <a16:colId xmlns:a16="http://schemas.microsoft.com/office/drawing/2014/main" val="3282642001"/>
                    </a:ext>
                  </a:extLst>
                </a:gridCol>
              </a:tblGrid>
              <a:tr h="381900">
                <a:tc>
                  <a:txBody>
                    <a:bodyPr/>
                    <a:lstStyle/>
                    <a:p>
                      <a:pPr algn="ctr"/>
                      <a:r>
                        <a:rPr lang="en-US" sz="1200" dirty="0"/>
                        <a:t>Node</a:t>
                      </a:r>
                    </a:p>
                    <a:p>
                      <a:pPr algn="ctr"/>
                      <a:r>
                        <a:rPr lang="en-US" sz="1200" dirty="0"/>
                        <a:t>Type</a:t>
                      </a:r>
                    </a:p>
                  </a:txBody>
                  <a:tcPr/>
                </a:tc>
                <a:tc>
                  <a:txBody>
                    <a:bodyPr/>
                    <a:lstStyle/>
                    <a:p>
                      <a:pPr algn="ctr"/>
                      <a:r>
                        <a:rPr lang="en-US" sz="1200" dirty="0"/>
                        <a:t>Element</a:t>
                      </a:r>
                    </a:p>
                    <a:p>
                      <a:pPr algn="ctr"/>
                      <a:r>
                        <a:rPr lang="en-US" sz="1200" dirty="0"/>
                        <a:t>Directivity</a:t>
                      </a:r>
                    </a:p>
                  </a:txBody>
                  <a:tcPr/>
                </a:tc>
                <a:tc>
                  <a:txBody>
                    <a:bodyPr/>
                    <a:lstStyle/>
                    <a:p>
                      <a:pPr algn="ctr"/>
                      <a:r>
                        <a:rPr lang="en-US" sz="1200" dirty="0"/>
                        <a:t>SDPA</a:t>
                      </a:r>
                    </a:p>
                    <a:p>
                      <a:pPr algn="ctr"/>
                      <a:r>
                        <a:rPr lang="en-US" sz="1200" dirty="0"/>
                        <a:t>Gain</a:t>
                      </a:r>
                    </a:p>
                  </a:txBody>
                  <a:tcPr/>
                </a:tc>
                <a:extLst>
                  <a:ext uri="{0D108BD9-81ED-4DB2-BD59-A6C34878D82A}">
                    <a16:rowId xmlns:a16="http://schemas.microsoft.com/office/drawing/2014/main" val="3201851875"/>
                  </a:ext>
                </a:extLst>
              </a:tr>
              <a:tr h="248048">
                <a:tc>
                  <a:txBody>
                    <a:bodyPr/>
                    <a:lstStyle/>
                    <a:p>
                      <a:pPr algn="ctr"/>
                      <a:r>
                        <a:rPr lang="en-US" sz="1200" b="1" dirty="0"/>
                        <a:t>WLAN Client</a:t>
                      </a:r>
                    </a:p>
                  </a:txBody>
                  <a:tcPr/>
                </a:tc>
                <a:tc>
                  <a:txBody>
                    <a:bodyPr/>
                    <a:lstStyle/>
                    <a:p>
                      <a:pPr algn="ctr"/>
                      <a:r>
                        <a:rPr lang="en-US" sz="1200" b="1" dirty="0"/>
                        <a:t>180</a:t>
                      </a:r>
                      <a:r>
                        <a:rPr lang="en-US" sz="1200" b="1" baseline="30000" dirty="0"/>
                        <a:t>o</a:t>
                      </a:r>
                      <a:endParaRPr lang="en-US" sz="1200" b="1" baseline="0" dirty="0"/>
                    </a:p>
                  </a:txBody>
                  <a:tcPr/>
                </a:tc>
                <a:tc>
                  <a:txBody>
                    <a:bodyPr/>
                    <a:lstStyle/>
                    <a:p>
                      <a:pPr algn="ctr"/>
                      <a:r>
                        <a:rPr lang="en-US" sz="1200" b="1" baseline="0" dirty="0"/>
                        <a:t>20.5 dBi</a:t>
                      </a:r>
                    </a:p>
                  </a:txBody>
                  <a:tcPr/>
                </a:tc>
                <a:extLst>
                  <a:ext uri="{0D108BD9-81ED-4DB2-BD59-A6C34878D82A}">
                    <a16:rowId xmlns:a16="http://schemas.microsoft.com/office/drawing/2014/main" val="1293138996"/>
                  </a:ext>
                </a:extLst>
              </a:tr>
              <a:tr h="248048">
                <a:tc>
                  <a:txBody>
                    <a:bodyPr/>
                    <a:lstStyle/>
                    <a:p>
                      <a:pPr algn="ctr"/>
                      <a:r>
                        <a:rPr lang="en-US" sz="1200" b="1" dirty="0"/>
                        <a:t>FWA Client</a:t>
                      </a:r>
                    </a:p>
                  </a:txBody>
                  <a:tcPr/>
                </a:tc>
                <a:tc>
                  <a:txBody>
                    <a:bodyPr/>
                    <a:lstStyle/>
                    <a:p>
                      <a:pPr algn="ctr"/>
                      <a:r>
                        <a:rPr lang="en-US" sz="1200" b="1" dirty="0"/>
                        <a:t>90</a:t>
                      </a:r>
                      <a:r>
                        <a:rPr lang="en-US" sz="1200" b="1" baseline="30000" dirty="0"/>
                        <a:t>o</a:t>
                      </a:r>
                      <a:endParaRPr lang="en-US" sz="1200" b="1" baseline="0" dirty="0"/>
                    </a:p>
                  </a:txBody>
                  <a:tcPr/>
                </a:tc>
                <a:tc>
                  <a:txBody>
                    <a:bodyPr/>
                    <a:lstStyle/>
                    <a:p>
                      <a:pPr algn="ctr"/>
                      <a:r>
                        <a:rPr lang="en-US" sz="1200" b="1" baseline="0" dirty="0"/>
                        <a:t>26.5 dBi</a:t>
                      </a:r>
                    </a:p>
                  </a:txBody>
                  <a:tcPr/>
                </a:tc>
                <a:extLst>
                  <a:ext uri="{0D108BD9-81ED-4DB2-BD59-A6C34878D82A}">
                    <a16:rowId xmlns:a16="http://schemas.microsoft.com/office/drawing/2014/main" val="720376141"/>
                  </a:ext>
                </a:extLst>
              </a:tr>
            </a:tbl>
          </a:graphicData>
        </a:graphic>
      </p:graphicFrame>
      <p:sp>
        <p:nvSpPr>
          <p:cNvPr id="12" name="TextBox 11">
            <a:extLst>
              <a:ext uri="{FF2B5EF4-FFF2-40B4-BE49-F238E27FC236}">
                <a16:creationId xmlns:a16="http://schemas.microsoft.com/office/drawing/2014/main" id="{77FD05E3-821F-ED3F-E73D-D6775062F0C7}"/>
              </a:ext>
            </a:extLst>
          </p:cNvPr>
          <p:cNvSpPr txBox="1"/>
          <p:nvPr/>
        </p:nvSpPr>
        <p:spPr>
          <a:xfrm>
            <a:off x="7341995" y="1730904"/>
            <a:ext cx="4437374" cy="276999"/>
          </a:xfrm>
          <a:prstGeom prst="rect">
            <a:avLst/>
          </a:prstGeom>
          <a:noFill/>
        </p:spPr>
        <p:txBody>
          <a:bodyPr wrap="square" rtlCol="0">
            <a:spAutoFit/>
          </a:bodyPr>
          <a:lstStyle/>
          <a:p>
            <a:pPr algn="ctr"/>
            <a:r>
              <a:rPr lang="en-US" sz="1200" b="1" dirty="0">
                <a:solidFill>
                  <a:schemeClr val="tx1"/>
                </a:solidFill>
              </a:rPr>
              <a:t>DP-32 Client SDPA-32 Phased Array</a:t>
            </a:r>
          </a:p>
        </p:txBody>
      </p:sp>
      <p:sp>
        <p:nvSpPr>
          <p:cNvPr id="13" name="TextBox 12">
            <a:extLst>
              <a:ext uri="{FF2B5EF4-FFF2-40B4-BE49-F238E27FC236}">
                <a16:creationId xmlns:a16="http://schemas.microsoft.com/office/drawing/2014/main" id="{55BBF03D-FB58-A44A-5679-DFCCDE470127}"/>
              </a:ext>
            </a:extLst>
          </p:cNvPr>
          <p:cNvSpPr txBox="1"/>
          <p:nvPr/>
        </p:nvSpPr>
        <p:spPr>
          <a:xfrm>
            <a:off x="7367395" y="3242343"/>
            <a:ext cx="4215005" cy="276999"/>
          </a:xfrm>
          <a:prstGeom prst="rect">
            <a:avLst/>
          </a:prstGeom>
          <a:noFill/>
        </p:spPr>
        <p:txBody>
          <a:bodyPr wrap="square" rtlCol="0">
            <a:spAutoFit/>
          </a:bodyPr>
          <a:lstStyle/>
          <a:p>
            <a:pPr algn="ctr"/>
            <a:r>
              <a:rPr lang="en-US" sz="1200" b="1" dirty="0">
                <a:solidFill>
                  <a:schemeClr val="tx1"/>
                </a:solidFill>
              </a:rPr>
              <a:t>SDPA Beamwidth (WxH): 16.9</a:t>
            </a:r>
            <a:r>
              <a:rPr lang="en-US" sz="1200" b="1" baseline="30000" dirty="0">
                <a:solidFill>
                  <a:schemeClr val="tx1"/>
                </a:solidFill>
              </a:rPr>
              <a:t>o</a:t>
            </a:r>
            <a:r>
              <a:rPr lang="en-US" sz="1200" b="1" dirty="0">
                <a:solidFill>
                  <a:schemeClr val="tx1"/>
                </a:solidFill>
              </a:rPr>
              <a:t> x 16.9</a:t>
            </a:r>
            <a:r>
              <a:rPr lang="en-US" sz="1200" b="1" baseline="30000" dirty="0">
                <a:solidFill>
                  <a:schemeClr val="tx1"/>
                </a:solidFill>
              </a:rPr>
              <a:t>o</a:t>
            </a:r>
          </a:p>
        </p:txBody>
      </p:sp>
      <p:sp>
        <p:nvSpPr>
          <p:cNvPr id="24" name="TextBox 23">
            <a:extLst>
              <a:ext uri="{FF2B5EF4-FFF2-40B4-BE49-F238E27FC236}">
                <a16:creationId xmlns:a16="http://schemas.microsoft.com/office/drawing/2014/main" id="{93EA33AF-2E7A-7CE3-C3F0-6B5627B79BB4}"/>
              </a:ext>
            </a:extLst>
          </p:cNvPr>
          <p:cNvSpPr txBox="1"/>
          <p:nvPr/>
        </p:nvSpPr>
        <p:spPr>
          <a:xfrm>
            <a:off x="6910016" y="3816456"/>
            <a:ext cx="2326840" cy="276999"/>
          </a:xfrm>
          <a:prstGeom prst="rect">
            <a:avLst/>
          </a:prstGeom>
          <a:noFill/>
        </p:spPr>
        <p:txBody>
          <a:bodyPr wrap="square" rtlCol="0">
            <a:spAutoFit/>
          </a:bodyPr>
          <a:lstStyle/>
          <a:p>
            <a:pPr algn="ctr"/>
            <a:r>
              <a:rPr lang="en-US" sz="1200" b="1" dirty="0">
                <a:solidFill>
                  <a:schemeClr val="tx1"/>
                </a:solidFill>
              </a:rPr>
              <a:t>TTD xBF</a:t>
            </a:r>
          </a:p>
        </p:txBody>
      </p:sp>
      <p:grpSp>
        <p:nvGrpSpPr>
          <p:cNvPr id="3" name="Group 2">
            <a:extLst>
              <a:ext uri="{FF2B5EF4-FFF2-40B4-BE49-F238E27FC236}">
                <a16:creationId xmlns:a16="http://schemas.microsoft.com/office/drawing/2014/main" id="{F104C521-5A5A-F4A8-1686-DA23B577E7C5}"/>
              </a:ext>
            </a:extLst>
          </p:cNvPr>
          <p:cNvGrpSpPr/>
          <p:nvPr/>
        </p:nvGrpSpPr>
        <p:grpSpPr>
          <a:xfrm>
            <a:off x="381000" y="1369996"/>
            <a:ext cx="6952606" cy="4919016"/>
            <a:chOff x="147364" y="1371600"/>
            <a:chExt cx="6952606" cy="4919016"/>
          </a:xfrm>
        </p:grpSpPr>
        <p:sp>
          <p:nvSpPr>
            <p:cNvPr id="25" name="TextBox 24">
              <a:extLst>
                <a:ext uri="{FF2B5EF4-FFF2-40B4-BE49-F238E27FC236}">
                  <a16:creationId xmlns:a16="http://schemas.microsoft.com/office/drawing/2014/main" id="{07939B1D-50D8-F09D-0F18-78D91ADE293C}"/>
                </a:ext>
              </a:extLst>
            </p:cNvPr>
            <p:cNvSpPr txBox="1"/>
            <p:nvPr/>
          </p:nvSpPr>
          <p:spPr>
            <a:xfrm>
              <a:off x="1066800" y="1371600"/>
              <a:ext cx="5715000" cy="276999"/>
            </a:xfrm>
            <a:prstGeom prst="rect">
              <a:avLst/>
            </a:prstGeom>
            <a:noFill/>
          </p:spPr>
          <p:txBody>
            <a:bodyPr wrap="square" rtlCol="0">
              <a:spAutoFit/>
            </a:bodyPr>
            <a:lstStyle/>
            <a:p>
              <a:pPr algn="ctr"/>
              <a:r>
                <a:rPr lang="en-US" sz="1200" b="1" dirty="0">
                  <a:solidFill>
                    <a:schemeClr val="tx1"/>
                  </a:solidFill>
                </a:rPr>
                <a:t>5.8/4.3 Gbps 6/5 GHz DP-32 Client</a:t>
              </a:r>
            </a:p>
          </p:txBody>
        </p:sp>
        <p:pic>
          <p:nvPicPr>
            <p:cNvPr id="10" name="Picture 9">
              <a:extLst>
                <a:ext uri="{FF2B5EF4-FFF2-40B4-BE49-F238E27FC236}">
                  <a16:creationId xmlns:a16="http://schemas.microsoft.com/office/drawing/2014/main" id="{A0868B85-5CFC-1285-55C6-01171A343CD6}"/>
                </a:ext>
              </a:extLst>
            </p:cNvPr>
            <p:cNvPicPr>
              <a:picLocks noChangeAspect="1"/>
            </p:cNvPicPr>
            <p:nvPr/>
          </p:nvPicPr>
          <p:blipFill rotWithShape="1">
            <a:blip r:embed="rId3"/>
            <a:srcRect t="5648"/>
            <a:stretch/>
          </p:blipFill>
          <p:spPr>
            <a:xfrm>
              <a:off x="147364" y="1604043"/>
              <a:ext cx="6952606" cy="4686573"/>
            </a:xfrm>
            <a:prstGeom prst="rect">
              <a:avLst/>
            </a:prstGeom>
          </p:spPr>
        </p:pic>
      </p:grpSp>
      <p:pic>
        <p:nvPicPr>
          <p:cNvPr id="14" name="Picture 13">
            <a:extLst>
              <a:ext uri="{FF2B5EF4-FFF2-40B4-BE49-F238E27FC236}">
                <a16:creationId xmlns:a16="http://schemas.microsoft.com/office/drawing/2014/main" id="{17D6B917-D86E-23C0-0DC5-04AA1E150899}"/>
              </a:ext>
            </a:extLst>
          </p:cNvPr>
          <p:cNvPicPr>
            <a:picLocks noChangeAspect="1"/>
          </p:cNvPicPr>
          <p:nvPr/>
        </p:nvPicPr>
        <p:blipFill rotWithShape="1">
          <a:blip r:embed="rId4"/>
          <a:srcRect t="27562" r="69533" b="6164"/>
          <a:stretch/>
        </p:blipFill>
        <p:spPr>
          <a:xfrm>
            <a:off x="7341996" y="1943974"/>
            <a:ext cx="1412080" cy="1369237"/>
          </a:xfrm>
          <a:prstGeom prst="rect">
            <a:avLst/>
          </a:prstGeom>
        </p:spPr>
      </p:pic>
      <p:grpSp>
        <p:nvGrpSpPr>
          <p:cNvPr id="15" name="Group 14">
            <a:extLst>
              <a:ext uri="{FF2B5EF4-FFF2-40B4-BE49-F238E27FC236}">
                <a16:creationId xmlns:a16="http://schemas.microsoft.com/office/drawing/2014/main" id="{309DA9E0-6404-9316-AD46-681FBEADB698}"/>
              </a:ext>
            </a:extLst>
          </p:cNvPr>
          <p:cNvGrpSpPr/>
          <p:nvPr/>
        </p:nvGrpSpPr>
        <p:grpSpPr>
          <a:xfrm>
            <a:off x="7149305" y="3816456"/>
            <a:ext cx="4433095" cy="2286153"/>
            <a:chOff x="7149305" y="3816456"/>
            <a:chExt cx="4433095" cy="2286153"/>
          </a:xfrm>
        </p:grpSpPr>
        <p:grpSp>
          <p:nvGrpSpPr>
            <p:cNvPr id="20" name="Group 19">
              <a:extLst>
                <a:ext uri="{FF2B5EF4-FFF2-40B4-BE49-F238E27FC236}">
                  <a16:creationId xmlns:a16="http://schemas.microsoft.com/office/drawing/2014/main" id="{040A99C5-68F6-D1A6-E1C7-0A313D64457D}"/>
                </a:ext>
              </a:extLst>
            </p:cNvPr>
            <p:cNvGrpSpPr/>
            <p:nvPr/>
          </p:nvGrpSpPr>
          <p:grpSpPr>
            <a:xfrm>
              <a:off x="9162526" y="3816456"/>
              <a:ext cx="2419874" cy="2286153"/>
              <a:chOff x="8264959" y="3837801"/>
              <a:chExt cx="2419874" cy="2286153"/>
            </a:xfrm>
          </p:grpSpPr>
          <p:pic>
            <p:nvPicPr>
              <p:cNvPr id="21" name="Picture 20">
                <a:extLst>
                  <a:ext uri="{FF2B5EF4-FFF2-40B4-BE49-F238E27FC236}">
                    <a16:creationId xmlns:a16="http://schemas.microsoft.com/office/drawing/2014/main" id="{1614C2B1-9889-11B4-35B0-BD9E905A5904}"/>
                  </a:ext>
                </a:extLst>
              </p:cNvPr>
              <p:cNvPicPr>
                <a:picLocks noChangeAspect="1"/>
              </p:cNvPicPr>
              <p:nvPr/>
            </p:nvPicPr>
            <p:blipFill>
              <a:blip r:embed="rId5"/>
              <a:stretch>
                <a:fillRect/>
              </a:stretch>
            </p:blipFill>
            <p:spPr>
              <a:xfrm>
                <a:off x="8264959" y="4038600"/>
                <a:ext cx="2419874" cy="2085354"/>
              </a:xfrm>
              <a:prstGeom prst="rect">
                <a:avLst/>
              </a:prstGeom>
            </p:spPr>
          </p:pic>
          <p:sp>
            <p:nvSpPr>
              <p:cNvPr id="22" name="TextBox 21">
                <a:extLst>
                  <a:ext uri="{FF2B5EF4-FFF2-40B4-BE49-F238E27FC236}">
                    <a16:creationId xmlns:a16="http://schemas.microsoft.com/office/drawing/2014/main" id="{6A3B0223-08B9-E1F2-34F3-604AD572E827}"/>
                  </a:ext>
                </a:extLst>
              </p:cNvPr>
              <p:cNvSpPr txBox="1"/>
              <p:nvPr/>
            </p:nvSpPr>
            <p:spPr>
              <a:xfrm>
                <a:off x="8264960" y="3837801"/>
                <a:ext cx="2326840" cy="276999"/>
              </a:xfrm>
              <a:prstGeom prst="rect">
                <a:avLst/>
              </a:prstGeom>
              <a:noFill/>
            </p:spPr>
            <p:txBody>
              <a:bodyPr wrap="square" rtlCol="0">
                <a:spAutoFit/>
              </a:bodyPr>
              <a:lstStyle/>
              <a:p>
                <a:pPr algn="ctr"/>
                <a:r>
                  <a:rPr lang="en-US" sz="1200" b="1" dirty="0">
                    <a:solidFill>
                      <a:schemeClr val="tx1"/>
                    </a:solidFill>
                  </a:rPr>
                  <a:t>DP-32 SDMux</a:t>
                </a:r>
              </a:p>
            </p:txBody>
          </p:sp>
        </p:grpSp>
        <p:pic>
          <p:nvPicPr>
            <p:cNvPr id="23" name="Picture 22">
              <a:extLst>
                <a:ext uri="{FF2B5EF4-FFF2-40B4-BE49-F238E27FC236}">
                  <a16:creationId xmlns:a16="http://schemas.microsoft.com/office/drawing/2014/main" id="{0501DE29-1949-5377-1842-B13C9CAACF7B}"/>
                </a:ext>
              </a:extLst>
            </p:cNvPr>
            <p:cNvPicPr>
              <a:picLocks noChangeAspect="1"/>
            </p:cNvPicPr>
            <p:nvPr/>
          </p:nvPicPr>
          <p:blipFill>
            <a:blip r:embed="rId6"/>
            <a:stretch>
              <a:fillRect/>
            </a:stretch>
          </p:blipFill>
          <p:spPr>
            <a:xfrm>
              <a:off x="7149305" y="4093455"/>
              <a:ext cx="1630171" cy="856331"/>
            </a:xfrm>
            <a:prstGeom prst="rect">
              <a:avLst/>
            </a:prstGeom>
          </p:spPr>
        </p:pic>
      </p:grpSp>
    </p:spTree>
    <p:extLst>
      <p:ext uri="{BB962C8B-B14F-4D97-AF65-F5344CB8AC3E}">
        <p14:creationId xmlns:p14="http://schemas.microsoft.com/office/powerpoint/2010/main" val="1067485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sp>
        <p:nvSpPr>
          <p:cNvPr id="15" name="Title 1">
            <a:extLst>
              <a:ext uri="{FF2B5EF4-FFF2-40B4-BE49-F238E27FC236}">
                <a16:creationId xmlns:a16="http://schemas.microsoft.com/office/drawing/2014/main" id="{CE745C1B-CEA9-68E1-B156-759FAC13313F}"/>
              </a:ext>
            </a:extLst>
          </p:cNvPr>
          <p:cNvSpPr>
            <a:spLocks noGrp="1"/>
          </p:cNvSpPr>
          <p:nvPr>
            <p:ph type="title"/>
          </p:nvPr>
        </p:nvSpPr>
        <p:spPr>
          <a:xfrm>
            <a:off x="914401" y="685802"/>
            <a:ext cx="10361084" cy="657224"/>
          </a:xfrm>
        </p:spPr>
        <p:txBody>
          <a:bodyPr/>
          <a:lstStyle/>
          <a:p>
            <a:r>
              <a:rPr lang="en-US" sz="2800" dirty="0">
                <a:solidFill>
                  <a:schemeClr val="tx1"/>
                </a:solidFill>
                <a:effectLst/>
              </a:rPr>
              <a:t>Contemplated Dynamic Polarization WLAN Mesh Network</a:t>
            </a:r>
            <a:endParaRPr lang="en-GB" sz="2800" dirty="0"/>
          </a:p>
        </p:txBody>
      </p:sp>
      <p:graphicFrame>
        <p:nvGraphicFramePr>
          <p:cNvPr id="25" name="Table 10">
            <a:extLst>
              <a:ext uri="{FF2B5EF4-FFF2-40B4-BE49-F238E27FC236}">
                <a16:creationId xmlns:a16="http://schemas.microsoft.com/office/drawing/2014/main" id="{7506878A-E7E3-6D41-83FD-3E9573A19D20}"/>
              </a:ext>
            </a:extLst>
          </p:cNvPr>
          <p:cNvGraphicFramePr>
            <a:graphicFrameLocks noGrp="1"/>
          </p:cNvGraphicFramePr>
          <p:nvPr/>
        </p:nvGraphicFramePr>
        <p:xfrm>
          <a:off x="8299427" y="2286000"/>
          <a:ext cx="3124224" cy="1645919"/>
        </p:xfrm>
        <a:graphic>
          <a:graphicData uri="http://schemas.openxmlformats.org/drawingml/2006/table">
            <a:tbl>
              <a:tblPr firstRow="1" bandRow="1">
                <a:tableStyleId>{073A0DAA-6AF3-43AB-8588-CEC1D06C72B9}</a:tableStyleId>
              </a:tblPr>
              <a:tblGrid>
                <a:gridCol w="2057400">
                  <a:extLst>
                    <a:ext uri="{9D8B030D-6E8A-4147-A177-3AD203B41FA5}">
                      <a16:colId xmlns:a16="http://schemas.microsoft.com/office/drawing/2014/main" val="2187090324"/>
                    </a:ext>
                  </a:extLst>
                </a:gridCol>
                <a:gridCol w="1066824">
                  <a:extLst>
                    <a:ext uri="{9D8B030D-6E8A-4147-A177-3AD203B41FA5}">
                      <a16:colId xmlns:a16="http://schemas.microsoft.com/office/drawing/2014/main" val="1828095871"/>
                    </a:ext>
                  </a:extLst>
                </a:gridCol>
              </a:tblGrid>
              <a:tr h="484095">
                <a:tc>
                  <a:txBody>
                    <a:bodyPr/>
                    <a:lstStyle/>
                    <a:p>
                      <a:pPr algn="ctr"/>
                      <a:r>
                        <a:rPr lang="en-US" sz="1200" dirty="0"/>
                        <a:t>Link</a:t>
                      </a:r>
                    </a:p>
                    <a:p>
                      <a:pPr algn="ctr"/>
                      <a:r>
                        <a:rPr lang="en-US" sz="1200" dirty="0"/>
                        <a:t>Obstruction</a:t>
                      </a:r>
                    </a:p>
                  </a:txBody>
                  <a:tcPr/>
                </a:tc>
                <a:tc>
                  <a:txBody>
                    <a:bodyPr/>
                    <a:lstStyle/>
                    <a:p>
                      <a:pPr algn="ctr"/>
                      <a:r>
                        <a:rPr lang="en-US" sz="1200" dirty="0"/>
                        <a:t>6 GHz RF Attenuation</a:t>
                      </a:r>
                    </a:p>
                  </a:txBody>
                  <a:tcPr/>
                </a:tc>
                <a:extLst>
                  <a:ext uri="{0D108BD9-81ED-4DB2-BD59-A6C34878D82A}">
                    <a16:rowId xmlns:a16="http://schemas.microsoft.com/office/drawing/2014/main" val="3201851875"/>
                  </a:ext>
                </a:extLst>
              </a:tr>
              <a:tr h="290456">
                <a:tc>
                  <a:txBody>
                    <a:bodyPr/>
                    <a:lstStyle/>
                    <a:p>
                      <a:pPr algn="ctr"/>
                      <a:r>
                        <a:rPr lang="en-US" sz="1200" b="1" dirty="0"/>
                        <a:t>Outdoor Foliage</a:t>
                      </a:r>
                    </a:p>
                  </a:txBody>
                  <a:tcPr/>
                </a:tc>
                <a:tc>
                  <a:txBody>
                    <a:bodyPr/>
                    <a:lstStyle/>
                    <a:p>
                      <a:pPr algn="ctr"/>
                      <a:r>
                        <a:rPr lang="en-US" sz="1200" b="1" dirty="0"/>
                        <a:t>1 dB/ meter</a:t>
                      </a:r>
                      <a:endParaRPr lang="en-US" sz="1200" b="1" baseline="0" dirty="0"/>
                    </a:p>
                  </a:txBody>
                  <a:tcPr/>
                </a:tc>
                <a:extLst>
                  <a:ext uri="{0D108BD9-81ED-4DB2-BD59-A6C34878D82A}">
                    <a16:rowId xmlns:a16="http://schemas.microsoft.com/office/drawing/2014/main" val="963342944"/>
                  </a:ext>
                </a:extLst>
              </a:tr>
              <a:tr h="290456">
                <a:tc>
                  <a:txBody>
                    <a:bodyPr/>
                    <a:lstStyle/>
                    <a:p>
                      <a:pPr algn="ctr"/>
                      <a:r>
                        <a:rPr lang="en-US" sz="1200" b="1" dirty="0"/>
                        <a:t>Indoor Drywall</a:t>
                      </a:r>
                    </a:p>
                  </a:txBody>
                  <a:tcPr/>
                </a:tc>
                <a:tc>
                  <a:txBody>
                    <a:bodyPr/>
                    <a:lstStyle/>
                    <a:p>
                      <a:pPr algn="ctr"/>
                      <a:r>
                        <a:rPr lang="en-US" sz="1200" b="1" dirty="0"/>
                        <a:t>2 dB/ Wall </a:t>
                      </a:r>
                    </a:p>
                  </a:txBody>
                  <a:tcPr/>
                </a:tc>
                <a:extLst>
                  <a:ext uri="{0D108BD9-81ED-4DB2-BD59-A6C34878D82A}">
                    <a16:rowId xmlns:a16="http://schemas.microsoft.com/office/drawing/2014/main" val="2261594746"/>
                  </a:ext>
                </a:extLst>
              </a:tr>
              <a:tr h="290456">
                <a:tc>
                  <a:txBody>
                    <a:bodyPr/>
                    <a:lstStyle/>
                    <a:p>
                      <a:pPr algn="ctr"/>
                      <a:r>
                        <a:rPr lang="en-US" sz="1200" b="1" dirty="0"/>
                        <a:t>Exterior Stucco</a:t>
                      </a:r>
                    </a:p>
                  </a:txBody>
                  <a:tcPr/>
                </a:tc>
                <a:tc>
                  <a:txBody>
                    <a:bodyPr/>
                    <a:lstStyle/>
                    <a:p>
                      <a:pPr algn="ctr"/>
                      <a:r>
                        <a:rPr lang="en-US" sz="1200" b="1" dirty="0"/>
                        <a:t>6 dB/ Wall</a:t>
                      </a:r>
                    </a:p>
                  </a:txBody>
                  <a:tcPr/>
                </a:tc>
                <a:extLst>
                  <a:ext uri="{0D108BD9-81ED-4DB2-BD59-A6C34878D82A}">
                    <a16:rowId xmlns:a16="http://schemas.microsoft.com/office/drawing/2014/main" val="720376141"/>
                  </a:ext>
                </a:extLst>
              </a:tr>
              <a:tr h="290456">
                <a:tc>
                  <a:txBody>
                    <a:bodyPr/>
                    <a:lstStyle/>
                    <a:p>
                      <a:pPr algn="ctr"/>
                      <a:r>
                        <a:rPr lang="en-US" sz="1200" b="1" dirty="0"/>
                        <a:t>Exterior Masonry</a:t>
                      </a:r>
                    </a:p>
                  </a:txBody>
                  <a:tcPr/>
                </a:tc>
                <a:tc>
                  <a:txBody>
                    <a:bodyPr/>
                    <a:lstStyle/>
                    <a:p>
                      <a:pPr algn="ctr"/>
                      <a:r>
                        <a:rPr lang="en-US" sz="1200" b="1" dirty="0"/>
                        <a:t>15 dB/ Wall</a:t>
                      </a:r>
                    </a:p>
                  </a:txBody>
                  <a:tcPr/>
                </a:tc>
                <a:extLst>
                  <a:ext uri="{0D108BD9-81ED-4DB2-BD59-A6C34878D82A}">
                    <a16:rowId xmlns:a16="http://schemas.microsoft.com/office/drawing/2014/main" val="1211743524"/>
                  </a:ext>
                </a:extLst>
              </a:tr>
            </a:tbl>
          </a:graphicData>
        </a:graphic>
      </p:graphicFrame>
      <p:pic>
        <p:nvPicPr>
          <p:cNvPr id="32" name="Picture 31">
            <a:extLst>
              <a:ext uri="{FF2B5EF4-FFF2-40B4-BE49-F238E27FC236}">
                <a16:creationId xmlns:a16="http://schemas.microsoft.com/office/drawing/2014/main" id="{C6C623A0-0945-1360-8E6F-D4239DB124D0}"/>
              </a:ext>
            </a:extLst>
          </p:cNvPr>
          <p:cNvPicPr>
            <a:picLocks noChangeAspect="1"/>
          </p:cNvPicPr>
          <p:nvPr/>
        </p:nvPicPr>
        <p:blipFill>
          <a:blip r:embed="rId3"/>
          <a:stretch>
            <a:fillRect/>
          </a:stretch>
        </p:blipFill>
        <p:spPr>
          <a:xfrm>
            <a:off x="929217" y="1434015"/>
            <a:ext cx="7002517" cy="4780979"/>
          </a:xfrm>
          <a:prstGeom prst="rect">
            <a:avLst/>
          </a:prstGeom>
        </p:spPr>
      </p:pic>
      <p:graphicFrame>
        <p:nvGraphicFramePr>
          <p:cNvPr id="26" name="Table 10">
            <a:extLst>
              <a:ext uri="{FF2B5EF4-FFF2-40B4-BE49-F238E27FC236}">
                <a16:creationId xmlns:a16="http://schemas.microsoft.com/office/drawing/2014/main" id="{1BBF0B92-7DD6-E8FC-688D-E71BAF02746C}"/>
              </a:ext>
            </a:extLst>
          </p:cNvPr>
          <p:cNvGraphicFramePr>
            <a:graphicFrameLocks noGrp="1"/>
          </p:cNvGraphicFramePr>
          <p:nvPr>
            <p:extLst>
              <p:ext uri="{D42A27DB-BD31-4B8C-83A1-F6EECF244321}">
                <p14:modId xmlns:p14="http://schemas.microsoft.com/office/powerpoint/2010/main" val="3685704748"/>
              </p:ext>
            </p:extLst>
          </p:nvPr>
        </p:nvGraphicFramePr>
        <p:xfrm>
          <a:off x="6851651" y="4249763"/>
          <a:ext cx="4572000" cy="944880"/>
        </p:xfrm>
        <a:graphic>
          <a:graphicData uri="http://schemas.openxmlformats.org/drawingml/2006/table">
            <a:tbl>
              <a:tblPr firstRow="1" bandRow="1">
                <a:tableStyleId>{073A0DAA-6AF3-43AB-8588-CEC1D06C72B9}</a:tableStyleId>
              </a:tblPr>
              <a:tblGrid>
                <a:gridCol w="996949">
                  <a:extLst>
                    <a:ext uri="{9D8B030D-6E8A-4147-A177-3AD203B41FA5}">
                      <a16:colId xmlns:a16="http://schemas.microsoft.com/office/drawing/2014/main" val="2187090324"/>
                    </a:ext>
                  </a:extLst>
                </a:gridCol>
                <a:gridCol w="914400">
                  <a:extLst>
                    <a:ext uri="{9D8B030D-6E8A-4147-A177-3AD203B41FA5}">
                      <a16:colId xmlns:a16="http://schemas.microsoft.com/office/drawing/2014/main" val="2518392292"/>
                    </a:ext>
                  </a:extLst>
                </a:gridCol>
                <a:gridCol w="1547281">
                  <a:extLst>
                    <a:ext uri="{9D8B030D-6E8A-4147-A177-3AD203B41FA5}">
                      <a16:colId xmlns:a16="http://schemas.microsoft.com/office/drawing/2014/main" val="2358904673"/>
                    </a:ext>
                  </a:extLst>
                </a:gridCol>
                <a:gridCol w="1113370">
                  <a:extLst>
                    <a:ext uri="{9D8B030D-6E8A-4147-A177-3AD203B41FA5}">
                      <a16:colId xmlns:a16="http://schemas.microsoft.com/office/drawing/2014/main" val="86172795"/>
                    </a:ext>
                  </a:extLst>
                </a:gridCol>
              </a:tblGrid>
              <a:tr h="304800">
                <a:tc>
                  <a:txBody>
                    <a:bodyPr/>
                    <a:lstStyle/>
                    <a:p>
                      <a:pPr algn="ctr"/>
                      <a:r>
                        <a:rPr lang="en-US" sz="1200" dirty="0"/>
                        <a:t>Link Type</a:t>
                      </a:r>
                    </a:p>
                  </a:txBody>
                  <a:tcPr/>
                </a:tc>
                <a:tc>
                  <a:txBody>
                    <a:bodyPr/>
                    <a:lstStyle/>
                    <a:p>
                      <a:pPr algn="ctr"/>
                      <a:r>
                        <a:rPr lang="en-US" sz="1200" dirty="0"/>
                        <a:t>Data Rate</a:t>
                      </a:r>
                    </a:p>
                  </a:txBody>
                  <a:tcPr/>
                </a:tc>
                <a:tc>
                  <a:txBody>
                    <a:bodyPr/>
                    <a:lstStyle/>
                    <a:p>
                      <a:pPr algn="ctr"/>
                      <a:r>
                        <a:rPr lang="en-US" sz="1200" dirty="0"/>
                        <a:t>Range</a:t>
                      </a:r>
                    </a:p>
                  </a:txBody>
                  <a:tcPr/>
                </a:tc>
                <a:tc>
                  <a:txBody>
                    <a:bodyPr/>
                    <a:lstStyle/>
                    <a:p>
                      <a:pPr algn="ctr"/>
                      <a:r>
                        <a:rPr lang="en-US" sz="1200" dirty="0"/>
                        <a:t>NW Capacity</a:t>
                      </a:r>
                    </a:p>
                  </a:txBody>
                  <a:tcPr/>
                </a:tc>
                <a:extLst>
                  <a:ext uri="{0D108BD9-81ED-4DB2-BD59-A6C34878D82A}">
                    <a16:rowId xmlns:a16="http://schemas.microsoft.com/office/drawing/2014/main" val="3201851875"/>
                  </a:ext>
                </a:extLst>
              </a:tr>
              <a:tr h="259080">
                <a:tc>
                  <a:txBody>
                    <a:bodyPr/>
                    <a:lstStyle/>
                    <a:p>
                      <a:pPr algn="ctr"/>
                      <a:r>
                        <a:rPr lang="en-US" sz="1200" b="1" dirty="0"/>
                        <a:t>AP – MN</a:t>
                      </a:r>
                    </a:p>
                    <a:p>
                      <a:pPr algn="ctr"/>
                      <a:r>
                        <a:rPr lang="en-US" sz="1200" b="1" dirty="0"/>
                        <a:t>MN - MN</a:t>
                      </a:r>
                    </a:p>
                    <a:p>
                      <a:pPr algn="ctr"/>
                      <a:r>
                        <a:rPr lang="en-US" sz="1200" b="1" dirty="0"/>
                        <a:t>AP/MN - C</a:t>
                      </a:r>
                    </a:p>
                  </a:txBody>
                  <a:tcPr/>
                </a:tc>
                <a:tc>
                  <a:txBody>
                    <a:bodyPr/>
                    <a:lstStyle/>
                    <a:p>
                      <a:pPr algn="ctr"/>
                      <a:r>
                        <a:rPr lang="en-US" sz="1200" b="1" baseline="0" dirty="0"/>
                        <a:t>92.2 Gbps</a:t>
                      </a:r>
                    </a:p>
                    <a:p>
                      <a:pPr algn="ctr"/>
                      <a:r>
                        <a:rPr lang="en-US" sz="1200" b="1" baseline="0"/>
                        <a:t>46.1 </a:t>
                      </a:r>
                      <a:r>
                        <a:rPr lang="en-US" sz="1200" b="1" baseline="0" dirty="0"/>
                        <a:t>Gbps</a:t>
                      </a:r>
                    </a:p>
                    <a:p>
                      <a:pPr algn="ctr"/>
                      <a:r>
                        <a:rPr lang="en-US" sz="1200" b="1" baseline="0" dirty="0"/>
                        <a:t>5.8 Gbps</a:t>
                      </a:r>
                    </a:p>
                  </a:txBody>
                  <a:tcPr/>
                </a:tc>
                <a:tc>
                  <a:txBody>
                    <a:bodyPr/>
                    <a:lstStyle/>
                    <a:p>
                      <a:pPr algn="ctr"/>
                      <a:r>
                        <a:rPr lang="en-US" sz="1200" b="1" baseline="0" dirty="0"/>
                        <a:t>565 m/ Free Space</a:t>
                      </a:r>
                    </a:p>
                    <a:p>
                      <a:pPr algn="ctr"/>
                      <a:r>
                        <a:rPr lang="en-US" sz="1200" b="1" baseline="0" dirty="0"/>
                        <a:t>422 m/ 3 m Foliage</a:t>
                      </a:r>
                    </a:p>
                    <a:p>
                      <a:pPr algn="ctr"/>
                      <a:r>
                        <a:rPr lang="en-US" sz="1200" b="1" baseline="0" dirty="0"/>
                        <a:t>222 m/ 1 ID + 1 ES</a:t>
                      </a:r>
                    </a:p>
                  </a:txBody>
                  <a:tcPr/>
                </a:tc>
                <a:tc>
                  <a:txBody>
                    <a:bodyPr/>
                    <a:lstStyle/>
                    <a:p>
                      <a:pPr marL="0" indent="0" algn="ctr">
                        <a:buFont typeface="Wingdings" panose="05000000000000000000" pitchFamily="2" charset="2"/>
                        <a:buNone/>
                      </a:pPr>
                      <a:r>
                        <a:rPr lang="en-US" sz="1200" b="1" dirty="0"/>
                        <a:t>&gt;40k </a:t>
                      </a:r>
                    </a:p>
                    <a:p>
                      <a:pPr marL="0" indent="0" algn="ctr">
                        <a:buFont typeface="Wingdings" panose="05000000000000000000" pitchFamily="2" charset="2"/>
                        <a:buNone/>
                      </a:pPr>
                      <a:r>
                        <a:rPr lang="en-US" sz="1200" b="1" dirty="0"/>
                        <a:t>concurrent </a:t>
                      </a:r>
                    </a:p>
                    <a:p>
                      <a:pPr marL="0" indent="0" algn="ctr">
                        <a:buFont typeface="Wingdings" panose="05000000000000000000" pitchFamily="2" charset="2"/>
                        <a:buNone/>
                      </a:pPr>
                      <a:r>
                        <a:rPr lang="en-US" sz="1200" b="1" dirty="0"/>
                        <a:t>Users</a:t>
                      </a:r>
                    </a:p>
                  </a:txBody>
                  <a:tcPr/>
                </a:tc>
                <a:extLst>
                  <a:ext uri="{0D108BD9-81ED-4DB2-BD59-A6C34878D82A}">
                    <a16:rowId xmlns:a16="http://schemas.microsoft.com/office/drawing/2014/main" val="963342944"/>
                  </a:ext>
                </a:extLst>
              </a:tr>
            </a:tbl>
          </a:graphicData>
        </a:graphic>
      </p:graphicFrame>
    </p:spTree>
    <p:extLst>
      <p:ext uri="{BB962C8B-B14F-4D97-AF65-F5344CB8AC3E}">
        <p14:creationId xmlns:p14="http://schemas.microsoft.com/office/powerpoint/2010/main" val="19330031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sp>
        <p:nvSpPr>
          <p:cNvPr id="15" name="Title 1">
            <a:extLst>
              <a:ext uri="{FF2B5EF4-FFF2-40B4-BE49-F238E27FC236}">
                <a16:creationId xmlns:a16="http://schemas.microsoft.com/office/drawing/2014/main" id="{CE745C1B-CEA9-68E1-B156-759FAC13313F}"/>
              </a:ext>
            </a:extLst>
          </p:cNvPr>
          <p:cNvSpPr>
            <a:spLocks noGrp="1"/>
          </p:cNvSpPr>
          <p:nvPr>
            <p:ph type="title"/>
          </p:nvPr>
        </p:nvSpPr>
        <p:spPr>
          <a:xfrm>
            <a:off x="800099" y="685802"/>
            <a:ext cx="10589685" cy="657224"/>
          </a:xfrm>
        </p:spPr>
        <p:txBody>
          <a:bodyPr/>
          <a:lstStyle/>
          <a:p>
            <a:r>
              <a:rPr lang="en-US" sz="2800" dirty="0">
                <a:solidFill>
                  <a:schemeClr val="tx1"/>
                </a:solidFill>
                <a:effectLst/>
              </a:rPr>
              <a:t>Contemplated Dynamic Polarization FRBH + FWA Network</a:t>
            </a:r>
            <a:endParaRPr lang="en-GB" sz="2800" dirty="0"/>
          </a:p>
        </p:txBody>
      </p:sp>
      <p:graphicFrame>
        <p:nvGraphicFramePr>
          <p:cNvPr id="23" name="Table 10">
            <a:extLst>
              <a:ext uri="{FF2B5EF4-FFF2-40B4-BE49-F238E27FC236}">
                <a16:creationId xmlns:a16="http://schemas.microsoft.com/office/drawing/2014/main" id="{1D2B22D0-CA52-623C-9567-5BEC58D251BE}"/>
              </a:ext>
            </a:extLst>
          </p:cNvPr>
          <p:cNvGraphicFramePr>
            <a:graphicFrameLocks noGrp="1"/>
          </p:cNvGraphicFramePr>
          <p:nvPr/>
        </p:nvGraphicFramePr>
        <p:xfrm>
          <a:off x="8534400" y="2500386"/>
          <a:ext cx="3124224" cy="774551"/>
        </p:xfrm>
        <a:graphic>
          <a:graphicData uri="http://schemas.openxmlformats.org/drawingml/2006/table">
            <a:tbl>
              <a:tblPr firstRow="1" bandRow="1">
                <a:tableStyleId>{073A0DAA-6AF3-43AB-8588-CEC1D06C72B9}</a:tableStyleId>
              </a:tblPr>
              <a:tblGrid>
                <a:gridCol w="2057400">
                  <a:extLst>
                    <a:ext uri="{9D8B030D-6E8A-4147-A177-3AD203B41FA5}">
                      <a16:colId xmlns:a16="http://schemas.microsoft.com/office/drawing/2014/main" val="2187090324"/>
                    </a:ext>
                  </a:extLst>
                </a:gridCol>
                <a:gridCol w="1066824">
                  <a:extLst>
                    <a:ext uri="{9D8B030D-6E8A-4147-A177-3AD203B41FA5}">
                      <a16:colId xmlns:a16="http://schemas.microsoft.com/office/drawing/2014/main" val="1828095871"/>
                    </a:ext>
                  </a:extLst>
                </a:gridCol>
              </a:tblGrid>
              <a:tr h="484095">
                <a:tc>
                  <a:txBody>
                    <a:bodyPr/>
                    <a:lstStyle/>
                    <a:p>
                      <a:pPr algn="ctr"/>
                      <a:r>
                        <a:rPr lang="en-US" sz="1200" dirty="0"/>
                        <a:t>Link</a:t>
                      </a:r>
                    </a:p>
                    <a:p>
                      <a:pPr algn="ctr"/>
                      <a:r>
                        <a:rPr lang="en-US" sz="1200" dirty="0"/>
                        <a:t>Obstruction</a:t>
                      </a:r>
                    </a:p>
                  </a:txBody>
                  <a:tcPr/>
                </a:tc>
                <a:tc>
                  <a:txBody>
                    <a:bodyPr/>
                    <a:lstStyle/>
                    <a:p>
                      <a:pPr algn="ctr"/>
                      <a:r>
                        <a:rPr lang="en-US" sz="1200" dirty="0"/>
                        <a:t>6 GHz RF Attenuation</a:t>
                      </a:r>
                    </a:p>
                  </a:txBody>
                  <a:tcPr/>
                </a:tc>
                <a:extLst>
                  <a:ext uri="{0D108BD9-81ED-4DB2-BD59-A6C34878D82A}">
                    <a16:rowId xmlns:a16="http://schemas.microsoft.com/office/drawing/2014/main" val="3201851875"/>
                  </a:ext>
                </a:extLst>
              </a:tr>
              <a:tr h="290456">
                <a:tc>
                  <a:txBody>
                    <a:bodyPr/>
                    <a:lstStyle/>
                    <a:p>
                      <a:pPr algn="ctr"/>
                      <a:r>
                        <a:rPr lang="en-US" sz="1200" b="1" dirty="0"/>
                        <a:t>Outdoor Foliage</a:t>
                      </a:r>
                    </a:p>
                  </a:txBody>
                  <a:tcPr/>
                </a:tc>
                <a:tc>
                  <a:txBody>
                    <a:bodyPr/>
                    <a:lstStyle/>
                    <a:p>
                      <a:pPr algn="ctr"/>
                      <a:r>
                        <a:rPr lang="en-US" sz="1200" b="1" dirty="0"/>
                        <a:t>1 dB/ meter</a:t>
                      </a:r>
                      <a:endParaRPr lang="en-US" sz="1200" b="1" baseline="0" dirty="0"/>
                    </a:p>
                  </a:txBody>
                  <a:tcPr/>
                </a:tc>
                <a:extLst>
                  <a:ext uri="{0D108BD9-81ED-4DB2-BD59-A6C34878D82A}">
                    <a16:rowId xmlns:a16="http://schemas.microsoft.com/office/drawing/2014/main" val="963342944"/>
                  </a:ext>
                </a:extLst>
              </a:tr>
            </a:tbl>
          </a:graphicData>
        </a:graphic>
      </p:graphicFrame>
      <p:pic>
        <p:nvPicPr>
          <p:cNvPr id="28" name="Picture 27">
            <a:extLst>
              <a:ext uri="{FF2B5EF4-FFF2-40B4-BE49-F238E27FC236}">
                <a16:creationId xmlns:a16="http://schemas.microsoft.com/office/drawing/2014/main" id="{FAB0831D-6873-FD80-2107-7BD8D0A90670}"/>
              </a:ext>
            </a:extLst>
          </p:cNvPr>
          <p:cNvPicPr>
            <a:picLocks noChangeAspect="1"/>
          </p:cNvPicPr>
          <p:nvPr/>
        </p:nvPicPr>
        <p:blipFill>
          <a:blip r:embed="rId3"/>
          <a:stretch>
            <a:fillRect/>
          </a:stretch>
        </p:blipFill>
        <p:spPr>
          <a:xfrm>
            <a:off x="609600" y="1488256"/>
            <a:ext cx="6606541" cy="4841928"/>
          </a:xfrm>
          <a:prstGeom prst="rect">
            <a:avLst/>
          </a:prstGeom>
        </p:spPr>
      </p:pic>
      <p:graphicFrame>
        <p:nvGraphicFramePr>
          <p:cNvPr id="24" name="Table 10">
            <a:extLst>
              <a:ext uri="{FF2B5EF4-FFF2-40B4-BE49-F238E27FC236}">
                <a16:creationId xmlns:a16="http://schemas.microsoft.com/office/drawing/2014/main" id="{A4EC33F0-CE76-8CC6-5E29-9B456F4BB728}"/>
              </a:ext>
            </a:extLst>
          </p:cNvPr>
          <p:cNvGraphicFramePr>
            <a:graphicFrameLocks noGrp="1"/>
          </p:cNvGraphicFramePr>
          <p:nvPr/>
        </p:nvGraphicFramePr>
        <p:xfrm>
          <a:off x="6818848" y="3583063"/>
          <a:ext cx="4895843" cy="1219200"/>
        </p:xfrm>
        <a:graphic>
          <a:graphicData uri="http://schemas.openxmlformats.org/drawingml/2006/table">
            <a:tbl>
              <a:tblPr firstRow="1" bandRow="1">
                <a:tableStyleId>{073A0DAA-6AF3-43AB-8588-CEC1D06C72B9}</a:tableStyleId>
              </a:tblPr>
              <a:tblGrid>
                <a:gridCol w="1085843">
                  <a:extLst>
                    <a:ext uri="{9D8B030D-6E8A-4147-A177-3AD203B41FA5}">
                      <a16:colId xmlns:a16="http://schemas.microsoft.com/office/drawing/2014/main" val="2187090324"/>
                    </a:ext>
                  </a:extLst>
                </a:gridCol>
                <a:gridCol w="914400">
                  <a:extLst>
                    <a:ext uri="{9D8B030D-6E8A-4147-A177-3AD203B41FA5}">
                      <a16:colId xmlns:a16="http://schemas.microsoft.com/office/drawing/2014/main" val="2518392292"/>
                    </a:ext>
                  </a:extLst>
                </a:gridCol>
                <a:gridCol w="1524000">
                  <a:extLst>
                    <a:ext uri="{9D8B030D-6E8A-4147-A177-3AD203B41FA5}">
                      <a16:colId xmlns:a16="http://schemas.microsoft.com/office/drawing/2014/main" val="2358904673"/>
                    </a:ext>
                  </a:extLst>
                </a:gridCol>
                <a:gridCol w="1371600">
                  <a:extLst>
                    <a:ext uri="{9D8B030D-6E8A-4147-A177-3AD203B41FA5}">
                      <a16:colId xmlns:a16="http://schemas.microsoft.com/office/drawing/2014/main" val="86172795"/>
                    </a:ext>
                  </a:extLst>
                </a:gridCol>
              </a:tblGrid>
              <a:tr h="304800">
                <a:tc>
                  <a:txBody>
                    <a:bodyPr/>
                    <a:lstStyle/>
                    <a:p>
                      <a:pPr algn="ctr"/>
                      <a:r>
                        <a:rPr lang="en-US" sz="1200" dirty="0"/>
                        <a:t>Link Type</a:t>
                      </a:r>
                    </a:p>
                  </a:txBody>
                  <a:tcPr/>
                </a:tc>
                <a:tc>
                  <a:txBody>
                    <a:bodyPr/>
                    <a:lstStyle/>
                    <a:p>
                      <a:pPr algn="ctr"/>
                      <a:r>
                        <a:rPr lang="en-US" sz="1200" dirty="0"/>
                        <a:t>Data Rate</a:t>
                      </a:r>
                    </a:p>
                  </a:txBody>
                  <a:tcPr/>
                </a:tc>
                <a:tc>
                  <a:txBody>
                    <a:bodyPr/>
                    <a:lstStyle/>
                    <a:p>
                      <a:pPr algn="ctr"/>
                      <a:r>
                        <a:rPr lang="en-US" sz="1200" dirty="0"/>
                        <a:t>Range</a:t>
                      </a:r>
                    </a:p>
                  </a:txBody>
                  <a:tcPr/>
                </a:tc>
                <a:tc>
                  <a:txBody>
                    <a:bodyPr/>
                    <a:lstStyle/>
                    <a:p>
                      <a:pPr algn="ctr"/>
                      <a:r>
                        <a:rPr lang="en-US" sz="1200" dirty="0"/>
                        <a:t>NW Capacity</a:t>
                      </a:r>
                    </a:p>
                  </a:txBody>
                  <a:tcPr/>
                </a:tc>
                <a:extLst>
                  <a:ext uri="{0D108BD9-81ED-4DB2-BD59-A6C34878D82A}">
                    <a16:rowId xmlns:a16="http://schemas.microsoft.com/office/drawing/2014/main" val="3201851875"/>
                  </a:ext>
                </a:extLst>
              </a:tr>
              <a:tr h="259080">
                <a:tc>
                  <a:txBody>
                    <a:bodyPr/>
                    <a:lstStyle/>
                    <a:p>
                      <a:pPr algn="ctr"/>
                      <a:r>
                        <a:rPr lang="en-US" sz="1200" b="1" dirty="0"/>
                        <a:t>FRBH N - N</a:t>
                      </a:r>
                    </a:p>
                  </a:txBody>
                  <a:tcPr/>
                </a:tc>
                <a:tc>
                  <a:txBody>
                    <a:bodyPr/>
                    <a:lstStyle/>
                    <a:p>
                      <a:pPr algn="ctr"/>
                      <a:r>
                        <a:rPr lang="en-US" sz="1200" b="1" baseline="0" dirty="0"/>
                        <a:t>92.2 Gbps</a:t>
                      </a:r>
                    </a:p>
                  </a:txBody>
                  <a:tcPr/>
                </a:tc>
                <a:tc>
                  <a:txBody>
                    <a:bodyPr/>
                    <a:lstStyle/>
                    <a:p>
                      <a:pPr algn="ctr"/>
                      <a:r>
                        <a:rPr lang="en-US" sz="1200" b="1" baseline="0" dirty="0"/>
                        <a:t>18.0 km/ Free Space</a:t>
                      </a:r>
                    </a:p>
                  </a:txBody>
                  <a:tcPr/>
                </a:tc>
                <a:tc>
                  <a:txBody>
                    <a:bodyPr/>
                    <a:lstStyle/>
                    <a:p>
                      <a:pPr marL="0" indent="0" algn="ctr">
                        <a:buFont typeface="Wingdings" panose="05000000000000000000" pitchFamily="2" charset="2"/>
                        <a:buNone/>
                      </a:pPr>
                      <a:endParaRPr lang="en-US" sz="1200" b="1" dirty="0"/>
                    </a:p>
                  </a:txBody>
                  <a:tcPr/>
                </a:tc>
                <a:extLst>
                  <a:ext uri="{0D108BD9-81ED-4DB2-BD59-A6C34878D82A}">
                    <a16:rowId xmlns:a16="http://schemas.microsoft.com/office/drawing/2014/main" val="963342944"/>
                  </a:ext>
                </a:extLst>
              </a:tr>
              <a:tr h="259080">
                <a:tc>
                  <a:txBody>
                    <a:bodyPr/>
                    <a:lstStyle/>
                    <a:p>
                      <a:pPr algn="ctr"/>
                      <a:endParaRPr lang="en-US" sz="1200" b="1" dirty="0"/>
                    </a:p>
                    <a:p>
                      <a:pPr algn="ctr"/>
                      <a:r>
                        <a:rPr lang="en-US" sz="1200" b="1" dirty="0"/>
                        <a:t>FWA AP – C</a:t>
                      </a:r>
                    </a:p>
                    <a:p>
                      <a:pPr algn="ctr"/>
                      <a:endParaRPr lang="en-US" sz="1200" b="1" dirty="0"/>
                    </a:p>
                  </a:txBody>
                  <a:tcPr/>
                </a:tc>
                <a:tc>
                  <a:txBody>
                    <a:bodyPr/>
                    <a:lstStyle/>
                    <a:p>
                      <a:pPr algn="ctr"/>
                      <a:r>
                        <a:rPr lang="en-US" sz="1200" b="1" baseline="0" dirty="0"/>
                        <a:t>92.2 Gbps</a:t>
                      </a:r>
                    </a:p>
                    <a:p>
                      <a:pPr algn="ctr"/>
                      <a:r>
                        <a:rPr lang="en-US" sz="1200" b="1" baseline="0" dirty="0"/>
                        <a:t>83.0 Gbps</a:t>
                      </a:r>
                    </a:p>
                    <a:p>
                      <a:pPr algn="ctr"/>
                      <a:r>
                        <a:rPr lang="en-US" sz="1200" b="1" baseline="0" dirty="0"/>
                        <a:t>76.9 Gbps</a:t>
                      </a:r>
                    </a:p>
                  </a:txBody>
                  <a:tcPr/>
                </a:tc>
                <a:tc>
                  <a:txBody>
                    <a:bodyPr/>
                    <a:lstStyle/>
                    <a:p>
                      <a:pPr algn="ctr"/>
                      <a:r>
                        <a:rPr lang="en-US" sz="1200" b="1" baseline="0" dirty="0"/>
                        <a:t>2.8 km/ Free Space</a:t>
                      </a:r>
                    </a:p>
                    <a:p>
                      <a:pPr algn="ctr"/>
                      <a:r>
                        <a:rPr lang="en-US" sz="1200" b="1" baseline="0" dirty="0"/>
                        <a:t>3.2 km/ 3m Foliage</a:t>
                      </a:r>
                    </a:p>
                    <a:p>
                      <a:pPr algn="ctr"/>
                      <a:r>
                        <a:rPr lang="en-US" sz="1200" b="1" baseline="0" dirty="0"/>
                        <a:t>3.3 km/ 5m Foliage</a:t>
                      </a:r>
                    </a:p>
                  </a:txBody>
                  <a:tcPr/>
                </a:tc>
                <a:tc>
                  <a:txBody>
                    <a:bodyPr/>
                    <a:lstStyle/>
                    <a:p>
                      <a:pPr marL="0" indent="0" algn="ctr">
                        <a:buFont typeface="Wingdings" panose="05000000000000000000" pitchFamily="2" charset="2"/>
                        <a:buNone/>
                      </a:pPr>
                      <a:r>
                        <a:rPr lang="en-US" sz="1200" b="1" dirty="0"/>
                        <a:t>&gt;40k Subscribers  provided 5x  Oversubscription</a:t>
                      </a:r>
                    </a:p>
                  </a:txBody>
                  <a:tcPr/>
                </a:tc>
                <a:extLst>
                  <a:ext uri="{0D108BD9-81ED-4DB2-BD59-A6C34878D82A}">
                    <a16:rowId xmlns:a16="http://schemas.microsoft.com/office/drawing/2014/main" val="531238515"/>
                  </a:ext>
                </a:extLst>
              </a:tr>
            </a:tbl>
          </a:graphicData>
        </a:graphic>
      </p:graphicFrame>
    </p:spTree>
    <p:extLst>
      <p:ext uri="{BB962C8B-B14F-4D97-AF65-F5344CB8AC3E}">
        <p14:creationId xmlns:p14="http://schemas.microsoft.com/office/powerpoint/2010/main" val="3584768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57224"/>
          </a:xfrm>
        </p:spPr>
        <p:txBody>
          <a:bodyPr/>
          <a:lstStyle/>
          <a:p>
            <a:r>
              <a:rPr lang="en-GB" sz="2800" dirty="0"/>
              <a:t>DPSMXBF WLANs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sp>
        <p:nvSpPr>
          <p:cNvPr id="3" name="TextBox 2">
            <a:extLst>
              <a:ext uri="{FF2B5EF4-FFF2-40B4-BE49-F238E27FC236}">
                <a16:creationId xmlns:a16="http://schemas.microsoft.com/office/drawing/2014/main" id="{41919C4D-3598-5A3D-46D1-633451D70A9D}"/>
              </a:ext>
            </a:extLst>
          </p:cNvPr>
          <p:cNvSpPr txBox="1"/>
          <p:nvPr/>
        </p:nvSpPr>
        <p:spPr>
          <a:xfrm>
            <a:off x="929216" y="1809903"/>
            <a:ext cx="10460567" cy="1969770"/>
          </a:xfrm>
          <a:prstGeom prst="rect">
            <a:avLst/>
          </a:prstGeom>
          <a:noFill/>
        </p:spPr>
        <p:txBody>
          <a:bodyPr wrap="square">
            <a:spAutoFit/>
          </a:bodyPr>
          <a:lstStyle/>
          <a:p>
            <a:pPr marL="0" lvl="2" indent="0" algn="ctr">
              <a:spcBef>
                <a:spcPts val="0"/>
              </a:spcBef>
            </a:pPr>
            <a:r>
              <a:rPr lang="en-US" sz="2800" b="1" dirty="0">
                <a:solidFill>
                  <a:schemeClr val="tx1"/>
                </a:solidFill>
                <a:ea typeface="Calibri" panose="020F0502020204030204" pitchFamily="34" charset="0"/>
                <a:cs typeface="Times New Roman" panose="02020603050405020304" pitchFamily="18" charset="0"/>
              </a:rPr>
              <a:t>Tune in Tomorrow in WNG!</a:t>
            </a:r>
            <a:endParaRPr lang="en-US" sz="1800" b="1" dirty="0">
              <a:solidFill>
                <a:schemeClr val="tx1"/>
              </a:solidFill>
              <a:ea typeface="Calibri" panose="020F0502020204030204" pitchFamily="34" charset="0"/>
              <a:cs typeface="Times New Roman" panose="02020603050405020304" pitchFamily="18" charset="0"/>
            </a:endParaRPr>
          </a:p>
          <a:p>
            <a:pPr marL="225425" lvl="2" indent="-225425">
              <a:spcBef>
                <a:spcPts val="0"/>
              </a:spcBef>
              <a:buFont typeface="Arial" panose="020B0604020202020204" pitchFamily="34" charset="0"/>
              <a:buChar char="•"/>
            </a:pPr>
            <a:endParaRPr lang="en-US" sz="2800" b="1" dirty="0">
              <a:solidFill>
                <a:schemeClr val="tx1"/>
              </a:solidFill>
              <a:ea typeface="Calibri" panose="020F0502020204030204" pitchFamily="34" charset="0"/>
              <a:cs typeface="Times New Roman" panose="02020603050405020304" pitchFamily="18" charset="0"/>
            </a:endParaRPr>
          </a:p>
          <a:p>
            <a:pPr marL="225425" lvl="2" indent="-225425">
              <a:spcBef>
                <a:spcPts val="0"/>
              </a:spcBef>
              <a:buFont typeface="Arial" panose="020B0604020202020204" pitchFamily="34" charset="0"/>
              <a:buChar char="•"/>
            </a:pPr>
            <a:endParaRPr lang="en-US" sz="1800" b="1" dirty="0">
              <a:solidFill>
                <a:schemeClr val="tx1"/>
              </a:solidFill>
            </a:endParaRPr>
          </a:p>
          <a:p>
            <a:pPr marL="225425" lvl="2" indent="-225425">
              <a:spcBef>
                <a:spcPts val="0"/>
              </a:spcBef>
              <a:buFont typeface="Arial" panose="020B0604020202020204" pitchFamily="34" charset="0"/>
              <a:buChar char="•"/>
            </a:pPr>
            <a:endParaRPr lang="en-US" sz="1800" b="1" dirty="0">
              <a:solidFill>
                <a:schemeClr val="tx1"/>
              </a:solidFill>
              <a:effectLst/>
            </a:endParaRPr>
          </a:p>
          <a:p>
            <a:pPr marL="225425" lvl="2" indent="-225425">
              <a:spcBef>
                <a:spcPts val="0"/>
              </a:spcBef>
              <a:buFont typeface="Arial" panose="020B0604020202020204" pitchFamily="34" charset="0"/>
              <a:buChar char="•"/>
            </a:pPr>
            <a:endParaRPr lang="en-US" sz="1800" b="1" dirty="0">
              <a:solidFill>
                <a:schemeClr val="tx1"/>
              </a:solidFill>
            </a:endParaRPr>
          </a:p>
          <a:p>
            <a:pPr marL="225425" lvl="2" indent="-225425">
              <a:spcBef>
                <a:spcPts val="0"/>
              </a:spcBef>
              <a:buFont typeface="Arial" panose="020B0604020202020204" pitchFamily="34" charset="0"/>
              <a:buChar char="•"/>
            </a:pPr>
            <a:endParaRPr lang="en-US" sz="1200" b="1" dirty="0">
              <a:solidFill>
                <a:schemeClr val="tx1"/>
              </a:solidFill>
              <a:effectLst/>
            </a:endParaRPr>
          </a:p>
        </p:txBody>
      </p:sp>
    </p:spTree>
    <p:extLst>
      <p:ext uri="{BB962C8B-B14F-4D97-AF65-F5344CB8AC3E}">
        <p14:creationId xmlns:p14="http://schemas.microsoft.com/office/powerpoint/2010/main" val="34886595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 Document Template 230801" id="{8AA09C29-FF89-4080-922D-E7A76EBFACC1}" vid="{E77BC308-414F-4CFC-8A27-C0688F0078B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17635</TotalTime>
  <Words>594</Words>
  <Application>Microsoft Office PowerPoint</Application>
  <PresentationFormat>Widescreen</PresentationFormat>
  <Paragraphs>167</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Times New Roman</vt:lpstr>
      <vt:lpstr>Wingdings</vt:lpstr>
      <vt:lpstr>Office Theme</vt:lpstr>
      <vt:lpstr>Document</vt:lpstr>
      <vt:lpstr>Dynamic Polarization Spatial Multiplexing and Beamforming WLANs: A Sneak Preview</vt:lpstr>
      <vt:lpstr>PowerPoint Presentation</vt:lpstr>
      <vt:lpstr>PowerPoint Presentation</vt:lpstr>
      <vt:lpstr>PowerPoint Presentation</vt:lpstr>
      <vt:lpstr>Contemplated 5.8 Gbps DP-32 WLAN Client (2 EHT Spatial Streams)</vt:lpstr>
      <vt:lpstr>Contemplated Dynamic Polarization WLAN Mesh Network</vt:lpstr>
      <vt:lpstr>Contemplated Dynamic Polarization FRBH + FWA Network</vt:lpstr>
      <vt:lpstr>DPSMXBF WLANs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DPSMXBF WLANs</dc:title>
  <dc:creator>Carlos Rios</dc:creator>
  <cp:lastModifiedBy>Carlos Rios</cp:lastModifiedBy>
  <cp:revision>19</cp:revision>
  <cp:lastPrinted>1601-01-01T00:00:00Z</cp:lastPrinted>
  <dcterms:created xsi:type="dcterms:W3CDTF">2023-08-24T06:46:03Z</dcterms:created>
  <dcterms:modified xsi:type="dcterms:W3CDTF">2023-09-09T21:34:52Z</dcterms:modified>
</cp:coreProperties>
</file>