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79" r:id="rId5"/>
    <p:sldId id="285" r:id="rId6"/>
    <p:sldId id="283" r:id="rId7"/>
    <p:sldId id="284" r:id="rId8"/>
    <p:sldId id="27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4FAE9-77E6-4408-A97C-C5AC4841B923}" v="31" dt="2023-09-07T00:10:58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80" y="7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Carlos Rios, TWI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Carlos Rios, TWI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5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3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86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08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Carlos Rios, TWI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22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Carlos Rios, TWI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802.11-23/1470r2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7499"/>
            <a:ext cx="10363200" cy="7244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Dynamic Polarization Spatial Multiplexing and Beamforming WLANs:</a:t>
            </a:r>
            <a:br>
              <a:rPr lang="en-GB" sz="2400" dirty="0"/>
            </a:br>
            <a:r>
              <a:rPr lang="en-GB" sz="2400" dirty="0"/>
              <a:t>A Sneak Preview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52120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Carlos Rios, TWI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542200"/>
              </p:ext>
            </p:extLst>
          </p:nvPr>
        </p:nvGraphicFramePr>
        <p:xfrm>
          <a:off x="992188" y="2416175"/>
          <a:ext cx="10352087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2938" progId="Word.Document.8">
                  <p:embed/>
                </p:oleObj>
              </mc:Choice>
              <mc:Fallback>
                <p:oleObj name="Document" r:id="rId3" imgW="10459112" imgH="254293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352087" cy="2517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200151" y="1981200"/>
            <a:ext cx="9848849" cy="4113213"/>
          </a:xfrm>
          <a:ln/>
        </p:spPr>
        <p:txBody>
          <a:bodyPr/>
          <a:lstStyle/>
          <a:p>
            <a:pPr marL="0" indent="0">
              <a:tabLst>
                <a:tab pos="228600" algn="l"/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		</a:t>
            </a:r>
            <a:r>
              <a:rPr lang="en-GB" sz="2800" dirty="0"/>
              <a:t>A radically new “Dynamic Polarization Spatial Multiplexing and Beamforming” candidate 802.11 PHY (to be unveiled at tomorrow’s WNG session) is summarized herein. Capable of FWA-transporting up to 92 Gbps within 320 MHz at 6 GHz beyond 3.5 km, “DPSMXBF” merits serious consideration as an integral PHY for the nascent TGbn.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788B4EC-3A6B-C4AD-3A4C-DC1134CC3DB2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sz="2800" dirty="0"/>
              <a:t>Abstract</a:t>
            </a:r>
            <a:endParaRPr lang="en-GB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421185"/>
          </a:xfrm>
          <a:ln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u="sng" kern="0" dirty="0">
                <a:solidFill>
                  <a:schemeClr val="tx1"/>
                </a:solidFill>
                <a:effectLst/>
              </a:rPr>
              <a:t>Proposed “DPSMXBF” 802.11 PHY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 IEEE802.11be RF spatial streams 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32x32 MIMO Spatial Multiplexing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32x32 MIMO Beamforming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5-7 GHz UNII Operation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4096 QAM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320 MHz BW</a:t>
            </a: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kern="0" dirty="0">
                <a:solidFill>
                  <a:schemeClr val="tx1"/>
                </a:solidFill>
                <a:effectLst/>
              </a:rPr>
              <a:t>92,224 Mbps peak Data Rate</a:t>
            </a:r>
          </a:p>
          <a:p>
            <a:pPr marL="231775" lvl="1" indent="0" algn="ctr">
              <a:spcBef>
                <a:spcPts val="300"/>
              </a:spcBef>
            </a:pPr>
            <a:r>
              <a:rPr lang="en-US" sz="2200" b="1" dirty="0">
                <a:solidFill>
                  <a:schemeClr val="tx1"/>
                </a:solidFill>
              </a:rPr>
              <a:t>&gt; 550 m WLAN Free Space Range </a:t>
            </a:r>
          </a:p>
          <a:p>
            <a:pPr marL="231775" lvl="1" indent="0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dirty="0">
                <a:solidFill>
                  <a:schemeClr val="tx1"/>
                </a:solidFill>
              </a:rPr>
              <a:t>&gt; 2.8 km Fixed Wireless Access FS Range</a:t>
            </a:r>
          </a:p>
          <a:p>
            <a:pPr marL="231775" lvl="1" indent="0" algn="ctr">
              <a:lnSpc>
                <a:spcPct val="100000"/>
              </a:lnSpc>
              <a:spcBef>
                <a:spcPts val="300"/>
              </a:spcBef>
            </a:pPr>
            <a:r>
              <a:rPr lang="en-US" sz="2200" b="1" dirty="0">
                <a:solidFill>
                  <a:schemeClr val="tx1"/>
                </a:solidFill>
              </a:rPr>
              <a:t>&gt; 18 km Fiber Replacement Backhaul FS Range</a:t>
            </a:r>
          </a:p>
          <a:p>
            <a:pPr marL="574675" lvl="1" indent="-342900" algn="ctr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US" sz="2200" b="1" kern="0" dirty="0">
              <a:solidFill>
                <a:schemeClr val="tx1"/>
              </a:solidFill>
              <a:effectLst/>
            </a:endParaRPr>
          </a:p>
          <a:p>
            <a:pPr marL="463550" lvl="1" indent="-231775" algn="ctr">
              <a:lnSpc>
                <a:spcPct val="100000"/>
              </a:lnSpc>
              <a:spcBef>
                <a:spcPts val="300"/>
              </a:spcBef>
            </a:pPr>
            <a:endParaRPr lang="en-US" sz="2200" b="1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EACD335-BFC2-97B1-13EA-5A1B6A3350B1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sz="2800" dirty="0"/>
              <a:t>Dynamic Polarization WLANs</a:t>
            </a:r>
            <a:endParaRPr lang="en-GB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Carlos Rios, TWI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23EE3D6-259D-E5A9-03C7-586F611E9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979150"/>
              </p:ext>
            </p:extLst>
          </p:nvPr>
        </p:nvGraphicFramePr>
        <p:xfrm>
          <a:off x="8692388" y="1791364"/>
          <a:ext cx="3031524" cy="12968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0457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  <a:gridCol w="846667">
                  <a:extLst>
                    <a:ext uri="{9D8B030D-6E8A-4147-A177-3AD203B41FA5}">
                      <a16:colId xmlns:a16="http://schemas.microsoft.com/office/drawing/2014/main" val="3282642001"/>
                    </a:ext>
                  </a:extLst>
                </a:gridCol>
              </a:tblGrid>
              <a:tr h="4309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Node</a:t>
                      </a:r>
                    </a:p>
                    <a:p>
                      <a:pPr algn="ctr"/>
                      <a:r>
                        <a:rPr lang="en-US" sz="12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</a:t>
                      </a:r>
                    </a:p>
                    <a:p>
                      <a:pPr algn="ctr"/>
                      <a:r>
                        <a:rPr lang="en-US" sz="1200" dirty="0"/>
                        <a:t>Directivity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SDPA</a:t>
                      </a:r>
                    </a:p>
                    <a:p>
                      <a:pPr algn="ctr"/>
                      <a:r>
                        <a:rPr lang="en-US" sz="1200" dirty="0"/>
                        <a:t>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798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WLAN AP/MN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180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20.5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156507"/>
                  </a:ext>
                </a:extLst>
              </a:tr>
              <a:tr h="2798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FWA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30.5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76141"/>
                  </a:ext>
                </a:extLst>
              </a:tr>
              <a:tr h="2798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FRBH 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36.5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8759"/>
                  </a:ext>
                </a:extLst>
              </a:tr>
            </a:tbl>
          </a:graphicData>
        </a:graphic>
      </p:graphicFrame>
      <p:sp>
        <p:nvSpPr>
          <p:cNvPr id="151" name="TextBox 150">
            <a:extLst>
              <a:ext uri="{FF2B5EF4-FFF2-40B4-BE49-F238E27FC236}">
                <a16:creationId xmlns:a16="http://schemas.microsoft.com/office/drawing/2014/main" id="{BED70C00-421F-09CF-51BC-B3A6F01DD8B8}"/>
              </a:ext>
            </a:extLst>
          </p:cNvPr>
          <p:cNvSpPr txBox="1"/>
          <p:nvPr/>
        </p:nvSpPr>
        <p:spPr>
          <a:xfrm>
            <a:off x="7321420" y="1514365"/>
            <a:ext cx="4359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DP-32 AP/Meshnode SDPA-32 Phased Array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3CC7DE4E-19EE-CB17-B32C-5A53D896E624}"/>
              </a:ext>
            </a:extLst>
          </p:cNvPr>
          <p:cNvSpPr txBox="1"/>
          <p:nvPr/>
        </p:nvSpPr>
        <p:spPr>
          <a:xfrm>
            <a:off x="7372983" y="3083496"/>
            <a:ext cx="421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SDPA Beamwidth (WxH):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  <a:r>
              <a:rPr lang="en-US" sz="1200" b="1" dirty="0">
                <a:solidFill>
                  <a:schemeClr val="tx1"/>
                </a:solidFill>
              </a:rPr>
              <a:t> x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C16ADE-C2F2-466C-A0BC-7B315AD161C5}"/>
              </a:ext>
            </a:extLst>
          </p:cNvPr>
          <p:cNvGrpSpPr/>
          <p:nvPr/>
        </p:nvGrpSpPr>
        <p:grpSpPr>
          <a:xfrm>
            <a:off x="9304038" y="3429000"/>
            <a:ext cx="2419874" cy="2286153"/>
            <a:chOff x="8264959" y="3837801"/>
            <a:chExt cx="2419874" cy="228615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EAAD08E-879D-12A3-9073-AFBB519A2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64959" y="4038600"/>
              <a:ext cx="2419874" cy="2085354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0BF01DD-5558-153C-7AA4-DCAA393F58CA}"/>
                </a:ext>
              </a:extLst>
            </p:cNvPr>
            <p:cNvSpPr txBox="1"/>
            <p:nvPr/>
          </p:nvSpPr>
          <p:spPr>
            <a:xfrm>
              <a:off x="8264960" y="3837801"/>
              <a:ext cx="23268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DP-32 SDMux</a:t>
              </a: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96B6EC3A-0325-18E0-4BBB-3037D06344EC}"/>
              </a:ext>
            </a:extLst>
          </p:cNvPr>
          <p:cNvSpPr txBox="1">
            <a:spLocks/>
          </p:cNvSpPr>
          <p:nvPr/>
        </p:nvSpPr>
        <p:spPr bwMode="auto">
          <a:xfrm>
            <a:off x="694722" y="694002"/>
            <a:ext cx="10913078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sz="2800" kern="0" dirty="0"/>
              <a:t>Contemplated 92 Gbps “DP-32” WLAN Access Point/ Meshnode</a:t>
            </a:r>
            <a:br>
              <a:rPr lang="en-GB" sz="2800" kern="0" dirty="0"/>
            </a:br>
            <a:r>
              <a:rPr lang="en-GB" sz="2000" kern="0" dirty="0"/>
              <a:t>(32 EHT Spatial Streams) </a:t>
            </a:r>
            <a:endParaRPr lang="en-GB" sz="240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69B357-A4EA-2F49-2B64-C90832524B5F}"/>
              </a:ext>
            </a:extLst>
          </p:cNvPr>
          <p:cNvGrpSpPr/>
          <p:nvPr/>
        </p:nvGrpSpPr>
        <p:grpSpPr>
          <a:xfrm>
            <a:off x="468088" y="1447800"/>
            <a:ext cx="7402578" cy="4933422"/>
            <a:chOff x="511335" y="1537014"/>
            <a:chExt cx="7007196" cy="473166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12CFA06-3143-6625-47E7-9D11335C301B}"/>
                </a:ext>
              </a:extLst>
            </p:cNvPr>
            <p:cNvSpPr txBox="1"/>
            <p:nvPr/>
          </p:nvSpPr>
          <p:spPr>
            <a:xfrm>
              <a:off x="762000" y="1537014"/>
              <a:ext cx="594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92/69 Gbps 6/5 GHz DP-32 AP/MN</a:t>
              </a: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8E1F4D2-FB41-8D40-1116-1BE168260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5" y="1752617"/>
              <a:ext cx="7007196" cy="4516057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9FE4D85-18EB-8070-EDFB-CF502A897694}"/>
              </a:ext>
            </a:extLst>
          </p:cNvPr>
          <p:cNvGrpSpPr/>
          <p:nvPr/>
        </p:nvGrpSpPr>
        <p:grpSpPr>
          <a:xfrm>
            <a:off x="7324241" y="3861640"/>
            <a:ext cx="1630171" cy="1133330"/>
            <a:chOff x="7149305" y="3809847"/>
            <a:chExt cx="1630171" cy="113333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FC9DAE-E41A-430E-54B1-84092854E3DB}"/>
                </a:ext>
              </a:extLst>
            </p:cNvPr>
            <p:cNvSpPr txBox="1"/>
            <p:nvPr/>
          </p:nvSpPr>
          <p:spPr>
            <a:xfrm>
              <a:off x="7315832" y="3809847"/>
              <a:ext cx="1412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TTD xBF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0CF744B-6E23-B138-5B45-636048CE5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49305" y="4086846"/>
              <a:ext cx="1630171" cy="856331"/>
            </a:xfrm>
            <a:prstGeom prst="rect">
              <a:avLst/>
            </a:prstGeom>
          </p:spPr>
        </p:pic>
      </p:grpSp>
      <p:pic>
        <p:nvPicPr>
          <p:cNvPr id="167" name="Picture 166">
            <a:extLst>
              <a:ext uri="{FF2B5EF4-FFF2-40B4-BE49-F238E27FC236}">
                <a16:creationId xmlns:a16="http://schemas.microsoft.com/office/drawing/2014/main" id="{E4C0F9AD-901D-E1ED-0C74-64F164A1BFC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7562" r="69533" b="6164"/>
          <a:stretch/>
        </p:blipFill>
        <p:spPr>
          <a:xfrm>
            <a:off x="7321420" y="1752600"/>
            <a:ext cx="1412080" cy="136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490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r>
              <a:rPr lang="en-GB" sz="2800" dirty="0"/>
              <a:t>Contemplated 5.8 Gbps DP-32 WLAN Client</a:t>
            </a:r>
            <a:br>
              <a:rPr lang="en-GB" sz="2800" dirty="0"/>
            </a:br>
            <a:r>
              <a:rPr lang="en-GB" sz="2000" dirty="0"/>
              <a:t>(2 EHT Spatial Streams)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78E132A-FAD7-A7AC-EF97-A53EB62E6BBD}"/>
              </a:ext>
            </a:extLst>
          </p:cNvPr>
          <p:cNvGraphicFramePr>
            <a:graphicFrameLocks noGrp="1"/>
          </p:cNvGraphicFramePr>
          <p:nvPr/>
        </p:nvGraphicFramePr>
        <p:xfrm>
          <a:off x="8787943" y="2136104"/>
          <a:ext cx="2895601" cy="1005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4257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39343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3282642001"/>
                    </a:ext>
                  </a:extLst>
                </a:gridCol>
              </a:tblGrid>
              <a:tr h="3819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Node</a:t>
                      </a:r>
                    </a:p>
                    <a:p>
                      <a:pPr algn="ctr"/>
                      <a:r>
                        <a:rPr lang="en-US" sz="12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</a:t>
                      </a:r>
                    </a:p>
                    <a:p>
                      <a:pPr algn="ctr"/>
                      <a:r>
                        <a:rPr lang="en-US" sz="1200" dirty="0"/>
                        <a:t>Directivity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SDPA</a:t>
                      </a:r>
                    </a:p>
                    <a:p>
                      <a:pPr algn="ctr"/>
                      <a:r>
                        <a:rPr lang="en-US" sz="1200" dirty="0"/>
                        <a:t>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480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WLAN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180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20.5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138996"/>
                  </a:ext>
                </a:extLst>
              </a:tr>
              <a:tr h="2480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FWA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90</a:t>
                      </a:r>
                      <a:r>
                        <a:rPr lang="en-US" sz="1200" b="1" baseline="30000" dirty="0"/>
                        <a:t>o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26.5 dBi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7614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7FD05E3-821F-ED3F-E73D-D6775062F0C7}"/>
              </a:ext>
            </a:extLst>
          </p:cNvPr>
          <p:cNvSpPr txBox="1"/>
          <p:nvPr/>
        </p:nvSpPr>
        <p:spPr>
          <a:xfrm>
            <a:off x="7341995" y="1730904"/>
            <a:ext cx="4437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DP-32 Client SDPA-32 Phased Array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BBF03D-FB58-A44A-5679-DFCCDE470127}"/>
              </a:ext>
            </a:extLst>
          </p:cNvPr>
          <p:cNvSpPr txBox="1"/>
          <p:nvPr/>
        </p:nvSpPr>
        <p:spPr>
          <a:xfrm>
            <a:off x="7367395" y="3242343"/>
            <a:ext cx="421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SDPA Beamwidth (WxH):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  <a:r>
              <a:rPr lang="en-US" sz="1200" b="1" dirty="0">
                <a:solidFill>
                  <a:schemeClr val="tx1"/>
                </a:solidFill>
              </a:rPr>
              <a:t> x 16.9</a:t>
            </a:r>
            <a:r>
              <a:rPr lang="en-US" sz="1200" b="1" baseline="300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EA33AF-2E7A-7CE3-C3F0-6B5627B79BB4}"/>
              </a:ext>
            </a:extLst>
          </p:cNvPr>
          <p:cNvSpPr txBox="1"/>
          <p:nvPr/>
        </p:nvSpPr>
        <p:spPr>
          <a:xfrm>
            <a:off x="6910016" y="3816456"/>
            <a:ext cx="2326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TTD xBF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104C521-5A5A-F4A8-1686-DA23B577E7C5}"/>
              </a:ext>
            </a:extLst>
          </p:cNvPr>
          <p:cNvGrpSpPr/>
          <p:nvPr/>
        </p:nvGrpSpPr>
        <p:grpSpPr>
          <a:xfrm>
            <a:off x="381000" y="1369996"/>
            <a:ext cx="6952606" cy="4919016"/>
            <a:chOff x="147364" y="1371600"/>
            <a:chExt cx="6952606" cy="491901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939B1D-50D8-F09D-0F18-78D91ADE293C}"/>
                </a:ext>
              </a:extLst>
            </p:cNvPr>
            <p:cNvSpPr txBox="1"/>
            <p:nvPr/>
          </p:nvSpPr>
          <p:spPr>
            <a:xfrm>
              <a:off x="1066800" y="1371600"/>
              <a:ext cx="5715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5.8/4.3 Gbps 6/5 GHz DP-32 Client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0868B85-5CFC-1285-55C6-01171A343C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648"/>
            <a:stretch/>
          </p:blipFill>
          <p:spPr>
            <a:xfrm>
              <a:off x="147364" y="1604043"/>
              <a:ext cx="6952606" cy="4686573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17D6B917-D86E-23C0-0DC5-04AA1E15089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562" r="69533" b="6164"/>
          <a:stretch/>
        </p:blipFill>
        <p:spPr>
          <a:xfrm>
            <a:off x="7341996" y="1943974"/>
            <a:ext cx="1412080" cy="136923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309DA9E0-6404-9316-AD46-681FBEADB698}"/>
              </a:ext>
            </a:extLst>
          </p:cNvPr>
          <p:cNvGrpSpPr/>
          <p:nvPr/>
        </p:nvGrpSpPr>
        <p:grpSpPr>
          <a:xfrm>
            <a:off x="7149305" y="3816456"/>
            <a:ext cx="4433095" cy="2286153"/>
            <a:chOff x="7149305" y="3816456"/>
            <a:chExt cx="4433095" cy="2286153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40A99C5-68F6-D1A6-E1C7-0A313D64457D}"/>
                </a:ext>
              </a:extLst>
            </p:cNvPr>
            <p:cNvGrpSpPr/>
            <p:nvPr/>
          </p:nvGrpSpPr>
          <p:grpSpPr>
            <a:xfrm>
              <a:off x="9162526" y="3816456"/>
              <a:ext cx="2419874" cy="2286153"/>
              <a:chOff x="8264959" y="3837801"/>
              <a:chExt cx="2419874" cy="2286153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1614C2B1-9889-11B4-35B0-BD9E905A59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64959" y="4038600"/>
                <a:ext cx="2419874" cy="2085354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A3B0223-08B9-E1F2-34F3-604AD572E827}"/>
                  </a:ext>
                </a:extLst>
              </p:cNvPr>
              <p:cNvSpPr txBox="1"/>
              <p:nvPr/>
            </p:nvSpPr>
            <p:spPr>
              <a:xfrm>
                <a:off x="8264960" y="3837801"/>
                <a:ext cx="23268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DP-32 SDMux</a:t>
                </a:r>
              </a:p>
            </p:txBody>
          </p:sp>
        </p:grp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0501DE29-1949-5377-1842-B13C9CAACF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49305" y="4093455"/>
              <a:ext cx="1630171" cy="8563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7485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E745C1B-CEA9-68E1-B156-759FAC13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Contemplated Dynamic Polarization WLAN Mesh Network</a:t>
            </a:r>
            <a:endParaRPr lang="en-GB" sz="2800" dirty="0"/>
          </a:p>
        </p:txBody>
      </p:sp>
      <p:graphicFrame>
        <p:nvGraphicFramePr>
          <p:cNvPr id="25" name="Table 10">
            <a:extLst>
              <a:ext uri="{FF2B5EF4-FFF2-40B4-BE49-F238E27FC236}">
                <a16:creationId xmlns:a16="http://schemas.microsoft.com/office/drawing/2014/main" id="{7506878A-E7E3-6D41-83FD-3E9573A19D20}"/>
              </a:ext>
            </a:extLst>
          </p:cNvPr>
          <p:cNvGraphicFramePr>
            <a:graphicFrameLocks noGrp="1"/>
          </p:cNvGraphicFramePr>
          <p:nvPr/>
        </p:nvGraphicFramePr>
        <p:xfrm>
          <a:off x="8299427" y="2286000"/>
          <a:ext cx="3124224" cy="16459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1066824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</a:tblGrid>
              <a:tr h="4840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</a:t>
                      </a:r>
                    </a:p>
                    <a:p>
                      <a:pPr algn="ctr"/>
                      <a:r>
                        <a:rPr lang="en-US" sz="1200" dirty="0"/>
                        <a:t>Obstruction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 GHz RF Attenuation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Outdoor Foliage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 dB/ meter</a:t>
                      </a:r>
                      <a:endParaRPr lang="en-US" sz="1200" b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Indoor Drywall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 dB/ Wall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94746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Exterior Stucco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 dB/ Wall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76141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Exterior Masonry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 dB/ Wall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43524"/>
                  </a:ext>
                </a:extLst>
              </a:tr>
            </a:tbl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C6C623A0-0945-1360-8E6F-D4239DB12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434015"/>
            <a:ext cx="7002517" cy="4780979"/>
          </a:xfrm>
          <a:prstGeom prst="rect">
            <a:avLst/>
          </a:prstGeom>
        </p:spPr>
      </p:pic>
      <p:graphicFrame>
        <p:nvGraphicFramePr>
          <p:cNvPr id="26" name="Table 10">
            <a:extLst>
              <a:ext uri="{FF2B5EF4-FFF2-40B4-BE49-F238E27FC236}">
                <a16:creationId xmlns:a16="http://schemas.microsoft.com/office/drawing/2014/main" id="{1BBF0B92-7DD6-E8FC-688D-E71BAF027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704748"/>
              </p:ext>
            </p:extLst>
          </p:nvPr>
        </p:nvGraphicFramePr>
        <p:xfrm>
          <a:off x="6851651" y="4249763"/>
          <a:ext cx="4572000" cy="94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6949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18392292"/>
                    </a:ext>
                  </a:extLst>
                </a:gridCol>
                <a:gridCol w="1547281">
                  <a:extLst>
                    <a:ext uri="{9D8B030D-6E8A-4147-A177-3AD203B41FA5}">
                      <a16:colId xmlns:a16="http://schemas.microsoft.com/office/drawing/2014/main" val="2358904673"/>
                    </a:ext>
                  </a:extLst>
                </a:gridCol>
                <a:gridCol w="1113370">
                  <a:extLst>
                    <a:ext uri="{9D8B030D-6E8A-4147-A177-3AD203B41FA5}">
                      <a16:colId xmlns:a16="http://schemas.microsoft.com/office/drawing/2014/main" val="8617279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NW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AP – MN</a:t>
                      </a:r>
                    </a:p>
                    <a:p>
                      <a:pPr algn="ctr"/>
                      <a:r>
                        <a:rPr lang="en-US" sz="1200" b="1" dirty="0"/>
                        <a:t>MN - MN</a:t>
                      </a:r>
                    </a:p>
                    <a:p>
                      <a:pPr algn="ctr"/>
                      <a:r>
                        <a:rPr lang="en-US" sz="1200" b="1" dirty="0"/>
                        <a:t>AP/MN -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92.2 Gbps</a:t>
                      </a:r>
                    </a:p>
                    <a:p>
                      <a:pPr algn="ctr"/>
                      <a:r>
                        <a:rPr lang="en-US" sz="1200" b="1" baseline="0"/>
                        <a:t>46.1 </a:t>
                      </a:r>
                      <a:r>
                        <a:rPr lang="en-US" sz="1200" b="1" baseline="0" dirty="0"/>
                        <a:t>Gbps</a:t>
                      </a:r>
                    </a:p>
                    <a:p>
                      <a:pPr algn="ctr"/>
                      <a:r>
                        <a:rPr lang="en-US" sz="1200" b="1" baseline="0" dirty="0"/>
                        <a:t>5.8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565 m/ Free Space</a:t>
                      </a:r>
                    </a:p>
                    <a:p>
                      <a:pPr algn="ctr"/>
                      <a:r>
                        <a:rPr lang="en-US" sz="1200" b="1" baseline="0" dirty="0"/>
                        <a:t>422 m/ 3 m Foliage</a:t>
                      </a:r>
                    </a:p>
                    <a:p>
                      <a:pPr algn="ctr"/>
                      <a:r>
                        <a:rPr lang="en-US" sz="1200" b="1" baseline="0" dirty="0"/>
                        <a:t>222 m/ 1 ID + 1 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&gt;40k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concurrent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Users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003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E745C1B-CEA9-68E1-B156-759FAC13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685802"/>
            <a:ext cx="10589685" cy="65722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Contemplated Dynamic Polarization FRBH + FWA Network</a:t>
            </a:r>
            <a:endParaRPr lang="en-GB" sz="2800" dirty="0"/>
          </a:p>
        </p:txBody>
      </p:sp>
      <p:graphicFrame>
        <p:nvGraphicFramePr>
          <p:cNvPr id="23" name="Table 10">
            <a:extLst>
              <a:ext uri="{FF2B5EF4-FFF2-40B4-BE49-F238E27FC236}">
                <a16:creationId xmlns:a16="http://schemas.microsoft.com/office/drawing/2014/main" id="{1D2B22D0-CA52-623C-9567-5BEC58D251BE}"/>
              </a:ext>
            </a:extLst>
          </p:cNvPr>
          <p:cNvGraphicFramePr>
            <a:graphicFrameLocks noGrp="1"/>
          </p:cNvGraphicFramePr>
          <p:nvPr/>
        </p:nvGraphicFramePr>
        <p:xfrm>
          <a:off x="8534400" y="2500386"/>
          <a:ext cx="3124224" cy="7745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1066824">
                  <a:extLst>
                    <a:ext uri="{9D8B030D-6E8A-4147-A177-3AD203B41FA5}">
                      <a16:colId xmlns:a16="http://schemas.microsoft.com/office/drawing/2014/main" val="1828095871"/>
                    </a:ext>
                  </a:extLst>
                </a:gridCol>
              </a:tblGrid>
              <a:tr h="4840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</a:t>
                      </a:r>
                    </a:p>
                    <a:p>
                      <a:pPr algn="ctr"/>
                      <a:r>
                        <a:rPr lang="en-US" sz="1200" dirty="0"/>
                        <a:t>Obstruction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 GHz RF Attenuation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Outdoor Foliage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 dB/ meter</a:t>
                      </a:r>
                      <a:endParaRPr lang="en-US" sz="1200" b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FAB0831D-6873-FD80-2107-7BD8D0A90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88256"/>
            <a:ext cx="6606541" cy="4841928"/>
          </a:xfrm>
          <a:prstGeom prst="rect">
            <a:avLst/>
          </a:prstGeom>
        </p:spPr>
      </p:pic>
      <p:graphicFrame>
        <p:nvGraphicFramePr>
          <p:cNvPr id="24" name="Table 10">
            <a:extLst>
              <a:ext uri="{FF2B5EF4-FFF2-40B4-BE49-F238E27FC236}">
                <a16:creationId xmlns:a16="http://schemas.microsoft.com/office/drawing/2014/main" id="{A4EC33F0-CE76-8CC6-5E29-9B456F4BB728}"/>
              </a:ext>
            </a:extLst>
          </p:cNvPr>
          <p:cNvGraphicFramePr>
            <a:graphicFrameLocks noGrp="1"/>
          </p:cNvGraphicFramePr>
          <p:nvPr/>
        </p:nvGraphicFramePr>
        <p:xfrm>
          <a:off x="6818848" y="3583063"/>
          <a:ext cx="4895843" cy="121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5843">
                  <a:extLst>
                    <a:ext uri="{9D8B030D-6E8A-4147-A177-3AD203B41FA5}">
                      <a16:colId xmlns:a16="http://schemas.microsoft.com/office/drawing/2014/main" val="2187090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1839229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5890467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617279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NW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5187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FRBH N -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92.2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18.0 km/ Free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4294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  <a:p>
                      <a:pPr algn="ctr"/>
                      <a:r>
                        <a:rPr lang="en-US" sz="1200" b="1" dirty="0"/>
                        <a:t>FWA AP – C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92.2 Gbps</a:t>
                      </a:r>
                    </a:p>
                    <a:p>
                      <a:pPr algn="ctr"/>
                      <a:r>
                        <a:rPr lang="en-US" sz="1200" b="1" baseline="0" dirty="0"/>
                        <a:t>83.0 Gbps</a:t>
                      </a:r>
                    </a:p>
                    <a:p>
                      <a:pPr algn="ctr"/>
                      <a:r>
                        <a:rPr lang="en-US" sz="1200" b="1" baseline="0" dirty="0"/>
                        <a:t>76.9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2.8 km/ Free Space</a:t>
                      </a:r>
                    </a:p>
                    <a:p>
                      <a:pPr algn="ctr"/>
                      <a:r>
                        <a:rPr lang="en-US" sz="1200" b="1" baseline="0" dirty="0"/>
                        <a:t>3.2 km/ 3m Foliage</a:t>
                      </a:r>
                    </a:p>
                    <a:p>
                      <a:pPr algn="ctr"/>
                      <a:r>
                        <a:rPr lang="en-US" sz="1200" b="1" baseline="0" dirty="0"/>
                        <a:t>3.3 km/ 5m Foliage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/>
                        <a:t>&gt;40k Subscribers  provided 5x  Oversubscription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3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768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r>
              <a:rPr lang="en-GB" sz="2800" dirty="0"/>
              <a:t>DPSMXBF WLANs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Carlos Rios, TWI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19C4D-3598-5A3D-46D1-633451D70A9D}"/>
              </a:ext>
            </a:extLst>
          </p:cNvPr>
          <p:cNvSpPr txBox="1"/>
          <p:nvPr/>
        </p:nvSpPr>
        <p:spPr>
          <a:xfrm>
            <a:off x="929216" y="1809903"/>
            <a:ext cx="10460567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indent="0" algn="ctr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Tune in Tomorrow in WNG!</a:t>
            </a:r>
            <a:endParaRPr lang="en-US" sz="18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  <a:effectLst/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tx1"/>
              </a:solidFill>
            </a:endParaRPr>
          </a:p>
          <a:p>
            <a:pPr marL="225425" lvl="2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8659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.11 Document Template 230801" id="{8AA09C29-FF89-4080-922D-E7A76EBFACC1}" vid="{E77BC308-414F-4CFC-8A27-C0688F0078B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17629</TotalTime>
  <Words>593</Words>
  <Application>Microsoft Office PowerPoint</Application>
  <PresentationFormat>Widescreen</PresentationFormat>
  <Paragraphs>167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Dynamic Polarization Spatial Multiplexing and Beamforming WLANs: A Sneak Preview</vt:lpstr>
      <vt:lpstr>PowerPoint Presentation</vt:lpstr>
      <vt:lpstr>PowerPoint Presentation</vt:lpstr>
      <vt:lpstr>PowerPoint Presentation</vt:lpstr>
      <vt:lpstr>Contemplated 5.8 Gbps DP-32 WLAN Client (2 EHT Spatial Streams)</vt:lpstr>
      <vt:lpstr>Contemplated Dynamic Polarization WLAN Mesh Network</vt:lpstr>
      <vt:lpstr>Contemplated Dynamic Polarization FRBH + FWA Network</vt:lpstr>
      <vt:lpstr>DPSMXBF WLANs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DPSMXBF WLANs</dc:title>
  <dc:creator>Carlos Rios</dc:creator>
  <cp:lastModifiedBy>Carlos Rios</cp:lastModifiedBy>
  <cp:revision>18</cp:revision>
  <cp:lastPrinted>1601-01-01T00:00:00Z</cp:lastPrinted>
  <dcterms:created xsi:type="dcterms:W3CDTF">2023-08-24T06:46:03Z</dcterms:created>
  <dcterms:modified xsi:type="dcterms:W3CDTF">2023-09-09T21:25:16Z</dcterms:modified>
</cp:coreProperties>
</file>