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755" r:id="rId2"/>
    <p:sldId id="1010" r:id="rId3"/>
    <p:sldId id="1011" r:id="rId4"/>
    <p:sldId id="1012" r:id="rId5"/>
    <p:sldId id="948" r:id="rId6"/>
    <p:sldId id="949" r:id="rId7"/>
    <p:sldId id="950" r:id="rId8"/>
    <p:sldId id="1008" r:id="rId9"/>
    <p:sldId id="1009" r:id="rId10"/>
    <p:sldId id="1005" r:id="rId11"/>
  </p:sldIdLst>
  <p:sldSz cx="9144000" cy="6858000" type="screen4x3"/>
  <p:notesSz cx="7102475" cy="9388475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buSzPct val="145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buSzPct val="145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buSzPct val="145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buSzPct val="145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buSzPct val="145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" initials="MSOffice" lastIdx="3" clrIdx="0"/>
  <p:cmAuthor id="1" name="Carlos Rios" initials="CR" lastIdx="1" clrIdx="1">
    <p:extLst>
      <p:ext uri="{19B8F6BF-5375-455C-9EA6-DF929625EA0E}">
        <p15:presenceInfo xmlns:p15="http://schemas.microsoft.com/office/powerpoint/2012/main" userId="259fa1cc625225d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8000"/>
    <a:srgbClr val="C96603"/>
    <a:srgbClr val="C40000"/>
    <a:srgbClr val="FF9900"/>
    <a:srgbClr val="CC3300"/>
    <a:srgbClr val="73CD53"/>
    <a:srgbClr val="96CA56"/>
    <a:srgbClr val="65D3F1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A8A144-ACEF-4F18-AE40-6AC78296F4AB}" v="8" dt="2023-08-24T23:11:06.3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0" autoAdjust="0"/>
    <p:restoredTop sz="94660"/>
  </p:normalViewPr>
  <p:slideViewPr>
    <p:cSldViewPr snapToGrid="0">
      <p:cViewPr>
        <p:scale>
          <a:sx n="84" d="100"/>
          <a:sy n="84" d="100"/>
        </p:scale>
        <p:origin x="696" y="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os Rios" userId="259fa1cc625225d5" providerId="LiveId" clId="{0FA8A144-ACEF-4F18-AE40-6AC78296F4AB}"/>
    <pc:docChg chg="undo custSel addSld delSld modSld sldOrd">
      <pc:chgData name="Carlos Rios" userId="259fa1cc625225d5" providerId="LiveId" clId="{0FA8A144-ACEF-4F18-AE40-6AC78296F4AB}" dt="2023-08-25T06:59:52.619" v="1196" actId="114"/>
      <pc:docMkLst>
        <pc:docMk/>
      </pc:docMkLst>
      <pc:sldChg chg="del">
        <pc:chgData name="Carlos Rios" userId="259fa1cc625225d5" providerId="LiveId" clId="{0FA8A144-ACEF-4F18-AE40-6AC78296F4AB}" dt="2023-08-23T05:48:33.103" v="0" actId="47"/>
        <pc:sldMkLst>
          <pc:docMk/>
          <pc:sldMk cId="2261599610" sldId="716"/>
        </pc:sldMkLst>
      </pc:sldChg>
      <pc:sldChg chg="delSp modSp mod">
        <pc:chgData name="Carlos Rios" userId="259fa1cc625225d5" providerId="LiveId" clId="{0FA8A144-ACEF-4F18-AE40-6AC78296F4AB}" dt="2023-08-23T05:54:35.712" v="229" actId="478"/>
        <pc:sldMkLst>
          <pc:docMk/>
          <pc:sldMk cId="3200111085" sldId="755"/>
        </pc:sldMkLst>
        <pc:spChg chg="del mod">
          <ac:chgData name="Carlos Rios" userId="259fa1cc625225d5" providerId="LiveId" clId="{0FA8A144-ACEF-4F18-AE40-6AC78296F4AB}" dt="2023-08-23T05:54:35.712" v="229" actId="478"/>
          <ac:spMkLst>
            <pc:docMk/>
            <pc:sldMk cId="3200111085" sldId="755"/>
            <ac:spMk id="3" creationId="{1C8FBC5A-3E12-43F6-A185-4F487F02EEDA}"/>
          </ac:spMkLst>
        </pc:spChg>
        <pc:spChg chg="mod">
          <ac:chgData name="Carlos Rios" userId="259fa1cc625225d5" providerId="LiveId" clId="{0FA8A144-ACEF-4F18-AE40-6AC78296F4AB}" dt="2023-08-23T05:54:16.790" v="225" actId="1076"/>
          <ac:spMkLst>
            <pc:docMk/>
            <pc:sldMk cId="3200111085" sldId="755"/>
            <ac:spMk id="7" creationId="{00000000-0000-0000-0000-000000000000}"/>
          </ac:spMkLst>
        </pc:spChg>
      </pc:sldChg>
      <pc:sldChg chg="del">
        <pc:chgData name="Carlos Rios" userId="259fa1cc625225d5" providerId="LiveId" clId="{0FA8A144-ACEF-4F18-AE40-6AC78296F4AB}" dt="2023-08-23T05:48:33.103" v="0" actId="47"/>
        <pc:sldMkLst>
          <pc:docMk/>
          <pc:sldMk cId="1894759375" sldId="768"/>
        </pc:sldMkLst>
      </pc:sldChg>
      <pc:sldChg chg="del">
        <pc:chgData name="Carlos Rios" userId="259fa1cc625225d5" providerId="LiveId" clId="{0FA8A144-ACEF-4F18-AE40-6AC78296F4AB}" dt="2023-08-23T05:48:33.103" v="0" actId="47"/>
        <pc:sldMkLst>
          <pc:docMk/>
          <pc:sldMk cId="3739560987" sldId="790"/>
        </pc:sldMkLst>
      </pc:sldChg>
      <pc:sldChg chg="del">
        <pc:chgData name="Carlos Rios" userId="259fa1cc625225d5" providerId="LiveId" clId="{0FA8A144-ACEF-4F18-AE40-6AC78296F4AB}" dt="2023-08-23T05:48:33.103" v="0" actId="47"/>
        <pc:sldMkLst>
          <pc:docMk/>
          <pc:sldMk cId="368064656" sldId="840"/>
        </pc:sldMkLst>
      </pc:sldChg>
      <pc:sldChg chg="del">
        <pc:chgData name="Carlos Rios" userId="259fa1cc625225d5" providerId="LiveId" clId="{0FA8A144-ACEF-4F18-AE40-6AC78296F4AB}" dt="2023-08-23T05:48:33.103" v="0" actId="47"/>
        <pc:sldMkLst>
          <pc:docMk/>
          <pc:sldMk cId="2384958438" sldId="841"/>
        </pc:sldMkLst>
      </pc:sldChg>
      <pc:sldChg chg="del">
        <pc:chgData name="Carlos Rios" userId="259fa1cc625225d5" providerId="LiveId" clId="{0FA8A144-ACEF-4F18-AE40-6AC78296F4AB}" dt="2023-08-23T05:48:33.103" v="0" actId="47"/>
        <pc:sldMkLst>
          <pc:docMk/>
          <pc:sldMk cId="1242589601" sldId="850"/>
        </pc:sldMkLst>
      </pc:sldChg>
      <pc:sldChg chg="del">
        <pc:chgData name="Carlos Rios" userId="259fa1cc625225d5" providerId="LiveId" clId="{0FA8A144-ACEF-4F18-AE40-6AC78296F4AB}" dt="2023-08-23T05:48:33.103" v="0" actId="47"/>
        <pc:sldMkLst>
          <pc:docMk/>
          <pc:sldMk cId="202111256" sldId="868"/>
        </pc:sldMkLst>
      </pc:sldChg>
      <pc:sldChg chg="del">
        <pc:chgData name="Carlos Rios" userId="259fa1cc625225d5" providerId="LiveId" clId="{0FA8A144-ACEF-4F18-AE40-6AC78296F4AB}" dt="2023-08-23T05:48:33.103" v="0" actId="47"/>
        <pc:sldMkLst>
          <pc:docMk/>
          <pc:sldMk cId="1992404289" sldId="870"/>
        </pc:sldMkLst>
      </pc:sldChg>
      <pc:sldChg chg="del">
        <pc:chgData name="Carlos Rios" userId="259fa1cc625225d5" providerId="LiveId" clId="{0FA8A144-ACEF-4F18-AE40-6AC78296F4AB}" dt="2023-08-23T05:48:33.103" v="0" actId="47"/>
        <pc:sldMkLst>
          <pc:docMk/>
          <pc:sldMk cId="3504729594" sldId="871"/>
        </pc:sldMkLst>
      </pc:sldChg>
      <pc:sldChg chg="del">
        <pc:chgData name="Carlos Rios" userId="259fa1cc625225d5" providerId="LiveId" clId="{0FA8A144-ACEF-4F18-AE40-6AC78296F4AB}" dt="2023-08-23T05:48:33.103" v="0" actId="47"/>
        <pc:sldMkLst>
          <pc:docMk/>
          <pc:sldMk cId="3750384766" sldId="875"/>
        </pc:sldMkLst>
      </pc:sldChg>
      <pc:sldChg chg="del">
        <pc:chgData name="Carlos Rios" userId="259fa1cc625225d5" providerId="LiveId" clId="{0FA8A144-ACEF-4F18-AE40-6AC78296F4AB}" dt="2023-08-23T05:48:33.103" v="0" actId="47"/>
        <pc:sldMkLst>
          <pc:docMk/>
          <pc:sldMk cId="205076244" sldId="879"/>
        </pc:sldMkLst>
      </pc:sldChg>
      <pc:sldChg chg="del">
        <pc:chgData name="Carlos Rios" userId="259fa1cc625225d5" providerId="LiveId" clId="{0FA8A144-ACEF-4F18-AE40-6AC78296F4AB}" dt="2023-08-23T05:48:33.103" v="0" actId="47"/>
        <pc:sldMkLst>
          <pc:docMk/>
          <pc:sldMk cId="815342468" sldId="880"/>
        </pc:sldMkLst>
      </pc:sldChg>
      <pc:sldChg chg="del">
        <pc:chgData name="Carlos Rios" userId="259fa1cc625225d5" providerId="LiveId" clId="{0FA8A144-ACEF-4F18-AE40-6AC78296F4AB}" dt="2023-08-23T05:48:33.103" v="0" actId="47"/>
        <pc:sldMkLst>
          <pc:docMk/>
          <pc:sldMk cId="1161509115" sldId="882"/>
        </pc:sldMkLst>
      </pc:sldChg>
      <pc:sldChg chg="del">
        <pc:chgData name="Carlos Rios" userId="259fa1cc625225d5" providerId="LiveId" clId="{0FA8A144-ACEF-4F18-AE40-6AC78296F4AB}" dt="2023-08-23T05:48:33.103" v="0" actId="47"/>
        <pc:sldMkLst>
          <pc:docMk/>
          <pc:sldMk cId="3476829166" sldId="901"/>
        </pc:sldMkLst>
      </pc:sldChg>
      <pc:sldChg chg="del">
        <pc:chgData name="Carlos Rios" userId="259fa1cc625225d5" providerId="LiveId" clId="{0FA8A144-ACEF-4F18-AE40-6AC78296F4AB}" dt="2023-08-23T05:48:33.103" v="0" actId="47"/>
        <pc:sldMkLst>
          <pc:docMk/>
          <pc:sldMk cId="825326257" sldId="939"/>
        </pc:sldMkLst>
      </pc:sldChg>
      <pc:sldChg chg="del">
        <pc:chgData name="Carlos Rios" userId="259fa1cc625225d5" providerId="LiveId" clId="{0FA8A144-ACEF-4F18-AE40-6AC78296F4AB}" dt="2023-08-23T05:48:33.103" v="0" actId="47"/>
        <pc:sldMkLst>
          <pc:docMk/>
          <pc:sldMk cId="2060837108" sldId="940"/>
        </pc:sldMkLst>
      </pc:sldChg>
      <pc:sldChg chg="del">
        <pc:chgData name="Carlos Rios" userId="259fa1cc625225d5" providerId="LiveId" clId="{0FA8A144-ACEF-4F18-AE40-6AC78296F4AB}" dt="2023-08-23T05:48:33.103" v="0" actId="47"/>
        <pc:sldMkLst>
          <pc:docMk/>
          <pc:sldMk cId="3265284168" sldId="941"/>
        </pc:sldMkLst>
      </pc:sldChg>
      <pc:sldChg chg="del">
        <pc:chgData name="Carlos Rios" userId="259fa1cc625225d5" providerId="LiveId" clId="{0FA8A144-ACEF-4F18-AE40-6AC78296F4AB}" dt="2023-08-23T05:48:33.103" v="0" actId="47"/>
        <pc:sldMkLst>
          <pc:docMk/>
          <pc:sldMk cId="2150860764" sldId="943"/>
        </pc:sldMkLst>
      </pc:sldChg>
      <pc:sldChg chg="addSp delSp modSp mod">
        <pc:chgData name="Carlos Rios" userId="259fa1cc625225d5" providerId="LiveId" clId="{0FA8A144-ACEF-4F18-AE40-6AC78296F4AB}" dt="2023-08-24T00:07:01.834" v="967" actId="20577"/>
        <pc:sldMkLst>
          <pc:docMk/>
          <pc:sldMk cId="822224373" sldId="948"/>
        </pc:sldMkLst>
        <pc:spChg chg="del">
          <ac:chgData name="Carlos Rios" userId="259fa1cc625225d5" providerId="LiveId" clId="{0FA8A144-ACEF-4F18-AE40-6AC78296F4AB}" dt="2023-08-24T00:06:32.945" v="964" actId="478"/>
          <ac:spMkLst>
            <pc:docMk/>
            <pc:sldMk cId="822224373" sldId="948"/>
            <ac:spMk id="2" creationId="{10502FA1-B903-4A2B-34BD-6DB8A5DA7570}"/>
          </ac:spMkLst>
        </pc:spChg>
        <pc:spChg chg="add del mod">
          <ac:chgData name="Carlos Rios" userId="259fa1cc625225d5" providerId="LiveId" clId="{0FA8A144-ACEF-4F18-AE40-6AC78296F4AB}" dt="2023-08-23T23:19:18.538" v="790" actId="478"/>
          <ac:spMkLst>
            <pc:docMk/>
            <pc:sldMk cId="822224373" sldId="948"/>
            <ac:spMk id="4" creationId="{7AF33460-F0DA-B557-C628-0640614293E4}"/>
          </ac:spMkLst>
        </pc:spChg>
        <pc:spChg chg="del mod">
          <ac:chgData name="Carlos Rios" userId="259fa1cc625225d5" providerId="LiveId" clId="{0FA8A144-ACEF-4F18-AE40-6AC78296F4AB}" dt="2023-08-23T23:19:14.644" v="789" actId="478"/>
          <ac:spMkLst>
            <pc:docMk/>
            <pc:sldMk cId="822224373" sldId="948"/>
            <ac:spMk id="5" creationId="{00000000-0000-0000-0000-000000000000}"/>
          </ac:spMkLst>
        </pc:spChg>
        <pc:spChg chg="del">
          <ac:chgData name="Carlos Rios" userId="259fa1cc625225d5" providerId="LiveId" clId="{0FA8A144-ACEF-4F18-AE40-6AC78296F4AB}" dt="2023-08-24T00:06:56.106" v="965" actId="478"/>
          <ac:spMkLst>
            <pc:docMk/>
            <pc:sldMk cId="822224373" sldId="948"/>
            <ac:spMk id="6" creationId="{00000000-0000-0000-0000-000000000000}"/>
          </ac:spMkLst>
        </pc:spChg>
        <pc:spChg chg="mod">
          <ac:chgData name="Carlos Rios" userId="259fa1cc625225d5" providerId="LiveId" clId="{0FA8A144-ACEF-4F18-AE40-6AC78296F4AB}" dt="2023-08-24T00:05:56.853" v="963" actId="20577"/>
          <ac:spMkLst>
            <pc:docMk/>
            <pc:sldMk cId="822224373" sldId="948"/>
            <ac:spMk id="7" creationId="{00000000-0000-0000-0000-000000000000}"/>
          </ac:spMkLst>
        </pc:spChg>
        <pc:spChg chg="add mod">
          <ac:chgData name="Carlos Rios" userId="259fa1cc625225d5" providerId="LiveId" clId="{0FA8A144-ACEF-4F18-AE40-6AC78296F4AB}" dt="2023-08-23T23:20:01.860" v="800" actId="20577"/>
          <ac:spMkLst>
            <pc:docMk/>
            <pc:sldMk cId="822224373" sldId="948"/>
            <ac:spMk id="8" creationId="{17F3498A-A743-0BBA-23BC-816EF2B74824}"/>
          </ac:spMkLst>
        </pc:spChg>
        <pc:spChg chg="add mod">
          <ac:chgData name="Carlos Rios" userId="259fa1cc625225d5" providerId="LiveId" clId="{0FA8A144-ACEF-4F18-AE40-6AC78296F4AB}" dt="2023-08-24T00:07:01.834" v="967" actId="20577"/>
          <ac:spMkLst>
            <pc:docMk/>
            <pc:sldMk cId="822224373" sldId="948"/>
            <ac:spMk id="11" creationId="{5FFB69EB-E304-F57B-E688-FF5DFB654A13}"/>
          </ac:spMkLst>
        </pc:spChg>
        <pc:picChg chg="add mod">
          <ac:chgData name="Carlos Rios" userId="259fa1cc625225d5" providerId="LiveId" clId="{0FA8A144-ACEF-4F18-AE40-6AC78296F4AB}" dt="2023-08-24T00:02:31.717" v="891" actId="1076"/>
          <ac:picMkLst>
            <pc:docMk/>
            <pc:sldMk cId="822224373" sldId="948"/>
            <ac:picMk id="10" creationId="{2719E184-4453-1639-C9C4-A83116ED7705}"/>
          </ac:picMkLst>
        </pc:picChg>
        <pc:picChg chg="del">
          <ac:chgData name="Carlos Rios" userId="259fa1cc625225d5" providerId="LiveId" clId="{0FA8A144-ACEF-4F18-AE40-6AC78296F4AB}" dt="2023-08-24T00:02:10.603" v="884" actId="478"/>
          <ac:picMkLst>
            <pc:docMk/>
            <pc:sldMk cId="822224373" sldId="948"/>
            <ac:picMk id="35" creationId="{B40C8C10-765D-4B47-B439-E44A76A9EE11}"/>
          </ac:picMkLst>
        </pc:picChg>
      </pc:sldChg>
      <pc:sldChg chg="addSp delSp modSp mod">
        <pc:chgData name="Carlos Rios" userId="259fa1cc625225d5" providerId="LiveId" clId="{0FA8A144-ACEF-4F18-AE40-6AC78296F4AB}" dt="2023-08-24T21:21:27.228" v="1126" actId="22"/>
        <pc:sldMkLst>
          <pc:docMk/>
          <pc:sldMk cId="4028598494" sldId="949"/>
        </pc:sldMkLst>
        <pc:spChg chg="mod">
          <ac:chgData name="Carlos Rios" userId="259fa1cc625225d5" providerId="LiveId" clId="{0FA8A144-ACEF-4F18-AE40-6AC78296F4AB}" dt="2023-08-24T00:07:25.906" v="975" actId="20577"/>
          <ac:spMkLst>
            <pc:docMk/>
            <pc:sldMk cId="4028598494" sldId="949"/>
            <ac:spMk id="5" creationId="{00000000-0000-0000-0000-000000000000}"/>
          </ac:spMkLst>
        </pc:spChg>
        <pc:spChg chg="mod">
          <ac:chgData name="Carlos Rios" userId="259fa1cc625225d5" providerId="LiveId" clId="{0FA8A144-ACEF-4F18-AE40-6AC78296F4AB}" dt="2023-08-24T21:08:17.822" v="1124" actId="20577"/>
          <ac:spMkLst>
            <pc:docMk/>
            <pc:sldMk cId="4028598494" sldId="949"/>
            <ac:spMk id="7" creationId="{00000000-0000-0000-0000-000000000000}"/>
          </ac:spMkLst>
        </pc:spChg>
        <pc:picChg chg="add">
          <ac:chgData name="Carlos Rios" userId="259fa1cc625225d5" providerId="LiveId" clId="{0FA8A144-ACEF-4F18-AE40-6AC78296F4AB}" dt="2023-08-24T21:21:27.228" v="1126" actId="22"/>
          <ac:picMkLst>
            <pc:docMk/>
            <pc:sldMk cId="4028598494" sldId="949"/>
            <ac:picMk id="4" creationId="{0615108E-CB83-10D0-734C-565BA64A71FD}"/>
          </ac:picMkLst>
        </pc:picChg>
        <pc:picChg chg="del mod">
          <ac:chgData name="Carlos Rios" userId="259fa1cc625225d5" providerId="LiveId" clId="{0FA8A144-ACEF-4F18-AE40-6AC78296F4AB}" dt="2023-08-24T21:21:25.291" v="1125" actId="478"/>
          <ac:picMkLst>
            <pc:docMk/>
            <pc:sldMk cId="4028598494" sldId="949"/>
            <ac:picMk id="13" creationId="{52F8CB57-78C4-47BA-8B64-C436FFF54F8B}"/>
          </ac:picMkLst>
        </pc:picChg>
      </pc:sldChg>
      <pc:sldChg chg="modSp mod">
        <pc:chgData name="Carlos Rios" userId="259fa1cc625225d5" providerId="LiveId" clId="{0FA8A144-ACEF-4F18-AE40-6AC78296F4AB}" dt="2023-08-24T21:55:57.663" v="1128" actId="1076"/>
        <pc:sldMkLst>
          <pc:docMk/>
          <pc:sldMk cId="1843217393" sldId="950"/>
        </pc:sldMkLst>
        <pc:spChg chg="mod">
          <ac:chgData name="Carlos Rios" userId="259fa1cc625225d5" providerId="LiveId" clId="{0FA8A144-ACEF-4F18-AE40-6AC78296F4AB}" dt="2023-08-24T21:55:57.663" v="1128" actId="1076"/>
          <ac:spMkLst>
            <pc:docMk/>
            <pc:sldMk cId="1843217393" sldId="950"/>
            <ac:spMk id="9" creationId="{BCB6F2F4-D432-4390-8A54-928122601A38}"/>
          </ac:spMkLst>
        </pc:spChg>
      </pc:sldChg>
      <pc:sldChg chg="addSp modSp mod">
        <pc:chgData name="Carlos Rios" userId="259fa1cc625225d5" providerId="LiveId" clId="{0FA8A144-ACEF-4F18-AE40-6AC78296F4AB}" dt="2023-08-25T06:30:27.015" v="1195" actId="1076"/>
        <pc:sldMkLst>
          <pc:docMk/>
          <pc:sldMk cId="418652882" sldId="1008"/>
        </pc:sldMkLst>
        <pc:spChg chg="mod">
          <ac:chgData name="Carlos Rios" userId="259fa1cc625225d5" providerId="LiveId" clId="{0FA8A144-ACEF-4F18-AE40-6AC78296F4AB}" dt="2023-08-24T23:14:33.241" v="1181" actId="5793"/>
          <ac:spMkLst>
            <pc:docMk/>
            <pc:sldMk cId="418652882" sldId="1008"/>
            <ac:spMk id="9" creationId="{BCB6F2F4-D432-4390-8A54-928122601A38}"/>
          </ac:spMkLst>
        </pc:spChg>
        <pc:spChg chg="mod">
          <ac:chgData name="Carlos Rios" userId="259fa1cc625225d5" providerId="LiveId" clId="{0FA8A144-ACEF-4F18-AE40-6AC78296F4AB}" dt="2023-08-24T23:12:35.134" v="1172" actId="947"/>
          <ac:spMkLst>
            <pc:docMk/>
            <pc:sldMk cId="418652882" sldId="1008"/>
            <ac:spMk id="53" creationId="{BEAB8391-532B-4ACC-9D5E-6334F43B39FC}"/>
          </ac:spMkLst>
        </pc:spChg>
        <pc:spChg chg="mod">
          <ac:chgData name="Carlos Rios" userId="259fa1cc625225d5" providerId="LiveId" clId="{0FA8A144-ACEF-4F18-AE40-6AC78296F4AB}" dt="2023-08-24T23:13:37.701" v="1179" actId="113"/>
          <ac:spMkLst>
            <pc:docMk/>
            <pc:sldMk cId="418652882" sldId="1008"/>
            <ac:spMk id="66" creationId="{3AD100DB-465B-4EA1-A1DA-958E52B07597}"/>
          </ac:spMkLst>
        </pc:spChg>
        <pc:spChg chg="mod">
          <ac:chgData name="Carlos Rios" userId="259fa1cc625225d5" providerId="LiveId" clId="{0FA8A144-ACEF-4F18-AE40-6AC78296F4AB}" dt="2023-08-24T23:13:54.620" v="1180"/>
          <ac:spMkLst>
            <pc:docMk/>
            <pc:sldMk cId="418652882" sldId="1008"/>
            <ac:spMk id="74" creationId="{B020EC65-A862-402A-A029-A4F9AE8892D1}"/>
          </ac:spMkLst>
        </pc:spChg>
        <pc:spChg chg="mod">
          <ac:chgData name="Carlos Rios" userId="259fa1cc625225d5" providerId="LiveId" clId="{0FA8A144-ACEF-4F18-AE40-6AC78296F4AB}" dt="2023-08-24T23:11:16.550" v="1165" actId="947"/>
          <ac:spMkLst>
            <pc:docMk/>
            <pc:sldMk cId="418652882" sldId="1008"/>
            <ac:spMk id="107" creationId="{7A633D9C-ED85-42BE-8350-B8526AAABB91}"/>
          </ac:spMkLst>
        </pc:spChg>
        <pc:picChg chg="add mod modCrop">
          <ac:chgData name="Carlos Rios" userId="259fa1cc625225d5" providerId="LiveId" clId="{0FA8A144-ACEF-4F18-AE40-6AC78296F4AB}" dt="2023-08-24T23:25:19.256" v="1187" actId="1037"/>
          <ac:picMkLst>
            <pc:docMk/>
            <pc:sldMk cId="418652882" sldId="1008"/>
            <ac:picMk id="10" creationId="{4774D015-F6DD-E552-E207-973A51AC99D4}"/>
          </ac:picMkLst>
        </pc:picChg>
        <pc:picChg chg="add mod modCrop">
          <ac:chgData name="Carlos Rios" userId="259fa1cc625225d5" providerId="LiveId" clId="{0FA8A144-ACEF-4F18-AE40-6AC78296F4AB}" dt="2023-08-24T23:25:10.070" v="1186" actId="1037"/>
          <ac:picMkLst>
            <pc:docMk/>
            <pc:sldMk cId="418652882" sldId="1008"/>
            <ac:picMk id="112" creationId="{72A14D2C-6BD1-6158-9E1B-18F69374EBD4}"/>
          </ac:picMkLst>
        </pc:picChg>
        <pc:picChg chg="add mod">
          <ac:chgData name="Carlos Rios" userId="259fa1cc625225d5" providerId="LiveId" clId="{0FA8A144-ACEF-4F18-AE40-6AC78296F4AB}" dt="2023-08-25T06:30:27.015" v="1195" actId="1076"/>
          <ac:picMkLst>
            <pc:docMk/>
            <pc:sldMk cId="418652882" sldId="1008"/>
            <ac:picMk id="114" creationId="{D32C80E9-6AF3-06D3-651D-64F3594CA03A}"/>
          </ac:picMkLst>
        </pc:picChg>
      </pc:sldChg>
      <pc:sldChg chg="modSp mod">
        <pc:chgData name="Carlos Rios" userId="259fa1cc625225d5" providerId="LiveId" clId="{0FA8A144-ACEF-4F18-AE40-6AC78296F4AB}" dt="2023-08-25T06:59:52.619" v="1196" actId="114"/>
        <pc:sldMkLst>
          <pc:docMk/>
          <pc:sldMk cId="672442017" sldId="1009"/>
        </pc:sldMkLst>
        <pc:spChg chg="mod">
          <ac:chgData name="Carlos Rios" userId="259fa1cc625225d5" providerId="LiveId" clId="{0FA8A144-ACEF-4F18-AE40-6AC78296F4AB}" dt="2023-08-25T06:59:52.619" v="1196" actId="114"/>
          <ac:spMkLst>
            <pc:docMk/>
            <pc:sldMk cId="672442017" sldId="1009"/>
            <ac:spMk id="10" creationId="{D9962F97-0537-493C-AF57-BC54EEB7ACFB}"/>
          </ac:spMkLst>
        </pc:spChg>
      </pc:sldChg>
      <pc:sldChg chg="delSp modSp add mod ord">
        <pc:chgData name="Carlos Rios" userId="259fa1cc625225d5" providerId="LiveId" clId="{0FA8A144-ACEF-4F18-AE40-6AC78296F4AB}" dt="2023-08-23T22:49:01.988" v="570" actId="20577"/>
        <pc:sldMkLst>
          <pc:docMk/>
          <pc:sldMk cId="1833956657" sldId="1010"/>
        </pc:sldMkLst>
        <pc:spChg chg="del">
          <ac:chgData name="Carlos Rios" userId="259fa1cc625225d5" providerId="LiveId" clId="{0FA8A144-ACEF-4F18-AE40-6AC78296F4AB}" dt="2023-08-23T05:57:02.401" v="240" actId="478"/>
          <ac:spMkLst>
            <pc:docMk/>
            <pc:sldMk cId="1833956657" sldId="1010"/>
            <ac:spMk id="2" creationId="{10502FA1-B903-4A2B-34BD-6DB8A5DA7570}"/>
          </ac:spMkLst>
        </pc:spChg>
        <pc:spChg chg="mod">
          <ac:chgData name="Carlos Rios" userId="259fa1cc625225d5" providerId="LiveId" clId="{0FA8A144-ACEF-4F18-AE40-6AC78296F4AB}" dt="2023-08-23T05:56:28.410" v="236" actId="20577"/>
          <ac:spMkLst>
            <pc:docMk/>
            <pc:sldMk cId="1833956657" sldId="1010"/>
            <ac:spMk id="5" creationId="{00000000-0000-0000-0000-000000000000}"/>
          </ac:spMkLst>
        </pc:spChg>
        <pc:spChg chg="mod">
          <ac:chgData name="Carlos Rios" userId="259fa1cc625225d5" providerId="LiveId" clId="{0FA8A144-ACEF-4F18-AE40-6AC78296F4AB}" dt="2023-08-23T05:57:11.625" v="242" actId="20577"/>
          <ac:spMkLst>
            <pc:docMk/>
            <pc:sldMk cId="1833956657" sldId="1010"/>
            <ac:spMk id="6" creationId="{00000000-0000-0000-0000-000000000000}"/>
          </ac:spMkLst>
        </pc:spChg>
        <pc:spChg chg="mod">
          <ac:chgData name="Carlos Rios" userId="259fa1cc625225d5" providerId="LiveId" clId="{0FA8A144-ACEF-4F18-AE40-6AC78296F4AB}" dt="2023-08-23T22:49:01.988" v="570" actId="20577"/>
          <ac:spMkLst>
            <pc:docMk/>
            <pc:sldMk cId="1833956657" sldId="1010"/>
            <ac:spMk id="7" creationId="{00000000-0000-0000-0000-000000000000}"/>
          </ac:spMkLst>
        </pc:spChg>
        <pc:picChg chg="del">
          <ac:chgData name="Carlos Rios" userId="259fa1cc625225d5" providerId="LiveId" clId="{0FA8A144-ACEF-4F18-AE40-6AC78296F4AB}" dt="2023-08-23T05:56:40.073" v="237" actId="478"/>
          <ac:picMkLst>
            <pc:docMk/>
            <pc:sldMk cId="1833956657" sldId="1010"/>
            <ac:picMk id="35" creationId="{B40C8C10-765D-4B47-B439-E44A76A9EE11}"/>
          </ac:picMkLst>
        </pc:picChg>
      </pc:sldChg>
      <pc:sldChg chg="del">
        <pc:chgData name="Carlos Rios" userId="259fa1cc625225d5" providerId="LiveId" clId="{0FA8A144-ACEF-4F18-AE40-6AC78296F4AB}" dt="2023-08-23T05:48:42.198" v="1" actId="47"/>
        <pc:sldMkLst>
          <pc:docMk/>
          <pc:sldMk cId="3230698496" sldId="1010"/>
        </pc:sldMkLst>
      </pc:sldChg>
      <pc:sldChg chg="del">
        <pc:chgData name="Carlos Rios" userId="259fa1cc625225d5" providerId="LiveId" clId="{0FA8A144-ACEF-4F18-AE40-6AC78296F4AB}" dt="2023-08-23T05:49:17.489" v="2" actId="47"/>
        <pc:sldMkLst>
          <pc:docMk/>
          <pc:sldMk cId="149921234" sldId="1011"/>
        </pc:sldMkLst>
      </pc:sldChg>
      <pc:sldChg chg="addSp delSp modSp add mod">
        <pc:chgData name="Carlos Rios" userId="259fa1cc625225d5" providerId="LiveId" clId="{0FA8A144-ACEF-4F18-AE40-6AC78296F4AB}" dt="2023-08-24T08:34:47.791" v="976" actId="20577"/>
        <pc:sldMkLst>
          <pc:docMk/>
          <pc:sldMk cId="3841929268" sldId="1011"/>
        </pc:sldMkLst>
        <pc:spChg chg="add del mod">
          <ac:chgData name="Carlos Rios" userId="259fa1cc625225d5" providerId="LiveId" clId="{0FA8A144-ACEF-4F18-AE40-6AC78296F4AB}" dt="2023-08-23T06:07:49.960" v="442" actId="478"/>
          <ac:spMkLst>
            <pc:docMk/>
            <pc:sldMk cId="3841929268" sldId="1011"/>
            <ac:spMk id="3" creationId="{1EB969AB-7857-E61C-76EC-A81B77D22D9A}"/>
          </ac:spMkLst>
        </pc:spChg>
        <pc:spChg chg="add mod">
          <ac:chgData name="Carlos Rios" userId="259fa1cc625225d5" providerId="LiveId" clId="{0FA8A144-ACEF-4F18-AE40-6AC78296F4AB}" dt="2023-08-23T23:18:58.658" v="788" actId="14100"/>
          <ac:spMkLst>
            <pc:docMk/>
            <pc:sldMk cId="3841929268" sldId="1011"/>
            <ac:spMk id="4" creationId="{1B7E9AA3-2972-9333-A4C5-E49511586D7D}"/>
          </ac:spMkLst>
        </pc:spChg>
        <pc:spChg chg="del">
          <ac:chgData name="Carlos Rios" userId="259fa1cc625225d5" providerId="LiveId" clId="{0FA8A144-ACEF-4F18-AE40-6AC78296F4AB}" dt="2023-08-23T06:07:40.526" v="440" actId="478"/>
          <ac:spMkLst>
            <pc:docMk/>
            <pc:sldMk cId="3841929268" sldId="1011"/>
            <ac:spMk id="5" creationId="{00000000-0000-0000-0000-000000000000}"/>
          </ac:spMkLst>
        </pc:spChg>
        <pc:spChg chg="mod">
          <ac:chgData name="Carlos Rios" userId="259fa1cc625225d5" providerId="LiveId" clId="{0FA8A144-ACEF-4F18-AE40-6AC78296F4AB}" dt="2023-08-23T06:07:33.212" v="439" actId="20577"/>
          <ac:spMkLst>
            <pc:docMk/>
            <pc:sldMk cId="3841929268" sldId="1011"/>
            <ac:spMk id="6" creationId="{00000000-0000-0000-0000-000000000000}"/>
          </ac:spMkLst>
        </pc:spChg>
        <pc:spChg chg="mod">
          <ac:chgData name="Carlos Rios" userId="259fa1cc625225d5" providerId="LiveId" clId="{0FA8A144-ACEF-4F18-AE40-6AC78296F4AB}" dt="2023-08-23T06:12:53.357" v="555" actId="20577"/>
          <ac:spMkLst>
            <pc:docMk/>
            <pc:sldMk cId="3841929268" sldId="1011"/>
            <ac:spMk id="7" creationId="{00000000-0000-0000-0000-000000000000}"/>
          </ac:spMkLst>
        </pc:spChg>
        <pc:spChg chg="add mod">
          <ac:chgData name="Carlos Rios" userId="259fa1cc625225d5" providerId="LiveId" clId="{0FA8A144-ACEF-4F18-AE40-6AC78296F4AB}" dt="2023-08-24T08:34:47.791" v="976" actId="20577"/>
          <ac:spMkLst>
            <pc:docMk/>
            <pc:sldMk cId="3841929268" sldId="1011"/>
            <ac:spMk id="8" creationId="{EB46F002-5187-14E5-B271-EDB265A2DCD4}"/>
          </ac:spMkLst>
        </pc:spChg>
      </pc:sldChg>
      <pc:sldChg chg="addSp delSp modSp add mod">
        <pc:chgData name="Carlos Rios" userId="259fa1cc625225d5" providerId="LiveId" clId="{0FA8A144-ACEF-4F18-AE40-6AC78296F4AB}" dt="2023-08-23T23:18:42.809" v="787" actId="14100"/>
        <pc:sldMkLst>
          <pc:docMk/>
          <pc:sldMk cId="1318494646" sldId="1012"/>
        </pc:sldMkLst>
        <pc:spChg chg="mod">
          <ac:chgData name="Carlos Rios" userId="259fa1cc625225d5" providerId="LiveId" clId="{0FA8A144-ACEF-4F18-AE40-6AC78296F4AB}" dt="2023-08-23T23:18:42.809" v="787" actId="14100"/>
          <ac:spMkLst>
            <pc:docMk/>
            <pc:sldMk cId="1318494646" sldId="1012"/>
            <ac:spMk id="4" creationId="{1B7E9AA3-2972-9333-A4C5-E49511586D7D}"/>
          </ac:spMkLst>
        </pc:spChg>
        <pc:spChg chg="mod">
          <ac:chgData name="Carlos Rios" userId="259fa1cc625225d5" providerId="LiveId" clId="{0FA8A144-ACEF-4F18-AE40-6AC78296F4AB}" dt="2023-08-23T22:57:55.813" v="670" actId="20577"/>
          <ac:spMkLst>
            <pc:docMk/>
            <pc:sldMk cId="1318494646" sldId="1012"/>
            <ac:spMk id="6" creationId="{00000000-0000-0000-0000-000000000000}"/>
          </ac:spMkLst>
        </pc:spChg>
        <pc:spChg chg="del">
          <ac:chgData name="Carlos Rios" userId="259fa1cc625225d5" providerId="LiveId" clId="{0FA8A144-ACEF-4F18-AE40-6AC78296F4AB}" dt="2023-08-23T22:57:49.944" v="669" actId="478"/>
          <ac:spMkLst>
            <pc:docMk/>
            <pc:sldMk cId="1318494646" sldId="1012"/>
            <ac:spMk id="8" creationId="{EB46F002-5187-14E5-B271-EDB265A2DCD4}"/>
          </ac:spMkLst>
        </pc:spChg>
        <pc:spChg chg="add mod">
          <ac:chgData name="Carlos Rios" userId="259fa1cc625225d5" providerId="LiveId" clId="{0FA8A144-ACEF-4F18-AE40-6AC78296F4AB}" dt="2023-08-23T23:14:42.697" v="772" actId="14100"/>
          <ac:spMkLst>
            <pc:docMk/>
            <pc:sldMk cId="1318494646" sldId="1012"/>
            <ac:spMk id="10" creationId="{2F3A467D-2AAB-2592-970D-677EE7D09D42}"/>
          </ac:spMkLst>
        </pc:spChg>
        <pc:spChg chg="add mod">
          <ac:chgData name="Carlos Rios" userId="259fa1cc625225d5" providerId="LiveId" clId="{0FA8A144-ACEF-4F18-AE40-6AC78296F4AB}" dt="2023-08-23T23:15:21.102" v="784" actId="20577"/>
          <ac:spMkLst>
            <pc:docMk/>
            <pc:sldMk cId="1318494646" sldId="1012"/>
            <ac:spMk id="11" creationId="{55AE88F4-EF13-8414-F533-CE3EB9CEE699}"/>
          </ac:spMkLst>
        </pc:spChg>
        <pc:picChg chg="add mod">
          <ac:chgData name="Carlos Rios" userId="259fa1cc625225d5" providerId="LiveId" clId="{0FA8A144-ACEF-4F18-AE40-6AC78296F4AB}" dt="2023-08-23T23:09:43.196" v="700" actId="1037"/>
          <ac:picMkLst>
            <pc:docMk/>
            <pc:sldMk cId="1318494646" sldId="1012"/>
            <ac:picMk id="3" creationId="{54C342DF-49AB-A5F2-DAB5-AFE0B3B24B74}"/>
          </ac:picMkLst>
        </pc:picChg>
        <pc:picChg chg="add mod">
          <ac:chgData name="Carlos Rios" userId="259fa1cc625225d5" providerId="LiveId" clId="{0FA8A144-ACEF-4F18-AE40-6AC78296F4AB}" dt="2023-08-23T23:11:49.091" v="754" actId="1036"/>
          <ac:picMkLst>
            <pc:docMk/>
            <pc:sldMk cId="1318494646" sldId="1012"/>
            <ac:picMk id="9" creationId="{7115F7FF-2E6C-2E1A-8511-C6EB7AC606EA}"/>
          </ac:picMkLst>
        </pc:picChg>
      </pc:sldChg>
      <pc:sldChg chg="del">
        <pc:chgData name="Carlos Rios" userId="259fa1cc625225d5" providerId="LiveId" clId="{0FA8A144-ACEF-4F18-AE40-6AC78296F4AB}" dt="2023-08-23T05:48:33.103" v="0" actId="47"/>
        <pc:sldMkLst>
          <pc:docMk/>
          <pc:sldMk cId="3023661169" sldId="1013"/>
        </pc:sldMkLst>
      </pc:sldChg>
      <pc:sldChg chg="del">
        <pc:chgData name="Carlos Rios" userId="259fa1cc625225d5" providerId="LiveId" clId="{0FA8A144-ACEF-4F18-AE40-6AC78296F4AB}" dt="2023-08-23T05:49:22.603" v="3" actId="47"/>
        <pc:sldMkLst>
          <pc:docMk/>
          <pc:sldMk cId="672396555" sldId="111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739" cy="469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04" tIns="47402" rIns="94804" bIns="47402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739" y="0"/>
            <a:ext cx="3077739" cy="469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04" tIns="47402" rIns="94804" bIns="47402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8639"/>
            <a:ext cx="3077739" cy="469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04" tIns="47402" rIns="94804" bIns="47402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739" y="8918639"/>
            <a:ext cx="3077739" cy="469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04" tIns="47402" rIns="94804" bIns="47402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41116C0-4218-4633-8F04-1A94CE2C15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246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739" cy="469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04" tIns="47402" rIns="94804" bIns="47402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739" y="0"/>
            <a:ext cx="3077739" cy="469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04" tIns="47402" rIns="94804" bIns="47402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3325" y="703263"/>
            <a:ext cx="4695825" cy="35226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997" y="4459323"/>
            <a:ext cx="5208482" cy="422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04" tIns="47402" rIns="94804" bIns="474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8639"/>
            <a:ext cx="3077739" cy="469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04" tIns="47402" rIns="94804" bIns="47402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739" y="8918639"/>
            <a:ext cx="3077739" cy="469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04" tIns="47402" rIns="94804" bIns="47402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1E062BF0-2520-4B1C-B88E-F3517FDBF7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56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062BF0-2520-4B1C-B88E-F3517FDBF7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098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062BF0-2520-4B1C-B88E-F3517FDBF75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57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062BF0-2520-4B1C-B88E-F3517FDBF75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27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062BF0-2520-4B1C-B88E-F3517FDBF7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74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062BF0-2520-4B1C-B88E-F3517FDBF75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500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062BF0-2520-4B1C-B88E-F3517FDBF7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879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062BF0-2520-4B1C-B88E-F3517FDBF7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480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062BF0-2520-4B1C-B88E-F3517FDBF75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4793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062BF0-2520-4B1C-B88E-F3517FDBF75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43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gradFill rotWithShape="0">
            <a:gsLst>
              <a:gs pos="0">
                <a:srgbClr val="333399">
                  <a:gamma/>
                  <a:tint val="0"/>
                  <a:invGamma/>
                </a:srgbClr>
              </a:gs>
              <a:gs pos="100000">
                <a:srgbClr val="33339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endParaRPr lang="en-US" sz="2400">
              <a:latin typeface="BatangChe" pitchFamily="49" charset="-127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RiosTek Confidential</a:t>
            </a:r>
            <a:endParaRPr lang="en-US" sz="1100" i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33400"/>
            <a:ext cx="22860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533400"/>
            <a:ext cx="67056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RiosTek Confidential</a:t>
            </a:r>
            <a:endParaRPr lang="en-US" sz="1100" i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RiosTek Confidential</a:t>
            </a:r>
            <a:endParaRPr lang="en-US" sz="1100" i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RiosTek Confidential</a:t>
            </a:r>
            <a:endParaRPr lang="en-US" sz="1100" i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76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524000"/>
            <a:ext cx="4076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RiosTek Confidential</a:t>
            </a:r>
            <a:endParaRPr lang="en-US" sz="1100" i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RiosTek Confidential</a:t>
            </a:r>
            <a:endParaRPr lang="en-US" sz="1100" i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RiosTek Confidential</a:t>
            </a:r>
            <a:endParaRPr lang="en-US" sz="1100" i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RiosTek Confidential</a:t>
            </a:r>
            <a:endParaRPr lang="en-US" sz="1100" i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RiosTek Confidential</a:t>
            </a:r>
            <a:endParaRPr lang="en-US" sz="1100" i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RiosTek Confidential</a:t>
            </a:r>
            <a:endParaRPr lang="en-US" sz="1100" i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gradFill rotWithShape="0">
            <a:gsLst>
              <a:gs pos="0">
                <a:srgbClr val="333399">
                  <a:gamma/>
                  <a:tint val="0"/>
                  <a:invGamma/>
                </a:srgbClr>
              </a:gs>
              <a:gs pos="100000">
                <a:srgbClr val="33339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/>
            </a:pPr>
            <a:endParaRPr lang="en-US" sz="2400">
              <a:latin typeface="BatangChe" pitchFamily="49" charset="-127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533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305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51" name="Rectangle 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248400"/>
            <a:ext cx="86868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000" b="1" i="1">
                <a:solidFill>
                  <a:srgbClr val="C2DFF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RiosTek Confidential</a:t>
            </a:r>
            <a:endParaRPr lang="en-US" sz="11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ransition>
    <p:zoom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 i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 i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 i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 i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45000"/>
        <a:buChar char="•"/>
        <a:defRPr sz="2800" b="1" i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45000"/>
        <a:buChar char="•"/>
        <a:defRPr sz="2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45000"/>
        <a:buChar char="•"/>
        <a:defRPr sz="16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45000"/>
        <a:buChar char="•"/>
        <a:defRPr sz="20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45000"/>
        <a:buChar char="•"/>
        <a:defRPr sz="20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45000"/>
        <a:buChar char="•"/>
        <a:defRPr sz="20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45000"/>
        <a:buChar char="•"/>
        <a:defRPr sz="20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45000"/>
        <a:buChar char="•"/>
        <a:defRPr sz="20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45000"/>
        <a:buChar char="•"/>
        <a:defRPr sz="20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3810000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endParaRPr lang="en-US" sz="1800" dirty="0"/>
          </a:p>
          <a:p>
            <a:pPr marL="0" lvl="1" indent="0" algn="ctr">
              <a:spcBef>
                <a:spcPts val="600"/>
              </a:spcBef>
              <a:buNone/>
            </a:pPr>
            <a:endParaRPr lang="en-US" sz="3600" i="1" dirty="0">
              <a:solidFill>
                <a:srgbClr val="C00000"/>
              </a:solidFill>
            </a:endParaRPr>
          </a:p>
          <a:p>
            <a:pPr marL="0" lvl="1" indent="0" algn="ctr">
              <a:spcBef>
                <a:spcPts val="600"/>
              </a:spcBef>
              <a:buNone/>
            </a:pPr>
            <a:r>
              <a:rPr lang="en-US" sz="2000" i="1" dirty="0">
                <a:solidFill>
                  <a:srgbClr val="C00000"/>
                </a:solidFill>
                <a:effectLst/>
              </a:rPr>
              <a:t>Proposed 8</a:t>
            </a:r>
            <a:r>
              <a:rPr lang="en-US" sz="2000" i="1" baseline="30000" dirty="0">
                <a:solidFill>
                  <a:srgbClr val="C00000"/>
                </a:solidFill>
                <a:effectLst/>
              </a:rPr>
              <a:t>th</a:t>
            </a:r>
            <a:r>
              <a:rPr lang="en-US" sz="2000" i="1" dirty="0">
                <a:solidFill>
                  <a:srgbClr val="C00000"/>
                </a:solidFill>
                <a:effectLst/>
              </a:rPr>
              <a:t> Generation IEEE802.11 WLAN PHY:</a:t>
            </a:r>
          </a:p>
          <a:p>
            <a:pPr marL="0" lvl="1" indent="0" algn="ctr">
              <a:spcBef>
                <a:spcPts val="600"/>
              </a:spcBef>
              <a:buNone/>
            </a:pPr>
            <a:r>
              <a:rPr lang="en-US" sz="2000" i="1" dirty="0">
                <a:solidFill>
                  <a:srgbClr val="C00000"/>
                </a:solidFill>
                <a:effectLst/>
              </a:rPr>
              <a:t>Dynamic Polarization Spatial Multiplexing and Beamforming</a:t>
            </a:r>
          </a:p>
          <a:p>
            <a:pPr marL="0" lvl="1" indent="0" algn="ctr">
              <a:spcBef>
                <a:spcPts val="0"/>
              </a:spcBef>
              <a:buNone/>
            </a:pPr>
            <a:endParaRPr lang="en-US" sz="2400" i="1" dirty="0">
              <a:solidFill>
                <a:srgbClr val="000099"/>
              </a:solidFill>
              <a:effectLst/>
            </a:endParaRPr>
          </a:p>
          <a:p>
            <a:pPr marL="0" lvl="1" indent="0" algn="ctr">
              <a:spcBef>
                <a:spcPts val="0"/>
              </a:spcBef>
              <a:buNone/>
            </a:pPr>
            <a:endParaRPr lang="en-US" sz="2400" i="1" dirty="0">
              <a:solidFill>
                <a:srgbClr val="000099"/>
              </a:solidFill>
              <a:effectLst/>
            </a:endParaRPr>
          </a:p>
          <a:p>
            <a:pPr marL="0" lvl="1" indent="0" algn="ctr">
              <a:spcBef>
                <a:spcPts val="0"/>
              </a:spcBef>
              <a:buNone/>
            </a:pPr>
            <a:endParaRPr lang="en-US" sz="2400" i="1" dirty="0">
              <a:solidFill>
                <a:srgbClr val="000099"/>
              </a:solidFill>
              <a:effectLst/>
            </a:endParaRPr>
          </a:p>
          <a:p>
            <a:pPr marL="0" lvl="1" indent="0" algn="ctr">
              <a:spcBef>
                <a:spcPts val="0"/>
              </a:spcBef>
              <a:buNone/>
            </a:pPr>
            <a:endParaRPr lang="en-US" sz="2400" i="1" dirty="0">
              <a:solidFill>
                <a:srgbClr val="000099"/>
              </a:solidFill>
              <a:effectLst/>
            </a:endParaRPr>
          </a:p>
          <a:p>
            <a:pPr marL="0" lvl="1" indent="0" algn="ctr">
              <a:spcBef>
                <a:spcPts val="0"/>
              </a:spcBef>
              <a:buNone/>
            </a:pPr>
            <a:r>
              <a:rPr lang="en-US" sz="1800" i="1" dirty="0">
                <a:solidFill>
                  <a:srgbClr val="000099"/>
                </a:solidFill>
                <a:effectLst/>
              </a:rPr>
              <a:t>Carlos A Rios</a:t>
            </a:r>
          </a:p>
          <a:p>
            <a:pPr marL="0" lvl="1" indent="0" algn="ctr">
              <a:spcBef>
                <a:spcPts val="0"/>
              </a:spcBef>
              <a:buNone/>
            </a:pPr>
            <a:r>
              <a:rPr lang="en-US" sz="1800" i="1" dirty="0">
                <a:solidFill>
                  <a:srgbClr val="000099"/>
                </a:solidFill>
                <a:effectLst/>
              </a:rPr>
              <a:t>CEO, Terabit Wireless Internet LLC</a:t>
            </a:r>
          </a:p>
          <a:p>
            <a:pPr marL="0" lvl="1" indent="0" algn="ctr">
              <a:spcBef>
                <a:spcPts val="0"/>
              </a:spcBef>
              <a:buNone/>
            </a:pPr>
            <a:r>
              <a:rPr lang="en-US" sz="1800" i="1" dirty="0">
                <a:solidFill>
                  <a:srgbClr val="000099"/>
                </a:solidFill>
                <a:effectLst/>
              </a:rPr>
              <a:t>Sep 12, 2023</a:t>
            </a:r>
          </a:p>
        </p:txBody>
      </p:sp>
    </p:spTree>
    <p:extLst>
      <p:ext uri="{BB962C8B-B14F-4D97-AF65-F5344CB8AC3E}">
        <p14:creationId xmlns:p14="http://schemas.microsoft.com/office/powerpoint/2010/main" val="3200111085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610058" y="6313134"/>
            <a:ext cx="380232" cy="2400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b="1" i="1" dirty="0">
                <a:solidFill>
                  <a:srgbClr val="000099"/>
                </a:solidFill>
              </a:rPr>
              <a:t>B1</a:t>
            </a:r>
          </a:p>
        </p:txBody>
      </p:sp>
      <p:sp>
        <p:nvSpPr>
          <p:cNvPr id="47" name="Title 1">
            <a:extLst>
              <a:ext uri="{FF2B5EF4-FFF2-40B4-BE49-F238E27FC236}">
                <a16:creationId xmlns:a16="http://schemas.microsoft.com/office/drawing/2014/main" id="{A891C3FE-0B42-416E-8A11-E2BE36658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9090"/>
            <a:ext cx="9148590" cy="390672"/>
          </a:xfrm>
        </p:spPr>
        <p:txBody>
          <a:bodyPr/>
          <a:lstStyle/>
          <a:p>
            <a:r>
              <a:rPr lang="en-US" sz="2800" dirty="0">
                <a:effectLst/>
              </a:rPr>
              <a:t>TSI Technology Demonstrator</a:t>
            </a:r>
            <a:endParaRPr lang="en-US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74B5D6B-D5D6-48D8-90D3-5A2E38BD9BCB}"/>
              </a:ext>
            </a:extLst>
          </p:cNvPr>
          <p:cNvSpPr/>
          <p:nvPr/>
        </p:nvSpPr>
        <p:spPr>
          <a:xfrm>
            <a:off x="1500554" y="968653"/>
            <a:ext cx="6142892" cy="6095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400" b="1" dirty="0">
                <a:solidFill>
                  <a:schemeClr val="tx2"/>
                </a:solidFill>
              </a:rPr>
              <a:t>625 Mbps SISO/ 10 Gbps DP16 LEOSat Tx-Rx</a:t>
            </a:r>
          </a:p>
          <a:p>
            <a:pPr algn="ctr">
              <a:buNone/>
            </a:pPr>
            <a:r>
              <a:rPr lang="en-US" sz="1400" b="1" dirty="0">
                <a:solidFill>
                  <a:schemeClr val="tx2"/>
                </a:solidFill>
              </a:rPr>
              <a:t>Data Rate vs SNR Test Setup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1C64DBF-401D-9AC5-39CE-434FFA50429E}"/>
              </a:ext>
            </a:extLst>
          </p:cNvPr>
          <p:cNvGrpSpPr/>
          <p:nvPr/>
        </p:nvGrpSpPr>
        <p:grpSpPr>
          <a:xfrm>
            <a:off x="193431" y="1684209"/>
            <a:ext cx="8757138" cy="4400550"/>
            <a:chOff x="121596" y="1336907"/>
            <a:chExt cx="8757138" cy="440055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B0EF63D-720E-DA0B-BEC9-931FDA2D8F3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1959" y="1336907"/>
              <a:ext cx="8486775" cy="4400550"/>
            </a:xfrm>
            <a:prstGeom prst="rect">
              <a:avLst/>
            </a:prstGeom>
          </p:spPr>
        </p:pic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B730C99D-5A53-4CEB-6A1C-045B9E38D42E}"/>
                </a:ext>
              </a:extLst>
            </p:cNvPr>
            <p:cNvGrpSpPr/>
            <p:nvPr/>
          </p:nvGrpSpPr>
          <p:grpSpPr>
            <a:xfrm>
              <a:off x="7944826" y="3346939"/>
              <a:ext cx="454089" cy="390672"/>
              <a:chOff x="7910642" y="3346939"/>
              <a:chExt cx="454089" cy="390672"/>
            </a:xfrm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170BAE74-941F-DE70-AC9F-0723FE620B01}"/>
                  </a:ext>
                </a:extLst>
              </p:cNvPr>
              <p:cNvSpPr/>
              <p:nvPr/>
            </p:nvSpPr>
            <p:spPr>
              <a:xfrm>
                <a:off x="8006862" y="3346939"/>
                <a:ext cx="261650" cy="39067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buNone/>
                </a:pPr>
                <a:endParaRPr lang="en-US" sz="800" dirty="0">
                  <a:solidFill>
                    <a:srgbClr val="000099"/>
                  </a:solidFill>
                </a:endParaRPr>
              </a:p>
            </p:txBody>
          </p:sp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E189568-9054-6E1D-FB50-746ED1B46215}"/>
                  </a:ext>
                </a:extLst>
              </p:cNvPr>
              <p:cNvSpPr txBox="1"/>
              <p:nvPr/>
            </p:nvSpPr>
            <p:spPr>
              <a:xfrm>
                <a:off x="7910642" y="3409679"/>
                <a:ext cx="454089" cy="2585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buNone/>
                </a:pPr>
                <a:r>
                  <a:rPr lang="en-US" sz="600" b="1" dirty="0">
                    <a:latin typeface="Arial Narrow" panose="020B0606020202030204" pitchFamily="34" charset="0"/>
                  </a:rPr>
                  <a:t>DPNW</a:t>
                </a:r>
              </a:p>
              <a:p>
                <a:pPr algn="ctr">
                  <a:buNone/>
                </a:pPr>
                <a:r>
                  <a:rPr lang="en-US" sz="600" b="1" dirty="0">
                    <a:latin typeface="Arial Narrow" panose="020B0606020202030204" pitchFamily="34" charset="0"/>
                  </a:rPr>
                  <a:t>Client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ED37A6C-7CB4-A736-54A5-EB60F32C8812}"/>
                </a:ext>
              </a:extLst>
            </p:cNvPr>
            <p:cNvGrpSpPr/>
            <p:nvPr/>
          </p:nvGrpSpPr>
          <p:grpSpPr>
            <a:xfrm>
              <a:off x="169046" y="2344501"/>
              <a:ext cx="454089" cy="390672"/>
              <a:chOff x="7910642" y="3346939"/>
              <a:chExt cx="454089" cy="390672"/>
            </a:xfrm>
          </p:grpSpPr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07EFBC66-391C-7E3E-0564-387CCD477438}"/>
                  </a:ext>
                </a:extLst>
              </p:cNvPr>
              <p:cNvSpPr/>
              <p:nvPr/>
            </p:nvSpPr>
            <p:spPr>
              <a:xfrm>
                <a:off x="8006862" y="3346939"/>
                <a:ext cx="261650" cy="39067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buNone/>
                </a:pPr>
                <a:endParaRPr lang="en-US" sz="800" dirty="0">
                  <a:solidFill>
                    <a:srgbClr val="000099"/>
                  </a:solidFill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8609153-A292-DF9F-08EB-7685EC40D54F}"/>
                  </a:ext>
                </a:extLst>
              </p:cNvPr>
              <p:cNvSpPr txBox="1"/>
              <p:nvPr/>
            </p:nvSpPr>
            <p:spPr>
              <a:xfrm>
                <a:off x="7910642" y="3409679"/>
                <a:ext cx="454089" cy="2585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buNone/>
                </a:pPr>
                <a:r>
                  <a:rPr lang="en-US" sz="600" b="1" dirty="0">
                    <a:latin typeface="Arial Narrow" panose="020B0606020202030204" pitchFamily="34" charset="0"/>
                  </a:rPr>
                  <a:t>DPNW</a:t>
                </a:r>
              </a:p>
              <a:p>
                <a:pPr algn="ctr">
                  <a:buNone/>
                </a:pPr>
                <a:r>
                  <a:rPr lang="en-US" sz="600" b="1" dirty="0">
                    <a:latin typeface="Arial Narrow" panose="020B0606020202030204" pitchFamily="34" charset="0"/>
                  </a:rPr>
                  <a:t>Server</a:t>
                </a:r>
              </a:p>
            </p:txBody>
          </p:sp>
        </p:grp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D69C6B5-B344-DF45-A15A-C182158AAC79}"/>
                </a:ext>
              </a:extLst>
            </p:cNvPr>
            <p:cNvSpPr/>
            <p:nvPr/>
          </p:nvSpPr>
          <p:spPr>
            <a:xfrm>
              <a:off x="121596" y="2213043"/>
              <a:ext cx="577108" cy="680936"/>
            </a:xfrm>
            <a:custGeom>
              <a:avLst/>
              <a:gdLst>
                <a:gd name="connsiteX0" fmla="*/ 86083 w 638872"/>
                <a:gd name="connsiteY0" fmla="*/ 321817 h 747451"/>
                <a:gd name="connsiteX1" fmla="*/ 37445 w 638872"/>
                <a:gd name="connsiteY1" fmla="*/ 171038 h 747451"/>
                <a:gd name="connsiteX2" fmla="*/ 319547 w 638872"/>
                <a:gd name="connsiteY2" fmla="*/ 804 h 747451"/>
                <a:gd name="connsiteX3" fmla="*/ 582194 w 638872"/>
                <a:gd name="connsiteY3" fmla="*/ 243995 h 747451"/>
                <a:gd name="connsiteX4" fmla="*/ 533555 w 638872"/>
                <a:gd name="connsiteY4" fmla="*/ 341272 h 747451"/>
                <a:gd name="connsiteX5" fmla="*/ 587057 w 638872"/>
                <a:gd name="connsiteY5" fmla="*/ 394774 h 747451"/>
                <a:gd name="connsiteX6" fmla="*/ 625968 w 638872"/>
                <a:gd name="connsiteY6" fmla="*/ 681740 h 747451"/>
                <a:gd name="connsiteX7" fmla="*/ 348730 w 638872"/>
                <a:gd name="connsiteY7" fmla="*/ 744970 h 747451"/>
                <a:gd name="connsiteX8" fmla="*/ 314683 w 638872"/>
                <a:gd name="connsiteY8" fmla="*/ 628238 h 747451"/>
                <a:gd name="connsiteX9" fmla="*/ 280636 w 638872"/>
                <a:gd name="connsiteY9" fmla="*/ 691468 h 747451"/>
                <a:gd name="connsiteX10" fmla="*/ 27717 w 638872"/>
                <a:gd name="connsiteY10" fmla="*/ 696332 h 747451"/>
                <a:gd name="connsiteX11" fmla="*/ 13125 w 638872"/>
                <a:gd name="connsiteY11" fmla="*/ 336408 h 747451"/>
                <a:gd name="connsiteX12" fmla="*/ 86083 w 638872"/>
                <a:gd name="connsiteY12" fmla="*/ 321817 h 747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38872" h="747451">
                  <a:moveTo>
                    <a:pt x="86083" y="321817"/>
                  </a:moveTo>
                  <a:cubicBezTo>
                    <a:pt x="90136" y="294255"/>
                    <a:pt x="-1466" y="224540"/>
                    <a:pt x="37445" y="171038"/>
                  </a:cubicBezTo>
                  <a:cubicBezTo>
                    <a:pt x="76356" y="117536"/>
                    <a:pt x="228756" y="-11355"/>
                    <a:pt x="319547" y="804"/>
                  </a:cubicBezTo>
                  <a:cubicBezTo>
                    <a:pt x="410338" y="12963"/>
                    <a:pt x="546526" y="187250"/>
                    <a:pt x="582194" y="243995"/>
                  </a:cubicBezTo>
                  <a:cubicBezTo>
                    <a:pt x="617862" y="300740"/>
                    <a:pt x="532745" y="316142"/>
                    <a:pt x="533555" y="341272"/>
                  </a:cubicBezTo>
                  <a:cubicBezTo>
                    <a:pt x="534365" y="366402"/>
                    <a:pt x="571655" y="338029"/>
                    <a:pt x="587057" y="394774"/>
                  </a:cubicBezTo>
                  <a:cubicBezTo>
                    <a:pt x="602459" y="451519"/>
                    <a:pt x="665689" y="623374"/>
                    <a:pt x="625968" y="681740"/>
                  </a:cubicBezTo>
                  <a:cubicBezTo>
                    <a:pt x="586247" y="740106"/>
                    <a:pt x="400611" y="753887"/>
                    <a:pt x="348730" y="744970"/>
                  </a:cubicBezTo>
                  <a:cubicBezTo>
                    <a:pt x="296849" y="736053"/>
                    <a:pt x="326032" y="637155"/>
                    <a:pt x="314683" y="628238"/>
                  </a:cubicBezTo>
                  <a:cubicBezTo>
                    <a:pt x="303334" y="619321"/>
                    <a:pt x="328464" y="680119"/>
                    <a:pt x="280636" y="691468"/>
                  </a:cubicBezTo>
                  <a:cubicBezTo>
                    <a:pt x="232808" y="702817"/>
                    <a:pt x="72302" y="755509"/>
                    <a:pt x="27717" y="696332"/>
                  </a:cubicBezTo>
                  <a:cubicBezTo>
                    <a:pt x="-16868" y="637155"/>
                    <a:pt x="3397" y="397206"/>
                    <a:pt x="13125" y="336408"/>
                  </a:cubicBezTo>
                  <a:cubicBezTo>
                    <a:pt x="22853" y="275610"/>
                    <a:pt x="82030" y="349379"/>
                    <a:pt x="86083" y="321817"/>
                  </a:cubicBezTo>
                  <a:close/>
                </a:path>
              </a:pathLst>
            </a:custGeom>
            <a:noFill/>
            <a:ln w="952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BC47C99F-33FB-B75E-F0C9-3A6CFF32EA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0" y="6343650"/>
            <a:ext cx="1944303" cy="514350"/>
          </a:xfrm>
        </p:spPr>
        <p:txBody>
          <a:bodyPr/>
          <a:lstStyle/>
          <a:p>
            <a:pPr>
              <a:defRPr/>
            </a:pPr>
            <a:r>
              <a:rPr lang="en-US" sz="1200" dirty="0">
                <a:solidFill>
                  <a:srgbClr val="C40000"/>
                </a:solidFill>
              </a:rPr>
              <a:t>RiosTek Confidential</a:t>
            </a:r>
            <a:endParaRPr lang="en-US" sz="1600" i="0" dirty="0">
              <a:solidFill>
                <a:srgbClr val="C4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577414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951307" y="2284182"/>
            <a:ext cx="7260115" cy="1784715"/>
          </a:xfrm>
        </p:spPr>
        <p:txBody>
          <a:bodyPr/>
          <a:lstStyle/>
          <a:p>
            <a:pPr marL="0" indent="0" algn="ctr">
              <a:spcBef>
                <a:spcPts val="1200"/>
              </a:spcBef>
              <a:buNone/>
            </a:pPr>
            <a:r>
              <a:rPr lang="en-US" sz="2000" dirty="0">
                <a:solidFill>
                  <a:schemeClr val="tx1"/>
                </a:solidFill>
                <a:effectLst/>
              </a:rPr>
              <a:t>Proposed 8</a:t>
            </a:r>
            <a:r>
              <a:rPr lang="en-US" sz="2000" baseline="30000" dirty="0">
                <a:solidFill>
                  <a:schemeClr val="tx1"/>
                </a:solidFill>
                <a:effectLst/>
              </a:rPr>
              <a:t>th</a:t>
            </a:r>
            <a:r>
              <a:rPr lang="en-US" sz="2000" dirty="0">
                <a:solidFill>
                  <a:schemeClr val="tx1"/>
                </a:solidFill>
                <a:effectLst/>
              </a:rPr>
              <a:t> Generation 802.11 WLAN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000" dirty="0">
                <a:solidFill>
                  <a:schemeClr val="tx1"/>
                </a:solidFill>
                <a:effectLst/>
              </a:rPr>
              <a:t>DPSMXBF Mathematical Model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000" dirty="0">
                <a:solidFill>
                  <a:schemeClr val="tx1"/>
                </a:solidFill>
                <a:effectLst/>
              </a:rPr>
              <a:t>Representative DPSMXBF AP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000" dirty="0">
                <a:solidFill>
                  <a:schemeClr val="tx1"/>
                </a:solidFill>
                <a:effectLst/>
              </a:rPr>
              <a:t>Representative DPSMXBF Client</a:t>
            </a:r>
            <a:endParaRPr lang="en-US" sz="1800" dirty="0">
              <a:solidFill>
                <a:schemeClr val="tx1"/>
              </a:solidFill>
              <a:effectLst/>
            </a:endParaRPr>
          </a:p>
          <a:p>
            <a:pPr marL="0" indent="0" algn="ctr">
              <a:spcBef>
                <a:spcPts val="1200"/>
              </a:spcBef>
              <a:buNone/>
            </a:pPr>
            <a:endParaRPr lang="en-US" sz="1600" dirty="0">
              <a:solidFill>
                <a:schemeClr val="tx1"/>
              </a:solidFill>
              <a:effectLst/>
            </a:endParaRPr>
          </a:p>
          <a:p>
            <a:pPr marL="0" indent="0" algn="ctr">
              <a:spcBef>
                <a:spcPts val="1200"/>
              </a:spcBef>
              <a:buNone/>
            </a:pPr>
            <a:endParaRPr lang="en-US" sz="1400" dirty="0">
              <a:solidFill>
                <a:schemeClr val="tx1"/>
              </a:solidFill>
              <a:effectLst/>
            </a:endParaRPr>
          </a:p>
          <a:p>
            <a:pPr marL="0" indent="0" algn="ctr">
              <a:spcBef>
                <a:spcPts val="1200"/>
              </a:spcBef>
              <a:buNone/>
            </a:pPr>
            <a:endParaRPr lang="en-US" sz="2000" dirty="0">
              <a:solidFill>
                <a:srgbClr val="000099"/>
              </a:solidFill>
              <a:effectLst/>
            </a:endParaRPr>
          </a:p>
          <a:p>
            <a:pPr marL="231775" indent="-231775" algn="ctr">
              <a:spcBef>
                <a:spcPts val="1200"/>
              </a:spcBef>
            </a:pPr>
            <a:endParaRPr lang="en-US" sz="2000" dirty="0">
              <a:solidFill>
                <a:srgbClr val="000099"/>
              </a:solidFill>
              <a:effectLst/>
            </a:endParaRPr>
          </a:p>
          <a:p>
            <a:pPr marL="231775" indent="-231775" algn="ctr">
              <a:spcBef>
                <a:spcPts val="1200"/>
              </a:spcBef>
            </a:pPr>
            <a:endParaRPr lang="en-US" sz="2000" dirty="0">
              <a:solidFill>
                <a:srgbClr val="000099"/>
              </a:solidFill>
              <a:effectLst/>
            </a:endParaRPr>
          </a:p>
          <a:p>
            <a:pPr marL="231775" lvl="1" indent="0" algn="ctr">
              <a:spcBef>
                <a:spcPts val="0"/>
              </a:spcBef>
              <a:buNone/>
            </a:pPr>
            <a:br>
              <a:rPr lang="en-US" sz="1600" i="1" dirty="0">
                <a:effectLst/>
              </a:rPr>
            </a:br>
            <a:endParaRPr lang="en-US" sz="1600" i="1" dirty="0">
              <a:solidFill>
                <a:srgbClr val="C00000"/>
              </a:solidFill>
              <a:effectLst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070" y="330501"/>
            <a:ext cx="9148590" cy="42873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  <a:effectLst/>
              </a:rPr>
              <a:t>Agenda</a:t>
            </a:r>
            <a:endParaRPr lang="en-US" dirty="0">
              <a:solidFill>
                <a:srgbClr val="C00000"/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69574" y="6313134"/>
            <a:ext cx="269626" cy="2400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b="1" i="1" dirty="0">
                <a:solidFill>
                  <a:srgbClr val="000099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833956657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951307" y="2284182"/>
            <a:ext cx="7260115" cy="1784715"/>
          </a:xfrm>
        </p:spPr>
        <p:txBody>
          <a:bodyPr/>
          <a:lstStyle/>
          <a:p>
            <a:pPr marL="0" indent="0" algn="ctr">
              <a:spcBef>
                <a:spcPts val="1200"/>
              </a:spcBef>
              <a:buNone/>
            </a:pPr>
            <a:endParaRPr lang="en-US" sz="1600" dirty="0">
              <a:solidFill>
                <a:schemeClr val="tx1"/>
              </a:solidFill>
              <a:effectLst/>
            </a:endParaRPr>
          </a:p>
          <a:p>
            <a:pPr marL="0" indent="0" algn="ctr">
              <a:spcBef>
                <a:spcPts val="1200"/>
              </a:spcBef>
              <a:buNone/>
            </a:pPr>
            <a:endParaRPr lang="en-US" sz="1400" dirty="0">
              <a:solidFill>
                <a:schemeClr val="tx1"/>
              </a:solidFill>
              <a:effectLst/>
            </a:endParaRPr>
          </a:p>
          <a:p>
            <a:pPr marL="0" indent="0" algn="ctr">
              <a:spcBef>
                <a:spcPts val="1200"/>
              </a:spcBef>
              <a:buNone/>
            </a:pPr>
            <a:endParaRPr lang="en-US" sz="2000" dirty="0">
              <a:solidFill>
                <a:srgbClr val="000099"/>
              </a:solidFill>
              <a:effectLst/>
            </a:endParaRPr>
          </a:p>
          <a:p>
            <a:pPr marL="231775" indent="-231775" algn="ctr">
              <a:spcBef>
                <a:spcPts val="1200"/>
              </a:spcBef>
            </a:pPr>
            <a:endParaRPr lang="en-US" sz="2000" dirty="0">
              <a:solidFill>
                <a:srgbClr val="000099"/>
              </a:solidFill>
              <a:effectLst/>
            </a:endParaRPr>
          </a:p>
          <a:p>
            <a:pPr marL="231775" indent="-231775" algn="ctr">
              <a:spcBef>
                <a:spcPts val="1200"/>
              </a:spcBef>
            </a:pPr>
            <a:endParaRPr lang="en-US" sz="2000" dirty="0">
              <a:solidFill>
                <a:srgbClr val="000099"/>
              </a:solidFill>
              <a:effectLst/>
            </a:endParaRPr>
          </a:p>
          <a:p>
            <a:pPr marL="231775" lvl="1" indent="0" algn="ctr">
              <a:spcBef>
                <a:spcPts val="0"/>
              </a:spcBef>
              <a:buNone/>
            </a:pPr>
            <a:br>
              <a:rPr lang="en-US" sz="1600" i="1" dirty="0">
                <a:effectLst/>
              </a:rPr>
            </a:br>
            <a:endParaRPr lang="en-US" sz="1600" i="1" dirty="0">
              <a:solidFill>
                <a:srgbClr val="C00000"/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69574" y="6313134"/>
            <a:ext cx="269626" cy="2400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b="1" i="1" dirty="0">
                <a:solidFill>
                  <a:srgbClr val="000099"/>
                </a:solidFill>
              </a:rPr>
              <a:t>3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B7E9AA3-2972-9333-A4C5-E49511586D7D}"/>
              </a:ext>
            </a:extLst>
          </p:cNvPr>
          <p:cNvSpPr txBox="1">
            <a:spLocks/>
          </p:cNvSpPr>
          <p:nvPr/>
        </p:nvSpPr>
        <p:spPr bwMode="auto">
          <a:xfrm>
            <a:off x="0" y="338294"/>
            <a:ext cx="9148590" cy="347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>
              <a:lnSpc>
                <a:spcPct val="100000"/>
              </a:lnSpc>
              <a:buSzTx/>
              <a:buNone/>
            </a:pPr>
            <a:r>
              <a:rPr lang="en-US" sz="2800" kern="0" dirty="0">
                <a:effectLst/>
              </a:rPr>
              <a:t>Proposed 802.11Gen8 “DPSMXBF” WLAN</a:t>
            </a:r>
            <a:endParaRPr lang="en-US" sz="2800" kern="0" dirty="0">
              <a:solidFill>
                <a:schemeClr val="tx1"/>
              </a:solidFill>
              <a:effectLst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B46F002-5187-14E5-B271-EDB265A2DCD4}"/>
              </a:ext>
            </a:extLst>
          </p:cNvPr>
          <p:cNvSpPr txBox="1">
            <a:spLocks/>
          </p:cNvSpPr>
          <p:nvPr/>
        </p:nvSpPr>
        <p:spPr bwMode="auto">
          <a:xfrm>
            <a:off x="1710649" y="1185144"/>
            <a:ext cx="5329129" cy="4890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2800" b="1" i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2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1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20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20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20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20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20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20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5400"/>
              </a:spcBef>
              <a:buNone/>
            </a:pPr>
            <a:endParaRPr lang="en-US" sz="2000" i="1" kern="0" baseline="30000" dirty="0">
              <a:solidFill>
                <a:schemeClr val="tx1"/>
              </a:solidFill>
              <a:effectLst/>
            </a:endParaRPr>
          </a:p>
          <a:p>
            <a:pPr marL="0" indent="0" algn="ctr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2000" kern="0" dirty="0">
                <a:solidFill>
                  <a:schemeClr val="tx1"/>
                </a:solidFill>
                <a:effectLst/>
              </a:rPr>
              <a:t>Specifications</a:t>
            </a:r>
          </a:p>
          <a:p>
            <a:pPr marL="463550" lvl="1" indent="-231775">
              <a:lnSpc>
                <a:spcPct val="100000"/>
              </a:lnSpc>
              <a:spcBef>
                <a:spcPts val="1200"/>
              </a:spcBef>
            </a:pPr>
            <a:r>
              <a:rPr lang="en-US" sz="1800" i="1" kern="0" dirty="0">
                <a:solidFill>
                  <a:srgbClr val="000099"/>
                </a:solidFill>
                <a:effectLst/>
              </a:rPr>
              <a:t>Up to 32 IEEE802.11be RF spatial streams </a:t>
            </a:r>
          </a:p>
          <a:p>
            <a:pPr marL="463550" lvl="1" indent="-231775">
              <a:lnSpc>
                <a:spcPct val="100000"/>
              </a:lnSpc>
              <a:spcBef>
                <a:spcPts val="300"/>
              </a:spcBef>
            </a:pPr>
            <a:r>
              <a:rPr lang="en-US" sz="1800" i="1" kern="0" dirty="0">
                <a:solidFill>
                  <a:srgbClr val="000099"/>
                </a:solidFill>
                <a:effectLst/>
              </a:rPr>
              <a:t>32x32 MIMO Spatial Multiplexing</a:t>
            </a:r>
          </a:p>
          <a:p>
            <a:pPr marL="463550" lvl="1" indent="-231775">
              <a:lnSpc>
                <a:spcPct val="100000"/>
              </a:lnSpc>
              <a:spcBef>
                <a:spcPts val="300"/>
              </a:spcBef>
            </a:pPr>
            <a:r>
              <a:rPr lang="en-US" sz="1800" i="1" kern="0" dirty="0">
                <a:solidFill>
                  <a:srgbClr val="000099"/>
                </a:solidFill>
                <a:effectLst/>
              </a:rPr>
              <a:t>32x32 MIMO Beamforming</a:t>
            </a:r>
          </a:p>
          <a:p>
            <a:pPr marL="463550" lvl="1" indent="-231775">
              <a:lnSpc>
                <a:spcPct val="100000"/>
              </a:lnSpc>
              <a:spcBef>
                <a:spcPts val="300"/>
              </a:spcBef>
            </a:pPr>
            <a:r>
              <a:rPr lang="en-US" sz="1800" i="1" kern="0" dirty="0">
                <a:solidFill>
                  <a:srgbClr val="000099"/>
                </a:solidFill>
                <a:effectLst/>
              </a:rPr>
              <a:t>5-7 GHz UNII Spectrum Operation</a:t>
            </a:r>
          </a:p>
          <a:p>
            <a:pPr marL="463550" lvl="1" indent="-231775">
              <a:lnSpc>
                <a:spcPct val="100000"/>
              </a:lnSpc>
              <a:spcBef>
                <a:spcPts val="300"/>
              </a:spcBef>
            </a:pPr>
            <a:r>
              <a:rPr lang="en-US" sz="1800" i="1" kern="0" dirty="0">
                <a:solidFill>
                  <a:srgbClr val="000099"/>
                </a:solidFill>
                <a:effectLst/>
              </a:rPr>
              <a:t>4096 QAM</a:t>
            </a:r>
          </a:p>
          <a:p>
            <a:pPr marL="463550" lvl="1" indent="-231775">
              <a:lnSpc>
                <a:spcPct val="100000"/>
              </a:lnSpc>
              <a:spcBef>
                <a:spcPts val="300"/>
              </a:spcBef>
            </a:pPr>
            <a:r>
              <a:rPr lang="en-US" sz="1800" i="1" kern="0" dirty="0">
                <a:solidFill>
                  <a:srgbClr val="000099"/>
                </a:solidFill>
                <a:effectLst/>
              </a:rPr>
              <a:t>320 MHz BW</a:t>
            </a:r>
          </a:p>
          <a:p>
            <a:pPr marL="463550" lvl="1" indent="-231775">
              <a:lnSpc>
                <a:spcPct val="100000"/>
              </a:lnSpc>
              <a:spcBef>
                <a:spcPts val="300"/>
              </a:spcBef>
            </a:pPr>
            <a:r>
              <a:rPr lang="en-US" sz="1800" i="1" kern="0" dirty="0">
                <a:solidFill>
                  <a:srgbClr val="000099"/>
                </a:solidFill>
                <a:effectLst/>
              </a:rPr>
              <a:t>92,224 Mbps peak AP Data Rate</a:t>
            </a:r>
          </a:p>
          <a:p>
            <a:pPr marL="463550" lvl="1" indent="-231775">
              <a:lnSpc>
                <a:spcPct val="100000"/>
              </a:lnSpc>
              <a:spcBef>
                <a:spcPts val="300"/>
              </a:spcBef>
            </a:pPr>
            <a:r>
              <a:rPr lang="en-US" sz="1800" i="1" kern="0" dirty="0">
                <a:solidFill>
                  <a:srgbClr val="000099"/>
                </a:solidFill>
                <a:effectLst/>
              </a:rPr>
              <a:t>2882 Mbps peak Client Data Rate</a:t>
            </a:r>
          </a:p>
          <a:p>
            <a:pPr marL="463550" lvl="1" indent="-231775">
              <a:lnSpc>
                <a:spcPct val="100000"/>
              </a:lnSpc>
              <a:spcBef>
                <a:spcPts val="300"/>
              </a:spcBef>
            </a:pPr>
            <a:r>
              <a:rPr lang="en-US" sz="1800" i="1" kern="0" dirty="0">
                <a:solidFill>
                  <a:srgbClr val="000099"/>
                </a:solidFill>
                <a:effectLst/>
              </a:rPr>
              <a:t>&gt;2 km AP-Client Free-Space Range</a:t>
            </a:r>
          </a:p>
          <a:p>
            <a:pPr marL="231775" indent="-231775">
              <a:lnSpc>
                <a:spcPct val="100000"/>
              </a:lnSpc>
              <a:spcBef>
                <a:spcPts val="0"/>
              </a:spcBef>
            </a:pPr>
            <a:endParaRPr lang="en-US" sz="2000" i="1" kern="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41929268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951307" y="2284182"/>
            <a:ext cx="7260115" cy="1784715"/>
          </a:xfrm>
        </p:spPr>
        <p:txBody>
          <a:bodyPr/>
          <a:lstStyle/>
          <a:p>
            <a:pPr marL="0" indent="0" algn="ctr">
              <a:spcBef>
                <a:spcPts val="1200"/>
              </a:spcBef>
              <a:buNone/>
            </a:pPr>
            <a:endParaRPr lang="en-US" sz="1600" dirty="0">
              <a:solidFill>
                <a:schemeClr val="tx1"/>
              </a:solidFill>
              <a:effectLst/>
            </a:endParaRPr>
          </a:p>
          <a:p>
            <a:pPr marL="0" indent="0" algn="ctr">
              <a:spcBef>
                <a:spcPts val="1200"/>
              </a:spcBef>
              <a:buNone/>
            </a:pPr>
            <a:endParaRPr lang="en-US" sz="1400" dirty="0">
              <a:solidFill>
                <a:schemeClr val="tx1"/>
              </a:solidFill>
              <a:effectLst/>
            </a:endParaRPr>
          </a:p>
          <a:p>
            <a:pPr marL="0" indent="0" algn="ctr">
              <a:spcBef>
                <a:spcPts val="1200"/>
              </a:spcBef>
              <a:buNone/>
            </a:pPr>
            <a:endParaRPr lang="en-US" sz="2000" dirty="0">
              <a:solidFill>
                <a:srgbClr val="000099"/>
              </a:solidFill>
              <a:effectLst/>
            </a:endParaRPr>
          </a:p>
          <a:p>
            <a:pPr marL="231775" indent="-231775" algn="ctr">
              <a:spcBef>
                <a:spcPts val="1200"/>
              </a:spcBef>
            </a:pPr>
            <a:endParaRPr lang="en-US" sz="2000" dirty="0">
              <a:solidFill>
                <a:srgbClr val="000099"/>
              </a:solidFill>
              <a:effectLst/>
            </a:endParaRPr>
          </a:p>
          <a:p>
            <a:pPr marL="231775" indent="-231775" algn="ctr">
              <a:spcBef>
                <a:spcPts val="1200"/>
              </a:spcBef>
            </a:pPr>
            <a:endParaRPr lang="en-US" sz="2000" dirty="0">
              <a:solidFill>
                <a:srgbClr val="000099"/>
              </a:solidFill>
              <a:effectLst/>
            </a:endParaRPr>
          </a:p>
          <a:p>
            <a:pPr marL="231775" lvl="1" indent="0" algn="ctr">
              <a:spcBef>
                <a:spcPts val="0"/>
              </a:spcBef>
              <a:buNone/>
            </a:pPr>
            <a:br>
              <a:rPr lang="en-US" sz="1600" i="1" dirty="0">
                <a:effectLst/>
              </a:rPr>
            </a:br>
            <a:endParaRPr lang="en-US" sz="1600" i="1" dirty="0">
              <a:solidFill>
                <a:srgbClr val="C00000"/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69574" y="6313134"/>
            <a:ext cx="269626" cy="2400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b="1" i="1" dirty="0">
                <a:solidFill>
                  <a:srgbClr val="000099"/>
                </a:solidFill>
              </a:rPr>
              <a:t>4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B7E9AA3-2972-9333-A4C5-E49511586D7D}"/>
              </a:ext>
            </a:extLst>
          </p:cNvPr>
          <p:cNvSpPr txBox="1">
            <a:spLocks/>
          </p:cNvSpPr>
          <p:nvPr/>
        </p:nvSpPr>
        <p:spPr bwMode="auto">
          <a:xfrm>
            <a:off x="0" y="338294"/>
            <a:ext cx="9148590" cy="369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>
              <a:lnSpc>
                <a:spcPct val="100000"/>
              </a:lnSpc>
              <a:buSzTx/>
              <a:buNone/>
            </a:pPr>
            <a:r>
              <a:rPr lang="en-US" sz="2800" kern="0" dirty="0">
                <a:effectLst/>
              </a:rPr>
              <a:t>Contemplated DPSMXBF WLAN Architecture</a:t>
            </a:r>
            <a:endParaRPr lang="en-US" sz="2800" kern="0" dirty="0">
              <a:solidFill>
                <a:schemeClr val="tx1"/>
              </a:solidFill>
              <a:effectLst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C342DF-49AB-A5F2-DAB5-AFE0B3B24B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49" y="1751682"/>
            <a:ext cx="4734830" cy="32084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115F7FF-2E6C-2E1A-8511-C6EB7AC606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8518" y="1762699"/>
            <a:ext cx="4154619" cy="313131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F3A467D-2AAB-2592-970D-677EE7D09D42}"/>
              </a:ext>
            </a:extLst>
          </p:cNvPr>
          <p:cNvSpPr/>
          <p:nvPr/>
        </p:nvSpPr>
        <p:spPr>
          <a:xfrm>
            <a:off x="523982" y="1382296"/>
            <a:ext cx="3760341" cy="369386"/>
          </a:xfrm>
          <a:prstGeom prst="rect">
            <a:avLst/>
          </a:prstGeom>
          <a:noFill/>
          <a:ln w="381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050" b="1" dirty="0">
                <a:solidFill>
                  <a:schemeClr val="tx1"/>
                </a:solidFill>
              </a:rPr>
              <a:t>DPSMXBF AP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AE88F4-EF13-8414-F533-CE3EB9CEE699}"/>
              </a:ext>
            </a:extLst>
          </p:cNvPr>
          <p:cNvSpPr/>
          <p:nvPr/>
        </p:nvSpPr>
        <p:spPr>
          <a:xfrm>
            <a:off x="4812579" y="1382296"/>
            <a:ext cx="3797165" cy="369386"/>
          </a:xfrm>
          <a:prstGeom prst="rect">
            <a:avLst/>
          </a:prstGeom>
          <a:noFill/>
          <a:ln w="381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050" b="1" dirty="0">
                <a:solidFill>
                  <a:schemeClr val="tx1"/>
                </a:solidFill>
              </a:rPr>
              <a:t>DPSMXBF CLIENT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494646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58734" y="1079690"/>
            <a:ext cx="8626531" cy="5233444"/>
          </a:xfrm>
        </p:spPr>
        <p:txBody>
          <a:bodyPr/>
          <a:lstStyle/>
          <a:p>
            <a:pPr marL="0" indent="0" algn="ctr">
              <a:spcBef>
                <a:spcPts val="1200"/>
              </a:spcBef>
              <a:buNone/>
            </a:pPr>
            <a:r>
              <a:rPr lang="en-US" sz="2000" dirty="0">
                <a:solidFill>
                  <a:srgbClr val="000099"/>
                </a:solidFill>
                <a:effectLst/>
              </a:rPr>
              <a:t>Reciprocally Interference-Free Cochannel Propagation of </a:t>
            </a:r>
            <a:br>
              <a:rPr lang="en-US" sz="2000" dirty="0">
                <a:solidFill>
                  <a:srgbClr val="000099"/>
                </a:solidFill>
                <a:effectLst/>
              </a:rPr>
            </a:br>
            <a:r>
              <a:rPr lang="en-US" sz="2000" dirty="0">
                <a:solidFill>
                  <a:srgbClr val="000099"/>
                </a:solidFill>
                <a:effectLst/>
              </a:rPr>
              <a:t>Up to 32 WLAN Spatial Streams in the Terrestrial DLOS Channel </a:t>
            </a:r>
          </a:p>
          <a:p>
            <a:pPr marL="225425" indent="-225425">
              <a:spcBef>
                <a:spcPts val="600"/>
              </a:spcBef>
            </a:pPr>
            <a:endParaRPr lang="en-US" sz="1600" dirty="0">
              <a:solidFill>
                <a:schemeClr val="tx1"/>
              </a:solidFill>
              <a:effectLst/>
            </a:endParaRPr>
          </a:p>
          <a:p>
            <a:pPr marL="225425" indent="-225425">
              <a:spcBef>
                <a:spcPts val="600"/>
              </a:spcBef>
            </a:pPr>
            <a:endParaRPr lang="en-US" sz="1600" dirty="0">
              <a:solidFill>
                <a:schemeClr val="tx1"/>
              </a:solidFill>
              <a:effectLst/>
            </a:endParaRPr>
          </a:p>
          <a:p>
            <a:pPr marL="225425" indent="-225425">
              <a:spcBef>
                <a:spcPts val="600"/>
              </a:spcBef>
            </a:pPr>
            <a:endParaRPr lang="en-US" sz="1600" dirty="0">
              <a:solidFill>
                <a:schemeClr val="tx1"/>
              </a:solidFill>
              <a:effectLst/>
            </a:endParaRPr>
          </a:p>
          <a:p>
            <a:pPr marL="225425" indent="-225425">
              <a:spcBef>
                <a:spcPts val="600"/>
              </a:spcBef>
            </a:pPr>
            <a:endParaRPr lang="en-US" sz="1600" dirty="0">
              <a:solidFill>
                <a:schemeClr val="tx1"/>
              </a:solidFill>
              <a:effectLst/>
            </a:endParaRPr>
          </a:p>
          <a:p>
            <a:pPr marL="225425" indent="-225425">
              <a:spcBef>
                <a:spcPts val="600"/>
              </a:spcBef>
            </a:pPr>
            <a:endParaRPr lang="en-US" sz="1800" dirty="0">
              <a:solidFill>
                <a:schemeClr val="tx1"/>
              </a:solidFill>
              <a:effectLst/>
            </a:endParaRPr>
          </a:p>
          <a:p>
            <a:pPr marL="225425" indent="-225425">
              <a:spcBef>
                <a:spcPts val="600"/>
              </a:spcBef>
            </a:pPr>
            <a:endParaRPr lang="en-US" sz="1800" dirty="0">
              <a:solidFill>
                <a:schemeClr val="tx1"/>
              </a:solidFill>
              <a:effectLst/>
            </a:endParaRPr>
          </a:p>
          <a:p>
            <a:pPr marL="225425" indent="-225425">
              <a:spcBef>
                <a:spcPts val="600"/>
              </a:spcBef>
            </a:pPr>
            <a:endParaRPr lang="en-US" sz="1600" dirty="0">
              <a:solidFill>
                <a:schemeClr val="tx1"/>
              </a:solidFill>
              <a:effectLst/>
            </a:endParaRPr>
          </a:p>
          <a:p>
            <a:pPr marL="225425" indent="-225425">
              <a:spcBef>
                <a:spcPts val="600"/>
              </a:spcBef>
            </a:pPr>
            <a:endParaRPr lang="en-US" sz="1600" dirty="0">
              <a:solidFill>
                <a:schemeClr val="tx1"/>
              </a:solidFill>
              <a:effectLst/>
            </a:endParaRPr>
          </a:p>
          <a:p>
            <a:pPr marL="225425" indent="-225425">
              <a:spcBef>
                <a:spcPts val="600"/>
              </a:spcBef>
            </a:pPr>
            <a:endParaRPr lang="en-US" sz="1600" dirty="0">
              <a:solidFill>
                <a:schemeClr val="tx1"/>
              </a:solidFill>
              <a:effectLst/>
            </a:endParaRPr>
          </a:p>
          <a:p>
            <a:pPr marL="225425" indent="-225425">
              <a:spcBef>
                <a:spcPts val="600"/>
              </a:spcBef>
            </a:pPr>
            <a:r>
              <a:rPr lang="en-US" sz="1600" dirty="0">
                <a:solidFill>
                  <a:schemeClr val="tx1"/>
                </a:solidFill>
                <a:effectLst/>
              </a:rPr>
              <a:t>Data “D” is modulated into “n” parallel RF spatial streams [S]</a:t>
            </a:r>
          </a:p>
          <a:p>
            <a:pPr marL="225425" indent="-225425">
              <a:spcBef>
                <a:spcPts val="600"/>
              </a:spcBef>
            </a:pPr>
            <a:r>
              <a:rPr lang="en-US" sz="1600" dirty="0">
                <a:solidFill>
                  <a:schemeClr val="tx1"/>
                </a:solidFill>
                <a:effectLst/>
              </a:rPr>
              <a:t>[S] is MIMO Tx and Rx beamformed and launched directionally across Terrestrial DLOS channel to arrive at the receiver SDMX as [S*], all represented by [H]</a:t>
            </a:r>
          </a:p>
          <a:p>
            <a:pPr marL="225425" indent="-225425">
              <a:spcBef>
                <a:spcPts val="600"/>
              </a:spcBef>
            </a:pPr>
            <a:r>
              <a:rPr lang="en-US" sz="1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SDMX computes and applies the inverse transfer function [H</a:t>
            </a:r>
            <a:r>
              <a:rPr lang="en-US" sz="1600" baseline="30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r>
              <a:rPr lang="en-US" sz="1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 to [S*] in order to recover [S] (= [S’]). [S’] are then demodulated and aggregated back into D</a:t>
            </a:r>
            <a:endParaRPr lang="en-US" sz="1600" dirty="0">
              <a:solidFill>
                <a:schemeClr val="tx1"/>
              </a:solidFill>
              <a:effectLst/>
            </a:endParaRPr>
          </a:p>
          <a:p>
            <a:pPr marL="0" indent="0">
              <a:spcBef>
                <a:spcPts val="1200"/>
              </a:spcBef>
              <a:buNone/>
            </a:pPr>
            <a:endParaRPr lang="en-US" sz="1200" dirty="0">
              <a:solidFill>
                <a:schemeClr val="tx1"/>
              </a:solidFill>
              <a:effectLst/>
            </a:endParaRPr>
          </a:p>
          <a:p>
            <a:pPr marL="0" indent="0">
              <a:spcBef>
                <a:spcPts val="1200"/>
              </a:spcBef>
              <a:buNone/>
            </a:pPr>
            <a:endParaRPr lang="en-US" sz="1600" dirty="0">
              <a:solidFill>
                <a:schemeClr val="tx1"/>
              </a:solidFill>
              <a:effectLst/>
            </a:endParaRPr>
          </a:p>
          <a:p>
            <a:pPr marL="0" indent="0">
              <a:spcBef>
                <a:spcPts val="1200"/>
              </a:spcBef>
              <a:buNone/>
            </a:pPr>
            <a:endParaRPr lang="en-US" sz="1400" dirty="0">
              <a:solidFill>
                <a:schemeClr val="tx1"/>
              </a:solidFill>
              <a:effectLst/>
            </a:endParaRPr>
          </a:p>
          <a:p>
            <a:pPr marL="0" indent="0">
              <a:spcBef>
                <a:spcPts val="1200"/>
              </a:spcBef>
              <a:buNone/>
            </a:pPr>
            <a:endParaRPr lang="en-US" sz="2000" dirty="0">
              <a:solidFill>
                <a:srgbClr val="000099"/>
              </a:solidFill>
              <a:effectLst/>
            </a:endParaRPr>
          </a:p>
          <a:p>
            <a:pPr marL="231775" indent="-231775">
              <a:spcBef>
                <a:spcPts val="1200"/>
              </a:spcBef>
            </a:pPr>
            <a:endParaRPr lang="en-US" sz="2000" dirty="0">
              <a:solidFill>
                <a:srgbClr val="000099"/>
              </a:solidFill>
              <a:effectLst/>
            </a:endParaRPr>
          </a:p>
          <a:p>
            <a:pPr marL="231775" indent="-231775">
              <a:spcBef>
                <a:spcPts val="1200"/>
              </a:spcBef>
            </a:pPr>
            <a:endParaRPr lang="en-US" sz="2000" dirty="0">
              <a:solidFill>
                <a:srgbClr val="000099"/>
              </a:solidFill>
              <a:effectLst/>
            </a:endParaRPr>
          </a:p>
          <a:p>
            <a:pPr marL="231775" lvl="1" indent="0">
              <a:spcBef>
                <a:spcPts val="0"/>
              </a:spcBef>
              <a:buNone/>
            </a:pPr>
            <a:br>
              <a:rPr lang="en-US" sz="1600" i="1" dirty="0">
                <a:effectLst/>
              </a:rPr>
            </a:br>
            <a:endParaRPr lang="en-US" sz="1600" i="1" dirty="0">
              <a:solidFill>
                <a:srgbClr val="C00000"/>
              </a:solidFill>
              <a:effectLst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7F3498A-A743-0BBA-23BC-816EF2B74824}"/>
              </a:ext>
            </a:extLst>
          </p:cNvPr>
          <p:cNvSpPr txBox="1">
            <a:spLocks/>
          </p:cNvSpPr>
          <p:nvPr/>
        </p:nvSpPr>
        <p:spPr bwMode="auto">
          <a:xfrm>
            <a:off x="0" y="338294"/>
            <a:ext cx="9148590" cy="369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>
              <a:lnSpc>
                <a:spcPct val="100000"/>
              </a:lnSpc>
              <a:buSzTx/>
              <a:buNone/>
            </a:pPr>
            <a:r>
              <a:rPr lang="en-US" sz="2800" kern="0" dirty="0">
                <a:effectLst/>
              </a:rPr>
              <a:t>DPSMXBF Tutorial</a:t>
            </a:r>
            <a:endParaRPr lang="en-US" sz="2800" kern="0" dirty="0">
              <a:solidFill>
                <a:schemeClr val="tx1"/>
              </a:solidFill>
              <a:effectLst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719E184-4453-1639-C9C4-A83116ED77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1115" y="1738017"/>
            <a:ext cx="6541770" cy="304455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FFB69EB-E304-F57B-E688-FF5DFB654A13}"/>
              </a:ext>
            </a:extLst>
          </p:cNvPr>
          <p:cNvSpPr txBox="1"/>
          <p:nvPr/>
        </p:nvSpPr>
        <p:spPr>
          <a:xfrm>
            <a:off x="8569574" y="6313134"/>
            <a:ext cx="269626" cy="2400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b="1" i="1" dirty="0">
                <a:solidFill>
                  <a:srgbClr val="000099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822224373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96105" y="1095865"/>
            <a:ext cx="8347199" cy="5247785"/>
          </a:xfrm>
        </p:spPr>
        <p:txBody>
          <a:bodyPr/>
          <a:lstStyle/>
          <a:p>
            <a:pPr marL="0" indent="0" algn="ctr">
              <a:spcBef>
                <a:spcPts val="1200"/>
              </a:spcBef>
              <a:buNone/>
            </a:pPr>
            <a:r>
              <a:rPr lang="en-US" sz="1800" dirty="0">
                <a:solidFill>
                  <a:srgbClr val="000099"/>
                </a:solidFill>
                <a:effectLst/>
              </a:rPr>
              <a:t>[H</a:t>
            </a:r>
            <a:r>
              <a:rPr lang="en-US" sz="1800" baseline="-25000" dirty="0">
                <a:solidFill>
                  <a:srgbClr val="000099"/>
                </a:solidFill>
                <a:effectLst/>
              </a:rPr>
              <a:t>DP</a:t>
            </a:r>
            <a:r>
              <a:rPr lang="en-US" sz="1800" dirty="0">
                <a:solidFill>
                  <a:srgbClr val="000099"/>
                </a:solidFill>
                <a:effectLst/>
              </a:rPr>
              <a:t>]: DPSMXBF Propagation Channel</a:t>
            </a:r>
          </a:p>
          <a:p>
            <a:pPr marL="0" indent="0">
              <a:spcBef>
                <a:spcPts val="1200"/>
              </a:spcBef>
              <a:buNone/>
            </a:pPr>
            <a:endParaRPr lang="en-US" sz="1600" dirty="0">
              <a:solidFill>
                <a:schemeClr val="tx1"/>
              </a:solidFill>
              <a:effectLst/>
            </a:endParaRPr>
          </a:p>
          <a:p>
            <a:pPr marL="0" indent="0">
              <a:spcBef>
                <a:spcPts val="1200"/>
              </a:spcBef>
              <a:buNone/>
            </a:pPr>
            <a:endParaRPr lang="en-US" sz="2000" dirty="0">
              <a:solidFill>
                <a:srgbClr val="000099"/>
              </a:solidFill>
              <a:effectLst/>
            </a:endParaRPr>
          </a:p>
          <a:p>
            <a:pPr marL="231775" indent="-231775">
              <a:spcBef>
                <a:spcPts val="1200"/>
              </a:spcBef>
            </a:pPr>
            <a:endParaRPr lang="en-US" sz="2000" dirty="0">
              <a:solidFill>
                <a:srgbClr val="000099"/>
              </a:solidFill>
              <a:effectLst/>
            </a:endParaRPr>
          </a:p>
          <a:p>
            <a:pPr marL="231775" indent="-231775">
              <a:spcBef>
                <a:spcPts val="1200"/>
              </a:spcBef>
            </a:pPr>
            <a:endParaRPr lang="en-US" sz="2000" dirty="0">
              <a:solidFill>
                <a:srgbClr val="000099"/>
              </a:solidFill>
              <a:effectLst/>
            </a:endParaRPr>
          </a:p>
          <a:p>
            <a:pPr marL="231775" lvl="1" indent="0">
              <a:spcBef>
                <a:spcPts val="0"/>
              </a:spcBef>
              <a:buNone/>
            </a:pPr>
            <a:br>
              <a:rPr lang="en-US" sz="1600" i="1" dirty="0">
                <a:effectLst/>
              </a:rPr>
            </a:br>
            <a:endParaRPr lang="en-US" sz="1600" i="1" dirty="0">
              <a:effectLst/>
            </a:endParaRPr>
          </a:p>
          <a:p>
            <a:pPr marL="231775" lvl="1" indent="0">
              <a:spcBef>
                <a:spcPts val="0"/>
              </a:spcBef>
              <a:buNone/>
            </a:pPr>
            <a:endParaRPr lang="en-US" sz="1600" i="1" dirty="0">
              <a:solidFill>
                <a:srgbClr val="C00000"/>
              </a:solidFill>
              <a:effectLst/>
            </a:endParaRPr>
          </a:p>
          <a:p>
            <a:pPr marL="231775" lvl="1" indent="0">
              <a:spcBef>
                <a:spcPts val="0"/>
              </a:spcBef>
              <a:buNone/>
            </a:pPr>
            <a:endParaRPr lang="en-US" sz="1800" i="1" dirty="0">
              <a:solidFill>
                <a:srgbClr val="C00000"/>
              </a:solidFill>
              <a:effectLst/>
            </a:endParaRPr>
          </a:p>
          <a:p>
            <a:pPr marL="231775" lvl="1" indent="0">
              <a:spcBef>
                <a:spcPts val="0"/>
              </a:spcBef>
              <a:buNone/>
            </a:pPr>
            <a:endParaRPr lang="en-US" sz="1600" i="1" dirty="0">
              <a:solidFill>
                <a:srgbClr val="C00000"/>
              </a:solidFill>
              <a:effectLst/>
            </a:endParaRPr>
          </a:p>
          <a:p>
            <a:pPr marL="231775" lvl="1" indent="0">
              <a:spcBef>
                <a:spcPts val="0"/>
              </a:spcBef>
              <a:buNone/>
            </a:pPr>
            <a:endParaRPr lang="en-US" sz="1600" i="1" dirty="0">
              <a:solidFill>
                <a:srgbClr val="C00000"/>
              </a:solidFill>
              <a:effectLst/>
            </a:endParaRPr>
          </a:p>
          <a:p>
            <a:pPr marL="231775" lvl="1" indent="0">
              <a:spcBef>
                <a:spcPts val="0"/>
              </a:spcBef>
              <a:buNone/>
            </a:pPr>
            <a:endParaRPr lang="en-US" sz="1600" i="1" dirty="0">
              <a:solidFill>
                <a:srgbClr val="C00000"/>
              </a:solidFill>
              <a:effectLst/>
            </a:endParaRPr>
          </a:p>
          <a:p>
            <a:pPr marL="228600" lvl="1" indent="-228600">
              <a:spcBef>
                <a:spcPts val="0"/>
              </a:spcBef>
            </a:pPr>
            <a:r>
              <a:rPr lang="en-US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 Tx “DPA” antennas “Polarization Modulate” [S] IAW n distinct Walsh-m sequences</a:t>
            </a:r>
          </a:p>
          <a:p>
            <a:pPr marL="228600" lvl="1" indent="-228600">
              <a:spcBef>
                <a:spcPts val="300"/>
              </a:spcBef>
            </a:pPr>
            <a:r>
              <a:rPr lang="en-US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DLOS channel aggregates and transports n pol-mod [S] onto n Rx DPAs</a:t>
            </a:r>
          </a:p>
          <a:p>
            <a:pPr marL="228600" lvl="1" indent="-228600">
              <a:spcBef>
                <a:spcPts val="300"/>
              </a:spcBef>
            </a:pPr>
            <a:r>
              <a:rPr lang="en-US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Rx DPAs pol-demod [S] aggregates with the same Walsh-n codes to yield [S*]</a:t>
            </a: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4590" y="325242"/>
            <a:ext cx="9148590" cy="327825"/>
          </a:xfrm>
        </p:spPr>
        <p:txBody>
          <a:bodyPr/>
          <a:lstStyle/>
          <a:p>
            <a:r>
              <a:rPr lang="en-US" sz="2800" dirty="0">
                <a:effectLst/>
              </a:rPr>
              <a:t>The DPSMXBF Spatial Multiplexer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569574" y="6313134"/>
            <a:ext cx="380232" cy="2400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b="1" i="1">
                <a:solidFill>
                  <a:srgbClr val="000099"/>
                </a:solidFill>
              </a:rPr>
              <a:t>A2</a:t>
            </a: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CE48AACC-F95F-9C2F-2833-313A6936EB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0" y="6343650"/>
            <a:ext cx="1886552" cy="514350"/>
          </a:xfrm>
        </p:spPr>
        <p:txBody>
          <a:bodyPr/>
          <a:lstStyle/>
          <a:p>
            <a:pPr>
              <a:defRPr/>
            </a:pPr>
            <a:r>
              <a:rPr lang="en-US" sz="1200" dirty="0">
                <a:solidFill>
                  <a:srgbClr val="C40000"/>
                </a:solidFill>
              </a:rPr>
              <a:t>RiosTek Confidential</a:t>
            </a:r>
            <a:endParaRPr lang="en-US" sz="1600" i="0" dirty="0">
              <a:solidFill>
                <a:srgbClr val="C4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15108E-CB83-10D0-734C-565BA64A71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762" y="1943100"/>
            <a:ext cx="7610475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598494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070" y="329147"/>
            <a:ext cx="9148590" cy="429789"/>
          </a:xfrm>
        </p:spPr>
        <p:txBody>
          <a:bodyPr/>
          <a:lstStyle/>
          <a:p>
            <a:r>
              <a:rPr lang="en-US" sz="2800" dirty="0">
                <a:effectLst/>
              </a:rPr>
              <a:t>[H</a:t>
            </a:r>
            <a:r>
              <a:rPr lang="en-US" sz="2800" baseline="-25000" dirty="0">
                <a:effectLst/>
              </a:rPr>
              <a:t>DP</a:t>
            </a:r>
            <a:r>
              <a:rPr lang="en-US" sz="2800" dirty="0">
                <a:effectLst/>
              </a:rPr>
              <a:t>] Operation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569574" y="6313134"/>
            <a:ext cx="380232" cy="2400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b="1" i="1">
                <a:solidFill>
                  <a:srgbClr val="000099"/>
                </a:solidFill>
              </a:rPr>
              <a:t>A3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CB6F2F4-D432-4390-8A54-928122601A38}"/>
              </a:ext>
            </a:extLst>
          </p:cNvPr>
          <p:cNvSpPr txBox="1">
            <a:spLocks/>
          </p:cNvSpPr>
          <p:nvPr/>
        </p:nvSpPr>
        <p:spPr bwMode="auto">
          <a:xfrm>
            <a:off x="421962" y="4609594"/>
            <a:ext cx="8300075" cy="1640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2800" b="1" i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2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1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20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20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20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20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20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20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225425" lvl="1" indent="-225425">
              <a:lnSpc>
                <a:spcPct val="100000"/>
              </a:lnSpc>
              <a:spcBef>
                <a:spcPts val="300"/>
              </a:spcBef>
            </a:pPr>
            <a:r>
              <a:rPr lang="en-US" sz="1600" i="1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one [H</a:t>
            </a:r>
            <a:r>
              <a:rPr lang="en-US" sz="1600" i="1" kern="0" baseline="-25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DP</a:t>
            </a:r>
            <a:r>
              <a:rPr lang="en-US" sz="1600" i="1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 output [S*] DP-matched S</a:t>
            </a:r>
            <a:r>
              <a:rPr lang="en-US" sz="1600" i="1" kern="0" baseline="-25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en-US" sz="1600" i="1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component is clearly identical to the [H</a:t>
            </a:r>
            <a:r>
              <a:rPr lang="en-US" sz="1600" i="1" kern="0" baseline="-25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DP</a:t>
            </a:r>
            <a:r>
              <a:rPr lang="en-US" sz="1600" i="1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 input [S] S</a:t>
            </a:r>
            <a:r>
              <a:rPr lang="en-US" sz="1600" i="1" kern="0" baseline="-25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i="1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component, so is represented by a “1” in the [H</a:t>
            </a:r>
            <a:r>
              <a:rPr lang="en-US" sz="1600" i="1" kern="0" baseline="-25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DP</a:t>
            </a:r>
            <a:r>
              <a:rPr lang="en-US" sz="1600" i="1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 matrix</a:t>
            </a:r>
          </a:p>
          <a:p>
            <a:pPr marL="225425" lvl="1" indent="-225425">
              <a:lnSpc>
                <a:spcPct val="100000"/>
              </a:lnSpc>
              <a:spcBef>
                <a:spcPts val="300"/>
              </a:spcBef>
            </a:pPr>
            <a:r>
              <a:rPr lang="en-US" sz="1600" i="1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n-1 [S*] DP-mismatched S</a:t>
            </a:r>
            <a:r>
              <a:rPr lang="en-US" sz="1600" i="1" kern="0" baseline="-25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j≠i  </a:t>
            </a:r>
            <a:r>
              <a:rPr lang="en-US" sz="1600" i="1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components comprise [S] S</a:t>
            </a:r>
            <a:r>
              <a:rPr lang="en-US" sz="1600" i="1" kern="0" baseline="-25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j≠i</a:t>
            </a:r>
            <a:r>
              <a:rPr lang="en-US" sz="1600" i="1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components each missing constituent symbols, and are represented within [H</a:t>
            </a:r>
            <a:r>
              <a:rPr lang="en-US" sz="1600" i="1" kern="0" baseline="-25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DP</a:t>
            </a:r>
            <a:r>
              <a:rPr lang="en-US" sz="1600" i="1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 by a variable “r</a:t>
            </a:r>
            <a:r>
              <a:rPr lang="en-US" sz="1600" i="1" kern="0" baseline="-25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ij</a:t>
            </a:r>
            <a:r>
              <a:rPr lang="en-US" sz="1600" i="1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 corresponding to the measured similarity (or correlation) between S</a:t>
            </a:r>
            <a:r>
              <a:rPr lang="en-US" sz="1600" i="1" kern="0" baseline="-25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en-US" sz="1600" i="1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S*</a:t>
            </a:r>
            <a:r>
              <a:rPr lang="en-US" sz="1600" i="1" kern="0" baseline="-25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 </a:t>
            </a:r>
            <a:endParaRPr lang="en-US" sz="1600" i="1" kern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38B36F-6498-4BD4-91EE-05B96BFCC8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939867"/>
            <a:ext cx="6781800" cy="3669727"/>
          </a:xfrm>
          <a:prstGeom prst="rect">
            <a:avLst/>
          </a:prstGeom>
        </p:spPr>
      </p:pic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3AEAF6B2-A077-55C5-F9FC-684618D56F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0" y="6343650"/>
            <a:ext cx="2098307" cy="514350"/>
          </a:xfrm>
        </p:spPr>
        <p:txBody>
          <a:bodyPr/>
          <a:lstStyle/>
          <a:p>
            <a:pPr>
              <a:defRPr/>
            </a:pPr>
            <a:r>
              <a:rPr lang="en-US" sz="1200" dirty="0">
                <a:solidFill>
                  <a:srgbClr val="C40000"/>
                </a:solidFill>
              </a:rPr>
              <a:t>RiosTek Confidential</a:t>
            </a:r>
            <a:endParaRPr lang="en-US" sz="1600" i="0" dirty="0">
              <a:solidFill>
                <a:srgbClr val="C4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217393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8144A15-C620-4052-A102-CB4A3921F56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547"/>
          <a:stretch/>
        </p:blipFill>
        <p:spPr>
          <a:xfrm>
            <a:off x="3000888" y="5347684"/>
            <a:ext cx="3959504" cy="949898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6105" y="337677"/>
            <a:ext cx="9148590" cy="507707"/>
          </a:xfrm>
        </p:spPr>
        <p:txBody>
          <a:bodyPr/>
          <a:lstStyle/>
          <a:p>
            <a:r>
              <a:rPr lang="en-US" sz="2800" dirty="0">
                <a:effectLst/>
              </a:rPr>
              <a:t>[H</a:t>
            </a:r>
            <a:r>
              <a:rPr lang="en-US" sz="2800" baseline="-25000" dirty="0">
                <a:effectLst/>
              </a:rPr>
              <a:t>DP</a:t>
            </a:r>
            <a:r>
              <a:rPr lang="en-US" sz="2800" dirty="0">
                <a:effectLst/>
              </a:rPr>
              <a:t>] Representation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569574" y="6313134"/>
            <a:ext cx="380232" cy="2400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b="1" i="1">
                <a:solidFill>
                  <a:srgbClr val="000099"/>
                </a:solidFill>
              </a:rPr>
              <a:t>A4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CB6F2F4-D432-4390-8A54-928122601A38}"/>
              </a:ext>
            </a:extLst>
          </p:cNvPr>
          <p:cNvSpPr txBox="1">
            <a:spLocks/>
          </p:cNvSpPr>
          <p:nvPr/>
        </p:nvSpPr>
        <p:spPr bwMode="auto">
          <a:xfrm>
            <a:off x="277050" y="927072"/>
            <a:ext cx="8422814" cy="5626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2800" b="1" i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2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1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20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20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20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20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20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20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225425" lvl="1" indent="-225425">
              <a:lnSpc>
                <a:spcPct val="100000"/>
              </a:lnSpc>
              <a:spcBef>
                <a:spcPts val="0"/>
              </a:spcBef>
            </a:pPr>
            <a:r>
              <a:rPr lang="en-US" sz="1600" i="1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 this point, the [H</a:t>
            </a:r>
            <a:r>
              <a:rPr lang="en-US" sz="1600" i="1" kern="0" baseline="-25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DP</a:t>
            </a:r>
            <a:r>
              <a:rPr lang="en-US" sz="1600" i="1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 transfer function matrix can be represented as follows:</a:t>
            </a:r>
          </a:p>
          <a:p>
            <a:pPr marL="225425" lvl="1" indent="-225425">
              <a:lnSpc>
                <a:spcPct val="100000"/>
              </a:lnSpc>
              <a:spcBef>
                <a:spcPts val="0"/>
              </a:spcBef>
            </a:pPr>
            <a:endParaRPr lang="en-US" sz="1600" i="1" kern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5425" lvl="1" indent="-225425">
              <a:lnSpc>
                <a:spcPct val="100000"/>
              </a:lnSpc>
              <a:spcBef>
                <a:spcPts val="0"/>
              </a:spcBef>
            </a:pPr>
            <a:endParaRPr lang="en-US" sz="1600" i="1" kern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5425" lvl="1" indent="-225425">
              <a:lnSpc>
                <a:spcPct val="100000"/>
              </a:lnSpc>
              <a:spcBef>
                <a:spcPts val="0"/>
              </a:spcBef>
            </a:pPr>
            <a:endParaRPr lang="en-US" sz="1100" i="1" kern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i="1" kern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5425" lvl="1" indent="-225425">
              <a:lnSpc>
                <a:spcPct val="100000"/>
              </a:lnSpc>
              <a:spcBef>
                <a:spcPts val="0"/>
              </a:spcBef>
            </a:pPr>
            <a:r>
              <a:rPr lang="en-US" sz="1600" i="1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1600" i="1" kern="0" baseline="-25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ij  </a:t>
            </a:r>
            <a:r>
              <a:rPr lang="en-US" sz="1600" i="1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roughly equals the S</a:t>
            </a:r>
            <a:r>
              <a:rPr lang="en-US" sz="1600" i="1" kern="0" baseline="-25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i="1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:S*</a:t>
            </a:r>
            <a:r>
              <a:rPr lang="en-US" sz="1600" i="1" kern="0" baseline="-25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  </a:t>
            </a:r>
            <a:r>
              <a:rPr lang="en-US" sz="1600" i="1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Walsh sequences cross-correlation (i.e., always 50%) </a:t>
            </a:r>
          </a:p>
          <a:p>
            <a:pPr marL="225425" lvl="1" indent="-225425">
              <a:lnSpc>
                <a:spcPct val="100000"/>
              </a:lnSpc>
              <a:spcBef>
                <a:spcPts val="300"/>
              </a:spcBef>
            </a:pPr>
            <a:r>
              <a:rPr lang="en-US" sz="1600" i="1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r</a:t>
            </a:r>
            <a:r>
              <a:rPr lang="en-US" sz="1600" i="1" kern="0" baseline="-25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ij </a:t>
            </a:r>
            <a:r>
              <a:rPr lang="en-US" sz="1600" i="1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are time-invariant, deterministic and uniform, a constant “r” close to 0.5000</a:t>
            </a:r>
          </a:p>
          <a:p>
            <a:pPr marL="225425" lvl="1" indent="-225425">
              <a:lnSpc>
                <a:spcPct val="100000"/>
              </a:lnSpc>
              <a:spcBef>
                <a:spcPts val="300"/>
              </a:spcBef>
            </a:pPr>
            <a:r>
              <a:rPr lang="en-US" sz="1600" i="1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precise value of r corresponds to the cross-polarization isolation exhibited between the orthogonally polarized elements comprising the Rx DPA antennas</a:t>
            </a:r>
          </a:p>
          <a:p>
            <a:pPr marL="457200" lvl="2">
              <a:lnSpc>
                <a:spcPct val="100000"/>
              </a:lnSpc>
              <a:spcBef>
                <a:spcPts val="0"/>
              </a:spcBef>
            </a:pPr>
            <a:r>
              <a:rPr lang="en-US" sz="1400" i="1" kern="0" dirty="0">
                <a:solidFill>
                  <a:srgbClr val="000099"/>
                </a:solidFill>
                <a:effectLst/>
              </a:rPr>
              <a:t>For example, commercial X-band antennas spec cross-pol isolation at -25dB typical</a:t>
            </a:r>
          </a:p>
          <a:p>
            <a:pPr marL="228600" lvl="2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i="1" kern="0" dirty="0">
              <a:solidFill>
                <a:srgbClr val="000099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2">
              <a:lnSpc>
                <a:spcPct val="100000"/>
              </a:lnSpc>
              <a:spcBef>
                <a:spcPts val="0"/>
              </a:spcBef>
            </a:pPr>
            <a:endParaRPr lang="en-US" sz="1400" i="1" kern="0" dirty="0">
              <a:solidFill>
                <a:srgbClr val="000099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2">
              <a:lnSpc>
                <a:spcPct val="100000"/>
              </a:lnSpc>
              <a:spcBef>
                <a:spcPts val="0"/>
              </a:spcBef>
            </a:pPr>
            <a:endParaRPr lang="en-US" sz="1400" i="1" kern="0" dirty="0">
              <a:solidFill>
                <a:srgbClr val="000099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2">
              <a:lnSpc>
                <a:spcPct val="100000"/>
              </a:lnSpc>
              <a:spcBef>
                <a:spcPts val="0"/>
              </a:spcBef>
            </a:pPr>
            <a:endParaRPr lang="en-US" sz="1400" i="1" kern="0" dirty="0">
              <a:solidFill>
                <a:srgbClr val="000099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2">
              <a:lnSpc>
                <a:spcPct val="100000"/>
              </a:lnSpc>
              <a:spcBef>
                <a:spcPts val="0"/>
              </a:spcBef>
            </a:pPr>
            <a:endParaRPr lang="en-US" sz="1400" i="1" kern="0" dirty="0">
              <a:solidFill>
                <a:srgbClr val="000099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2">
              <a:lnSpc>
                <a:spcPct val="100000"/>
              </a:lnSpc>
              <a:spcBef>
                <a:spcPts val="0"/>
              </a:spcBef>
            </a:pPr>
            <a:endParaRPr lang="en-US" sz="1400" i="1" kern="0" dirty="0">
              <a:solidFill>
                <a:srgbClr val="000099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2">
              <a:lnSpc>
                <a:spcPct val="100000"/>
              </a:lnSpc>
              <a:spcBef>
                <a:spcPts val="0"/>
              </a:spcBef>
            </a:pPr>
            <a:endParaRPr lang="en-US" sz="1400" i="1" kern="0" dirty="0">
              <a:solidFill>
                <a:srgbClr val="000099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2">
              <a:lnSpc>
                <a:spcPct val="100000"/>
              </a:lnSpc>
              <a:spcBef>
                <a:spcPts val="0"/>
              </a:spcBef>
            </a:pPr>
            <a:endParaRPr lang="en-US" sz="1400" i="1" kern="0" dirty="0">
              <a:solidFill>
                <a:srgbClr val="000099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2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i="1" kern="0" dirty="0">
              <a:solidFill>
                <a:srgbClr val="000099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2">
              <a:lnSpc>
                <a:spcPct val="100000"/>
              </a:lnSpc>
              <a:spcBef>
                <a:spcPts val="0"/>
              </a:spcBef>
            </a:pPr>
            <a:r>
              <a:rPr lang="en-US" sz="1400" i="1" kern="0" dirty="0">
                <a:solidFill>
                  <a:srgbClr val="000099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Which gives us the definitive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B0369E8-8F45-4129-B1AB-164552B82C3C}"/>
              </a:ext>
            </a:extLst>
          </p:cNvPr>
          <p:cNvGrpSpPr/>
          <p:nvPr/>
        </p:nvGrpSpPr>
        <p:grpSpPr>
          <a:xfrm>
            <a:off x="2683042" y="1178101"/>
            <a:ext cx="3206161" cy="997275"/>
            <a:chOff x="1944102" y="1855871"/>
            <a:chExt cx="3439777" cy="10287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C2861AE7-B112-4ECC-B448-FB6F162FEEC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r="1293"/>
            <a:stretch/>
          </p:blipFill>
          <p:spPr>
            <a:xfrm>
              <a:off x="1944102" y="1855871"/>
              <a:ext cx="2218824" cy="1028700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1A02322A-0C43-49E9-AE95-82E3677D350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193254" y="1888957"/>
              <a:ext cx="1190625" cy="971550"/>
            </a:xfrm>
            <a:prstGeom prst="rect">
              <a:avLst/>
            </a:prstGeom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0DFA236-277F-4AC7-80FF-901F518FC3E8}"/>
              </a:ext>
            </a:extLst>
          </p:cNvPr>
          <p:cNvGrpSpPr/>
          <p:nvPr/>
        </p:nvGrpSpPr>
        <p:grpSpPr>
          <a:xfrm>
            <a:off x="806116" y="3381448"/>
            <a:ext cx="7495673" cy="1877364"/>
            <a:chOff x="198714" y="3678048"/>
            <a:chExt cx="7967026" cy="2173049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2DE6DBF5-1090-4227-A13D-EEE2DD6155D1}"/>
                </a:ext>
              </a:extLst>
            </p:cNvPr>
            <p:cNvGrpSpPr/>
            <p:nvPr/>
          </p:nvGrpSpPr>
          <p:grpSpPr>
            <a:xfrm>
              <a:off x="3245379" y="4298263"/>
              <a:ext cx="2093090" cy="667653"/>
              <a:chOff x="6066995" y="1371600"/>
              <a:chExt cx="2093090" cy="667653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F51B3CCE-AA87-4E7C-A1A6-2400FBA66358}"/>
                  </a:ext>
                </a:extLst>
              </p:cNvPr>
              <p:cNvGrpSpPr/>
              <p:nvPr/>
            </p:nvGrpSpPr>
            <p:grpSpPr>
              <a:xfrm flipH="1">
                <a:off x="6083150" y="1381030"/>
                <a:ext cx="759072" cy="658223"/>
                <a:chOff x="6601658" y="352127"/>
                <a:chExt cx="759072" cy="658223"/>
              </a:xfrm>
              <a:solidFill>
                <a:schemeClr val="accent6">
                  <a:lumMod val="60000"/>
                  <a:lumOff val="40000"/>
                </a:schemeClr>
              </a:solidFill>
            </p:grpSpPr>
            <p:grpSp>
              <p:nvGrpSpPr>
                <p:cNvPr id="21" name="Group 20">
                  <a:extLst>
                    <a:ext uri="{FF2B5EF4-FFF2-40B4-BE49-F238E27FC236}">
                      <a16:creationId xmlns:a16="http://schemas.microsoft.com/office/drawing/2014/main" id="{D574B45C-A16C-4340-BE35-140562E618C2}"/>
                    </a:ext>
                  </a:extLst>
                </p:cNvPr>
                <p:cNvGrpSpPr/>
                <p:nvPr/>
              </p:nvGrpSpPr>
              <p:grpSpPr>
                <a:xfrm>
                  <a:off x="6601658" y="352127"/>
                  <a:ext cx="245219" cy="658223"/>
                  <a:chOff x="5131995" y="779173"/>
                  <a:chExt cx="211979" cy="451616"/>
                </a:xfrm>
                <a:grpFill/>
              </p:grpSpPr>
              <p:sp>
                <p:nvSpPr>
                  <p:cNvPr id="25" name="Trapezoid 24">
                    <a:extLst>
                      <a:ext uri="{FF2B5EF4-FFF2-40B4-BE49-F238E27FC236}">
                        <a16:creationId xmlns:a16="http://schemas.microsoft.com/office/drawing/2014/main" id="{A0140A6F-F767-416A-93EA-D53BD786E7B2}"/>
                      </a:ext>
                    </a:extLst>
                  </p:cNvPr>
                  <p:cNvSpPr/>
                  <p:nvPr/>
                </p:nvSpPr>
                <p:spPr>
                  <a:xfrm>
                    <a:off x="5131996" y="779173"/>
                    <a:ext cx="211978" cy="225110"/>
                  </a:xfrm>
                  <a:prstGeom prst="trapezoid">
                    <a:avLst>
                      <a:gd name="adj" fmla="val 5972"/>
                    </a:avLst>
                  </a:prstGeom>
                  <a:grpFill/>
                  <a:ln>
                    <a:solidFill>
                      <a:schemeClr val="accent6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" name="Trapezoid 25">
                    <a:extLst>
                      <a:ext uri="{FF2B5EF4-FFF2-40B4-BE49-F238E27FC236}">
                        <a16:creationId xmlns:a16="http://schemas.microsoft.com/office/drawing/2014/main" id="{17C36389-E04B-44C0-90FE-8F8672BB48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131995" y="1005679"/>
                    <a:ext cx="211978" cy="225110"/>
                  </a:xfrm>
                  <a:prstGeom prst="trapezoid">
                    <a:avLst>
                      <a:gd name="adj" fmla="val 5972"/>
                    </a:avLst>
                  </a:prstGeom>
                  <a:grpFill/>
                  <a:ln>
                    <a:solidFill>
                      <a:schemeClr val="accent6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2" name="Group 21">
                  <a:extLst>
                    <a:ext uri="{FF2B5EF4-FFF2-40B4-BE49-F238E27FC236}">
                      <a16:creationId xmlns:a16="http://schemas.microsoft.com/office/drawing/2014/main" id="{F579EBDF-635F-4178-9C7F-77B81331A829}"/>
                    </a:ext>
                  </a:extLst>
                </p:cNvPr>
                <p:cNvGrpSpPr/>
                <p:nvPr/>
              </p:nvGrpSpPr>
              <p:grpSpPr>
                <a:xfrm>
                  <a:off x="7115511" y="453951"/>
                  <a:ext cx="245219" cy="451616"/>
                  <a:chOff x="5131995" y="779173"/>
                  <a:chExt cx="211979" cy="451616"/>
                </a:xfrm>
                <a:grpFill/>
              </p:grpSpPr>
              <p:sp>
                <p:nvSpPr>
                  <p:cNvPr id="23" name="Trapezoid 22">
                    <a:extLst>
                      <a:ext uri="{FF2B5EF4-FFF2-40B4-BE49-F238E27FC236}">
                        <a16:creationId xmlns:a16="http://schemas.microsoft.com/office/drawing/2014/main" id="{DFD856CE-FF04-4BE0-8A58-B0D740D97938}"/>
                      </a:ext>
                    </a:extLst>
                  </p:cNvPr>
                  <p:cNvSpPr/>
                  <p:nvPr/>
                </p:nvSpPr>
                <p:spPr>
                  <a:xfrm>
                    <a:off x="5131996" y="779173"/>
                    <a:ext cx="211978" cy="225110"/>
                  </a:xfrm>
                  <a:prstGeom prst="trapezoid">
                    <a:avLst>
                      <a:gd name="adj" fmla="val 5972"/>
                    </a:avLst>
                  </a:prstGeom>
                  <a:grpFill/>
                  <a:ln>
                    <a:solidFill>
                      <a:schemeClr val="accent6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" name="Trapezoid 23">
                    <a:extLst>
                      <a:ext uri="{FF2B5EF4-FFF2-40B4-BE49-F238E27FC236}">
                        <a16:creationId xmlns:a16="http://schemas.microsoft.com/office/drawing/2014/main" id="{E0F8879C-0B72-40BE-A3BB-57A5FD28BE50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131995" y="1005679"/>
                    <a:ext cx="211978" cy="225110"/>
                  </a:xfrm>
                  <a:prstGeom prst="trapezoid">
                    <a:avLst>
                      <a:gd name="adj" fmla="val 5972"/>
                    </a:avLst>
                  </a:prstGeom>
                  <a:grpFill/>
                  <a:ln>
                    <a:solidFill>
                      <a:schemeClr val="accent6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16" name="Trapezoid 15">
                <a:extLst>
                  <a:ext uri="{FF2B5EF4-FFF2-40B4-BE49-F238E27FC236}">
                    <a16:creationId xmlns:a16="http://schemas.microsoft.com/office/drawing/2014/main" id="{66A08969-6E4F-4A79-B64A-0A3150C397CB}"/>
                  </a:ext>
                </a:extLst>
              </p:cNvPr>
              <p:cNvSpPr/>
              <p:nvPr/>
            </p:nvSpPr>
            <p:spPr>
              <a:xfrm flipH="1">
                <a:off x="7407083" y="1371600"/>
                <a:ext cx="245218" cy="328094"/>
              </a:xfrm>
              <a:prstGeom prst="trapezoid">
                <a:avLst>
                  <a:gd name="adj" fmla="val 5972"/>
                </a:avLst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rapezoid 16">
                <a:extLst>
                  <a:ext uri="{FF2B5EF4-FFF2-40B4-BE49-F238E27FC236}">
                    <a16:creationId xmlns:a16="http://schemas.microsoft.com/office/drawing/2014/main" id="{20134B51-37BF-4DAF-9E4D-7718D133F29B}"/>
                  </a:ext>
                </a:extLst>
              </p:cNvPr>
              <p:cNvSpPr/>
              <p:nvPr/>
            </p:nvSpPr>
            <p:spPr>
              <a:xfrm rot="10800000" flipH="1">
                <a:off x="7406265" y="1700489"/>
                <a:ext cx="245218" cy="328094"/>
              </a:xfrm>
              <a:prstGeom prst="trapezoid">
                <a:avLst>
                  <a:gd name="adj" fmla="val 5972"/>
                </a:avLst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rapezoid 17">
                <a:extLst>
                  <a:ext uri="{FF2B5EF4-FFF2-40B4-BE49-F238E27FC236}">
                    <a16:creationId xmlns:a16="http://schemas.microsoft.com/office/drawing/2014/main" id="{00E3F9F1-49B4-4D44-B023-11E71E6CF13B}"/>
                  </a:ext>
                </a:extLst>
              </p:cNvPr>
              <p:cNvSpPr/>
              <p:nvPr/>
            </p:nvSpPr>
            <p:spPr>
              <a:xfrm flipH="1">
                <a:off x="7914244" y="1475386"/>
                <a:ext cx="245218" cy="225110"/>
              </a:xfrm>
              <a:prstGeom prst="trapezoid">
                <a:avLst>
                  <a:gd name="adj" fmla="val 5972"/>
                </a:avLst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rapezoid 18">
                <a:extLst>
                  <a:ext uri="{FF2B5EF4-FFF2-40B4-BE49-F238E27FC236}">
                    <a16:creationId xmlns:a16="http://schemas.microsoft.com/office/drawing/2014/main" id="{B5849786-B127-4B56-B82F-C87E6D228300}"/>
                  </a:ext>
                </a:extLst>
              </p:cNvPr>
              <p:cNvSpPr/>
              <p:nvPr/>
            </p:nvSpPr>
            <p:spPr>
              <a:xfrm rot="10800000" flipH="1">
                <a:off x="7914867" y="1702892"/>
                <a:ext cx="245218" cy="225110"/>
              </a:xfrm>
              <a:prstGeom prst="trapezoid">
                <a:avLst>
                  <a:gd name="adj" fmla="val 5972"/>
                </a:avLst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28EBE186-C3F6-4EB6-A67E-CB5BC0DF8316}"/>
                  </a:ext>
                </a:extLst>
              </p:cNvPr>
              <p:cNvCxnSpPr/>
              <p:nvPr/>
            </p:nvCxnSpPr>
            <p:spPr>
              <a:xfrm>
                <a:off x="6066995" y="1706163"/>
                <a:ext cx="2063912" cy="0"/>
              </a:xfrm>
              <a:prstGeom prst="line">
                <a:avLst/>
              </a:prstGeom>
              <a:ln w="254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CB4EFAA1-D200-45C9-B7F1-DCD5DA3F18FA}"/>
                </a:ext>
              </a:extLst>
            </p:cNvPr>
            <p:cNvGrpSpPr/>
            <p:nvPr/>
          </p:nvGrpSpPr>
          <p:grpSpPr>
            <a:xfrm>
              <a:off x="5927553" y="4293692"/>
              <a:ext cx="2093090" cy="667653"/>
              <a:chOff x="6022816" y="3403085"/>
              <a:chExt cx="2093090" cy="667653"/>
            </a:xfrm>
          </p:grpSpPr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A24864AB-D2FC-43EC-A63F-B15207AF23AA}"/>
                  </a:ext>
                </a:extLst>
              </p:cNvPr>
              <p:cNvGrpSpPr/>
              <p:nvPr/>
            </p:nvGrpSpPr>
            <p:grpSpPr>
              <a:xfrm>
                <a:off x="6022816" y="3403085"/>
                <a:ext cx="2093090" cy="667653"/>
                <a:chOff x="6066995" y="1371600"/>
                <a:chExt cx="2093090" cy="667653"/>
              </a:xfrm>
            </p:grpSpPr>
            <p:grpSp>
              <p:nvGrpSpPr>
                <p:cNvPr id="41" name="Group 40">
                  <a:extLst>
                    <a:ext uri="{FF2B5EF4-FFF2-40B4-BE49-F238E27FC236}">
                      <a16:creationId xmlns:a16="http://schemas.microsoft.com/office/drawing/2014/main" id="{E3EA6F42-871E-4F86-A770-85080660BCC3}"/>
                    </a:ext>
                  </a:extLst>
                </p:cNvPr>
                <p:cNvGrpSpPr/>
                <p:nvPr/>
              </p:nvGrpSpPr>
              <p:grpSpPr>
                <a:xfrm flipH="1">
                  <a:off x="6083150" y="1380569"/>
                  <a:ext cx="770944" cy="658684"/>
                  <a:chOff x="6589786" y="351666"/>
                  <a:chExt cx="770944" cy="658684"/>
                </a:xfrm>
                <a:solidFill>
                  <a:schemeClr val="accent6">
                    <a:lumMod val="60000"/>
                    <a:lumOff val="40000"/>
                  </a:schemeClr>
                </a:solidFill>
              </p:grpSpPr>
              <p:grpSp>
                <p:nvGrpSpPr>
                  <p:cNvPr id="47" name="Group 46">
                    <a:extLst>
                      <a:ext uri="{FF2B5EF4-FFF2-40B4-BE49-F238E27FC236}">
                        <a16:creationId xmlns:a16="http://schemas.microsoft.com/office/drawing/2014/main" id="{D1F1D453-F2B9-4EC3-8549-A9180042046D}"/>
                      </a:ext>
                    </a:extLst>
                  </p:cNvPr>
                  <p:cNvGrpSpPr/>
                  <p:nvPr/>
                </p:nvGrpSpPr>
                <p:grpSpPr>
                  <a:xfrm>
                    <a:off x="6589786" y="351666"/>
                    <a:ext cx="249629" cy="658684"/>
                    <a:chOff x="5121727" y="778856"/>
                    <a:chExt cx="215791" cy="451932"/>
                  </a:xfrm>
                  <a:grpFill/>
                </p:grpSpPr>
                <p:sp>
                  <p:nvSpPr>
                    <p:cNvPr id="51" name="Trapezoid 50">
                      <a:extLst>
                        <a:ext uri="{FF2B5EF4-FFF2-40B4-BE49-F238E27FC236}">
                          <a16:creationId xmlns:a16="http://schemas.microsoft.com/office/drawing/2014/main" id="{572CCAD9-0186-4D6E-BA5B-52F82CDE497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21727" y="778856"/>
                      <a:ext cx="211978" cy="225110"/>
                    </a:xfrm>
                    <a:prstGeom prst="trapezoid">
                      <a:avLst>
                        <a:gd name="adj" fmla="val 5972"/>
                      </a:avLst>
                    </a:prstGeom>
                    <a:grpFill/>
                    <a:ln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2" name="Trapezoid 51">
                      <a:extLst>
                        <a:ext uri="{FF2B5EF4-FFF2-40B4-BE49-F238E27FC236}">
                          <a16:creationId xmlns:a16="http://schemas.microsoft.com/office/drawing/2014/main" id="{C6C222C0-B72F-4CE5-B1F2-51D62ADFB2C4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125540" y="1005678"/>
                      <a:ext cx="211978" cy="225110"/>
                    </a:xfrm>
                    <a:prstGeom prst="trapezoid">
                      <a:avLst>
                        <a:gd name="adj" fmla="val 5972"/>
                      </a:avLst>
                    </a:prstGeom>
                    <a:grpFill/>
                    <a:ln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48" name="Group 47">
                    <a:extLst>
                      <a:ext uri="{FF2B5EF4-FFF2-40B4-BE49-F238E27FC236}">
                        <a16:creationId xmlns:a16="http://schemas.microsoft.com/office/drawing/2014/main" id="{4DFFAA63-93FC-4E68-AE2B-EF8D0E86E70F}"/>
                      </a:ext>
                    </a:extLst>
                  </p:cNvPr>
                  <p:cNvGrpSpPr/>
                  <p:nvPr/>
                </p:nvGrpSpPr>
                <p:grpSpPr>
                  <a:xfrm>
                    <a:off x="7115511" y="453951"/>
                    <a:ext cx="245219" cy="451616"/>
                    <a:chOff x="5131995" y="779173"/>
                    <a:chExt cx="211979" cy="451616"/>
                  </a:xfrm>
                  <a:grpFill/>
                </p:grpSpPr>
                <p:sp>
                  <p:nvSpPr>
                    <p:cNvPr id="49" name="Trapezoid 48">
                      <a:extLst>
                        <a:ext uri="{FF2B5EF4-FFF2-40B4-BE49-F238E27FC236}">
                          <a16:creationId xmlns:a16="http://schemas.microsoft.com/office/drawing/2014/main" id="{2FA0FEBB-4A19-48D0-A670-232DF4E7286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31996" y="779173"/>
                      <a:ext cx="211978" cy="225110"/>
                    </a:xfrm>
                    <a:prstGeom prst="trapezoid">
                      <a:avLst>
                        <a:gd name="adj" fmla="val 5972"/>
                      </a:avLst>
                    </a:prstGeom>
                    <a:grpFill/>
                    <a:ln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0" name="Trapezoid 49">
                      <a:extLst>
                        <a:ext uri="{FF2B5EF4-FFF2-40B4-BE49-F238E27FC236}">
                          <a16:creationId xmlns:a16="http://schemas.microsoft.com/office/drawing/2014/main" id="{2D072FA1-6BE3-422B-8EC2-C088A0090915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131995" y="1005679"/>
                      <a:ext cx="211978" cy="225110"/>
                    </a:xfrm>
                    <a:prstGeom prst="trapezoid">
                      <a:avLst>
                        <a:gd name="adj" fmla="val 5972"/>
                      </a:avLst>
                    </a:prstGeom>
                    <a:grpFill/>
                    <a:ln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42" name="Trapezoid 41">
                  <a:extLst>
                    <a:ext uri="{FF2B5EF4-FFF2-40B4-BE49-F238E27FC236}">
                      <a16:creationId xmlns:a16="http://schemas.microsoft.com/office/drawing/2014/main" id="{012A4C0B-AB32-476A-BAE8-B42178792F52}"/>
                    </a:ext>
                  </a:extLst>
                </p:cNvPr>
                <p:cNvSpPr/>
                <p:nvPr/>
              </p:nvSpPr>
              <p:spPr>
                <a:xfrm flipH="1">
                  <a:off x="7407083" y="1371600"/>
                  <a:ext cx="245218" cy="328094"/>
                </a:xfrm>
                <a:prstGeom prst="trapezoid">
                  <a:avLst>
                    <a:gd name="adj" fmla="val 5972"/>
                  </a:avLst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rapezoid 42">
                  <a:extLst>
                    <a:ext uri="{FF2B5EF4-FFF2-40B4-BE49-F238E27FC236}">
                      <a16:creationId xmlns:a16="http://schemas.microsoft.com/office/drawing/2014/main" id="{C7B6C55B-776A-4523-BE9A-C5F704DEDAA2}"/>
                    </a:ext>
                  </a:extLst>
                </p:cNvPr>
                <p:cNvSpPr/>
                <p:nvPr/>
              </p:nvSpPr>
              <p:spPr>
                <a:xfrm rot="10800000" flipH="1">
                  <a:off x="7406265" y="1700489"/>
                  <a:ext cx="245218" cy="328094"/>
                </a:xfrm>
                <a:prstGeom prst="trapezoid">
                  <a:avLst>
                    <a:gd name="adj" fmla="val 5972"/>
                  </a:avLst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Trapezoid 43">
                  <a:extLst>
                    <a:ext uri="{FF2B5EF4-FFF2-40B4-BE49-F238E27FC236}">
                      <a16:creationId xmlns:a16="http://schemas.microsoft.com/office/drawing/2014/main" id="{F75582C3-F270-4EBB-AF30-A8F53AE66B43}"/>
                    </a:ext>
                  </a:extLst>
                </p:cNvPr>
                <p:cNvSpPr/>
                <p:nvPr/>
              </p:nvSpPr>
              <p:spPr>
                <a:xfrm flipH="1">
                  <a:off x="7914244" y="1475386"/>
                  <a:ext cx="245218" cy="225110"/>
                </a:xfrm>
                <a:prstGeom prst="trapezoid">
                  <a:avLst>
                    <a:gd name="adj" fmla="val 5972"/>
                  </a:avLst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rapezoid 44">
                  <a:extLst>
                    <a:ext uri="{FF2B5EF4-FFF2-40B4-BE49-F238E27FC236}">
                      <a16:creationId xmlns:a16="http://schemas.microsoft.com/office/drawing/2014/main" id="{AA4C803B-1CE1-4BE4-8B7B-649CEC2243BA}"/>
                    </a:ext>
                  </a:extLst>
                </p:cNvPr>
                <p:cNvSpPr/>
                <p:nvPr/>
              </p:nvSpPr>
              <p:spPr>
                <a:xfrm rot="10800000" flipH="1">
                  <a:off x="7914867" y="1702892"/>
                  <a:ext cx="245218" cy="225110"/>
                </a:xfrm>
                <a:prstGeom prst="trapezoid">
                  <a:avLst>
                    <a:gd name="adj" fmla="val 5972"/>
                  </a:avLst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6" name="Straight Connector 45">
                  <a:extLst>
                    <a:ext uri="{FF2B5EF4-FFF2-40B4-BE49-F238E27FC236}">
                      <a16:creationId xmlns:a16="http://schemas.microsoft.com/office/drawing/2014/main" id="{75AADE47-3D3D-4410-8CB4-82C4DAAC2304}"/>
                    </a:ext>
                  </a:extLst>
                </p:cNvPr>
                <p:cNvCxnSpPr/>
                <p:nvPr/>
              </p:nvCxnSpPr>
              <p:spPr>
                <a:xfrm>
                  <a:off x="6066995" y="1706163"/>
                  <a:ext cx="2063912" cy="0"/>
                </a:xfrm>
                <a:prstGeom prst="line">
                  <a:avLst/>
                </a:prstGeom>
                <a:ln w="25400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82DF78CE-23B6-4D5D-8D1A-8A4950C7D35F}"/>
                  </a:ext>
                </a:extLst>
              </p:cNvPr>
              <p:cNvGrpSpPr/>
              <p:nvPr/>
            </p:nvGrpSpPr>
            <p:grpSpPr>
              <a:xfrm flipH="1">
                <a:off x="7623458" y="3680992"/>
                <a:ext cx="245219" cy="100374"/>
                <a:chOff x="5131995" y="779173"/>
                <a:chExt cx="211979" cy="451616"/>
              </a:xfrm>
              <a:solidFill>
                <a:schemeClr val="accent6">
                  <a:lumMod val="60000"/>
                  <a:lumOff val="40000"/>
                </a:schemeClr>
              </a:solidFill>
            </p:grpSpPr>
            <p:sp>
              <p:nvSpPr>
                <p:cNvPr id="39" name="Trapezoid 38">
                  <a:extLst>
                    <a:ext uri="{FF2B5EF4-FFF2-40B4-BE49-F238E27FC236}">
                      <a16:creationId xmlns:a16="http://schemas.microsoft.com/office/drawing/2014/main" id="{5CD5E7F1-54AE-4195-94C0-55D7A6E10877}"/>
                    </a:ext>
                  </a:extLst>
                </p:cNvPr>
                <p:cNvSpPr/>
                <p:nvPr/>
              </p:nvSpPr>
              <p:spPr>
                <a:xfrm>
                  <a:off x="5131996" y="779173"/>
                  <a:ext cx="211978" cy="225110"/>
                </a:xfrm>
                <a:prstGeom prst="trapezoid">
                  <a:avLst>
                    <a:gd name="adj" fmla="val 5972"/>
                  </a:avLst>
                </a:prstGeom>
                <a:grp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Trapezoid 39">
                  <a:extLst>
                    <a:ext uri="{FF2B5EF4-FFF2-40B4-BE49-F238E27FC236}">
                      <a16:creationId xmlns:a16="http://schemas.microsoft.com/office/drawing/2014/main" id="{1D7A2F13-6E42-4B09-B9BB-B6188B7DB164}"/>
                    </a:ext>
                  </a:extLst>
                </p:cNvPr>
                <p:cNvSpPr/>
                <p:nvPr/>
              </p:nvSpPr>
              <p:spPr>
                <a:xfrm rot="10800000">
                  <a:off x="5131995" y="1005679"/>
                  <a:ext cx="211978" cy="225110"/>
                </a:xfrm>
                <a:prstGeom prst="trapezoid">
                  <a:avLst>
                    <a:gd name="adj" fmla="val 5972"/>
                  </a:avLst>
                </a:prstGeom>
                <a:grp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6D3B5C63-D46A-4787-83C9-2A9A47ACC46D}"/>
                  </a:ext>
                </a:extLst>
              </p:cNvPr>
              <p:cNvGrpSpPr/>
              <p:nvPr/>
            </p:nvGrpSpPr>
            <p:grpSpPr>
              <a:xfrm flipH="1">
                <a:off x="7097725" y="3697550"/>
                <a:ext cx="245219" cy="74351"/>
                <a:chOff x="5131995" y="779173"/>
                <a:chExt cx="211979" cy="451616"/>
              </a:xfrm>
              <a:solidFill>
                <a:schemeClr val="accent6">
                  <a:lumMod val="60000"/>
                  <a:lumOff val="40000"/>
                </a:schemeClr>
              </a:solidFill>
            </p:grpSpPr>
            <p:sp>
              <p:nvSpPr>
                <p:cNvPr id="37" name="Trapezoid 36">
                  <a:extLst>
                    <a:ext uri="{FF2B5EF4-FFF2-40B4-BE49-F238E27FC236}">
                      <a16:creationId xmlns:a16="http://schemas.microsoft.com/office/drawing/2014/main" id="{21B1E6F7-C8AD-4446-825F-BC52F238908F}"/>
                    </a:ext>
                  </a:extLst>
                </p:cNvPr>
                <p:cNvSpPr/>
                <p:nvPr/>
              </p:nvSpPr>
              <p:spPr>
                <a:xfrm>
                  <a:off x="5131996" y="779173"/>
                  <a:ext cx="211978" cy="225110"/>
                </a:xfrm>
                <a:prstGeom prst="trapezoid">
                  <a:avLst>
                    <a:gd name="adj" fmla="val 5972"/>
                  </a:avLst>
                </a:prstGeom>
                <a:grp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Trapezoid 37">
                  <a:extLst>
                    <a:ext uri="{FF2B5EF4-FFF2-40B4-BE49-F238E27FC236}">
                      <a16:creationId xmlns:a16="http://schemas.microsoft.com/office/drawing/2014/main" id="{43319762-5A85-4CF8-960A-975E61EEBBD1}"/>
                    </a:ext>
                  </a:extLst>
                </p:cNvPr>
                <p:cNvSpPr/>
                <p:nvPr/>
              </p:nvSpPr>
              <p:spPr>
                <a:xfrm rot="10800000">
                  <a:off x="5131995" y="1005679"/>
                  <a:ext cx="211978" cy="225110"/>
                </a:xfrm>
                <a:prstGeom prst="trapezoid">
                  <a:avLst>
                    <a:gd name="adj" fmla="val 5972"/>
                  </a:avLst>
                </a:prstGeom>
                <a:grp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7A5E8D07-6B68-40D2-AEAC-995869515CB7}"/>
                  </a:ext>
                </a:extLst>
              </p:cNvPr>
              <p:cNvGrpSpPr/>
              <p:nvPr/>
            </p:nvGrpSpPr>
            <p:grpSpPr>
              <a:xfrm flipH="1">
                <a:off x="6829092" y="3688672"/>
                <a:ext cx="245219" cy="100374"/>
                <a:chOff x="5131995" y="779173"/>
                <a:chExt cx="211979" cy="451616"/>
              </a:xfrm>
              <a:solidFill>
                <a:schemeClr val="accent6">
                  <a:lumMod val="60000"/>
                  <a:lumOff val="40000"/>
                </a:schemeClr>
              </a:solidFill>
            </p:grpSpPr>
            <p:sp>
              <p:nvSpPr>
                <p:cNvPr id="35" name="Trapezoid 34">
                  <a:extLst>
                    <a:ext uri="{FF2B5EF4-FFF2-40B4-BE49-F238E27FC236}">
                      <a16:creationId xmlns:a16="http://schemas.microsoft.com/office/drawing/2014/main" id="{E8819911-5FDC-46C3-BA4E-14ACA779D625}"/>
                    </a:ext>
                  </a:extLst>
                </p:cNvPr>
                <p:cNvSpPr/>
                <p:nvPr/>
              </p:nvSpPr>
              <p:spPr>
                <a:xfrm>
                  <a:off x="5131996" y="779173"/>
                  <a:ext cx="211978" cy="225110"/>
                </a:xfrm>
                <a:prstGeom prst="trapezoid">
                  <a:avLst>
                    <a:gd name="adj" fmla="val 5972"/>
                  </a:avLst>
                </a:prstGeom>
                <a:grp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Trapezoid 35">
                  <a:extLst>
                    <a:ext uri="{FF2B5EF4-FFF2-40B4-BE49-F238E27FC236}">
                      <a16:creationId xmlns:a16="http://schemas.microsoft.com/office/drawing/2014/main" id="{AC6BC253-65A0-4D25-AB4E-27F20F1B7B98}"/>
                    </a:ext>
                  </a:extLst>
                </p:cNvPr>
                <p:cNvSpPr/>
                <p:nvPr/>
              </p:nvSpPr>
              <p:spPr>
                <a:xfrm rot="10800000">
                  <a:off x="5131995" y="1005679"/>
                  <a:ext cx="211978" cy="225110"/>
                </a:xfrm>
                <a:prstGeom prst="trapezoid">
                  <a:avLst>
                    <a:gd name="adj" fmla="val 5972"/>
                  </a:avLst>
                </a:prstGeom>
                <a:grp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47409487-C3AC-40C6-8DDE-37702E4A5FA8}"/>
                  </a:ext>
                </a:extLst>
              </p:cNvPr>
              <p:cNvGrpSpPr/>
              <p:nvPr/>
            </p:nvGrpSpPr>
            <p:grpSpPr>
              <a:xfrm flipH="1">
                <a:off x="6298744" y="3700472"/>
                <a:ext cx="245219" cy="74351"/>
                <a:chOff x="5131995" y="779173"/>
                <a:chExt cx="211979" cy="451616"/>
              </a:xfrm>
              <a:solidFill>
                <a:schemeClr val="accent6">
                  <a:lumMod val="60000"/>
                  <a:lumOff val="40000"/>
                </a:schemeClr>
              </a:solidFill>
            </p:grpSpPr>
            <p:sp>
              <p:nvSpPr>
                <p:cNvPr id="33" name="Trapezoid 32">
                  <a:extLst>
                    <a:ext uri="{FF2B5EF4-FFF2-40B4-BE49-F238E27FC236}">
                      <a16:creationId xmlns:a16="http://schemas.microsoft.com/office/drawing/2014/main" id="{6B353027-0F13-45C4-BBA4-42F4A2E6A6B8}"/>
                    </a:ext>
                  </a:extLst>
                </p:cNvPr>
                <p:cNvSpPr/>
                <p:nvPr/>
              </p:nvSpPr>
              <p:spPr>
                <a:xfrm>
                  <a:off x="5131996" y="779173"/>
                  <a:ext cx="211978" cy="225110"/>
                </a:xfrm>
                <a:prstGeom prst="trapezoid">
                  <a:avLst>
                    <a:gd name="adj" fmla="val 5972"/>
                  </a:avLst>
                </a:prstGeom>
                <a:grp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Trapezoid 33">
                  <a:extLst>
                    <a:ext uri="{FF2B5EF4-FFF2-40B4-BE49-F238E27FC236}">
                      <a16:creationId xmlns:a16="http://schemas.microsoft.com/office/drawing/2014/main" id="{6E903C40-2602-4D9B-84B6-A93251902754}"/>
                    </a:ext>
                  </a:extLst>
                </p:cNvPr>
                <p:cNvSpPr/>
                <p:nvPr/>
              </p:nvSpPr>
              <p:spPr>
                <a:xfrm rot="10800000">
                  <a:off x="5131995" y="1005679"/>
                  <a:ext cx="211978" cy="225110"/>
                </a:xfrm>
                <a:prstGeom prst="trapezoid">
                  <a:avLst>
                    <a:gd name="adj" fmla="val 5972"/>
                  </a:avLst>
                </a:prstGeom>
                <a:grp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BEAB8391-532B-4ACC-9D5E-6334F43B39FC}"/>
                </a:ext>
              </a:extLst>
            </p:cNvPr>
            <p:cNvSpPr txBox="1"/>
            <p:nvPr/>
          </p:nvSpPr>
          <p:spPr>
            <a:xfrm>
              <a:off x="3245379" y="3678048"/>
              <a:ext cx="4665826" cy="2565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050" b="1" dirty="0"/>
                <a:t>Polarization-matched Rx S</a:t>
              </a:r>
              <a:r>
                <a:rPr lang="en-US" sz="1050" b="1" baseline="-25000" dirty="0"/>
                <a:t>ii</a:t>
              </a:r>
              <a:r>
                <a:rPr lang="en-US" sz="1050" b="1" dirty="0"/>
                <a:t> symbols propagate 1.0000x</a:t>
              </a:r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D86870B2-76EC-4A93-A5B0-92C83E198831}"/>
                </a:ext>
              </a:extLst>
            </p:cNvPr>
            <p:cNvGrpSpPr/>
            <p:nvPr/>
          </p:nvGrpSpPr>
          <p:grpSpPr>
            <a:xfrm>
              <a:off x="3257017" y="3993781"/>
              <a:ext cx="1984898" cy="327538"/>
              <a:chOff x="5589163" y="4723713"/>
              <a:chExt cx="1984898" cy="327538"/>
            </a:xfrm>
          </p:grpSpPr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004B3A54-8648-4906-93B9-CB0221C743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89163" y="4733302"/>
                <a:ext cx="1984898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>
                <a:extLst>
                  <a:ext uri="{FF2B5EF4-FFF2-40B4-BE49-F238E27FC236}">
                    <a16:creationId xmlns:a16="http://schemas.microsoft.com/office/drawing/2014/main" id="{D9FE5352-2183-4A56-A8B6-720A4667DD0B}"/>
                  </a:ext>
                </a:extLst>
              </p:cNvPr>
              <p:cNvCxnSpPr/>
              <p:nvPr/>
            </p:nvCxnSpPr>
            <p:spPr>
              <a:xfrm>
                <a:off x="5600139" y="4737379"/>
                <a:ext cx="122609" cy="313872"/>
              </a:xfrm>
              <a:prstGeom prst="straightConnector1">
                <a:avLst/>
              </a:prstGeom>
              <a:ln w="19050">
                <a:solidFill>
                  <a:schemeClr val="tx2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Arrow Connector 56">
                <a:extLst>
                  <a:ext uri="{FF2B5EF4-FFF2-40B4-BE49-F238E27FC236}">
                    <a16:creationId xmlns:a16="http://schemas.microsoft.com/office/drawing/2014/main" id="{16081623-F25B-4242-9FD7-9FB4CC3A3E11}"/>
                  </a:ext>
                </a:extLst>
              </p:cNvPr>
              <p:cNvCxnSpPr/>
              <p:nvPr/>
            </p:nvCxnSpPr>
            <p:spPr>
              <a:xfrm>
                <a:off x="7385602" y="4730076"/>
                <a:ext cx="122609" cy="313872"/>
              </a:xfrm>
              <a:prstGeom prst="straightConnector1">
                <a:avLst/>
              </a:prstGeom>
              <a:ln w="19050">
                <a:solidFill>
                  <a:schemeClr val="tx2"/>
                </a:solidFill>
                <a:headEnd type="oval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Arrow Connector 57">
                <a:extLst>
                  <a:ext uri="{FF2B5EF4-FFF2-40B4-BE49-F238E27FC236}">
                    <a16:creationId xmlns:a16="http://schemas.microsoft.com/office/drawing/2014/main" id="{8D47F950-7975-4884-912B-05BD5ABDEBE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10477" y="4723713"/>
                <a:ext cx="80260" cy="208782"/>
              </a:xfrm>
              <a:prstGeom prst="straightConnector1">
                <a:avLst/>
              </a:prstGeom>
              <a:ln w="19050">
                <a:solidFill>
                  <a:schemeClr val="tx2"/>
                </a:solidFill>
                <a:headEnd type="oval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>
                <a:extLst>
                  <a:ext uri="{FF2B5EF4-FFF2-40B4-BE49-F238E27FC236}">
                    <a16:creationId xmlns:a16="http://schemas.microsoft.com/office/drawing/2014/main" id="{97D4599C-470F-4937-8BD1-969C6BE144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32592" y="4726289"/>
                <a:ext cx="80260" cy="208782"/>
              </a:xfrm>
              <a:prstGeom prst="straightConnector1">
                <a:avLst/>
              </a:prstGeom>
              <a:ln w="19050">
                <a:solidFill>
                  <a:schemeClr val="tx2"/>
                </a:solidFill>
                <a:headEnd type="oval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553265BA-4B75-438C-8FCB-D2B26C181B41}"/>
                </a:ext>
              </a:extLst>
            </p:cNvPr>
            <p:cNvGrpSpPr/>
            <p:nvPr/>
          </p:nvGrpSpPr>
          <p:grpSpPr>
            <a:xfrm>
              <a:off x="5736502" y="4018220"/>
              <a:ext cx="2122489" cy="318528"/>
              <a:chOff x="5385722" y="4741093"/>
              <a:chExt cx="2122489" cy="318528"/>
            </a:xfrm>
          </p:grpSpPr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4D367917-C31B-4344-B9B2-A59135F6B13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385722" y="4747270"/>
                <a:ext cx="1999880" cy="1053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61">
                <a:extLst>
                  <a:ext uri="{FF2B5EF4-FFF2-40B4-BE49-F238E27FC236}">
                    <a16:creationId xmlns:a16="http://schemas.microsoft.com/office/drawing/2014/main" id="{FE09F0BC-5417-460C-A4B2-37E32017E625}"/>
                  </a:ext>
                </a:extLst>
              </p:cNvPr>
              <p:cNvCxnSpPr/>
              <p:nvPr/>
            </p:nvCxnSpPr>
            <p:spPr>
              <a:xfrm>
                <a:off x="5589163" y="4745749"/>
                <a:ext cx="122609" cy="313872"/>
              </a:xfrm>
              <a:prstGeom prst="straightConnector1">
                <a:avLst/>
              </a:prstGeom>
              <a:ln w="19050">
                <a:solidFill>
                  <a:schemeClr val="tx2"/>
                </a:solidFill>
                <a:headEnd type="oval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Arrow Connector 62">
                <a:extLst>
                  <a:ext uri="{FF2B5EF4-FFF2-40B4-BE49-F238E27FC236}">
                    <a16:creationId xmlns:a16="http://schemas.microsoft.com/office/drawing/2014/main" id="{7801F88A-56FF-4058-B9B1-16538172B468}"/>
                  </a:ext>
                </a:extLst>
              </p:cNvPr>
              <p:cNvCxnSpPr/>
              <p:nvPr/>
            </p:nvCxnSpPr>
            <p:spPr>
              <a:xfrm>
                <a:off x="7385602" y="4741093"/>
                <a:ext cx="122609" cy="313872"/>
              </a:xfrm>
              <a:prstGeom prst="straightConnector1">
                <a:avLst/>
              </a:prstGeom>
              <a:ln w="19050">
                <a:solidFill>
                  <a:schemeClr val="tx2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Arrow Connector 63">
                <a:extLst>
                  <a:ext uri="{FF2B5EF4-FFF2-40B4-BE49-F238E27FC236}">
                    <a16:creationId xmlns:a16="http://schemas.microsoft.com/office/drawing/2014/main" id="{24AC67D2-20C7-4AA1-B8EA-67F7078C436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10477" y="4745747"/>
                <a:ext cx="80260" cy="208782"/>
              </a:xfrm>
              <a:prstGeom prst="straightConnector1">
                <a:avLst/>
              </a:prstGeom>
              <a:ln w="19050">
                <a:solidFill>
                  <a:schemeClr val="tx2"/>
                </a:solidFill>
                <a:headEnd type="oval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Arrow Connector 64">
                <a:extLst>
                  <a:ext uri="{FF2B5EF4-FFF2-40B4-BE49-F238E27FC236}">
                    <a16:creationId xmlns:a16="http://schemas.microsoft.com/office/drawing/2014/main" id="{E65AE5FE-B5C4-43B4-859C-ECFB148619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54626" y="4748323"/>
                <a:ext cx="80260" cy="208782"/>
              </a:xfrm>
              <a:prstGeom prst="straightConnector1">
                <a:avLst/>
              </a:prstGeom>
              <a:ln w="19050">
                <a:solidFill>
                  <a:schemeClr val="tx2"/>
                </a:solidFill>
                <a:headEnd type="oval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3AD100DB-465B-4EA1-A1DA-958E52B07597}"/>
                </a:ext>
              </a:extLst>
            </p:cNvPr>
            <p:cNvSpPr txBox="1"/>
            <p:nvPr/>
          </p:nvSpPr>
          <p:spPr>
            <a:xfrm>
              <a:off x="3111764" y="5253844"/>
              <a:ext cx="2703262" cy="5931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050" b="1" dirty="0"/>
                <a:t>Ideal polarization-mismatched </a:t>
              </a:r>
              <a:br>
                <a:rPr lang="en-US" sz="1050" b="1" dirty="0"/>
              </a:br>
              <a:r>
                <a:rPr lang="en-US" sz="1050" b="1" dirty="0"/>
                <a:t>Rx </a:t>
              </a:r>
              <a:r>
                <a:rPr lang="en-US" sz="1050" b="1" kern="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</a:t>
              </a:r>
              <a:r>
                <a:rPr lang="en-US" sz="1050" b="1" kern="0" baseline="-25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j≠i </a:t>
              </a:r>
              <a:r>
                <a:rPr lang="en-US" sz="1050" b="1" dirty="0"/>
                <a:t>symbols propagate 0.0000x</a:t>
              </a:r>
            </a:p>
            <a:p>
              <a:pPr algn="ctr">
                <a:buNone/>
              </a:pPr>
              <a:r>
                <a:rPr lang="en-US" sz="1050" b="1" dirty="0"/>
                <a:t>r</a:t>
              </a:r>
              <a:r>
                <a:rPr lang="en-US" sz="1050" b="1" baseline="-25000" dirty="0"/>
                <a:t>ij</a:t>
              </a:r>
              <a:r>
                <a:rPr lang="en-US" sz="1050" b="1" dirty="0"/>
                <a:t> = 0.5000</a:t>
              </a:r>
            </a:p>
          </p:txBody>
        </p: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CA8DA789-8CCE-4551-A392-770890B54B6C}"/>
                </a:ext>
              </a:extLst>
            </p:cNvPr>
            <p:cNvGrpSpPr/>
            <p:nvPr/>
          </p:nvGrpSpPr>
          <p:grpSpPr>
            <a:xfrm>
              <a:off x="3281008" y="4686969"/>
              <a:ext cx="1720214" cy="468485"/>
              <a:chOff x="1152733" y="5396830"/>
              <a:chExt cx="1720214" cy="468485"/>
            </a:xfrm>
          </p:grpSpPr>
          <p:grpSp>
            <p:nvGrpSpPr>
              <p:cNvPr id="68" name="Group 67">
                <a:extLst>
                  <a:ext uri="{FF2B5EF4-FFF2-40B4-BE49-F238E27FC236}">
                    <a16:creationId xmlns:a16="http://schemas.microsoft.com/office/drawing/2014/main" id="{EFFEA4D3-CC68-4D42-96A9-95A6C87AA1AF}"/>
                  </a:ext>
                </a:extLst>
              </p:cNvPr>
              <p:cNvGrpSpPr/>
              <p:nvPr/>
            </p:nvGrpSpPr>
            <p:grpSpPr>
              <a:xfrm flipV="1">
                <a:off x="1152733" y="5400149"/>
                <a:ext cx="1576399" cy="465166"/>
                <a:chOff x="5362764" y="4739698"/>
                <a:chExt cx="1576399" cy="392102"/>
              </a:xfrm>
            </p:grpSpPr>
            <p:cxnSp>
              <p:nvCxnSpPr>
                <p:cNvPr id="72" name="Straight Connector 71">
                  <a:extLst>
                    <a:ext uri="{FF2B5EF4-FFF2-40B4-BE49-F238E27FC236}">
                      <a16:creationId xmlns:a16="http://schemas.microsoft.com/office/drawing/2014/main" id="{96653198-4061-4847-AFDB-A6D5B83752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362764" y="4739698"/>
                  <a:ext cx="1576399" cy="0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Arrow Connector 72">
                  <a:extLst>
                    <a:ext uri="{FF2B5EF4-FFF2-40B4-BE49-F238E27FC236}">
                      <a16:creationId xmlns:a16="http://schemas.microsoft.com/office/drawing/2014/main" id="{94567F98-E534-4952-B30C-F4DC7539FB1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601572" y="4741719"/>
                  <a:ext cx="151608" cy="390081"/>
                </a:xfrm>
                <a:prstGeom prst="straightConnector1">
                  <a:avLst/>
                </a:prstGeom>
                <a:ln w="19050">
                  <a:solidFill>
                    <a:schemeClr val="tx2"/>
                  </a:solidFill>
                  <a:headEnd type="oval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9DE55757-3943-4DFE-896F-00749F5541B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183513" y="5398823"/>
                <a:ext cx="151608" cy="462768"/>
              </a:xfrm>
              <a:prstGeom prst="straightConnector1">
                <a:avLst/>
              </a:prstGeom>
              <a:ln w="19050">
                <a:solidFill>
                  <a:schemeClr val="tx2"/>
                </a:solidFill>
                <a:headEnd type="oval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Arrow Connector 69">
                <a:extLst>
                  <a:ext uri="{FF2B5EF4-FFF2-40B4-BE49-F238E27FC236}">
                    <a16:creationId xmlns:a16="http://schemas.microsoft.com/office/drawing/2014/main" id="{BD9F4DE4-8BC6-430B-8C15-FFAF278C88F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96118" y="5398739"/>
                <a:ext cx="151608" cy="462768"/>
              </a:xfrm>
              <a:prstGeom prst="straightConnector1">
                <a:avLst/>
              </a:prstGeom>
              <a:ln w="19050">
                <a:solidFill>
                  <a:schemeClr val="tx2"/>
                </a:solidFill>
                <a:headEnd type="oval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>
                <a:extLst>
                  <a:ext uri="{FF2B5EF4-FFF2-40B4-BE49-F238E27FC236}">
                    <a16:creationId xmlns:a16="http://schemas.microsoft.com/office/drawing/2014/main" id="{971CEBFE-0796-41E4-AA03-1348B42FA6A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21339" y="5396830"/>
                <a:ext cx="151608" cy="462768"/>
              </a:xfrm>
              <a:prstGeom prst="straightConnector1">
                <a:avLst/>
              </a:prstGeom>
              <a:ln w="19050">
                <a:solidFill>
                  <a:schemeClr val="tx2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B020EC65-A862-402A-A029-A4F9AE8892D1}"/>
                </a:ext>
              </a:extLst>
            </p:cNvPr>
            <p:cNvSpPr txBox="1"/>
            <p:nvPr/>
          </p:nvSpPr>
          <p:spPr>
            <a:xfrm>
              <a:off x="5547137" y="5262292"/>
              <a:ext cx="2618603" cy="588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050" b="1" dirty="0"/>
                <a:t>6 GHz polarization-mismatched Rx </a:t>
              </a:r>
              <a:r>
                <a:rPr lang="en-US" sz="1050" b="1" kern="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</a:t>
              </a:r>
              <a:r>
                <a:rPr lang="en-US" sz="1050" b="1" kern="0" baseline="-25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j≠i </a:t>
              </a:r>
              <a:r>
                <a:rPr lang="en-US" sz="1050" b="1" dirty="0"/>
                <a:t>symbols propagate 0.0032x</a:t>
              </a:r>
            </a:p>
            <a:p>
              <a:pPr algn="ctr">
                <a:buNone/>
              </a:pPr>
              <a:r>
                <a:rPr lang="en-US" sz="1050" b="1" dirty="0"/>
                <a:t>r</a:t>
              </a:r>
              <a:r>
                <a:rPr lang="en-US" sz="1050" b="1" baseline="-25000" dirty="0"/>
                <a:t>ij</a:t>
              </a:r>
              <a:r>
                <a:rPr lang="en-US" sz="1050" b="1" dirty="0"/>
                <a:t> = 0.5016</a:t>
              </a:r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5CAFCFDA-06D8-4AE5-A3CC-20AB4BE260B2}"/>
                </a:ext>
              </a:extLst>
            </p:cNvPr>
            <p:cNvGrpSpPr/>
            <p:nvPr/>
          </p:nvGrpSpPr>
          <p:grpSpPr>
            <a:xfrm>
              <a:off x="6162418" y="4699147"/>
              <a:ext cx="1945015" cy="472452"/>
              <a:chOff x="1380524" y="5389139"/>
              <a:chExt cx="1945015" cy="472452"/>
            </a:xfrm>
          </p:grpSpPr>
          <p:grpSp>
            <p:nvGrpSpPr>
              <p:cNvPr id="76" name="Group 75">
                <a:extLst>
                  <a:ext uri="{FF2B5EF4-FFF2-40B4-BE49-F238E27FC236}">
                    <a16:creationId xmlns:a16="http://schemas.microsoft.com/office/drawing/2014/main" id="{034FCCB6-CD17-4B4B-AB55-BE47EE725673}"/>
                  </a:ext>
                </a:extLst>
              </p:cNvPr>
              <p:cNvGrpSpPr/>
              <p:nvPr/>
            </p:nvGrpSpPr>
            <p:grpSpPr>
              <a:xfrm flipV="1">
                <a:off x="1380524" y="5389139"/>
                <a:ext cx="1945015" cy="465672"/>
                <a:chOff x="5590555" y="4748558"/>
                <a:chExt cx="1945015" cy="392529"/>
              </a:xfrm>
            </p:grpSpPr>
            <p:cxnSp>
              <p:nvCxnSpPr>
                <p:cNvPr id="80" name="Straight Connector 79">
                  <a:extLst>
                    <a:ext uri="{FF2B5EF4-FFF2-40B4-BE49-F238E27FC236}">
                      <a16:creationId xmlns:a16="http://schemas.microsoft.com/office/drawing/2014/main" id="{02A3511E-CF2B-4FB6-9986-BA06DFEC69C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590555" y="4748558"/>
                  <a:ext cx="1945015" cy="0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Arrow Connector 80">
                  <a:extLst>
                    <a:ext uri="{FF2B5EF4-FFF2-40B4-BE49-F238E27FC236}">
                      <a16:creationId xmlns:a16="http://schemas.microsoft.com/office/drawing/2014/main" id="{F4159180-4737-4180-A8A8-EA230810929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601572" y="4751006"/>
                  <a:ext cx="151608" cy="390081"/>
                </a:xfrm>
                <a:prstGeom prst="straightConnector1">
                  <a:avLst/>
                </a:prstGeom>
                <a:ln w="19050">
                  <a:solidFill>
                    <a:schemeClr val="tx2"/>
                  </a:solidFill>
                  <a:headEnd type="non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7" name="Straight Arrow Connector 76">
                <a:extLst>
                  <a:ext uri="{FF2B5EF4-FFF2-40B4-BE49-F238E27FC236}">
                    <a16:creationId xmlns:a16="http://schemas.microsoft.com/office/drawing/2014/main" id="{ABE9A65C-FB23-4141-86BF-264AA515053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183513" y="5398823"/>
                <a:ext cx="151608" cy="462768"/>
              </a:xfrm>
              <a:prstGeom prst="straightConnector1">
                <a:avLst/>
              </a:prstGeom>
              <a:ln w="19050">
                <a:solidFill>
                  <a:schemeClr val="tx2"/>
                </a:solidFill>
                <a:headEnd type="oval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Arrow Connector 77">
                <a:extLst>
                  <a:ext uri="{FF2B5EF4-FFF2-40B4-BE49-F238E27FC236}">
                    <a16:creationId xmlns:a16="http://schemas.microsoft.com/office/drawing/2014/main" id="{E1C92F25-0A9C-46FA-877B-FC5F0A4C6BB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96118" y="5398739"/>
                <a:ext cx="151608" cy="462768"/>
              </a:xfrm>
              <a:prstGeom prst="straightConnector1">
                <a:avLst/>
              </a:prstGeom>
              <a:ln w="19050">
                <a:solidFill>
                  <a:schemeClr val="tx2"/>
                </a:solidFill>
                <a:headEnd type="oval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Arrow Connector 78">
                <a:extLst>
                  <a:ext uri="{FF2B5EF4-FFF2-40B4-BE49-F238E27FC236}">
                    <a16:creationId xmlns:a16="http://schemas.microsoft.com/office/drawing/2014/main" id="{74183CE2-689F-45FE-96C3-8887CD6371D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09698" y="5396611"/>
                <a:ext cx="151608" cy="462768"/>
              </a:xfrm>
              <a:prstGeom prst="straightConnector1">
                <a:avLst/>
              </a:prstGeom>
              <a:ln w="19050">
                <a:solidFill>
                  <a:schemeClr val="tx2"/>
                </a:solidFill>
                <a:headEnd type="oval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551FC86F-5298-417D-9223-EEA0BB211BE8}"/>
                </a:ext>
              </a:extLst>
            </p:cNvPr>
            <p:cNvGrpSpPr/>
            <p:nvPr/>
          </p:nvGrpSpPr>
          <p:grpSpPr>
            <a:xfrm>
              <a:off x="198714" y="4293692"/>
              <a:ext cx="2059003" cy="671273"/>
              <a:chOff x="3453430" y="914400"/>
              <a:chExt cx="2059003" cy="671273"/>
            </a:xfrm>
          </p:grpSpPr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C2ECFEEB-CCF0-4AF6-9920-B7AAA1DAA847}"/>
                  </a:ext>
                </a:extLst>
              </p:cNvPr>
              <p:cNvGrpSpPr/>
              <p:nvPr/>
            </p:nvGrpSpPr>
            <p:grpSpPr>
              <a:xfrm flipH="1">
                <a:off x="5267214" y="1105936"/>
                <a:ext cx="245219" cy="299216"/>
                <a:chOff x="5131995" y="779173"/>
                <a:chExt cx="211979" cy="451616"/>
              </a:xfrm>
              <a:solidFill>
                <a:schemeClr val="accent6">
                  <a:lumMod val="60000"/>
                  <a:lumOff val="40000"/>
                </a:schemeClr>
              </a:solidFill>
            </p:grpSpPr>
            <p:sp>
              <p:nvSpPr>
                <p:cNvPr id="105" name="Trapezoid 104">
                  <a:extLst>
                    <a:ext uri="{FF2B5EF4-FFF2-40B4-BE49-F238E27FC236}">
                      <a16:creationId xmlns:a16="http://schemas.microsoft.com/office/drawing/2014/main" id="{15A0AFF2-5EEA-4DD8-B9E8-7B0CA1C97DB2}"/>
                    </a:ext>
                  </a:extLst>
                </p:cNvPr>
                <p:cNvSpPr/>
                <p:nvPr/>
              </p:nvSpPr>
              <p:spPr>
                <a:xfrm>
                  <a:off x="5131996" y="779173"/>
                  <a:ext cx="211978" cy="225110"/>
                </a:xfrm>
                <a:prstGeom prst="trapezoid">
                  <a:avLst>
                    <a:gd name="adj" fmla="val 5972"/>
                  </a:avLst>
                </a:prstGeom>
                <a:grp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Trapezoid 105">
                  <a:extLst>
                    <a:ext uri="{FF2B5EF4-FFF2-40B4-BE49-F238E27FC236}">
                      <a16:creationId xmlns:a16="http://schemas.microsoft.com/office/drawing/2014/main" id="{95B13540-9E31-4666-B5C9-9F5EBC6443CD}"/>
                    </a:ext>
                  </a:extLst>
                </p:cNvPr>
                <p:cNvSpPr/>
                <p:nvPr/>
              </p:nvSpPr>
              <p:spPr>
                <a:xfrm rot="10800000">
                  <a:off x="5131995" y="1005679"/>
                  <a:ext cx="211978" cy="225110"/>
                </a:xfrm>
                <a:prstGeom prst="trapezoid">
                  <a:avLst>
                    <a:gd name="adj" fmla="val 5972"/>
                  </a:avLst>
                </a:prstGeom>
                <a:grp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4" name="Group 83">
                <a:extLst>
                  <a:ext uri="{FF2B5EF4-FFF2-40B4-BE49-F238E27FC236}">
                    <a16:creationId xmlns:a16="http://schemas.microsoft.com/office/drawing/2014/main" id="{3F390CEF-904C-4ADF-BEC1-9977EDAF9FFC}"/>
                  </a:ext>
                </a:extLst>
              </p:cNvPr>
              <p:cNvGrpSpPr/>
              <p:nvPr/>
            </p:nvGrpSpPr>
            <p:grpSpPr>
              <a:xfrm flipH="1">
                <a:off x="4481140" y="1100397"/>
                <a:ext cx="245219" cy="299216"/>
                <a:chOff x="5131995" y="779173"/>
                <a:chExt cx="211979" cy="451616"/>
              </a:xfrm>
              <a:solidFill>
                <a:schemeClr val="accent6">
                  <a:lumMod val="60000"/>
                  <a:lumOff val="40000"/>
                </a:schemeClr>
              </a:solidFill>
            </p:grpSpPr>
            <p:sp>
              <p:nvSpPr>
                <p:cNvPr id="103" name="Trapezoid 102">
                  <a:extLst>
                    <a:ext uri="{FF2B5EF4-FFF2-40B4-BE49-F238E27FC236}">
                      <a16:creationId xmlns:a16="http://schemas.microsoft.com/office/drawing/2014/main" id="{FE247DF5-9D62-4EB7-BC79-04D5F50BDB71}"/>
                    </a:ext>
                  </a:extLst>
                </p:cNvPr>
                <p:cNvSpPr/>
                <p:nvPr/>
              </p:nvSpPr>
              <p:spPr>
                <a:xfrm>
                  <a:off x="5131996" y="779173"/>
                  <a:ext cx="211978" cy="225110"/>
                </a:xfrm>
                <a:prstGeom prst="trapezoid">
                  <a:avLst>
                    <a:gd name="adj" fmla="val 5972"/>
                  </a:avLst>
                </a:prstGeom>
                <a:grp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Trapezoid 103">
                  <a:extLst>
                    <a:ext uri="{FF2B5EF4-FFF2-40B4-BE49-F238E27FC236}">
                      <a16:creationId xmlns:a16="http://schemas.microsoft.com/office/drawing/2014/main" id="{29E633C4-C4BE-4619-9168-7F7A825142FB}"/>
                    </a:ext>
                  </a:extLst>
                </p:cNvPr>
                <p:cNvSpPr/>
                <p:nvPr/>
              </p:nvSpPr>
              <p:spPr>
                <a:xfrm rot="10800000">
                  <a:off x="5131995" y="1005679"/>
                  <a:ext cx="211978" cy="225110"/>
                </a:xfrm>
                <a:prstGeom prst="trapezoid">
                  <a:avLst>
                    <a:gd name="adj" fmla="val 5972"/>
                  </a:avLst>
                </a:prstGeom>
                <a:grp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56843CB5-4D78-4F30-BBD0-D722E8ED595E}"/>
                  </a:ext>
                </a:extLst>
              </p:cNvPr>
              <p:cNvGrpSpPr/>
              <p:nvPr/>
            </p:nvGrpSpPr>
            <p:grpSpPr>
              <a:xfrm flipH="1">
                <a:off x="3710356" y="1092886"/>
                <a:ext cx="245219" cy="299216"/>
                <a:chOff x="5131995" y="779173"/>
                <a:chExt cx="211979" cy="451616"/>
              </a:xfrm>
              <a:solidFill>
                <a:schemeClr val="accent6">
                  <a:lumMod val="60000"/>
                  <a:lumOff val="40000"/>
                </a:schemeClr>
              </a:solidFill>
            </p:grpSpPr>
            <p:sp>
              <p:nvSpPr>
                <p:cNvPr id="101" name="Trapezoid 100">
                  <a:extLst>
                    <a:ext uri="{FF2B5EF4-FFF2-40B4-BE49-F238E27FC236}">
                      <a16:creationId xmlns:a16="http://schemas.microsoft.com/office/drawing/2014/main" id="{336C5F79-F267-47F3-983D-48AE4C32709E}"/>
                    </a:ext>
                  </a:extLst>
                </p:cNvPr>
                <p:cNvSpPr/>
                <p:nvPr/>
              </p:nvSpPr>
              <p:spPr>
                <a:xfrm>
                  <a:off x="5131996" y="779173"/>
                  <a:ext cx="211978" cy="225110"/>
                </a:xfrm>
                <a:prstGeom prst="trapezoid">
                  <a:avLst>
                    <a:gd name="adj" fmla="val 5972"/>
                  </a:avLst>
                </a:prstGeom>
                <a:grp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Trapezoid 101">
                  <a:extLst>
                    <a:ext uri="{FF2B5EF4-FFF2-40B4-BE49-F238E27FC236}">
                      <a16:creationId xmlns:a16="http://schemas.microsoft.com/office/drawing/2014/main" id="{3CDCB61A-F0FB-489E-8688-F28108C04298}"/>
                    </a:ext>
                  </a:extLst>
                </p:cNvPr>
                <p:cNvSpPr/>
                <p:nvPr/>
              </p:nvSpPr>
              <p:spPr>
                <a:xfrm rot="10800000">
                  <a:off x="5131995" y="1005679"/>
                  <a:ext cx="211978" cy="225110"/>
                </a:xfrm>
                <a:prstGeom prst="trapezoid">
                  <a:avLst>
                    <a:gd name="adj" fmla="val 5972"/>
                  </a:avLst>
                </a:prstGeom>
                <a:grp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6" name="Group 85">
                <a:extLst>
                  <a:ext uri="{FF2B5EF4-FFF2-40B4-BE49-F238E27FC236}">
                    <a16:creationId xmlns:a16="http://schemas.microsoft.com/office/drawing/2014/main" id="{E37AC81B-A07C-410D-A8A7-5132D949B30B}"/>
                  </a:ext>
                </a:extLst>
              </p:cNvPr>
              <p:cNvGrpSpPr/>
              <p:nvPr/>
            </p:nvGrpSpPr>
            <p:grpSpPr>
              <a:xfrm flipH="1">
                <a:off x="4741575" y="927450"/>
                <a:ext cx="245219" cy="658223"/>
                <a:chOff x="5131995" y="779173"/>
                <a:chExt cx="211979" cy="451616"/>
              </a:xfrm>
              <a:solidFill>
                <a:schemeClr val="accent6">
                  <a:lumMod val="60000"/>
                  <a:lumOff val="40000"/>
                </a:schemeClr>
              </a:solidFill>
            </p:grpSpPr>
            <p:sp>
              <p:nvSpPr>
                <p:cNvPr id="99" name="Trapezoid 98">
                  <a:extLst>
                    <a:ext uri="{FF2B5EF4-FFF2-40B4-BE49-F238E27FC236}">
                      <a16:creationId xmlns:a16="http://schemas.microsoft.com/office/drawing/2014/main" id="{4A0F2DF7-1A0B-429E-A8A1-EC373FBB4BE7}"/>
                    </a:ext>
                  </a:extLst>
                </p:cNvPr>
                <p:cNvSpPr/>
                <p:nvPr/>
              </p:nvSpPr>
              <p:spPr>
                <a:xfrm>
                  <a:off x="5131996" y="779173"/>
                  <a:ext cx="211978" cy="225110"/>
                </a:xfrm>
                <a:prstGeom prst="trapezoid">
                  <a:avLst>
                    <a:gd name="adj" fmla="val 5972"/>
                  </a:avLst>
                </a:prstGeom>
                <a:grp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" name="Trapezoid 99">
                  <a:extLst>
                    <a:ext uri="{FF2B5EF4-FFF2-40B4-BE49-F238E27FC236}">
                      <a16:creationId xmlns:a16="http://schemas.microsoft.com/office/drawing/2014/main" id="{360E6F6E-BD88-4352-B0F0-49B131BB71BF}"/>
                    </a:ext>
                  </a:extLst>
                </p:cNvPr>
                <p:cNvSpPr/>
                <p:nvPr/>
              </p:nvSpPr>
              <p:spPr>
                <a:xfrm rot="10800000">
                  <a:off x="5131995" y="1005679"/>
                  <a:ext cx="211978" cy="225110"/>
                </a:xfrm>
                <a:prstGeom prst="trapezoid">
                  <a:avLst>
                    <a:gd name="adj" fmla="val 5972"/>
                  </a:avLst>
                </a:prstGeom>
                <a:grp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7" name="Group 86">
                <a:extLst>
                  <a:ext uri="{FF2B5EF4-FFF2-40B4-BE49-F238E27FC236}">
                    <a16:creationId xmlns:a16="http://schemas.microsoft.com/office/drawing/2014/main" id="{5DFB7703-7771-44AA-AD58-2CA867B8696E}"/>
                  </a:ext>
                </a:extLst>
              </p:cNvPr>
              <p:cNvGrpSpPr/>
              <p:nvPr/>
            </p:nvGrpSpPr>
            <p:grpSpPr>
              <a:xfrm flipH="1">
                <a:off x="3967283" y="914400"/>
                <a:ext cx="245219" cy="658223"/>
                <a:chOff x="5131995" y="779173"/>
                <a:chExt cx="211979" cy="451616"/>
              </a:xfrm>
              <a:solidFill>
                <a:schemeClr val="accent6">
                  <a:lumMod val="60000"/>
                  <a:lumOff val="40000"/>
                </a:schemeClr>
              </a:solidFill>
            </p:grpSpPr>
            <p:sp>
              <p:nvSpPr>
                <p:cNvPr id="97" name="Trapezoid 96">
                  <a:extLst>
                    <a:ext uri="{FF2B5EF4-FFF2-40B4-BE49-F238E27FC236}">
                      <a16:creationId xmlns:a16="http://schemas.microsoft.com/office/drawing/2014/main" id="{DF4F5E0D-2F2C-4135-9FAB-FDAC413665FE}"/>
                    </a:ext>
                  </a:extLst>
                </p:cNvPr>
                <p:cNvSpPr/>
                <p:nvPr/>
              </p:nvSpPr>
              <p:spPr>
                <a:xfrm>
                  <a:off x="5131996" y="779173"/>
                  <a:ext cx="211978" cy="225110"/>
                </a:xfrm>
                <a:prstGeom prst="trapezoid">
                  <a:avLst>
                    <a:gd name="adj" fmla="val 5972"/>
                  </a:avLst>
                </a:prstGeom>
                <a:grp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" name="Trapezoid 97">
                  <a:extLst>
                    <a:ext uri="{FF2B5EF4-FFF2-40B4-BE49-F238E27FC236}">
                      <a16:creationId xmlns:a16="http://schemas.microsoft.com/office/drawing/2014/main" id="{54A77F20-7A29-4993-ADA8-BBB9BE67BF24}"/>
                    </a:ext>
                  </a:extLst>
                </p:cNvPr>
                <p:cNvSpPr/>
                <p:nvPr/>
              </p:nvSpPr>
              <p:spPr>
                <a:xfrm rot="10800000">
                  <a:off x="5131995" y="1005679"/>
                  <a:ext cx="211978" cy="225110"/>
                </a:xfrm>
                <a:prstGeom prst="trapezoid">
                  <a:avLst>
                    <a:gd name="adj" fmla="val 5972"/>
                  </a:avLst>
                </a:prstGeom>
                <a:grp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5CD3E5E6-CBB2-44F9-8175-670298C4F277}"/>
                  </a:ext>
                </a:extLst>
              </p:cNvPr>
              <p:cNvGrpSpPr/>
              <p:nvPr/>
            </p:nvGrpSpPr>
            <p:grpSpPr>
              <a:xfrm flipH="1">
                <a:off x="5002012" y="1031914"/>
                <a:ext cx="245219" cy="451616"/>
                <a:chOff x="5131995" y="779173"/>
                <a:chExt cx="211979" cy="451616"/>
              </a:xfrm>
              <a:solidFill>
                <a:schemeClr val="accent6">
                  <a:lumMod val="60000"/>
                  <a:lumOff val="40000"/>
                </a:schemeClr>
              </a:solidFill>
            </p:grpSpPr>
            <p:sp>
              <p:nvSpPr>
                <p:cNvPr id="95" name="Trapezoid 94">
                  <a:extLst>
                    <a:ext uri="{FF2B5EF4-FFF2-40B4-BE49-F238E27FC236}">
                      <a16:creationId xmlns:a16="http://schemas.microsoft.com/office/drawing/2014/main" id="{25D3A966-1E79-48A4-A1B1-A0A81B1158DB}"/>
                    </a:ext>
                  </a:extLst>
                </p:cNvPr>
                <p:cNvSpPr/>
                <p:nvPr/>
              </p:nvSpPr>
              <p:spPr>
                <a:xfrm>
                  <a:off x="5131996" y="779173"/>
                  <a:ext cx="211978" cy="225110"/>
                </a:xfrm>
                <a:prstGeom prst="trapezoid">
                  <a:avLst>
                    <a:gd name="adj" fmla="val 5972"/>
                  </a:avLst>
                </a:prstGeom>
                <a:grp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Trapezoid 95">
                  <a:extLst>
                    <a:ext uri="{FF2B5EF4-FFF2-40B4-BE49-F238E27FC236}">
                      <a16:creationId xmlns:a16="http://schemas.microsoft.com/office/drawing/2014/main" id="{2E46682B-C70C-4B46-837D-A3D723E5C5C4}"/>
                    </a:ext>
                  </a:extLst>
                </p:cNvPr>
                <p:cNvSpPr/>
                <p:nvPr/>
              </p:nvSpPr>
              <p:spPr>
                <a:xfrm rot="10800000">
                  <a:off x="5131995" y="1005679"/>
                  <a:ext cx="211978" cy="225110"/>
                </a:xfrm>
                <a:prstGeom prst="trapezoid">
                  <a:avLst>
                    <a:gd name="adj" fmla="val 5972"/>
                  </a:avLst>
                </a:prstGeom>
                <a:grp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74A08C7D-3503-4DF2-8C33-65A946D2565D}"/>
                  </a:ext>
                </a:extLst>
              </p:cNvPr>
              <p:cNvGrpSpPr/>
              <p:nvPr/>
            </p:nvGrpSpPr>
            <p:grpSpPr>
              <a:xfrm flipH="1">
                <a:off x="4224211" y="1018402"/>
                <a:ext cx="245219" cy="451616"/>
                <a:chOff x="5131995" y="779173"/>
                <a:chExt cx="211979" cy="451616"/>
              </a:xfrm>
              <a:solidFill>
                <a:schemeClr val="accent6">
                  <a:lumMod val="60000"/>
                  <a:lumOff val="40000"/>
                </a:schemeClr>
              </a:solidFill>
            </p:grpSpPr>
            <p:sp>
              <p:nvSpPr>
                <p:cNvPr id="93" name="Trapezoid 92">
                  <a:extLst>
                    <a:ext uri="{FF2B5EF4-FFF2-40B4-BE49-F238E27FC236}">
                      <a16:creationId xmlns:a16="http://schemas.microsoft.com/office/drawing/2014/main" id="{4E7CDDFB-7829-4AB3-AE0A-08EC9319792E}"/>
                    </a:ext>
                  </a:extLst>
                </p:cNvPr>
                <p:cNvSpPr/>
                <p:nvPr/>
              </p:nvSpPr>
              <p:spPr>
                <a:xfrm>
                  <a:off x="5131996" y="779173"/>
                  <a:ext cx="211978" cy="225110"/>
                </a:xfrm>
                <a:prstGeom prst="trapezoid">
                  <a:avLst>
                    <a:gd name="adj" fmla="val 5972"/>
                  </a:avLst>
                </a:prstGeom>
                <a:grp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" name="Trapezoid 93">
                  <a:extLst>
                    <a:ext uri="{FF2B5EF4-FFF2-40B4-BE49-F238E27FC236}">
                      <a16:creationId xmlns:a16="http://schemas.microsoft.com/office/drawing/2014/main" id="{29604108-8B16-4888-8F82-26FF5ADBFDA7}"/>
                    </a:ext>
                  </a:extLst>
                </p:cNvPr>
                <p:cNvSpPr/>
                <p:nvPr/>
              </p:nvSpPr>
              <p:spPr>
                <a:xfrm rot="10800000">
                  <a:off x="5131995" y="1005679"/>
                  <a:ext cx="211978" cy="225110"/>
                </a:xfrm>
                <a:prstGeom prst="trapezoid">
                  <a:avLst>
                    <a:gd name="adj" fmla="val 5972"/>
                  </a:avLst>
                </a:prstGeom>
                <a:grp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0" name="Group 89">
                <a:extLst>
                  <a:ext uri="{FF2B5EF4-FFF2-40B4-BE49-F238E27FC236}">
                    <a16:creationId xmlns:a16="http://schemas.microsoft.com/office/drawing/2014/main" id="{E8A4E463-552C-4191-8F2D-C6920C8AEA77}"/>
                  </a:ext>
                </a:extLst>
              </p:cNvPr>
              <p:cNvGrpSpPr/>
              <p:nvPr/>
            </p:nvGrpSpPr>
            <p:grpSpPr>
              <a:xfrm flipH="1">
                <a:off x="3453430" y="1016224"/>
                <a:ext cx="245219" cy="451616"/>
                <a:chOff x="5131995" y="779173"/>
                <a:chExt cx="211979" cy="451616"/>
              </a:xfrm>
              <a:solidFill>
                <a:schemeClr val="accent6">
                  <a:lumMod val="60000"/>
                  <a:lumOff val="40000"/>
                </a:schemeClr>
              </a:solidFill>
            </p:grpSpPr>
            <p:sp>
              <p:nvSpPr>
                <p:cNvPr id="91" name="Trapezoid 90">
                  <a:extLst>
                    <a:ext uri="{FF2B5EF4-FFF2-40B4-BE49-F238E27FC236}">
                      <a16:creationId xmlns:a16="http://schemas.microsoft.com/office/drawing/2014/main" id="{46D697AE-4FBC-47AA-A78D-140CFAC1CB5F}"/>
                    </a:ext>
                  </a:extLst>
                </p:cNvPr>
                <p:cNvSpPr/>
                <p:nvPr/>
              </p:nvSpPr>
              <p:spPr>
                <a:xfrm>
                  <a:off x="5131996" y="779173"/>
                  <a:ext cx="211978" cy="225110"/>
                </a:xfrm>
                <a:prstGeom prst="trapezoid">
                  <a:avLst>
                    <a:gd name="adj" fmla="val 5972"/>
                  </a:avLst>
                </a:prstGeom>
                <a:grp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Trapezoid 91">
                  <a:extLst>
                    <a:ext uri="{FF2B5EF4-FFF2-40B4-BE49-F238E27FC236}">
                      <a16:creationId xmlns:a16="http://schemas.microsoft.com/office/drawing/2014/main" id="{CD9E3176-7613-4029-98B3-A614ED61A398}"/>
                    </a:ext>
                  </a:extLst>
                </p:cNvPr>
                <p:cNvSpPr/>
                <p:nvPr/>
              </p:nvSpPr>
              <p:spPr>
                <a:xfrm rot="10800000">
                  <a:off x="5131995" y="1005679"/>
                  <a:ext cx="211978" cy="225110"/>
                </a:xfrm>
                <a:prstGeom prst="trapezoid">
                  <a:avLst>
                    <a:gd name="adj" fmla="val 5972"/>
                  </a:avLst>
                </a:prstGeom>
                <a:grp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7A633D9C-ED85-42BE-8350-B8526AAABB91}"/>
                </a:ext>
              </a:extLst>
            </p:cNvPr>
            <p:cNvSpPr txBox="1"/>
            <p:nvPr/>
          </p:nvSpPr>
          <p:spPr>
            <a:xfrm>
              <a:off x="655694" y="3693418"/>
              <a:ext cx="1118037" cy="2565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buNone/>
              </a:pPr>
              <a:r>
                <a:rPr lang="en-US" sz="1050" b="1" dirty="0"/>
                <a:t>TxS</a:t>
              </a:r>
              <a:r>
                <a:rPr lang="en-US" sz="1050" b="1" baseline="-25000" dirty="0"/>
                <a:t>i</a:t>
              </a:r>
              <a:r>
                <a:rPr lang="en-US" sz="1050" b="1" dirty="0"/>
                <a:t> symbols</a:t>
              </a:r>
            </a:p>
          </p:txBody>
        </p:sp>
        <p:cxnSp>
          <p:nvCxnSpPr>
            <p:cNvPr id="108" name="Straight Arrow Connector 107">
              <a:extLst>
                <a:ext uri="{FF2B5EF4-FFF2-40B4-BE49-F238E27FC236}">
                  <a16:creationId xmlns:a16="http://schemas.microsoft.com/office/drawing/2014/main" id="{DCFD302A-B22B-496D-8ABE-1BA2EC2C2D6C}"/>
                </a:ext>
              </a:extLst>
            </p:cNvPr>
            <p:cNvCxnSpPr>
              <a:cxnSpLocks/>
            </p:cNvCxnSpPr>
            <p:nvPr/>
          </p:nvCxnSpPr>
          <p:spPr>
            <a:xfrm>
              <a:off x="3281008" y="5152691"/>
              <a:ext cx="114456" cy="209327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>
              <a:extLst>
                <a:ext uri="{FF2B5EF4-FFF2-40B4-BE49-F238E27FC236}">
                  <a16:creationId xmlns:a16="http://schemas.microsoft.com/office/drawing/2014/main" id="{1A4BDDA1-1676-4ED7-A03D-27964A40238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07751" y="5152690"/>
              <a:ext cx="96940" cy="209328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>
              <a:extLst>
                <a:ext uri="{FF2B5EF4-FFF2-40B4-BE49-F238E27FC236}">
                  <a16:creationId xmlns:a16="http://schemas.microsoft.com/office/drawing/2014/main" id="{4049F4DC-45FC-45EF-8735-E53C99313CA8}"/>
                </a:ext>
              </a:extLst>
            </p:cNvPr>
            <p:cNvCxnSpPr>
              <a:cxnSpLocks/>
            </p:cNvCxnSpPr>
            <p:nvPr/>
          </p:nvCxnSpPr>
          <p:spPr>
            <a:xfrm>
              <a:off x="5640620" y="3875180"/>
              <a:ext cx="99971" cy="149743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>
              <a:extLst>
                <a:ext uri="{FF2B5EF4-FFF2-40B4-BE49-F238E27FC236}">
                  <a16:creationId xmlns:a16="http://schemas.microsoft.com/office/drawing/2014/main" id="{43B6DE21-A80B-4A6D-9CED-0637296AEFF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41915" y="3877368"/>
              <a:ext cx="117801" cy="120654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3D4713B6-0751-9E16-2608-A88302EA9F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0" y="6343650"/>
            <a:ext cx="1876926" cy="514350"/>
          </a:xfrm>
        </p:spPr>
        <p:txBody>
          <a:bodyPr/>
          <a:lstStyle/>
          <a:p>
            <a:pPr>
              <a:defRPr/>
            </a:pPr>
            <a:r>
              <a:rPr lang="en-US" sz="1200" dirty="0">
                <a:solidFill>
                  <a:srgbClr val="C40000"/>
                </a:solidFill>
              </a:rPr>
              <a:t>RiosTek Confidential</a:t>
            </a:r>
            <a:endParaRPr lang="en-US" sz="1600" i="0" dirty="0">
              <a:solidFill>
                <a:srgbClr val="C4000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74D015-F6DD-E552-E207-973A51AC99D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5513"/>
          <a:stretch/>
        </p:blipFill>
        <p:spPr>
          <a:xfrm>
            <a:off x="6018500" y="1195905"/>
            <a:ext cx="1189447" cy="997275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72A14D2C-6BD1-6158-9E1B-18F69374EBD4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9120" t="9257" r="26838" b="-5281"/>
          <a:stretch/>
        </p:blipFill>
        <p:spPr>
          <a:xfrm>
            <a:off x="5886449" y="1485900"/>
            <a:ext cx="118393" cy="420731"/>
          </a:xfrm>
          <a:prstGeom prst="rect">
            <a:avLst/>
          </a:prstGeom>
        </p:spPr>
      </p:pic>
      <p:pic>
        <p:nvPicPr>
          <p:cNvPr id="114" name="Picture 113">
            <a:extLst>
              <a:ext uri="{FF2B5EF4-FFF2-40B4-BE49-F238E27FC236}">
                <a16:creationId xmlns:a16="http://schemas.microsoft.com/office/drawing/2014/main" id="{D32C80E9-6AF3-06D3-651D-64F3594CA03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8253" y="1557698"/>
            <a:ext cx="1278517" cy="239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52882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1040708"/>
            <a:ext cx="8534400" cy="5247785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endParaRPr lang="en-US" sz="1600">
              <a:solidFill>
                <a:schemeClr val="tx1"/>
              </a:solidFill>
              <a:effectLst/>
            </a:endParaRPr>
          </a:p>
          <a:p>
            <a:pPr marL="0" indent="0">
              <a:spcBef>
                <a:spcPts val="1200"/>
              </a:spcBef>
              <a:buNone/>
            </a:pPr>
            <a:endParaRPr lang="en-US" sz="2000">
              <a:solidFill>
                <a:srgbClr val="000099"/>
              </a:solidFill>
              <a:effectLst/>
            </a:endParaRPr>
          </a:p>
          <a:p>
            <a:pPr marL="231775" indent="-231775">
              <a:spcBef>
                <a:spcPts val="1200"/>
              </a:spcBef>
            </a:pPr>
            <a:endParaRPr lang="en-US" sz="2000">
              <a:solidFill>
                <a:srgbClr val="000099"/>
              </a:solidFill>
              <a:effectLst/>
            </a:endParaRPr>
          </a:p>
          <a:p>
            <a:pPr marL="231775" indent="-231775">
              <a:spcBef>
                <a:spcPts val="1200"/>
              </a:spcBef>
            </a:pPr>
            <a:endParaRPr lang="en-US" sz="2000">
              <a:solidFill>
                <a:srgbClr val="000099"/>
              </a:solidFill>
              <a:effectLst/>
            </a:endParaRPr>
          </a:p>
          <a:p>
            <a:pPr marL="231775" lvl="1" indent="0">
              <a:spcBef>
                <a:spcPts val="0"/>
              </a:spcBef>
              <a:buNone/>
            </a:pPr>
            <a:br>
              <a:rPr lang="en-US" sz="1600" i="1">
                <a:effectLst/>
              </a:rPr>
            </a:br>
            <a:endParaRPr lang="en-US" sz="1600" i="1">
              <a:effectLst/>
            </a:endParaRPr>
          </a:p>
          <a:p>
            <a:pPr marL="231775" lvl="1" indent="0">
              <a:spcBef>
                <a:spcPts val="0"/>
              </a:spcBef>
              <a:buNone/>
            </a:pPr>
            <a:endParaRPr lang="en-US" sz="1600" i="1">
              <a:solidFill>
                <a:srgbClr val="C00000"/>
              </a:solidFill>
              <a:effectLst/>
            </a:endParaRPr>
          </a:p>
          <a:p>
            <a:pPr marL="231775" lvl="1" indent="0">
              <a:spcBef>
                <a:spcPts val="0"/>
              </a:spcBef>
              <a:buNone/>
            </a:pPr>
            <a:endParaRPr lang="en-US" sz="1600" i="1">
              <a:solidFill>
                <a:srgbClr val="C00000"/>
              </a:solidFill>
              <a:effectLst/>
            </a:endParaRPr>
          </a:p>
          <a:p>
            <a:pPr marL="231775" lvl="1" indent="0">
              <a:spcBef>
                <a:spcPts val="0"/>
              </a:spcBef>
              <a:buNone/>
            </a:pPr>
            <a:endParaRPr lang="en-US" sz="1600" i="1">
              <a:solidFill>
                <a:srgbClr val="C00000"/>
              </a:solidFill>
              <a:effectLst/>
            </a:endParaRPr>
          </a:p>
          <a:p>
            <a:pPr marL="231775" lvl="1" indent="0">
              <a:spcBef>
                <a:spcPts val="0"/>
              </a:spcBef>
              <a:buNone/>
            </a:pPr>
            <a:endParaRPr lang="en-US" sz="1600" i="1">
              <a:solidFill>
                <a:srgbClr val="C00000"/>
              </a:solidFill>
              <a:effectLst/>
            </a:endParaRPr>
          </a:p>
          <a:p>
            <a:pPr marL="228600" lvl="1" indent="-228600">
              <a:spcBef>
                <a:spcPts val="0"/>
              </a:spcBef>
            </a:pPr>
            <a:endParaRPr lang="en-US" sz="1600" i="1">
              <a:solidFill>
                <a:srgbClr val="C00000"/>
              </a:solidFill>
              <a:effectLst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070" y="365523"/>
            <a:ext cx="9148590" cy="436291"/>
          </a:xfrm>
        </p:spPr>
        <p:txBody>
          <a:bodyPr/>
          <a:lstStyle/>
          <a:p>
            <a:r>
              <a:rPr lang="en-US" sz="2800" dirty="0">
                <a:effectLst/>
              </a:rPr>
              <a:t>Dynamic Polarization Summary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569574" y="6313134"/>
            <a:ext cx="380232" cy="2400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b="1" i="1">
                <a:solidFill>
                  <a:srgbClr val="000099"/>
                </a:solidFill>
              </a:rPr>
              <a:t>A5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9962F97-0537-493C-AF57-BC54EEB7ACFB}"/>
              </a:ext>
            </a:extLst>
          </p:cNvPr>
          <p:cNvSpPr txBox="1">
            <a:spLocks/>
          </p:cNvSpPr>
          <p:nvPr/>
        </p:nvSpPr>
        <p:spPr bwMode="auto">
          <a:xfrm>
            <a:off x="284287" y="1082205"/>
            <a:ext cx="8534400" cy="5206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2800" b="1" i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2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1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20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20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20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20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20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SzPct val="145000"/>
              <a:buChar char="•"/>
              <a:defRPr sz="20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228600" indent="-228600">
              <a:lnSpc>
                <a:spcPct val="100000"/>
              </a:lnSpc>
              <a:spcBef>
                <a:spcPts val="1200"/>
              </a:spcBef>
            </a:pPr>
            <a:r>
              <a:rPr lang="en-US" sz="1600" kern="0" dirty="0">
                <a:solidFill>
                  <a:schemeClr val="tx1"/>
                </a:solidFill>
                <a:effectLst/>
              </a:rPr>
              <a:t>Finally, the comprehensive Dynamic Polarization MIMO Tx-Rx model: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FontTx/>
              <a:buNone/>
            </a:pPr>
            <a:endParaRPr lang="en-US" sz="2000" kern="0" dirty="0">
              <a:solidFill>
                <a:srgbClr val="000099"/>
              </a:solidFill>
              <a:effectLst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FontTx/>
              <a:buNone/>
            </a:pPr>
            <a:endParaRPr lang="en-US" sz="1400" kern="0" dirty="0">
              <a:solidFill>
                <a:srgbClr val="000099"/>
              </a:solidFill>
              <a:effectLst/>
            </a:endParaRPr>
          </a:p>
          <a:p>
            <a:pPr marL="231775" indent="-231775">
              <a:lnSpc>
                <a:spcPct val="100000"/>
              </a:lnSpc>
              <a:spcBef>
                <a:spcPts val="1200"/>
              </a:spcBef>
            </a:pPr>
            <a:endParaRPr lang="en-US" sz="2000" kern="0" dirty="0">
              <a:solidFill>
                <a:srgbClr val="000099"/>
              </a:solidFill>
              <a:effectLst/>
            </a:endParaRPr>
          </a:p>
          <a:p>
            <a:pPr marL="231775" indent="-231775">
              <a:lnSpc>
                <a:spcPct val="100000"/>
              </a:lnSpc>
              <a:spcBef>
                <a:spcPts val="1200"/>
              </a:spcBef>
            </a:pPr>
            <a:endParaRPr lang="en-US" sz="2000" kern="0" dirty="0">
              <a:solidFill>
                <a:srgbClr val="000099"/>
              </a:solidFill>
              <a:effectLst/>
            </a:endParaRPr>
          </a:p>
          <a:p>
            <a:pPr marL="231775" lvl="1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br>
              <a:rPr lang="en-US" sz="1600" i="1" kern="0" dirty="0">
                <a:effectLst/>
              </a:rPr>
            </a:br>
            <a:endParaRPr lang="en-US" sz="1600" i="1" kern="0" dirty="0">
              <a:effectLst/>
            </a:endParaRPr>
          </a:p>
          <a:p>
            <a:pPr marL="231775" lvl="1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endParaRPr lang="en-US" sz="1600" i="1" kern="0" dirty="0">
              <a:solidFill>
                <a:srgbClr val="C00000"/>
              </a:solidFill>
              <a:effectLst/>
            </a:endParaRPr>
          </a:p>
          <a:p>
            <a:pPr marL="231775" lvl="1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endParaRPr lang="en-US" sz="1600" i="1" kern="0" dirty="0">
              <a:solidFill>
                <a:srgbClr val="C00000"/>
              </a:solidFill>
              <a:effectLst/>
            </a:endParaRPr>
          </a:p>
          <a:p>
            <a:pPr marL="231775" lvl="1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endParaRPr lang="en-US" sz="1600" i="1" kern="0" dirty="0">
              <a:solidFill>
                <a:srgbClr val="C00000"/>
              </a:solidFill>
              <a:effectLst/>
            </a:endParaRPr>
          </a:p>
          <a:p>
            <a:pPr marL="231775" lvl="1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endParaRPr lang="en-US" sz="1600" i="1" kern="0" dirty="0">
              <a:solidFill>
                <a:srgbClr val="C00000"/>
              </a:solidFill>
              <a:effectLst/>
            </a:endParaRPr>
          </a:p>
          <a:p>
            <a:pPr marL="228600" lvl="1" indent="-228600">
              <a:lnSpc>
                <a:spcPct val="100000"/>
              </a:lnSpc>
              <a:spcBef>
                <a:spcPts val="0"/>
              </a:spcBef>
            </a:pPr>
            <a:r>
              <a:rPr lang="en-US" sz="1600" i="1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DP spatial multiplexing polarization-decorrelates </a:t>
            </a:r>
            <a:r>
              <a:rPr lang="en-US" sz="1600" i="1" kern="50" dirty="0">
                <a:effectLst/>
                <a:ea typeface="WenQuanYi Zen Hei"/>
                <a:cs typeface="Lohit Devanagari"/>
              </a:rPr>
              <a:t>the S</a:t>
            </a:r>
            <a:r>
              <a:rPr lang="en-US" sz="1600" i="1" kern="50" baseline="-25000" dirty="0">
                <a:effectLst/>
                <a:ea typeface="WenQuanYi Zen Hei"/>
                <a:cs typeface="Lohit Devanagari"/>
              </a:rPr>
              <a:t>i </a:t>
            </a:r>
            <a:r>
              <a:rPr lang="en-US" sz="1600" i="1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into </a:t>
            </a:r>
            <a:r>
              <a:rPr lang="en-US" sz="1600" i="1" kern="50" dirty="0">
                <a:effectLst/>
                <a:ea typeface="WenQuanYi Zen Hei"/>
                <a:cs typeface="Lohit Devanagari"/>
              </a:rPr>
              <a:t>S*</a:t>
            </a:r>
            <a:r>
              <a:rPr lang="en-US" sz="1600" i="1" kern="50" baseline="-25000" dirty="0">
                <a:effectLst/>
                <a:ea typeface="WenQuanYi Zen Hei"/>
                <a:cs typeface="Lohit Devanagari"/>
              </a:rPr>
              <a:t>i </a:t>
            </a:r>
            <a:r>
              <a:rPr lang="en-US" sz="1600" i="1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 [S*] = [S] x [H</a:t>
            </a:r>
            <a:r>
              <a:rPr lang="en-US" sz="1600" i="1" kern="0" baseline="-25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DP</a:t>
            </a:r>
            <a:r>
              <a:rPr lang="en-US" sz="1600" i="1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 </a:t>
            </a:r>
          </a:p>
          <a:p>
            <a:pPr marL="228600" lvl="1" indent="-228600">
              <a:lnSpc>
                <a:spcPct val="100000"/>
              </a:lnSpc>
              <a:spcBef>
                <a:spcPts val="0"/>
              </a:spcBef>
            </a:pPr>
            <a:r>
              <a:rPr lang="en-US" sz="1600" i="1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DP spatial demultiplexing matrix-inverts the deterministic, time-invariant and uniform [H</a:t>
            </a:r>
            <a:r>
              <a:rPr lang="en-US" sz="1600" i="1" kern="0" baseline="-25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DP</a:t>
            </a:r>
            <a:r>
              <a:rPr lang="en-US" sz="1600" i="1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 into a corresponding DT-IU [H</a:t>
            </a:r>
            <a:r>
              <a:rPr lang="en-US" sz="1600" i="1" kern="0" baseline="-25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DP</a:t>
            </a:r>
            <a:r>
              <a:rPr lang="en-US" sz="1600" i="1" kern="0" baseline="30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r>
              <a:rPr lang="en-US" sz="1600" i="1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 </a:t>
            </a:r>
          </a:p>
          <a:p>
            <a:pPr marL="228600" lvl="1" indent="-228600">
              <a:lnSpc>
                <a:spcPct val="100000"/>
              </a:lnSpc>
              <a:spcBef>
                <a:spcPts val="0"/>
              </a:spcBef>
            </a:pPr>
            <a:r>
              <a:rPr lang="en-US" sz="1600" i="1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SDMX operation [S’] = [S*] x [H</a:t>
            </a:r>
            <a:r>
              <a:rPr lang="en-US" sz="1600" i="1" kern="0" baseline="-25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DP</a:t>
            </a:r>
            <a:r>
              <a:rPr lang="en-US" sz="1600" i="1" kern="0" baseline="30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r>
              <a:rPr lang="en-US" sz="1600" i="1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 is equivalent to the </a:t>
            </a:r>
            <a:r>
              <a:rPr lang="en-US" sz="1600" i="1" kern="50" dirty="0">
                <a:effectLst/>
                <a:ea typeface="WenQuanYi Zen Hei"/>
                <a:cs typeface="Lohit Devanagari"/>
              </a:rPr>
              <a:t>n equations</a:t>
            </a:r>
          </a:p>
          <a:p>
            <a:pPr marL="0" lvl="1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kern="50" dirty="0">
                <a:effectLst/>
                <a:ea typeface="WenQuanYi Zen Hei"/>
                <a:cs typeface="Lohit Devanagari"/>
              </a:rPr>
              <a:t>S’</a:t>
            </a:r>
            <a:r>
              <a:rPr lang="en-US" sz="1600" kern="50" baseline="-25000" dirty="0">
                <a:effectLst/>
                <a:ea typeface="WenQuanYi Zen Hei"/>
                <a:cs typeface="Lohit Devanagari"/>
              </a:rPr>
              <a:t>i</a:t>
            </a:r>
            <a:r>
              <a:rPr lang="en-US" sz="1600" kern="50" dirty="0">
                <a:effectLst/>
                <a:ea typeface="WenQuanYi Zen Hei"/>
                <a:cs typeface="Lohit Devanagari"/>
              </a:rPr>
              <a:t> = s S*</a:t>
            </a:r>
            <a:r>
              <a:rPr lang="en-US" sz="1600" kern="50" baseline="-25000" dirty="0">
                <a:effectLst/>
                <a:ea typeface="WenQuanYi Zen Hei"/>
                <a:cs typeface="Lohit Devanagari"/>
              </a:rPr>
              <a:t>i</a:t>
            </a:r>
            <a:r>
              <a:rPr lang="en-US" sz="1600" kern="50" dirty="0">
                <a:effectLst/>
                <a:ea typeface="WenQuanYi Zen Hei"/>
                <a:cs typeface="Lohit Devanagari"/>
              </a:rPr>
              <a:t> – t </a:t>
            </a:r>
            <a:r>
              <a:rPr lang="el-GR" sz="1600" kern="50" dirty="0">
                <a:effectLst/>
                <a:ea typeface="WenQuanYi Zen Hei"/>
                <a:cs typeface="Lohit Devanagari"/>
              </a:rPr>
              <a:t>Σ</a:t>
            </a:r>
            <a:r>
              <a:rPr lang="en-US" sz="1600" kern="50" dirty="0">
                <a:effectLst/>
                <a:ea typeface="WenQuanYi Zen Hei"/>
                <a:cs typeface="Lohit Devanagari"/>
              </a:rPr>
              <a:t> S*</a:t>
            </a:r>
            <a:r>
              <a:rPr lang="en-US" sz="1600" kern="50" baseline="-25000" dirty="0">
                <a:effectLst/>
                <a:ea typeface="WenQuanYi Zen Hei"/>
                <a:cs typeface="Lohit Devanagari"/>
              </a:rPr>
              <a:t>j≠i </a:t>
            </a:r>
            <a:r>
              <a:rPr lang="en-US" sz="1600" kern="50" dirty="0">
                <a:effectLst/>
                <a:ea typeface="WenQuanYi Zen Hei"/>
                <a:cs typeface="Lohit Devanagari"/>
              </a:rPr>
              <a:t> for i, j = 1, 2, … n</a:t>
            </a:r>
          </a:p>
          <a:p>
            <a:pPr marL="228600" lvl="1" indent="-228600">
              <a:lnSpc>
                <a:spcPct val="100000"/>
              </a:lnSpc>
              <a:spcBef>
                <a:spcPts val="0"/>
              </a:spcBef>
            </a:pPr>
            <a:r>
              <a:rPr lang="en-US" sz="1600" i="1" kern="50" dirty="0">
                <a:effectLst/>
                <a:ea typeface="WenQuanYi Zen Hei"/>
                <a:cs typeface="Lohit Devanagari"/>
              </a:rPr>
              <a:t>IOW, faithfully reproducing the originally transmitted [S] comprises arithmetically manipulating the received [S*] n times, </a:t>
            </a:r>
            <a:r>
              <a:rPr lang="en-US" sz="1600" i="1" kern="50" dirty="0">
                <a:solidFill>
                  <a:srgbClr val="000099"/>
                </a:solidFill>
                <a:effectLst/>
                <a:ea typeface="WenQuanYi Zen Hei"/>
                <a:cs typeface="Lohit Devanagari"/>
              </a:rPr>
              <a:t>a trivial exercise even for very large n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br>
              <a:rPr lang="en-US" sz="1600" i="1" kern="50" dirty="0">
                <a:effectLst/>
                <a:ea typeface="WenQuanYi Zen Hei"/>
                <a:cs typeface="Lohit Devanagari"/>
              </a:rPr>
            </a:br>
            <a:endParaRPr lang="en-US" sz="1600" i="1" kern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  <a:tab pos="457200" algn="l"/>
                <a:tab pos="914400" algn="l"/>
              </a:tabLst>
            </a:pPr>
            <a:br>
              <a:rPr lang="en-US" sz="1600" kern="50" dirty="0">
                <a:effectLst/>
                <a:ea typeface="WenQuanYi Zen Hei"/>
                <a:cs typeface="Lohit Devanagari"/>
              </a:rPr>
            </a:br>
            <a:endParaRPr lang="en-US" sz="1600" i="1" kern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CBAB675-250A-4846-B224-009D7C2C99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005" y="1392643"/>
            <a:ext cx="7472922" cy="3165344"/>
          </a:xfrm>
          <a:prstGeom prst="rect">
            <a:avLst/>
          </a:prstGeom>
        </p:spPr>
      </p:pic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00588D6E-F672-8F0F-89C9-1517790D6E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0" y="6343650"/>
            <a:ext cx="1886552" cy="514350"/>
          </a:xfrm>
        </p:spPr>
        <p:txBody>
          <a:bodyPr/>
          <a:lstStyle/>
          <a:p>
            <a:pPr>
              <a:defRPr/>
            </a:pPr>
            <a:r>
              <a:rPr lang="en-US" sz="1200" dirty="0">
                <a:solidFill>
                  <a:srgbClr val="C40000"/>
                </a:solidFill>
              </a:rPr>
              <a:t>RiosTek Confidential</a:t>
            </a:r>
            <a:endParaRPr lang="en-US" sz="1600" i="0" dirty="0">
              <a:solidFill>
                <a:srgbClr val="C4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442017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LCW Corp Briefing (sg_27)">
  <a:themeElements>
    <a:clrScheme name="LCW Corp Briefing (sg_27)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CW Corp Briefing (sg_27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CW Corp Briefing (sg_27)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CW Corp Briefing (sg_27)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W Corp Briefing (sg_27)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W Corp Briefing (sg_27)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W Corp Briefing (sg_27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W Corp Briefing (sg_27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W Corp Briefing (sg_27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Settings\shimatsuup\Desktop\Sean G\3-23-01\LCW Corp Briefing (sg_27).ppt</Template>
  <TotalTime>130036</TotalTime>
  <Words>678</Words>
  <Application>Microsoft Office PowerPoint</Application>
  <PresentationFormat>On-screen Show (4:3)</PresentationFormat>
  <Paragraphs>170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BatangChe</vt:lpstr>
      <vt:lpstr>Arial</vt:lpstr>
      <vt:lpstr>Arial Narrow</vt:lpstr>
      <vt:lpstr>Times New Roman</vt:lpstr>
      <vt:lpstr>LCW Corp Briefing (sg_27)</vt:lpstr>
      <vt:lpstr>PowerPoint Presentation</vt:lpstr>
      <vt:lpstr>Agenda</vt:lpstr>
      <vt:lpstr>PowerPoint Presentation</vt:lpstr>
      <vt:lpstr>PowerPoint Presentation</vt:lpstr>
      <vt:lpstr>PowerPoint Presentation</vt:lpstr>
      <vt:lpstr>The DPSMXBF Spatial Multiplexer</vt:lpstr>
      <vt:lpstr>[HDP] Operation </vt:lpstr>
      <vt:lpstr>[HDP] Representation</vt:lpstr>
      <vt:lpstr>Dynamic Polarization Summary</vt:lpstr>
      <vt:lpstr>TSI Technology Demonstrator</vt:lpstr>
    </vt:vector>
  </TitlesOfParts>
  <Company>nextWLAN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Carlos Rios</dc:creator>
  <cp:keywords>CTPClassification=CTP_NWR:VisualMarkings=, CTPClassification=CTP_IC:VisualMarkings=, CTPClassification=CTP_IC</cp:keywords>
  <cp:lastModifiedBy>Carlos Rios</cp:lastModifiedBy>
  <cp:revision>15</cp:revision>
  <cp:lastPrinted>2022-11-03T22:30:36Z</cp:lastPrinted>
  <dcterms:created xsi:type="dcterms:W3CDTF">2001-03-26T17:30:00Z</dcterms:created>
  <dcterms:modified xsi:type="dcterms:W3CDTF">2023-08-25T07:00:04Z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431a28aa-b0f0-40e0-9642-d5f3c75e9cf5</vt:lpwstr>
  </property>
  <property fmtid="{D5CDD505-2E9C-101B-9397-08002B2CF9AE}" pid="3" name="CTP_TimeStamp">
    <vt:lpwstr>2018-08-23 21:52:37Z</vt:lpwstr>
  </property>
  <property fmtid="{D5CDD505-2E9C-101B-9397-08002B2CF9AE}" pid="4" name="CTP_BU">
    <vt:lpwstr>CCG OPERATIONS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</Properties>
</file>