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41" r:id="rId3"/>
    <p:sldId id="461" r:id="rId4"/>
    <p:sldId id="467" r:id="rId5"/>
    <p:sldId id="458" r:id="rId6"/>
    <p:sldId id="450" r:id="rId7"/>
    <p:sldId id="466" r:id="rId8"/>
    <p:sldId id="455" r:id="rId9"/>
    <p:sldId id="465" r:id="rId10"/>
    <p:sldId id="46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0000FF"/>
    <a:srgbClr val="FF3300"/>
    <a:srgbClr val="FF5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6327" autoAdjust="0"/>
  </p:normalViewPr>
  <p:slideViewPr>
    <p:cSldViewPr>
      <p:cViewPr>
        <p:scale>
          <a:sx n="68" d="100"/>
          <a:sy n="68" d="100"/>
        </p:scale>
        <p:origin x="1644" y="6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4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2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17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2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802.11-23/1469r0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8364" y="6475413"/>
            <a:ext cx="1345561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Yanchun</a:t>
            </a:r>
            <a:r>
              <a:rPr lang="en-US" dirty="0"/>
              <a:t> LI (Huawei)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Coordinated Transmission ID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2023-09-03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14933"/>
              </p:ext>
            </p:extLst>
          </p:nvPr>
        </p:nvGraphicFramePr>
        <p:xfrm>
          <a:off x="685800" y="2824688"/>
          <a:ext cx="7772401" cy="3038746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+mn-cs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Yanchun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LI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Huawei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Huawei Industrial Base, Bantian,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Longgang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District, Shenzhen 518129 P.R. China.</a:t>
                      </a: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(+86)13127744874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liyanchun@</a:t>
                      </a:r>
                      <a:r>
                        <a:rPr lang="en-US" altLang="zh-CN" sz="1200" dirty="0" err="1">
                          <a:effectLst/>
                          <a:latin typeface="Times New Roman"/>
                          <a:ea typeface="Times New Roman"/>
                        </a:rPr>
                        <a:t>huawei</a:t>
                      </a: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Yan Zeng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Huawei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Xiang Wang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Huawei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5A4A56-DBC7-457B-A478-7162C9417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F60EE8-2C5B-4101-8F08-B101F0A44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buNone/>
            </a:pPr>
            <a:r>
              <a:rPr lang="en-US" altLang="zh-CN" dirty="0"/>
              <a:t>[1] https://mentor.ieee.org/802.11/dcn/22/11-22-1394-01-0uhr-virtual-bss-and-multi-ap-transmissions.pptx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EF2CEC-79F3-49C4-8391-0BEA3BEAD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681B57-E6CF-4D7C-9DED-C4893B56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Yanchun LI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254D9C-AB0D-47F7-B186-73671DA1B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1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r>
              <a:rPr lang="en-US" sz="1800" b="0" dirty="0"/>
              <a:t>BSS color has been introduced to IEEE 802.11 in 11ax.</a:t>
            </a:r>
          </a:p>
          <a:p>
            <a:r>
              <a:rPr lang="en-US" altLang="zh-CN" sz="1800" b="0" dirty="0"/>
              <a:t>BSS color allows the PHY to infer the relevant BSS/source/destination of the PPDU</a:t>
            </a:r>
          </a:p>
          <a:p>
            <a:pPr lvl="1"/>
            <a:r>
              <a:rPr lang="en-US" sz="1400" dirty="0"/>
              <a:t>If a home AP is not involved in any current transmission, the home AP or STA is able to reuse the channel.</a:t>
            </a:r>
          </a:p>
          <a:p>
            <a:pPr lvl="1"/>
            <a:r>
              <a:rPr lang="en-US" sz="1400" dirty="0"/>
              <a:t>BSS color collision detection allows each of the nearby APs to have an unique BSS color locally.</a:t>
            </a:r>
          </a:p>
          <a:p>
            <a:r>
              <a:rPr lang="en-US" sz="1800" b="0" dirty="0"/>
              <a:t>However, coordinated transmission such as JT, Coordinated BF, Coordinated OFDMA with overlapped 20MHz channel(s), </a:t>
            </a:r>
            <a:r>
              <a:rPr lang="en-US" sz="1800" b="0" dirty="0" err="1"/>
              <a:t>etc</a:t>
            </a:r>
            <a:r>
              <a:rPr lang="en-US" sz="1800" b="0" dirty="0"/>
              <a:t>, involves aligned transmission from multiple APs. It </a:t>
            </a:r>
            <a:r>
              <a:rPr lang="en-US" sz="1800" b="0"/>
              <a:t>causes problems </a:t>
            </a:r>
            <a:r>
              <a:rPr lang="en-US" sz="1800" b="0" dirty="0"/>
              <a:t>over the air. This contribution discussed these problems.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Yanchun</a:t>
            </a:r>
            <a:r>
              <a:rPr lang="en-US" altLang="zh-CN" dirty="0"/>
              <a:t> LI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356337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4F0808-5B28-4DDF-8D04-52B1D34ED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BSS color in 802.11ax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CA0F35-6238-46A5-8636-7B9C83F93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BSS color allows power saving at mobile STAs.</a:t>
            </a:r>
          </a:p>
          <a:p>
            <a:pPr lvl="1"/>
            <a:r>
              <a:rPr lang="en-US" altLang="zh-CN" dirty="0"/>
              <a:t>Ignore irrelevant PPDU over air.</a:t>
            </a:r>
          </a:p>
          <a:p>
            <a:r>
              <a:rPr lang="en-US" altLang="zh-CN" dirty="0"/>
              <a:t>BSS color allows the efficient spatial reuse of spectrum. 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95FB83-CFAA-4BC8-8CA3-66639FC1B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A12F92-FBA8-44D0-A7AB-E5E04A0B6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Yanchun</a:t>
            </a:r>
            <a:r>
              <a:rPr lang="en-US" altLang="zh-CN" dirty="0"/>
              <a:t> LI (Huawei)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CEA2FA-1D67-4DBA-A39C-CB25E376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20B5D06-0F5B-4482-993B-7F940B47CC3F}"/>
              </a:ext>
            </a:extLst>
          </p:cNvPr>
          <p:cNvSpPr/>
          <p:nvPr/>
        </p:nvSpPr>
        <p:spPr bwMode="auto">
          <a:xfrm>
            <a:off x="2767483" y="3326331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B92F84A-97FD-4986-8CDF-DF24B4A58371}"/>
              </a:ext>
            </a:extLst>
          </p:cNvPr>
          <p:cNvSpPr/>
          <p:nvPr/>
        </p:nvSpPr>
        <p:spPr bwMode="auto">
          <a:xfrm>
            <a:off x="4100983" y="3326331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1E30864-1EAB-4C5E-88F6-470EC48CB805}"/>
              </a:ext>
            </a:extLst>
          </p:cNvPr>
          <p:cNvSpPr txBox="1"/>
          <p:nvPr/>
        </p:nvSpPr>
        <p:spPr>
          <a:xfrm>
            <a:off x="2839777" y="3352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AP1: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980B452-9CB7-4A73-9DD2-A8E2B5DD8EB3}"/>
              </a:ext>
            </a:extLst>
          </p:cNvPr>
          <p:cNvSpPr txBox="1"/>
          <p:nvPr/>
        </p:nvSpPr>
        <p:spPr>
          <a:xfrm>
            <a:off x="4191000" y="3352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AP2: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0190397-7298-4E95-87E7-A5756EC501D3}"/>
              </a:ext>
            </a:extLst>
          </p:cNvPr>
          <p:cNvSpPr/>
          <p:nvPr/>
        </p:nvSpPr>
        <p:spPr bwMode="auto">
          <a:xfrm>
            <a:off x="3453283" y="4360949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8218E25-20D5-4604-A0C4-2AF7D57F34DE}"/>
              </a:ext>
            </a:extLst>
          </p:cNvPr>
          <p:cNvSpPr txBox="1"/>
          <p:nvPr/>
        </p:nvSpPr>
        <p:spPr>
          <a:xfrm>
            <a:off x="3543300" y="438741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939ED2D2-4AA6-4695-9CF8-C7F0AC44C034}"/>
              </a:ext>
            </a:extLst>
          </p:cNvPr>
          <p:cNvSpPr/>
          <p:nvPr/>
        </p:nvSpPr>
        <p:spPr bwMode="auto">
          <a:xfrm rot="19975209">
            <a:off x="3383088" y="3603173"/>
            <a:ext cx="206090" cy="85801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7F37E35-FB03-41A5-B1E4-84AB2FCCD0E4}"/>
              </a:ext>
            </a:extLst>
          </p:cNvPr>
          <p:cNvSpPr/>
          <p:nvPr/>
        </p:nvSpPr>
        <p:spPr bwMode="auto">
          <a:xfrm>
            <a:off x="4575859" y="4374022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6F8E476-5F7E-42DE-8E82-42B6E50AB008}"/>
              </a:ext>
            </a:extLst>
          </p:cNvPr>
          <p:cNvSpPr txBox="1"/>
          <p:nvPr/>
        </p:nvSpPr>
        <p:spPr>
          <a:xfrm>
            <a:off x="4665876" y="440049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D2939BCB-164D-4BC4-958A-B7E24621FA24}"/>
              </a:ext>
            </a:extLst>
          </p:cNvPr>
          <p:cNvSpPr/>
          <p:nvPr/>
        </p:nvSpPr>
        <p:spPr bwMode="auto">
          <a:xfrm rot="20689274">
            <a:off x="4678430" y="3625769"/>
            <a:ext cx="206090" cy="85801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249C4DB-C190-43A0-91AC-5F71AFB8AFD4}"/>
              </a:ext>
            </a:extLst>
          </p:cNvPr>
          <p:cNvSpPr txBox="1"/>
          <p:nvPr/>
        </p:nvSpPr>
        <p:spPr>
          <a:xfrm>
            <a:off x="1981200" y="51054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AP1: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98C5535-F433-430D-897C-91AC95C193A9}"/>
              </a:ext>
            </a:extLst>
          </p:cNvPr>
          <p:cNvSpPr txBox="1"/>
          <p:nvPr/>
        </p:nvSpPr>
        <p:spPr>
          <a:xfrm>
            <a:off x="1974166" y="581900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AP2:</a:t>
            </a:r>
            <a:endParaRPr lang="zh-CN" altLang="en-US" dirty="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7DA409A-7381-4EA7-A4B2-992B364E97A7}"/>
              </a:ext>
            </a:extLst>
          </p:cNvPr>
          <p:cNvSpPr/>
          <p:nvPr/>
        </p:nvSpPr>
        <p:spPr bwMode="auto">
          <a:xfrm>
            <a:off x="2881783" y="5001399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zh-CN" dirty="0"/>
              <a:t>Preamble (BSS color =A)</a:t>
            </a:r>
            <a:endParaRPr lang="zh-CN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A161C5D-0912-455C-B757-9C6A70C07BD4}"/>
              </a:ext>
            </a:extLst>
          </p:cNvPr>
          <p:cNvSpPr/>
          <p:nvPr/>
        </p:nvSpPr>
        <p:spPr bwMode="auto">
          <a:xfrm>
            <a:off x="4100982" y="5001399"/>
            <a:ext cx="2604617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DADDB973-AB31-4C10-BA8C-E5594C9354F2}"/>
              </a:ext>
            </a:extLst>
          </p:cNvPr>
          <p:cNvCxnSpPr/>
          <p:nvPr/>
        </p:nvCxnSpPr>
        <p:spPr bwMode="auto">
          <a:xfrm>
            <a:off x="4082743" y="5382399"/>
            <a:ext cx="184457" cy="7136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流程图: 数据 25">
            <a:extLst>
              <a:ext uri="{FF2B5EF4-FFF2-40B4-BE49-F238E27FC236}">
                <a16:creationId xmlns:a16="http://schemas.microsoft.com/office/drawing/2014/main" id="{97031F49-86E8-4BAD-A274-38D93055E8E3}"/>
              </a:ext>
            </a:extLst>
          </p:cNvPr>
          <p:cNvSpPr/>
          <p:nvPr/>
        </p:nvSpPr>
        <p:spPr bwMode="auto">
          <a:xfrm>
            <a:off x="4267200" y="5971400"/>
            <a:ext cx="184457" cy="276999"/>
          </a:xfrm>
          <a:prstGeom prst="flowChartInputOutpu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流程图: 数据 26">
            <a:extLst>
              <a:ext uri="{FF2B5EF4-FFF2-40B4-BE49-F238E27FC236}">
                <a16:creationId xmlns:a16="http://schemas.microsoft.com/office/drawing/2014/main" id="{43215B8B-A814-4A1A-BA73-592E04ACEA06}"/>
              </a:ext>
            </a:extLst>
          </p:cNvPr>
          <p:cNvSpPr/>
          <p:nvPr/>
        </p:nvSpPr>
        <p:spPr bwMode="auto">
          <a:xfrm>
            <a:off x="4365472" y="5971401"/>
            <a:ext cx="184457" cy="276999"/>
          </a:xfrm>
          <a:prstGeom prst="flowChartInputOutpu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流程图: 数据 27">
            <a:extLst>
              <a:ext uri="{FF2B5EF4-FFF2-40B4-BE49-F238E27FC236}">
                <a16:creationId xmlns:a16="http://schemas.microsoft.com/office/drawing/2014/main" id="{E47D5ED1-6471-4393-B7F7-D73CE0C53C2F}"/>
              </a:ext>
            </a:extLst>
          </p:cNvPr>
          <p:cNvSpPr/>
          <p:nvPr/>
        </p:nvSpPr>
        <p:spPr bwMode="auto">
          <a:xfrm>
            <a:off x="4463743" y="5971401"/>
            <a:ext cx="184457" cy="276999"/>
          </a:xfrm>
          <a:prstGeom prst="flowChartInputOutpu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52A5FADD-4873-4B3D-BDDF-32BEE20EEC11}"/>
              </a:ext>
            </a:extLst>
          </p:cNvPr>
          <p:cNvSpPr/>
          <p:nvPr/>
        </p:nvSpPr>
        <p:spPr bwMode="auto">
          <a:xfrm>
            <a:off x="4578340" y="5864384"/>
            <a:ext cx="2604617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07086" y="6047601"/>
            <a:ext cx="1143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(BSS color =B)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2BE9E81-E12A-4265-A740-B84C00935E29}"/>
              </a:ext>
            </a:extLst>
          </p:cNvPr>
          <p:cNvSpPr txBox="1"/>
          <p:nvPr/>
        </p:nvSpPr>
        <p:spPr>
          <a:xfrm>
            <a:off x="3943056" y="5516427"/>
            <a:ext cx="5525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STA2 can have concurrent transmission if PD level is below </a:t>
            </a:r>
            <a:r>
              <a:rPr lang="en-US" altLang="zh-CN" dirty="0" err="1"/>
              <a:t>OBSS_PD_threshold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58F22A9-F466-417E-9EAE-012A1CD5D8B1}"/>
              </a:ext>
            </a:extLst>
          </p:cNvPr>
          <p:cNvSpPr txBox="1"/>
          <p:nvPr/>
        </p:nvSpPr>
        <p:spPr>
          <a:xfrm>
            <a:off x="4097104" y="6220391"/>
            <a:ext cx="992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backoff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04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0" dirty="0"/>
              <a:t>Recap multi-AP transmissions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85153"/>
          </a:xfrm>
        </p:spPr>
        <p:txBody>
          <a:bodyPr/>
          <a:lstStyle/>
          <a:p>
            <a:r>
              <a:rPr lang="en-US" altLang="zh-CN" dirty="0"/>
              <a:t>Considering that AP1 and AP2 serve STA1 and STA2, they transmit their preambles simultaneously on overlapping 20MHz channel(s).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Yanchun</a:t>
            </a:r>
            <a:r>
              <a:rPr lang="en-US" altLang="zh-CN" dirty="0"/>
              <a:t> LI (Huawei)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3056421" y="4863365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3168943" y="4915374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 bwMode="auto">
          <a:xfrm>
            <a:off x="2119895" y="37982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453395" y="37982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92189" y="3824715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AP1: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3543412" y="3824715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AP2:</a:t>
            </a:r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2538995" y="4811271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2614402" y="485043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19435015">
            <a:off x="2676035" y="4013596"/>
            <a:ext cx="409489" cy="108412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2610057">
            <a:off x="3259849" y="4011816"/>
            <a:ext cx="382662" cy="108412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432142" y="5436583"/>
            <a:ext cx="17988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Case 1: Joint transmission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5194174" y="5468941"/>
            <a:ext cx="16706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Case 2: Coordinated BF</a:t>
            </a:r>
            <a:endParaRPr lang="zh-CN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6089777" y="4982643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6202299" y="503465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 bwMode="auto">
          <a:xfrm>
            <a:off x="4977283" y="37982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6310783" y="37982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049577" y="3824715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AP1: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6400800" y="3824715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AP2:</a:t>
            </a:r>
            <a:endParaRPr lang="zh-CN" altLang="en-US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5194174" y="4991446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5269581" y="503061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21119622">
            <a:off x="5404947" y="4016143"/>
            <a:ext cx="181299" cy="108412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2610057">
            <a:off x="6073900" y="3862929"/>
            <a:ext cx="108881" cy="139936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19344391">
            <a:off x="5874164" y="3842096"/>
            <a:ext cx="121511" cy="139936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480378" flipH="1">
            <a:off x="6456608" y="4059153"/>
            <a:ext cx="181299" cy="108412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676400" y="34290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e.g.</a:t>
            </a:r>
            <a:endParaRPr lang="zh-CN" altLang="en-US" dirty="0"/>
          </a:p>
        </p:txBody>
      </p:sp>
      <p:sp>
        <p:nvSpPr>
          <p:cNvPr id="33" name="任意多边形 32"/>
          <p:cNvSpPr/>
          <p:nvPr/>
        </p:nvSpPr>
        <p:spPr bwMode="auto">
          <a:xfrm>
            <a:off x="5941616" y="4548143"/>
            <a:ext cx="1452785" cy="201986"/>
          </a:xfrm>
          <a:custGeom>
            <a:avLst/>
            <a:gdLst>
              <a:gd name="connsiteX0" fmla="*/ 0 w 1452785"/>
              <a:gd name="connsiteY0" fmla="*/ 13979 h 201986"/>
              <a:gd name="connsiteX1" fmla="*/ 700755 w 1452785"/>
              <a:gd name="connsiteY1" fmla="*/ 13979 h 201986"/>
              <a:gd name="connsiteX2" fmla="*/ 1042587 w 1452785"/>
              <a:gd name="connsiteY2" fmla="*/ 159257 h 201986"/>
              <a:gd name="connsiteX3" fmla="*/ 1452785 w 1452785"/>
              <a:gd name="connsiteY3" fmla="*/ 201986 h 20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2785" h="201986">
                <a:moveTo>
                  <a:pt x="0" y="13979"/>
                </a:moveTo>
                <a:cubicBezTo>
                  <a:pt x="263495" y="1872"/>
                  <a:pt x="526991" y="-10234"/>
                  <a:pt x="700755" y="13979"/>
                </a:cubicBezTo>
                <a:cubicBezTo>
                  <a:pt x="874519" y="38192"/>
                  <a:pt x="917249" y="127923"/>
                  <a:pt x="1042587" y="159257"/>
                </a:cubicBezTo>
                <a:cubicBezTo>
                  <a:pt x="1167925" y="190591"/>
                  <a:pt x="1310355" y="196288"/>
                  <a:pt x="1452785" y="20198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460650" y="4467990"/>
            <a:ext cx="1554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With nulling to suppress inter-BSS interference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303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>
            <a:extLst>
              <a:ext uri="{FF2B5EF4-FFF2-40B4-BE49-F238E27FC236}">
                <a16:creationId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4075598" y="3535472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4188120" y="358748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3182422" y="2433935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515922" y="2433935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82839"/>
          </a:xfrm>
        </p:spPr>
        <p:txBody>
          <a:bodyPr/>
          <a:lstStyle/>
          <a:p>
            <a:r>
              <a:rPr lang="en-US" altLang="zh-CN" sz="2800" b="0" dirty="0"/>
              <a:t>When BSS coloring meets multi-AP transmissions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8639"/>
            <a:ext cx="7772400" cy="4114800"/>
          </a:xfrm>
        </p:spPr>
        <p:txBody>
          <a:bodyPr/>
          <a:lstStyle/>
          <a:p>
            <a:r>
              <a:rPr lang="en-US" altLang="zh-CN" sz="1800" b="0" dirty="0"/>
              <a:t>BSS coloring in multi-AP transmission which allows spatial reuse can be beneficial for throughput, e.g.</a:t>
            </a:r>
          </a:p>
          <a:p>
            <a:endParaRPr lang="en-US" altLang="zh-CN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Yanchun</a:t>
            </a:r>
            <a:r>
              <a:rPr lang="en-US" altLang="zh-CN" dirty="0"/>
              <a:t> LI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254716" y="246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AP1: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605939" y="246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AP2:</a:t>
            </a:r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D829DCA-4978-4450-ADCB-42033C3BA0FC}"/>
              </a:ext>
            </a:extLst>
          </p:cNvPr>
          <p:cNvSpPr/>
          <p:nvPr/>
        </p:nvSpPr>
        <p:spPr bwMode="auto">
          <a:xfrm>
            <a:off x="1977039" y="4497971"/>
            <a:ext cx="1137568" cy="46332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Preamble </a:t>
            </a:r>
            <a:r>
              <a:rPr lang="en-US" altLang="zh-CN" dirty="0"/>
              <a:t>from AP1 and AP2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5A72175-2DCA-45FF-A0D7-657A3593C306}"/>
              </a:ext>
            </a:extLst>
          </p:cNvPr>
          <p:cNvSpPr/>
          <p:nvPr/>
        </p:nvSpPr>
        <p:spPr bwMode="auto">
          <a:xfrm>
            <a:off x="3114607" y="4491235"/>
            <a:ext cx="1219200" cy="4718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662725A-388E-4911-AD2A-5D0A32E221F9}"/>
              </a:ext>
            </a:extLst>
          </p:cNvPr>
          <p:cNvSpPr/>
          <p:nvPr/>
        </p:nvSpPr>
        <p:spPr bwMode="auto">
          <a:xfrm>
            <a:off x="5849422" y="2433935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70494DE-15E7-499F-B495-F9DA066771AF}"/>
              </a:ext>
            </a:extLst>
          </p:cNvPr>
          <p:cNvSpPr txBox="1"/>
          <p:nvPr/>
        </p:nvSpPr>
        <p:spPr>
          <a:xfrm>
            <a:off x="5939439" y="246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AP3:</a:t>
            </a:r>
            <a:endParaRPr lang="zh-CN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3585801" y="3475516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3667609" y="352062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19975209">
            <a:off x="3798027" y="2710777"/>
            <a:ext cx="206090" cy="85801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3D0B9D1E-936C-44DE-8F96-95FABEC00925}"/>
              </a:ext>
            </a:extLst>
          </p:cNvPr>
          <p:cNvSpPr/>
          <p:nvPr/>
        </p:nvSpPr>
        <p:spPr bwMode="auto">
          <a:xfrm rot="1374034">
            <a:off x="4384160" y="2739981"/>
            <a:ext cx="206090" cy="85801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33161287-FB05-47D1-87DD-DD9A5FDFEB26}"/>
              </a:ext>
            </a:extLst>
          </p:cNvPr>
          <p:cNvSpPr/>
          <p:nvPr/>
        </p:nvSpPr>
        <p:spPr bwMode="auto">
          <a:xfrm>
            <a:off x="5400753" y="3487023"/>
            <a:ext cx="685800" cy="3679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CBA8328-1C2B-46E5-BDD8-58C3458EBC38}"/>
              </a:ext>
            </a:extLst>
          </p:cNvPr>
          <p:cNvSpPr txBox="1"/>
          <p:nvPr/>
        </p:nvSpPr>
        <p:spPr>
          <a:xfrm>
            <a:off x="5490770" y="351349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STA3</a:t>
            </a:r>
            <a:endParaRPr lang="zh-CN" altLang="en-US" dirty="0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C64583E7-C11B-4D74-8A7D-6A37C8E0CB21}"/>
              </a:ext>
            </a:extLst>
          </p:cNvPr>
          <p:cNvSpPr/>
          <p:nvPr/>
        </p:nvSpPr>
        <p:spPr bwMode="auto">
          <a:xfrm rot="1694005">
            <a:off x="5946356" y="2731403"/>
            <a:ext cx="206090" cy="858018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54C321A9-EB81-47F1-B54B-0924E8320A57}"/>
              </a:ext>
            </a:extLst>
          </p:cNvPr>
          <p:cNvSpPr txBox="1"/>
          <p:nvPr/>
        </p:nvSpPr>
        <p:spPr>
          <a:xfrm>
            <a:off x="2986326" y="5481935"/>
            <a:ext cx="4100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(2) STA2 hears Preamble from AP1 and AP2. It understands AP3 is idle and initiate EDCA uplink transmission to AP3.</a:t>
            </a:r>
            <a:endParaRPr lang="zh-CN" altLang="en-US" dirty="0"/>
          </a:p>
        </p:txBody>
      </p:sp>
      <p:sp>
        <p:nvSpPr>
          <p:cNvPr id="26" name="任意多边形: 形状 25">
            <a:extLst>
              <a:ext uri="{FF2B5EF4-FFF2-40B4-BE49-F238E27FC236}">
                <a16:creationId xmlns:a16="http://schemas.microsoft.com/office/drawing/2014/main" id="{821E5BA9-B30A-4762-909D-416A0E8FDBFA}"/>
              </a:ext>
            </a:extLst>
          </p:cNvPr>
          <p:cNvSpPr/>
          <p:nvPr/>
        </p:nvSpPr>
        <p:spPr bwMode="auto">
          <a:xfrm>
            <a:off x="5400102" y="3913748"/>
            <a:ext cx="539337" cy="1476775"/>
          </a:xfrm>
          <a:custGeom>
            <a:avLst/>
            <a:gdLst>
              <a:gd name="connsiteX0" fmla="*/ 226194 w 226194"/>
              <a:gd name="connsiteY0" fmla="*/ 0 h 351322"/>
              <a:gd name="connsiteX1" fmla="*/ 96253 w 226194"/>
              <a:gd name="connsiteY1" fmla="*/ 129941 h 351322"/>
              <a:gd name="connsiteX2" fmla="*/ 81815 w 226194"/>
              <a:gd name="connsiteY2" fmla="*/ 288758 h 351322"/>
              <a:gd name="connsiteX3" fmla="*/ 0 w 226194"/>
              <a:gd name="connsiteY3" fmla="*/ 351322 h 351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194" h="351322">
                <a:moveTo>
                  <a:pt x="226194" y="0"/>
                </a:moveTo>
                <a:cubicBezTo>
                  <a:pt x="173255" y="40907"/>
                  <a:pt x="120316" y="81815"/>
                  <a:pt x="96253" y="129941"/>
                </a:cubicBezTo>
                <a:cubicBezTo>
                  <a:pt x="72190" y="178067"/>
                  <a:pt x="97857" y="251861"/>
                  <a:pt x="81815" y="288758"/>
                </a:cubicBezTo>
                <a:cubicBezTo>
                  <a:pt x="65773" y="325655"/>
                  <a:pt x="32886" y="338488"/>
                  <a:pt x="0" y="35132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74C29BA-DBF7-4A5D-81B1-0976927988C2}"/>
              </a:ext>
            </a:extLst>
          </p:cNvPr>
          <p:cNvSpPr txBox="1"/>
          <p:nvPr/>
        </p:nvSpPr>
        <p:spPr>
          <a:xfrm>
            <a:off x="1219200" y="4034135"/>
            <a:ext cx="3861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(1) AP1 and AP2 have coordinated BF/joint transmission etc. to STA1/2 with PPDU: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848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sz="2800" b="0" dirty="0"/>
              <a:t>The issue when BSS coloring meets multi-AP transmissions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7800"/>
            <a:ext cx="8066087" cy="4953000"/>
          </a:xfrm>
        </p:spPr>
        <p:txBody>
          <a:bodyPr/>
          <a:lstStyle/>
          <a:p>
            <a:r>
              <a:rPr lang="en-US" altLang="zh-CN" sz="1600" b="0" dirty="0"/>
              <a:t>For coordinated transmissions with multi-AP concurrent </a:t>
            </a:r>
            <a:r>
              <a:rPr lang="en-US" altLang="zh-CN" sz="1600" b="0" dirty="0" err="1"/>
              <a:t>Tx</a:t>
            </a:r>
            <a:r>
              <a:rPr lang="en-US" altLang="zh-CN" sz="1600" b="0" dirty="0"/>
              <a:t>:</a:t>
            </a:r>
          </a:p>
          <a:p>
            <a:pPr lvl="1"/>
            <a:r>
              <a:rPr lang="en-US" altLang="zh-CN" sz="1600" b="0" dirty="0"/>
              <a:t>Case A: Each AP uses different BSS color leads to preamble collision.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b="0" dirty="0"/>
          </a:p>
          <a:p>
            <a:endParaRPr lang="en-US" altLang="zh-CN" sz="1600" b="0" dirty="0"/>
          </a:p>
          <a:p>
            <a:endParaRPr lang="en-US" altLang="zh-CN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Yanchun</a:t>
            </a:r>
            <a:r>
              <a:rPr lang="en-US" altLang="zh-CN" dirty="0"/>
              <a:t> LI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2400300" y="4109328"/>
            <a:ext cx="1905000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8" name="矩形 7"/>
          <p:cNvSpPr/>
          <p:nvPr/>
        </p:nvSpPr>
        <p:spPr bwMode="auto">
          <a:xfrm>
            <a:off x="2400300" y="4677041"/>
            <a:ext cx="1905000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1376717" y="4161328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AP1: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370294" y="4573820"/>
            <a:ext cx="1004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AP2:</a:t>
            </a:r>
          </a:p>
          <a:p>
            <a:r>
              <a:rPr lang="en-US" altLang="zh-CN" dirty="0"/>
              <a:t>(adjacent to AP1)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 bwMode="auto">
          <a:xfrm>
            <a:off x="4303712" y="4109328"/>
            <a:ext cx="194468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zh-CN"/>
              <a:t>Payload</a:t>
            </a:r>
            <a:endParaRPr lang="zh-CN" altLang="en-US"/>
          </a:p>
        </p:txBody>
      </p:sp>
      <p:sp>
        <p:nvSpPr>
          <p:cNvPr id="12" name="矩形 11"/>
          <p:cNvSpPr/>
          <p:nvPr/>
        </p:nvSpPr>
        <p:spPr bwMode="auto">
          <a:xfrm>
            <a:off x="4303713" y="4677041"/>
            <a:ext cx="1944686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altLang="zh-CN"/>
              <a:t>Payload</a:t>
            </a:r>
            <a:endParaRPr lang="zh-CN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4554438" y="3251307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4666960" y="330331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STA2</a:t>
            </a:r>
            <a:endParaRPr lang="zh-CN" altLang="en-US" dirty="0"/>
          </a:p>
        </p:txBody>
      </p:sp>
      <p:sp>
        <p:nvSpPr>
          <p:cNvPr id="25" name="矩形 24"/>
          <p:cNvSpPr/>
          <p:nvPr/>
        </p:nvSpPr>
        <p:spPr bwMode="auto">
          <a:xfrm>
            <a:off x="3617912" y="2186188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51412" y="2186188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690206" y="2212657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AP1:</a:t>
            </a:r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5041429" y="2212657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AP2:</a:t>
            </a:r>
            <a:endParaRPr lang="zh-CN" altLang="en-US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0396FA11-6FE8-449C-9236-B71AA826874D}"/>
              </a:ext>
            </a:extLst>
          </p:cNvPr>
          <p:cNvSpPr/>
          <p:nvPr/>
        </p:nvSpPr>
        <p:spPr bwMode="auto">
          <a:xfrm>
            <a:off x="4037012" y="3199213"/>
            <a:ext cx="685800" cy="3679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54F15F3F-2E14-4C33-A35C-D39E31900455}"/>
              </a:ext>
            </a:extLst>
          </p:cNvPr>
          <p:cNvSpPr txBox="1"/>
          <p:nvPr/>
        </p:nvSpPr>
        <p:spPr>
          <a:xfrm>
            <a:off x="4112419" y="3238377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STA1</a:t>
            </a:r>
            <a:endParaRPr lang="zh-CN" altLang="en-US" dirty="0"/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19DA268F-6ECE-4FEA-9D99-0152E998069D}"/>
              </a:ext>
            </a:extLst>
          </p:cNvPr>
          <p:cNvSpPr/>
          <p:nvPr/>
        </p:nvSpPr>
        <p:spPr bwMode="auto">
          <a:xfrm rot="19975209">
            <a:off x="4233517" y="2463030"/>
            <a:ext cx="206090" cy="858018"/>
          </a:xfrm>
          <a:prstGeom prst="ellipse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3D0B9D1E-936C-44DE-8F96-95FABEC00925}"/>
              </a:ext>
            </a:extLst>
          </p:cNvPr>
          <p:cNvSpPr/>
          <p:nvPr/>
        </p:nvSpPr>
        <p:spPr bwMode="auto">
          <a:xfrm rot="1374034">
            <a:off x="4819650" y="2492234"/>
            <a:ext cx="206090" cy="858018"/>
          </a:xfrm>
          <a:prstGeom prst="ellipse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139992" y="4997622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U-SIG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2642601" y="5279898"/>
            <a:ext cx="23530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37" name="矩形 36"/>
          <p:cNvSpPr/>
          <p:nvPr/>
        </p:nvSpPr>
        <p:spPr bwMode="auto">
          <a:xfrm>
            <a:off x="2658654" y="5319993"/>
            <a:ext cx="235307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38" name="矩形 37"/>
          <p:cNvSpPr/>
          <p:nvPr/>
        </p:nvSpPr>
        <p:spPr bwMode="auto">
          <a:xfrm>
            <a:off x="3231304" y="4109327"/>
            <a:ext cx="23530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1975724" y="4460094"/>
            <a:ext cx="7681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Preamble</a:t>
            </a:r>
            <a:endParaRPr lang="zh-CN" altLang="en-US" dirty="0"/>
          </a:p>
        </p:txBody>
      </p:sp>
      <p:sp>
        <p:nvSpPr>
          <p:cNvPr id="41" name="矩形 40"/>
          <p:cNvSpPr/>
          <p:nvPr/>
        </p:nvSpPr>
        <p:spPr bwMode="auto">
          <a:xfrm>
            <a:off x="2669942" y="4109327"/>
            <a:ext cx="23530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42" name="矩形 41"/>
          <p:cNvSpPr/>
          <p:nvPr/>
        </p:nvSpPr>
        <p:spPr bwMode="auto">
          <a:xfrm>
            <a:off x="3225606" y="4677041"/>
            <a:ext cx="235307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3152315" y="4634362"/>
            <a:ext cx="1333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dirty="0"/>
              <a:t>NAV, </a:t>
            </a:r>
          </a:p>
          <a:p>
            <a:pPr eaLnBrk="0" hangingPunct="0"/>
            <a:r>
              <a:rPr lang="en-US" altLang="zh-CN" dirty="0"/>
              <a:t>BSS color =B, etc.</a:t>
            </a:r>
            <a:endParaRPr lang="zh-CN" altLang="en-US" dirty="0"/>
          </a:p>
        </p:txBody>
      </p:sp>
      <p:sp>
        <p:nvSpPr>
          <p:cNvPr id="44" name="矩形 43"/>
          <p:cNvSpPr/>
          <p:nvPr/>
        </p:nvSpPr>
        <p:spPr>
          <a:xfrm>
            <a:off x="3153658" y="4080183"/>
            <a:ext cx="1333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dirty="0"/>
              <a:t>NAV, </a:t>
            </a:r>
          </a:p>
          <a:p>
            <a:pPr eaLnBrk="0" hangingPunct="0"/>
            <a:r>
              <a:rPr lang="en-US" altLang="zh-CN" dirty="0"/>
              <a:t>BSS color =A, etc.</a:t>
            </a:r>
            <a:endParaRPr lang="zh-CN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1974309" y="3884285"/>
            <a:ext cx="7681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Preamble</a:t>
            </a:r>
            <a:endParaRPr lang="zh-CN" altLang="en-US" dirty="0"/>
          </a:p>
        </p:txBody>
      </p:sp>
      <p:sp>
        <p:nvSpPr>
          <p:cNvPr id="46" name="矩形 45"/>
          <p:cNvSpPr/>
          <p:nvPr/>
        </p:nvSpPr>
        <p:spPr bwMode="auto">
          <a:xfrm>
            <a:off x="2658654" y="4677041"/>
            <a:ext cx="235307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47" name="文本框 46"/>
          <p:cNvSpPr txBox="1"/>
          <p:nvPr/>
        </p:nvSpPr>
        <p:spPr>
          <a:xfrm>
            <a:off x="2496456" y="4187696"/>
            <a:ext cx="590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L-LTF</a:t>
            </a:r>
            <a:endParaRPr lang="zh-CN" altLang="en-US" dirty="0"/>
          </a:p>
        </p:txBody>
      </p:sp>
      <p:sp>
        <p:nvSpPr>
          <p:cNvPr id="48" name="文本框 47"/>
          <p:cNvSpPr txBox="1"/>
          <p:nvPr/>
        </p:nvSpPr>
        <p:spPr>
          <a:xfrm>
            <a:off x="2491833" y="4997575"/>
            <a:ext cx="590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L-LTF</a:t>
            </a:r>
            <a:endParaRPr lang="zh-CN" altLang="en-US" dirty="0"/>
          </a:p>
        </p:txBody>
      </p:sp>
      <p:sp>
        <p:nvSpPr>
          <p:cNvPr id="49" name="矩形 48"/>
          <p:cNvSpPr/>
          <p:nvPr/>
        </p:nvSpPr>
        <p:spPr bwMode="auto">
          <a:xfrm>
            <a:off x="3223431" y="5274358"/>
            <a:ext cx="235307" cy="381000"/>
          </a:xfrm>
          <a:prstGeom prst="rect">
            <a:avLst/>
          </a:prstGeom>
          <a:solidFill>
            <a:srgbClr val="FF3300">
              <a:alpha val="5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50" name="矩形 49"/>
          <p:cNvSpPr/>
          <p:nvPr/>
        </p:nvSpPr>
        <p:spPr bwMode="auto">
          <a:xfrm>
            <a:off x="3239484" y="5314453"/>
            <a:ext cx="235307" cy="381000"/>
          </a:xfrm>
          <a:prstGeom prst="rect">
            <a:avLst/>
          </a:prstGeom>
          <a:solidFill>
            <a:srgbClr val="0066FF">
              <a:alpha val="49804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zh-CN" altLang="en-US" dirty="0"/>
          </a:p>
        </p:txBody>
      </p:sp>
      <p:sp>
        <p:nvSpPr>
          <p:cNvPr id="51" name="矩形 50"/>
          <p:cNvSpPr/>
          <p:nvPr/>
        </p:nvSpPr>
        <p:spPr>
          <a:xfrm>
            <a:off x="1719615" y="5855833"/>
            <a:ext cx="693306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/>
              <a:t>① L-LTFs are aligned, the estimated channel will be h1+h2 due to pilot contamination effect.</a:t>
            </a:r>
            <a:endParaRPr lang="zh-CN" altLang="en-US" sz="1100" dirty="0"/>
          </a:p>
          <a:p>
            <a:r>
              <a:rPr lang="en-US" altLang="zh-CN" sz="1100" dirty="0"/>
              <a:t>② However, the channel which AP1’s U-SIG signal pass through is not h1+h2 but h1, with superposed interference from AP2 (coded waveform with BSS color=B). The mismatch will dramatically increase PER for U-SIG.</a:t>
            </a:r>
            <a:endParaRPr lang="zh-CN" altLang="zh-CN" sz="1100" dirty="0"/>
          </a:p>
        </p:txBody>
      </p:sp>
      <p:cxnSp>
        <p:nvCxnSpPr>
          <p:cNvPr id="54" name="直接连接符 53"/>
          <p:cNvCxnSpPr/>
          <p:nvPr/>
        </p:nvCxnSpPr>
        <p:spPr bwMode="auto">
          <a:xfrm>
            <a:off x="2666999" y="3770227"/>
            <a:ext cx="0" cy="20781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>
            <a:off x="2901580" y="3763680"/>
            <a:ext cx="0" cy="20781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直接连接符 55"/>
          <p:cNvCxnSpPr/>
          <p:nvPr/>
        </p:nvCxnSpPr>
        <p:spPr bwMode="auto">
          <a:xfrm>
            <a:off x="3225606" y="3763680"/>
            <a:ext cx="0" cy="20781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直接连接符 56"/>
          <p:cNvCxnSpPr/>
          <p:nvPr/>
        </p:nvCxnSpPr>
        <p:spPr bwMode="auto">
          <a:xfrm>
            <a:off x="3478499" y="3763679"/>
            <a:ext cx="0" cy="20781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8" name="矩形 57"/>
          <p:cNvSpPr/>
          <p:nvPr/>
        </p:nvSpPr>
        <p:spPr>
          <a:xfrm>
            <a:off x="3456602" y="4436101"/>
            <a:ext cx="64881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These preambles have different waveform in U-SIG (due to BSS color difference).</a:t>
            </a:r>
            <a:endParaRPr lang="zh-CN" altLang="en-US" dirty="0"/>
          </a:p>
        </p:txBody>
      </p:sp>
      <p:sp>
        <p:nvSpPr>
          <p:cNvPr id="59" name="矩形 58"/>
          <p:cNvSpPr/>
          <p:nvPr/>
        </p:nvSpPr>
        <p:spPr>
          <a:xfrm>
            <a:off x="2174887" y="2623549"/>
            <a:ext cx="20970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Assume AP1 uses BSS color A</a:t>
            </a:r>
            <a:endParaRPr lang="zh-CN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3308038" y="2820542"/>
            <a:ext cx="20970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AP2 uses BSS color B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9372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0" dirty="0"/>
              <a:t>The issue when BSS coloring meets coordinated multi-AP transmissions (</a:t>
            </a:r>
            <a:r>
              <a:rPr lang="en-US" altLang="zh-CN" b="0" dirty="0" err="1"/>
              <a:t>conti</a:t>
            </a:r>
            <a:r>
              <a:rPr lang="en-US" altLang="zh-CN" b="0" dirty="0"/>
              <a:t>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1600" dirty="0"/>
              <a:t>Case B: AP can also use BSS color =0, besides each AP’s unique BSS color. However, it will disallow spatial reuse.</a:t>
            </a:r>
          </a:p>
          <a:p>
            <a:endParaRPr lang="en-US" altLang="zh-CN" sz="1600" b="0" dirty="0"/>
          </a:p>
          <a:p>
            <a:endParaRPr lang="en-US" altLang="zh-CN" sz="1600" b="0" dirty="0"/>
          </a:p>
          <a:p>
            <a:endParaRPr lang="en-US" altLang="zh-CN" sz="1600" b="0" dirty="0"/>
          </a:p>
          <a:p>
            <a:endParaRPr lang="en-US" altLang="zh-CN" sz="1600" b="0" dirty="0"/>
          </a:p>
          <a:p>
            <a:r>
              <a:rPr lang="en-US" altLang="zh-CN" sz="1600" b="0" dirty="0"/>
              <a:t>It is important to allow successful transmission of BSS color and also indicate relevant BSS information clearly.</a:t>
            </a:r>
            <a:endParaRPr lang="en-US" altLang="zh-CN" sz="1800" b="0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Yanchun</a:t>
            </a:r>
            <a:r>
              <a:rPr lang="en-US" altLang="zh-CN" dirty="0"/>
              <a:t> LI (Huawei)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矩形 6"/>
          <p:cNvSpPr/>
          <p:nvPr/>
        </p:nvSpPr>
        <p:spPr bwMode="auto">
          <a:xfrm>
            <a:off x="2748255" y="26670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Preamble </a:t>
            </a:r>
            <a:r>
              <a:rPr lang="en-US" altLang="zh-CN"/>
              <a:t>(NAV, </a:t>
            </a:r>
            <a:endParaRPr kumimoji="0" lang="en-US" altLang="zh-CN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BSS</a:t>
            </a:r>
            <a:r>
              <a:rPr kumimoji="0" lang="en-US" altLang="zh-CN" sz="12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color =0)</a:t>
            </a: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4653255" y="26670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2748255" y="3276600"/>
            <a:ext cx="4421187" cy="1524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16413" y="3214300"/>
            <a:ext cx="820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CCA busy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2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b="0" dirty="0"/>
              <a:t>We discussed the issue of BSS coloring for coordinated transmissions.</a:t>
            </a:r>
          </a:p>
          <a:p>
            <a:endParaRPr lang="en-US" sz="1800" b="0" dirty="0"/>
          </a:p>
          <a:p>
            <a:r>
              <a:rPr lang="en-US" sz="2000" b="0" dirty="0"/>
              <a:t>A coloring scheme without ambiguity can allow coordinated multi-AP transmission while also allow spatial reuses.</a:t>
            </a:r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8365" y="6475413"/>
            <a:ext cx="13455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Yanchun</a:t>
            </a:r>
            <a:r>
              <a:rPr lang="en-US" altLang="zh-CN" dirty="0"/>
              <a:t> LI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811538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in coordinated multi-AP transmission, BSS color should provide clear indication of the APs involving this transmission?</a:t>
            </a:r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September 2023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98364" y="6475413"/>
            <a:ext cx="134556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Yanchun</a:t>
            </a:r>
            <a:r>
              <a:rPr lang="en-US" altLang="zh-CN" dirty="0"/>
              <a:t> LI (Huawei)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034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425398</TotalTime>
  <Words>862</Words>
  <Application>Microsoft Office PowerPoint</Application>
  <PresentationFormat>全屏显示(4:3)</PresentationFormat>
  <Paragraphs>203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CiscoSans ExtraLight</vt:lpstr>
      <vt:lpstr>CiscoSans Thin</vt:lpstr>
      <vt:lpstr>Arial</vt:lpstr>
      <vt:lpstr>Times New Roman</vt:lpstr>
      <vt:lpstr>Wingdings</vt:lpstr>
      <vt:lpstr>802-11-Submission</vt:lpstr>
      <vt:lpstr>Coordinated Transmission ID</vt:lpstr>
      <vt:lpstr>Introduction</vt:lpstr>
      <vt:lpstr>Recap BSS color in 802.11ax</vt:lpstr>
      <vt:lpstr>Recap multi-AP transmissions</vt:lpstr>
      <vt:lpstr>When BSS coloring meets multi-AP transmissions</vt:lpstr>
      <vt:lpstr>The issue when BSS coloring meets multi-AP transmissions</vt:lpstr>
      <vt:lpstr>The issue when BSS coloring meets coordinated multi-AP transmissions (conti.)</vt:lpstr>
      <vt:lpstr>Summary </vt:lpstr>
      <vt:lpstr>Straw Poll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Liyanchun (CTL)</cp:lastModifiedBy>
  <cp:revision>2853</cp:revision>
  <cp:lastPrinted>1998-02-10T13:28:06Z</cp:lastPrinted>
  <dcterms:created xsi:type="dcterms:W3CDTF">2007-05-21T21:00:37Z</dcterms:created>
  <dcterms:modified xsi:type="dcterms:W3CDTF">2023-09-03T14:40:15Z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(3)inWb9uBAPdwhIw+thKpVuWHhblVFCV3o0FuBoIzPUplYPUD4ha1c2MdZ4POubYym4bPlkCQ5
auymIY7aWMGUM2TX0dtMulVGAoc2ZzKWo2vnGhBGCJMViHS1xpqa4/1vFiLQsJsz1N3vW8SK
0AAtIdqFLMDJS/y6m9NYCs5PxHLD8P3oDqT7oXF9gPXdOnokLj6izizEtlBMHvVLzCe+10mc
SjgNEjeDRd2beGaTbL</vt:lpwstr>
  </property>
  <property fmtid="{D5CDD505-2E9C-101B-9397-08002B2CF9AE}" pid="4" name="_2015_ms_pID_7253431">
    <vt:lpwstr>ursdJEeNBzDwY7kJxWEOZO5GvQze3AcRInaxm2FjZ9UUXfs+Iuh/F7
U4GEJgZeT2qC5KYq/S40T+9IIzpaVfawVijqmSC920jAxYHmNvxTkRRgaNDmEmrfbHhWBfnd
goszXRZHOOU5T4vINHZHmaPStIw3EEs5nV0ntZuB6Sp2nNxJHOzC/WpVYdJiegI8rt9mrFzI
k6xlF20hHXzHkkgjHsnjf69IXy3nAdidTNg4</vt:lpwstr>
  </property>
  <property fmtid="{D5CDD505-2E9C-101B-9397-08002B2CF9AE}" pid="5" name="_2015_ms_pID_7253432">
    <vt:lpwstr>QDoWzNRi7EYCws26iWipcH8=</vt:lpwstr>
  </property>
</Properties>
</file>