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82" r:id="rId12"/>
    <p:sldId id="279" r:id="rId13"/>
    <p:sldId id="280" r:id="rId14"/>
    <p:sldId id="283" r:id="rId15"/>
    <p:sldId id="284" r:id="rId16"/>
    <p:sldId id="285" r:id="rId17"/>
    <p:sldId id="277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70" d="100"/>
          <a:sy n="70" d="100"/>
        </p:scale>
        <p:origin x="60" y="4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6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802.11-23/1464r1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727499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Dynamic Polarization Spatial Multiplexing and Beamforming WLANs:</a:t>
            </a:r>
            <a:br>
              <a:rPr lang="en-GB" sz="2400" dirty="0"/>
            </a:br>
            <a:r>
              <a:rPr lang="en-GB" sz="2400" dirty="0"/>
              <a:t>Smashing the MIMO Paradigm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2023-09-12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Comprehensive Dynamic Polarization WLAN Model</a:t>
            </a:r>
            <a:endParaRPr lang="en-GB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FC77F6-817B-9ACD-B96F-73FC09345239}"/>
              </a:ext>
            </a:extLst>
          </p:cNvPr>
          <p:cNvGrpSpPr/>
          <p:nvPr/>
        </p:nvGrpSpPr>
        <p:grpSpPr>
          <a:xfrm>
            <a:off x="1397000" y="1600200"/>
            <a:ext cx="9525000" cy="4676774"/>
            <a:chOff x="1397000" y="1724026"/>
            <a:chExt cx="9525000" cy="467677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5BBB81-2C98-5AAE-AE05-AB9DB670ECE8}"/>
                </a:ext>
              </a:extLst>
            </p:cNvPr>
            <p:cNvGrpSpPr/>
            <p:nvPr/>
          </p:nvGrpSpPr>
          <p:grpSpPr>
            <a:xfrm>
              <a:off x="1397000" y="1724026"/>
              <a:ext cx="9525000" cy="3352800"/>
              <a:chOff x="1066800" y="1447800"/>
              <a:chExt cx="10287000" cy="35592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A2AE8B4-20DD-853F-D5E7-803BAD062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1536659"/>
                <a:ext cx="3733800" cy="334014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C76DE01-BD6C-57F8-5FA9-A6C650A13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9202" y="1447800"/>
                <a:ext cx="6234598" cy="355926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2C724D3-FDCA-06C1-FF35-CBBD806EAF8D}"/>
                  </a:ext>
                </a:extLst>
              </p:cNvPr>
              <p:cNvSpPr/>
              <p:nvPr/>
            </p:nvSpPr>
            <p:spPr>
              <a:xfrm>
                <a:off x="2501871" y="1447800"/>
                <a:ext cx="4916061" cy="35087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A860EF-899C-ABCA-7B7C-A3665285B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3256" y="1550174"/>
                <a:ext cx="929854" cy="334014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920691-AC94-A60E-E672-83D5519B98F9}"/>
                  </a:ext>
                </a:extLst>
              </p:cNvPr>
              <p:cNvSpPr/>
              <p:nvPr/>
            </p:nvSpPr>
            <p:spPr bwMode="auto">
              <a:xfrm>
                <a:off x="4709583" y="1648582"/>
                <a:ext cx="472017" cy="2993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998E63-8FFB-EA30-07AF-644CE2C4336C}"/>
                  </a:ext>
                </a:extLst>
              </p:cNvPr>
              <p:cNvSpPr/>
              <p:nvPr/>
            </p:nvSpPr>
            <p:spPr bwMode="auto">
              <a:xfrm>
                <a:off x="4873723" y="3304666"/>
                <a:ext cx="134764" cy="5581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F6A07C2-1767-B093-3304-2C5013E4C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3723" y="3304666"/>
                <a:ext cx="172356" cy="46388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F49327-A273-82C8-8A9B-36FFA40B62DF}"/>
                </a:ext>
              </a:extLst>
            </p:cNvPr>
            <p:cNvSpPr txBox="1"/>
            <p:nvPr/>
          </p:nvSpPr>
          <p:spPr>
            <a:xfrm>
              <a:off x="2725769" y="5070367"/>
              <a:ext cx="3485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DPSMXBF Propagation Channel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F666F9-A304-9C77-240B-12021AD65A64}"/>
                </a:ext>
              </a:extLst>
            </p:cNvPr>
            <p:cNvSpPr txBox="1"/>
            <p:nvPr/>
          </p:nvSpPr>
          <p:spPr>
            <a:xfrm>
              <a:off x="6477000" y="5074587"/>
              <a:ext cx="4203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DPSMXBF WLAN SDMX 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E607BA-7834-1C5A-23EA-B3231AA38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0529" y="5404242"/>
              <a:ext cx="3601037" cy="954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8FFB68-73FB-8F16-4193-3DB58AF8D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7000" y="5406237"/>
              <a:ext cx="4246027" cy="99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343027"/>
            <a:ext cx="10460567" cy="4004354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Dynamic Polarization Applications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02216" y="1394654"/>
            <a:ext cx="107039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WLAN Mesh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 Platform Dynamic Polarization Routers 3x faster than today’s best WiFi-7 devices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32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order Dynamic Polarization (“DP-32”)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AP/ Meshnode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92 Gbps/ relays 46 GHz at 6 GHz across 180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“AP Drop” distributing 4.1 Gbps at 2.4 and 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5.8 Gbps at 6 GHz beyond 560m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“Client Drop” also distributing 4.1 Gbps at 2.4/5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Fixed Wireless Access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Today’s FWA is 95% 5G, Dynamic Polarization could flip it ALL to WiFi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AP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up to 92 Gbps at 6 GHz across 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up to 5.8 Gbps at 6 GHz beyond 2.8 km</a:t>
            </a:r>
          </a:p>
          <a:p>
            <a:pPr marL="2286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Fiber Replacement Backhaul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WiFi-7 Backhauls (using 1 m Dishes) transport 5.8 Gbps at 6 GHz beyond 10 km </a:t>
            </a:r>
          </a:p>
          <a:p>
            <a:pPr marL="45720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FRBH Nodes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transport up to 92 Gbps at 6 GHz beyond 18 km</a:t>
            </a: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23EE3D6-259D-E5A9-03C7-586F611E9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79833"/>
              </p:ext>
            </p:extLst>
          </p:nvPr>
        </p:nvGraphicFramePr>
        <p:xfrm>
          <a:off x="8692388" y="1791364"/>
          <a:ext cx="3031524" cy="12968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4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430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AP/MN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56507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8759"/>
                  </a:ext>
                </a:extLst>
              </a:tr>
            </a:tbl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BED70C00-421F-09CF-51BC-B3A6F01DD8B8}"/>
              </a:ext>
            </a:extLst>
          </p:cNvPr>
          <p:cNvSpPr txBox="1"/>
          <p:nvPr/>
        </p:nvSpPr>
        <p:spPr>
          <a:xfrm>
            <a:off x="7321420" y="1514365"/>
            <a:ext cx="43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AP/Meshnode SDPA-32 Phased Array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CC7DE4E-19EE-CB17-B32C-5A53D896E624}"/>
              </a:ext>
            </a:extLst>
          </p:cNvPr>
          <p:cNvSpPr txBox="1"/>
          <p:nvPr/>
        </p:nvSpPr>
        <p:spPr>
          <a:xfrm>
            <a:off x="7372983" y="3083496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16ADE-C2F2-466C-A0BC-7B315AD161C5}"/>
              </a:ext>
            </a:extLst>
          </p:cNvPr>
          <p:cNvGrpSpPr/>
          <p:nvPr/>
        </p:nvGrpSpPr>
        <p:grpSpPr>
          <a:xfrm>
            <a:off x="9304038" y="3429000"/>
            <a:ext cx="2419874" cy="2286153"/>
            <a:chOff x="8264959" y="3837801"/>
            <a:chExt cx="2419874" cy="22861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AAD08E-879D-12A3-9073-AFBB519A2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4959" y="4038600"/>
              <a:ext cx="2419874" cy="20853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BF01DD-5558-153C-7AA4-DCAA393F58CA}"/>
                </a:ext>
              </a:extLst>
            </p:cNvPr>
            <p:cNvSpPr txBox="1"/>
            <p:nvPr/>
          </p:nvSpPr>
          <p:spPr>
            <a:xfrm>
              <a:off x="8264960" y="3837801"/>
              <a:ext cx="232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DP-32 SDMux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694722" y="694002"/>
            <a:ext cx="10913078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 Gbps DP-32 Access Point/ Meshnode</a:t>
            </a:r>
            <a:br>
              <a:rPr lang="en-GB" sz="2800" kern="0" dirty="0"/>
            </a:br>
            <a:r>
              <a:rPr lang="en-GB" sz="2000" kern="0" dirty="0"/>
              <a:t>(32 EHT Spatial Streams) </a:t>
            </a:r>
            <a:endParaRPr lang="en-GB" sz="24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CFA06-3143-6625-47E7-9D11335C301B}"/>
              </a:ext>
            </a:extLst>
          </p:cNvPr>
          <p:cNvSpPr txBox="1"/>
          <p:nvPr/>
        </p:nvSpPr>
        <p:spPr>
          <a:xfrm>
            <a:off x="762000" y="1537014"/>
            <a:ext cx="594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92/69 Gbps 6/5 GHz DP-32 AP/MN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1F4D2-FB41-8D40-1116-1BE168260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28" y="1756119"/>
            <a:ext cx="7108665" cy="45814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FE4D85-18EB-8070-EDFB-CF502A897694}"/>
              </a:ext>
            </a:extLst>
          </p:cNvPr>
          <p:cNvGrpSpPr/>
          <p:nvPr/>
        </p:nvGrpSpPr>
        <p:grpSpPr>
          <a:xfrm>
            <a:off x="7324241" y="3861640"/>
            <a:ext cx="1630171" cy="1133330"/>
            <a:chOff x="7149305" y="3809847"/>
            <a:chExt cx="1630171" cy="113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FC9DAE-E41A-430E-54B1-84092854E3DB}"/>
                </a:ext>
              </a:extLst>
            </p:cNvPr>
            <p:cNvSpPr txBox="1"/>
            <p:nvPr/>
          </p:nvSpPr>
          <p:spPr>
            <a:xfrm>
              <a:off x="7315832" y="3809847"/>
              <a:ext cx="14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TTD xBF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F744B-6E23-B138-5B45-636048CE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86846"/>
              <a:ext cx="1630171" cy="856331"/>
            </a:xfrm>
            <a:prstGeom prst="rect">
              <a:avLst/>
            </a:prstGeom>
          </p:spPr>
        </p:pic>
      </p:grpSp>
      <p:pic>
        <p:nvPicPr>
          <p:cNvPr id="167" name="Picture 166">
            <a:extLst>
              <a:ext uri="{FF2B5EF4-FFF2-40B4-BE49-F238E27FC236}">
                <a16:creationId xmlns:a16="http://schemas.microsoft.com/office/drawing/2014/main" id="{E4C0F9AD-901D-E1ED-0C74-64F164A1BF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562" r="69533" b="6164"/>
          <a:stretch/>
        </p:blipFill>
        <p:spPr>
          <a:xfrm>
            <a:off x="7321420" y="1752600"/>
            <a:ext cx="1412080" cy="13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0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Contemplated 5.8 Gbps DP-32 Client</a:t>
            </a:r>
            <a:br>
              <a:rPr lang="en-GB" sz="2800" dirty="0"/>
            </a:br>
            <a:r>
              <a:rPr lang="en-GB" sz="2000" dirty="0"/>
              <a:t>(2 EHT Spatial Streams)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8E132A-FAD7-A7AC-EF97-A53EB62E6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44045"/>
              </p:ext>
            </p:extLst>
          </p:nvPr>
        </p:nvGraphicFramePr>
        <p:xfrm>
          <a:off x="8787943" y="2136104"/>
          <a:ext cx="2895601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42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39343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3819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38996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7FD05E3-821F-ED3F-E73D-D6775062F0C7}"/>
              </a:ext>
            </a:extLst>
          </p:cNvPr>
          <p:cNvSpPr txBox="1"/>
          <p:nvPr/>
        </p:nvSpPr>
        <p:spPr>
          <a:xfrm>
            <a:off x="7341995" y="1730904"/>
            <a:ext cx="443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Client SDPA-32 Phased Array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BF03D-FB58-A44A-5679-DFCCDE470127}"/>
              </a:ext>
            </a:extLst>
          </p:cNvPr>
          <p:cNvSpPr txBox="1"/>
          <p:nvPr/>
        </p:nvSpPr>
        <p:spPr>
          <a:xfrm>
            <a:off x="7367395" y="3242343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6B917-D86E-23C0-0DC5-04AA1E150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2" r="69533" b="6164"/>
          <a:stretch/>
        </p:blipFill>
        <p:spPr>
          <a:xfrm>
            <a:off x="7341996" y="1943974"/>
            <a:ext cx="1412080" cy="13692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09DA9E0-6404-9316-AD46-681FBEADB698}"/>
              </a:ext>
            </a:extLst>
          </p:cNvPr>
          <p:cNvGrpSpPr/>
          <p:nvPr/>
        </p:nvGrpSpPr>
        <p:grpSpPr>
          <a:xfrm>
            <a:off x="7149305" y="3816456"/>
            <a:ext cx="4433095" cy="2286153"/>
            <a:chOff x="7149305" y="3816456"/>
            <a:chExt cx="4433095" cy="22861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0A99C5-68F6-D1A6-E1C7-0A313D64457D}"/>
                </a:ext>
              </a:extLst>
            </p:cNvPr>
            <p:cNvGrpSpPr/>
            <p:nvPr/>
          </p:nvGrpSpPr>
          <p:grpSpPr>
            <a:xfrm>
              <a:off x="9162526" y="3816456"/>
              <a:ext cx="2419874" cy="2286153"/>
              <a:chOff x="8264959" y="3837801"/>
              <a:chExt cx="2419874" cy="228615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614C2B1-9889-11B4-35B0-BD9E905A5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3B0223-08B9-E1F2-34F3-604AD572E827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DP-32 SDMux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1DE29-1949-5377-1842-B13C9CAAC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93455"/>
              <a:ext cx="1630171" cy="85633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EA33AF-2E7A-7CE3-C3F0-6B5627B79BB4}"/>
              </a:ext>
            </a:extLst>
          </p:cNvPr>
          <p:cNvSpPr txBox="1"/>
          <p:nvPr/>
        </p:nvSpPr>
        <p:spPr>
          <a:xfrm>
            <a:off x="6910016" y="3816456"/>
            <a:ext cx="232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TTD xBF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39B1D-50D8-F09D-0F18-78D91ADE293C}"/>
              </a:ext>
            </a:extLst>
          </p:cNvPr>
          <p:cNvSpPr txBox="1"/>
          <p:nvPr/>
        </p:nvSpPr>
        <p:spPr>
          <a:xfrm>
            <a:off x="1066800" y="13716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5.8/4.3 Gbps 6/5 GHz DP-32 Client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68B85-5CFC-1285-55C6-01171A343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8"/>
          <a:stretch/>
        </p:blipFill>
        <p:spPr>
          <a:xfrm>
            <a:off x="286394" y="1604043"/>
            <a:ext cx="6952606" cy="46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WLAN Mesh Network</a:t>
            </a:r>
            <a:endParaRPr lang="en-GB" sz="2800" dirty="0"/>
          </a:p>
        </p:txBody>
      </p:sp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7506878A-E7E3-6D41-83FD-3E9573A1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16071"/>
              </p:ext>
            </p:extLst>
          </p:nvPr>
        </p:nvGraphicFramePr>
        <p:xfrm>
          <a:off x="8299427" y="2286000"/>
          <a:ext cx="3124224" cy="16459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6C623A0-0945-1360-8E6F-D4239DB1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17" y="1434015"/>
            <a:ext cx="7002517" cy="4780979"/>
          </a:xfrm>
          <a:prstGeom prst="rect">
            <a:avLst/>
          </a:prstGeom>
        </p:spPr>
      </p:pic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1BBF0B92-7DD6-E8FC-688D-E71BAF027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67340"/>
              </p:ext>
            </p:extLst>
          </p:nvPr>
        </p:nvGraphicFramePr>
        <p:xfrm>
          <a:off x="6851651" y="4249763"/>
          <a:ext cx="4572000" cy="94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694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472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11337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AP – MN</a:t>
                      </a:r>
                    </a:p>
                    <a:p>
                      <a:pPr algn="ctr"/>
                      <a:r>
                        <a:rPr lang="en-US" sz="1200" b="1" dirty="0"/>
                        <a:t>MN - MN</a:t>
                      </a:r>
                    </a:p>
                    <a:p>
                      <a:pPr algn="ctr"/>
                      <a:r>
                        <a:rPr lang="en-US" sz="1200" b="1" dirty="0"/>
                        <a:t>AP/MN 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46.1 Gbps</a:t>
                      </a:r>
                    </a:p>
                    <a:p>
                      <a:pPr algn="ctr"/>
                      <a:r>
                        <a:rPr lang="en-US" sz="1200" b="1" baseline="0" dirty="0"/>
                        <a:t>5.8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565 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422 m/ 3 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222 m/ 1 ID + 1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concurrent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00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FRBH + FWA Network</a:t>
            </a:r>
            <a:endParaRPr lang="en-GB" sz="2800" dirty="0"/>
          </a:p>
        </p:txBody>
      </p:sp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1D2B22D0-CA52-623C-9567-5BEC58D2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21672"/>
              </p:ext>
            </p:extLst>
          </p:nvPr>
        </p:nvGraphicFramePr>
        <p:xfrm>
          <a:off x="8534400" y="2500386"/>
          <a:ext cx="3124224" cy="774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AB0831D-6873-FD80-2107-7BD8D0A9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8256"/>
            <a:ext cx="6606541" cy="4841928"/>
          </a:xfrm>
          <a:prstGeom prst="rect">
            <a:avLst/>
          </a:prstGeom>
        </p:spPr>
      </p:pic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53076"/>
              </p:ext>
            </p:extLst>
          </p:nvPr>
        </p:nvGraphicFramePr>
        <p:xfrm>
          <a:off x="6818848" y="3583063"/>
          <a:ext cx="4895843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843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 -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18.0 km/ 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FWA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83.0 Gbps</a:t>
                      </a:r>
                    </a:p>
                    <a:p>
                      <a:pPr algn="ctr"/>
                      <a:r>
                        <a:rPr lang="en-US" sz="1200" b="1" baseline="0" dirty="0"/>
                        <a:t>76.9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2.8 km/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3.2 km/ 3m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3.3 km/ 5m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Metro Wireless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64425"/>
              </p:ext>
            </p:extLst>
          </p:nvPr>
        </p:nvGraphicFramePr>
        <p:xfrm>
          <a:off x="761873" y="4605391"/>
          <a:ext cx="525780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Free Space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12x FWA 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1107 Gbps</a:t>
                      </a:r>
                    </a:p>
                    <a:p>
                      <a:pPr algn="ctr"/>
                      <a:r>
                        <a:rPr lang="en-US" sz="1200" b="1" baseline="0" dirty="0"/>
                        <a:t>996 Gbps</a:t>
                      </a:r>
                    </a:p>
                    <a:p>
                      <a:pPr algn="ctr"/>
                      <a:r>
                        <a:rPr lang="en-US" sz="1200" b="1" baseline="0" dirty="0"/>
                        <a:t>922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0 – 2.8 km</a:t>
                      </a:r>
                    </a:p>
                    <a:p>
                      <a:pPr algn="ctr"/>
                      <a:r>
                        <a:rPr lang="en-US" sz="1200" b="1" baseline="0" dirty="0"/>
                        <a:t>2.8 - 4.5 km</a:t>
                      </a:r>
                    </a:p>
                    <a:p>
                      <a:pPr algn="ctr"/>
                      <a:r>
                        <a:rPr lang="en-US" sz="1200" b="1" baseline="0" dirty="0"/>
                        <a:t>4.5 – 5.8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&gt;480k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318451D-75B9-2657-CA1E-E5D920E507B8}"/>
              </a:ext>
            </a:extLst>
          </p:cNvPr>
          <p:cNvGrpSpPr/>
          <p:nvPr/>
        </p:nvGrpSpPr>
        <p:grpSpPr>
          <a:xfrm>
            <a:off x="783166" y="1471615"/>
            <a:ext cx="5271344" cy="2795585"/>
            <a:chOff x="838200" y="1343026"/>
            <a:chExt cx="5271344" cy="2795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AA3175-82A9-E499-B5E0-EFC8CA59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514" y="1488356"/>
              <a:ext cx="4600893" cy="240583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1E1EBE-B098-681F-773C-BB95A024E0FD}"/>
                </a:ext>
              </a:extLst>
            </p:cNvPr>
            <p:cNvSpPr/>
            <p:nvPr/>
          </p:nvSpPr>
          <p:spPr bwMode="auto">
            <a:xfrm>
              <a:off x="838200" y="1343026"/>
              <a:ext cx="5271344" cy="2795585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6EB629-2791-1B7E-EC0D-810A29C99D66}"/>
              </a:ext>
            </a:extLst>
          </p:cNvPr>
          <p:cNvGrpSpPr/>
          <p:nvPr/>
        </p:nvGrpSpPr>
        <p:grpSpPr>
          <a:xfrm>
            <a:off x="6342361" y="1447800"/>
            <a:ext cx="5163839" cy="4756318"/>
            <a:chOff x="6342361" y="1447800"/>
            <a:chExt cx="5163839" cy="47563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8F31325-D4A2-6B47-87A0-5B6D6EE1A4F4}"/>
                </a:ext>
              </a:extLst>
            </p:cNvPr>
            <p:cNvGrpSpPr/>
            <p:nvPr/>
          </p:nvGrpSpPr>
          <p:grpSpPr>
            <a:xfrm>
              <a:off x="6342361" y="1447800"/>
              <a:ext cx="5163839" cy="4756318"/>
              <a:chOff x="8379980" y="3274399"/>
              <a:chExt cx="3050115" cy="276976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DE9CB1D-8F91-DDC1-DDC9-01C1009CD8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197" r="11049" b="19533"/>
              <a:stretch/>
            </p:blipFill>
            <p:spPr>
              <a:xfrm>
                <a:off x="8379980" y="3274399"/>
                <a:ext cx="3050115" cy="2769763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7611D0-B2F4-F429-D5D2-D079D55C07B2}"/>
                  </a:ext>
                </a:extLst>
              </p:cNvPr>
              <p:cNvSpPr/>
              <p:nvPr/>
            </p:nvSpPr>
            <p:spPr bwMode="auto">
              <a:xfrm>
                <a:off x="8684552" y="3526677"/>
                <a:ext cx="2340462" cy="2321404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8A865D-527F-B9DE-97FD-2B6FCCBA4B1F}"/>
                </a:ext>
              </a:extLst>
            </p:cNvPr>
            <p:cNvSpPr/>
            <p:nvPr/>
          </p:nvSpPr>
          <p:spPr bwMode="auto">
            <a:xfrm>
              <a:off x="8646929" y="3698876"/>
              <a:ext cx="416983" cy="251491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C59525-81DB-CACB-F534-83C354624D82}"/>
              </a:ext>
            </a:extLst>
          </p:cNvPr>
          <p:cNvCxnSpPr>
            <a:cxnSpLocks/>
            <a:stCxn id="22" idx="4"/>
            <a:endCxn id="29" idx="4"/>
          </p:cNvCxnSpPr>
          <p:nvPr/>
        </p:nvCxnSpPr>
        <p:spPr bwMode="auto">
          <a:xfrm flipV="1">
            <a:off x="3418838" y="3950367"/>
            <a:ext cx="5436583" cy="31683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463-E671-34C2-FDBB-85E31AB51A8E}"/>
              </a:ext>
            </a:extLst>
          </p:cNvPr>
          <p:cNvCxnSpPr>
            <a:cxnSpLocks/>
            <a:stCxn id="22" idx="7"/>
            <a:endCxn id="29" idx="0"/>
          </p:cNvCxnSpPr>
          <p:nvPr/>
        </p:nvCxnSpPr>
        <p:spPr bwMode="auto">
          <a:xfrm>
            <a:off x="5282540" y="1881019"/>
            <a:ext cx="3572881" cy="181785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DPSMXBF WLANs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30251" y="1752600"/>
            <a:ext cx="1072938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new, way-out-of-left-field take on MIMO Spatial Multiplexing boosts 802.11 speeds to nearly 100 Gb at beyond-kilometer ranges </a:t>
            </a: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DPSMXBF deserves consideration as an integral PHY for the nascent 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1943" y="1981200"/>
            <a:ext cx="9905999" cy="4113213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Breakthrough </a:t>
            </a:r>
            <a:r>
              <a:rPr lang="en-GB" sz="2800" i="1" dirty="0"/>
              <a:t>Modulated Polarization </a:t>
            </a:r>
            <a:r>
              <a:rPr lang="en-GB" sz="2800" dirty="0"/>
              <a:t>MIMO processing combines </a:t>
            </a:r>
            <a:r>
              <a:rPr lang="en-GB" sz="2800" i="1" dirty="0"/>
              <a:t>unbounded</a:t>
            </a:r>
            <a:r>
              <a:rPr lang="en-GB" sz="2800" dirty="0"/>
              <a:t> </a:t>
            </a:r>
            <a:r>
              <a:rPr lang="en-GB" sz="2800" i="1" dirty="0"/>
              <a:t>order</a:t>
            </a:r>
            <a:r>
              <a:rPr lang="en-GB" sz="2800" dirty="0"/>
              <a:t> SMX with steerable high directivity Beamforming to yield EHT-based </a:t>
            </a:r>
            <a:r>
              <a:rPr lang="en-GB" sz="2800" i="1" dirty="0"/>
              <a:t>Dynamic Polarization Spatial Multiplexing and Beamforming</a:t>
            </a:r>
            <a:r>
              <a:rPr lang="en-GB" sz="2800" dirty="0"/>
              <a:t> WLANs transporting, for instance, up to 92 Gbps Fiber Replacement Backhaul in a 320 MHz channel at 6 GHz beyond 18 km. “DPSMXBF” merits serious consideration as a TGbn 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4"/>
            <a:ext cx="10361084" cy="4421185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u="sng" kern="0" dirty="0">
                <a:solidFill>
                  <a:schemeClr val="tx1"/>
                </a:solidFill>
                <a:effectLst/>
              </a:rPr>
              <a:t>Proposed “DPSMXBF” 802.11 PHY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 IEEE802.11be RF spatial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Spatial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Beamforming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92,224 Mbps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550 m WLAN Free Space Range 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2.8 km Fixed Wireless Access FS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18 km Fiber Replacement Backhaul FS Range</a:t>
            </a:r>
          </a:p>
          <a:p>
            <a:pPr marL="574675" lvl="1" indent="-34290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2200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ACD335-BFC2-97B1-13EA-5A1B6A3350B1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Dynamic Polarization WLANs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3940"/>
            <a:ext cx="10361084" cy="1065213"/>
          </a:xfrm>
        </p:spPr>
        <p:txBody>
          <a:bodyPr/>
          <a:lstStyle/>
          <a:p>
            <a:br>
              <a:rPr lang="en-US" sz="2000" dirty="0">
                <a:solidFill>
                  <a:srgbClr val="000099"/>
                </a:solidFill>
              </a:rPr>
            </a:b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800" kern="0" dirty="0">
                <a:effectLst/>
              </a:rPr>
              <a:t>Dynamic Polarization MIMO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Countless WLAN Spatial Streams in Terrestrial DLOS Channels </a:t>
            </a:r>
            <a:br>
              <a:rPr lang="en-US" sz="2000" dirty="0">
                <a:solidFill>
                  <a:srgbClr val="000099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775" y="2177575"/>
            <a:ext cx="10303934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effectLst/>
              </a:rPr>
              <a:t>DPSMXBF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represents the DPSMXBF medium transfer function as well as the WLAN Spatial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800" dirty="0">
                <a:solidFill>
                  <a:schemeClr val="tx1"/>
                </a:solidFill>
                <a:effectLst/>
              </a:rPr>
              <a:t> representing the WLAN Spatial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 dirty="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 dirty="0">
                <a:solidFill>
                  <a:srgbClr val="C40000"/>
                </a:solidFill>
              </a:rPr>
              <a:t>[H</a:t>
            </a:r>
            <a:r>
              <a:rPr lang="en-US" sz="1800" baseline="-25000" dirty="0">
                <a:solidFill>
                  <a:srgbClr val="C40000"/>
                </a:solidFill>
              </a:rPr>
              <a:t>DP</a:t>
            </a:r>
            <a:r>
              <a:rPr lang="en-US" sz="1800" dirty="0">
                <a:solidFill>
                  <a:srgbClr val="C40000"/>
                </a:solidFill>
              </a:rPr>
              <a:t>] non-singularity </a:t>
            </a:r>
            <a:r>
              <a:rPr lang="en-US" sz="1800" dirty="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3705B-999E-73A5-B83D-EA0C4A05D477}"/>
              </a:ext>
            </a:extLst>
          </p:cNvPr>
          <p:cNvGrpSpPr/>
          <p:nvPr/>
        </p:nvGrpSpPr>
        <p:grpSpPr>
          <a:xfrm>
            <a:off x="2530748" y="1786306"/>
            <a:ext cx="7229988" cy="3398593"/>
            <a:chOff x="2438400" y="1784013"/>
            <a:chExt cx="7001388" cy="32584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6A424E-6541-A1DD-E103-62B5BB66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784013"/>
              <a:ext cx="7001388" cy="32584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A77A48-EFF2-1959-A855-25C5E0FC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724" y="4555398"/>
              <a:ext cx="3196248" cy="45243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Characterization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793750" y="4811882"/>
            <a:ext cx="107039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Tx selectable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“Polarization Modulate” n RF Spatial Streams [S] 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(i.e., 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distinct, corresponding Walsh-m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sequences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the DPS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 Rx DPAs “Polarization Demodulate” [DPS] with the identical TxBF Walsh-m sequences for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detection by the RxBFs, yielding the DP spatially multiplexed [S*] (i.e., S*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429405"/>
            <a:ext cx="8767092" cy="34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Operation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790619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comprise Walsh binary orthogonal sequences, </a:t>
            </a:r>
          </a:p>
          <a:p>
            <a:pPr algn="ctr">
              <a:buNone/>
            </a:pP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343026"/>
            <a:ext cx="7627995" cy="44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Spatial 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321836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DP Propagation Channel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 typical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 dirty="0">
                <a:solidFill>
                  <a:srgbClr val="C40000"/>
                </a:solidFill>
                <a:effectLst/>
              </a:rPr>
              <a:t>is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 dirty="0">
                <a:solidFill>
                  <a:srgbClr val="C40000"/>
                </a:solidFill>
                <a:effectLst/>
              </a:rPr>
              <a:t>-1 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DP WLAN Spatial Demultip</a:t>
            </a:r>
            <a:r>
              <a:rPr lang="en-US" sz="1800" b="1" dirty="0">
                <a:solidFill>
                  <a:srgbClr val="C40000"/>
                </a:solidFill>
              </a:rPr>
              <a:t>lexer that is </a:t>
            </a:r>
            <a:r>
              <a:rPr lang="en-US" sz="1800" b="1" i="1" dirty="0">
                <a:solidFill>
                  <a:srgbClr val="C40000"/>
                </a:solidFill>
              </a:rPr>
              <a:t>also</a:t>
            </a:r>
            <a:r>
              <a:rPr lang="en-US" sz="1800" b="1" dirty="0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209800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669719"/>
            <a:ext cx="8119075" cy="12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 dirty="0">
                <a:solidFill>
                  <a:schemeClr val="tx1"/>
                </a:solidFill>
                <a:effectLst/>
              </a:rPr>
              <a:t>-1 </a:t>
            </a:r>
            <a:r>
              <a:rPr lang="en-US" sz="2800" dirty="0">
                <a:solidFill>
                  <a:schemeClr val="tx1"/>
                </a:solidFill>
                <a:effectLst/>
              </a:rPr>
              <a:t>WLAN Spatial Demultiplexer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929217" y="1752600"/>
            <a:ext cx="1042458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a </a:t>
            </a:r>
            <a:r>
              <a:rPr lang="en-US" b="1" dirty="0">
                <a:solidFill>
                  <a:schemeClr val="tx1"/>
                </a:solidFill>
                <a:effectLst/>
              </a:rPr>
              <a:t>DPSMXBF Propagation Channel represented by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DPSMXBF WLAN Spatial Demultiplexer 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DPSMXBF WLAN Spatial Demultiplexer </a:t>
            </a:r>
            <a:r>
              <a:rPr lang="en-US" sz="2800" dirty="0">
                <a:solidFill>
                  <a:schemeClr val="tx1"/>
                </a:solidFill>
              </a:rPr>
              <a:t>Implementation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DPSMXBF WLAN Tx-Rx Transfer Function [S’] = [S*] x </a:t>
            </a:r>
            <a:r>
              <a:rPr lang="en-US" b="1" dirty="0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b="1" dirty="0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 dirty="0">
                <a:solidFill>
                  <a:schemeClr val="tx1"/>
                </a:solidFill>
                <a:effectLst/>
              </a:rPr>
              <a:t>-1  </a:t>
            </a:r>
            <a:r>
              <a:rPr lang="en-US" b="1" dirty="0">
                <a:solidFill>
                  <a:schemeClr val="tx1"/>
                </a:solidFill>
                <a:effectLst/>
              </a:rPr>
              <a:t>(= [S]) may be equivalently expressed computationally as well as by hardware (i.e., the </a:t>
            </a:r>
            <a:r>
              <a:rPr lang="en-US" b="1" i="1" dirty="0">
                <a:solidFill>
                  <a:schemeClr val="tx1"/>
                </a:solidFill>
                <a:effectLst/>
              </a:rPr>
              <a:t>physical</a:t>
            </a:r>
            <a:r>
              <a:rPr lang="en-US" b="1" dirty="0">
                <a:solidFill>
                  <a:schemeClr val="tx1"/>
                </a:solidFill>
                <a:effectLst/>
              </a:rPr>
              <a:t> DP WLAN SDMX) by: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 dirty="0">
                <a:solidFill>
                  <a:srgbClr val="C40000"/>
                </a:solidFill>
              </a:rPr>
              <a:t>The DP Spatial Demultiplexer reduces to a </a:t>
            </a:r>
            <a:r>
              <a:rPr lang="en-US" b="1" i="1" dirty="0">
                <a:solidFill>
                  <a:srgbClr val="C40000"/>
                </a:solidFill>
              </a:rPr>
              <a:t>trivial </a:t>
            </a:r>
            <a:r>
              <a:rPr lang="en-US" b="1" dirty="0">
                <a:solidFill>
                  <a:srgbClr val="C40000"/>
                </a:solidFill>
              </a:rPr>
              <a:t>hardware implementation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18418</TotalTime>
  <Words>1481</Words>
  <Application>Microsoft Office PowerPoint</Application>
  <PresentationFormat>Widescreen</PresentationFormat>
  <Paragraphs>371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Office Theme</vt:lpstr>
      <vt:lpstr>Document</vt:lpstr>
      <vt:lpstr>Dynamic Polarization Spatial Multiplexing and Beamforming WLANs: Smashing the MIMO Paradigm</vt:lpstr>
      <vt:lpstr>PowerPoint Presentation</vt:lpstr>
      <vt:lpstr>PowerPoint Presentation</vt:lpstr>
      <vt:lpstr>  Dynamic Polarization MIMO Reciprocally Interference-Free Cochannel Propagation of  Countless WLAN Spatial Streams in Terrestrial DLOS Channels  </vt:lpstr>
      <vt:lpstr>[HDP] Characterization</vt:lpstr>
      <vt:lpstr>[HDP] Operation</vt:lpstr>
      <vt:lpstr>[HDP] Spatial Multiplexer Representation</vt:lpstr>
      <vt:lpstr>[HDP]-1 WLAN Spatial Demultiplexer Representation</vt:lpstr>
      <vt:lpstr>DPSMXBF WLAN Spatial Demultiplexer Implementation</vt:lpstr>
      <vt:lpstr>Comprehensive Dynamic Polarization WLAN Model</vt:lpstr>
      <vt:lpstr>Dynamic Polarization Applications</vt:lpstr>
      <vt:lpstr>PowerPoint Presentation</vt:lpstr>
      <vt:lpstr>Contemplated 5.8 Gbps DP-32 Client (2 EHT Spatial Streams)</vt:lpstr>
      <vt:lpstr>Contemplated Dynamic Polarization WLAN Mesh Network</vt:lpstr>
      <vt:lpstr>Contemplated Dynamic Polarization FRBH + FWA Network</vt:lpstr>
      <vt:lpstr>Contemplated Dynamic Polarization Metro Wireless</vt:lpstr>
      <vt:lpstr>DPSMXBF WLANs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DPSMXBF WLANs</dc:title>
  <dc:creator>Carlos Rios</dc:creator>
  <cp:lastModifiedBy>Carlos Rios</cp:lastModifiedBy>
  <cp:revision>18</cp:revision>
  <cp:lastPrinted>1601-01-01T00:00:00Z</cp:lastPrinted>
  <dcterms:created xsi:type="dcterms:W3CDTF">2023-08-24T06:46:03Z</dcterms:created>
  <dcterms:modified xsi:type="dcterms:W3CDTF">2023-09-11T21:03:25Z</dcterms:modified>
</cp:coreProperties>
</file>