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8" r:id="rId18"/>
    <p:sldId id="2397" r:id="rId19"/>
    <p:sldId id="314" r:id="rId20"/>
    <p:sldId id="310" r:id="rId21"/>
    <p:sldId id="31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8" d="100"/>
          <a:sy n="88" d="100"/>
        </p:scale>
        <p:origin x="114"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Completed (Motioned)</c:v>
                </c:pt>
              </c:strCache>
            </c:strRef>
          </c:tx>
          <c:spPr>
            <a:solidFill>
              <a:schemeClr val="accent5">
                <a:lumMod val="50000"/>
              </a:schemeClr>
            </a:solidFill>
            <a:ln>
              <a:noFill/>
            </a:ln>
            <a:effectLst/>
          </c:spPr>
          <c:invertIfNegative val="0"/>
          <c:cat>
            <c:strRef>
              <c:f>Sheet1!$A$2:$A$4</c:f>
              <c:strCache>
                <c:ptCount val="3"/>
                <c:pt idx="0">
                  <c:v>Technical/General</c:v>
                </c:pt>
                <c:pt idx="1">
                  <c:v>Editorial</c:v>
                </c:pt>
                <c:pt idx="2">
                  <c:v>Overall</c:v>
                </c:pt>
              </c:strCache>
            </c:strRef>
          </c:cat>
          <c:val>
            <c:numRef>
              <c:f>Sheet1!$B$2:$B$4</c:f>
              <c:numCache>
                <c:formatCode>General</c:formatCode>
                <c:ptCount val="3"/>
                <c:pt idx="0">
                  <c:v>42</c:v>
                </c:pt>
                <c:pt idx="1">
                  <c:v>63</c:v>
                </c:pt>
                <c:pt idx="2">
                  <c:v>105</c:v>
                </c:pt>
              </c:numCache>
            </c:numRef>
          </c:val>
          <c:extLst>
            <c:ext xmlns:c16="http://schemas.microsoft.com/office/drawing/2014/chart" uri="{C3380CC4-5D6E-409C-BE32-E72D297353CC}">
              <c16:uniqueId val="{00000000-53C4-4D13-9893-BFA67B253E18}"/>
            </c:ext>
          </c:extLst>
        </c:ser>
        <c:ser>
          <c:idx val="1"/>
          <c:order val="1"/>
          <c:tx>
            <c:strRef>
              <c:f>Sheet1!$C$1</c:f>
              <c:strCache>
                <c:ptCount val="1"/>
                <c:pt idx="0">
                  <c:v>Ready for Motion</c:v>
                </c:pt>
              </c:strCache>
            </c:strRef>
          </c:tx>
          <c:spPr>
            <a:solidFill>
              <a:srgbClr val="FFFF00"/>
            </a:solidFill>
            <a:ln>
              <a:noFill/>
            </a:ln>
            <a:effectLst/>
          </c:spPr>
          <c:invertIfNegative val="0"/>
          <c:cat>
            <c:strRef>
              <c:f>Sheet1!$A$2:$A$4</c:f>
              <c:strCache>
                <c:ptCount val="3"/>
                <c:pt idx="0">
                  <c:v>Technical/General</c:v>
                </c:pt>
                <c:pt idx="1">
                  <c:v>Editorial</c:v>
                </c:pt>
                <c:pt idx="2">
                  <c:v>Overall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53C4-4D13-9893-BFA67B253E18}"/>
            </c:ext>
          </c:extLst>
        </c:ser>
        <c:ser>
          <c:idx val="2"/>
          <c:order val="2"/>
          <c:tx>
            <c:strRef>
              <c:f>Sheet1!$D$1</c:f>
              <c:strCache>
                <c:ptCount val="1"/>
                <c:pt idx="0">
                  <c:v>Submission Ready</c:v>
                </c:pt>
              </c:strCache>
            </c:strRef>
          </c:tx>
          <c:spPr>
            <a:solidFill>
              <a:srgbClr val="00B0F0"/>
            </a:solidFill>
            <a:ln>
              <a:noFill/>
            </a:ln>
            <a:effectLst/>
          </c:spPr>
          <c:invertIfNegative val="0"/>
          <c:cat>
            <c:strRef>
              <c:f>Sheet1!$A$2:$A$4</c:f>
              <c:strCache>
                <c:ptCount val="3"/>
                <c:pt idx="0">
                  <c:v>Technical/General</c:v>
                </c:pt>
                <c:pt idx="1">
                  <c:v>Editorial</c:v>
                </c:pt>
                <c:pt idx="2">
                  <c:v>Overall</c:v>
                </c:pt>
              </c:strCache>
            </c:strRef>
          </c:cat>
          <c:val>
            <c:numRef>
              <c:f>Sheet1!$D$2:$D$4</c:f>
              <c:numCache>
                <c:formatCode>General</c:formatCode>
                <c:ptCount val="3"/>
                <c:pt idx="0">
                  <c:v>95</c:v>
                </c:pt>
                <c:pt idx="1">
                  <c:v>26</c:v>
                </c:pt>
                <c:pt idx="2">
                  <c:v>121</c:v>
                </c:pt>
              </c:numCache>
            </c:numRef>
          </c:val>
          <c:extLst>
            <c:ext xmlns:c16="http://schemas.microsoft.com/office/drawing/2014/chart" uri="{C3380CC4-5D6E-409C-BE32-E72D297353CC}">
              <c16:uniqueId val="{00000002-53C4-4D13-9893-BFA67B253E18}"/>
            </c:ext>
          </c:extLst>
        </c:ser>
        <c:ser>
          <c:idx val="3"/>
          <c:order val="3"/>
          <c:tx>
            <c:strRef>
              <c:f>Sheet1!$E$1</c:f>
              <c:strCache>
                <c:ptCount val="1"/>
                <c:pt idx="0">
                  <c:v>Assigned</c:v>
                </c:pt>
              </c:strCache>
            </c:strRef>
          </c:tx>
          <c:spPr>
            <a:solidFill>
              <a:srgbClr val="7030A0"/>
            </a:solidFill>
            <a:ln>
              <a:noFill/>
            </a:ln>
            <a:effectLst/>
          </c:spPr>
          <c:invertIfNegative val="0"/>
          <c:cat>
            <c:strRef>
              <c:f>Sheet1!$A$2:$A$4</c:f>
              <c:strCache>
                <c:ptCount val="3"/>
                <c:pt idx="0">
                  <c:v>Technical/General</c:v>
                </c:pt>
                <c:pt idx="1">
                  <c:v>Editorial</c:v>
                </c:pt>
                <c:pt idx="2">
                  <c:v>Overall</c:v>
                </c:pt>
              </c:strCache>
            </c:strRef>
          </c:cat>
          <c:val>
            <c:numRef>
              <c:f>Sheet1!$E$2:$E$4</c:f>
              <c:numCache>
                <c:formatCode>General</c:formatCode>
                <c:ptCount val="3"/>
                <c:pt idx="0">
                  <c:v>18</c:v>
                </c:pt>
                <c:pt idx="1">
                  <c:v>2</c:v>
                </c:pt>
                <c:pt idx="2">
                  <c:v>20</c:v>
                </c:pt>
              </c:numCache>
            </c:numRef>
          </c:val>
          <c:extLst>
            <c:ext xmlns:c16="http://schemas.microsoft.com/office/drawing/2014/chart" uri="{C3380CC4-5D6E-409C-BE32-E72D297353CC}">
              <c16:uniqueId val="{00000003-53C4-4D13-9893-BFA67B253E18}"/>
            </c:ext>
          </c:extLst>
        </c:ser>
        <c:ser>
          <c:idx val="4"/>
          <c:order val="4"/>
          <c:tx>
            <c:strRef>
              <c:f>Sheet1!$F$1</c:f>
              <c:strCache>
                <c:ptCount val="1"/>
                <c:pt idx="0">
                  <c:v>Unassigned</c:v>
                </c:pt>
              </c:strCache>
            </c:strRef>
          </c:tx>
          <c:spPr>
            <a:solidFill>
              <a:srgbClr val="FF0000"/>
            </a:solidFill>
            <a:ln>
              <a:noFill/>
            </a:ln>
            <a:effectLst/>
          </c:spPr>
          <c:invertIfNegative val="0"/>
          <c:cat>
            <c:strRef>
              <c:f>Sheet1!$A$2:$A$4</c:f>
              <c:strCache>
                <c:ptCount val="3"/>
                <c:pt idx="0">
                  <c:v>Technical/General</c:v>
                </c:pt>
                <c:pt idx="1">
                  <c:v>Editorial</c:v>
                </c:pt>
                <c:pt idx="2">
                  <c:v>Overall</c:v>
                </c:pt>
              </c:strCache>
            </c:strRef>
          </c:cat>
          <c:val>
            <c:numRef>
              <c:f>Sheet1!$F$2:$F$4</c:f>
              <c:numCache>
                <c:formatCode>General</c:formatCode>
                <c:ptCount val="3"/>
                <c:pt idx="0">
                  <c:v>43</c:v>
                </c:pt>
                <c:pt idx="1">
                  <c:v>5</c:v>
                </c:pt>
                <c:pt idx="2">
                  <c:v>48</c:v>
                </c:pt>
              </c:numCache>
            </c:numRef>
          </c:val>
          <c:extLst>
            <c:ext xmlns:c16="http://schemas.microsoft.com/office/drawing/2014/chart" uri="{C3380CC4-5D6E-409C-BE32-E72D297353CC}">
              <c16:uniqueId val="{00000004-53C4-4D13-9893-BFA67B253E18}"/>
            </c:ext>
          </c:extLst>
        </c:ser>
        <c:dLbls>
          <c:showLegendKey val="0"/>
          <c:showVal val="0"/>
          <c:showCatName val="0"/>
          <c:showSerName val="0"/>
          <c:showPercent val="0"/>
          <c:showBubbleSize val="0"/>
        </c:dLbls>
        <c:gapWidth val="150"/>
        <c:overlap val="100"/>
        <c:axId val="708480720"/>
        <c:axId val="724544544"/>
      </c:barChart>
      <c:catAx>
        <c:axId val="70848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4544544"/>
        <c:crosses val="autoZero"/>
        <c:auto val="1"/>
        <c:lblAlgn val="ctr"/>
        <c:lblOffset val="100"/>
        <c:noMultiLvlLbl val="0"/>
      </c:catAx>
      <c:valAx>
        <c:axId val="72454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84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369-00-00bh-cr-for-cids-in-subclause-9.docx" TargetMode="External"/><Relationship Id="rId13" Type="http://schemas.openxmlformats.org/officeDocument/2006/relationships/hyperlink" Target="https://mentor.ieee.org/802.11/dcn/23/11-23-1258-04-00bh-comment-resolutions-draft-3-0-section-12-7.docx" TargetMode="External"/><Relationship Id="rId3" Type="http://schemas.openxmlformats.org/officeDocument/2006/relationships/hyperlink" Target="https://mentor.ieee.org/802.11/dcn/23/11-23-1453-01-00bh-when-is-an-id-fixed.pptx" TargetMode="External"/><Relationship Id="rId7" Type="http://schemas.openxmlformats.org/officeDocument/2006/relationships/hyperlink" Target="https://mentor.ieee.org/802.11/dcn/23/11-23-1353-00-00bh-cr-for-cids-relevant-to-device-id-part-2.docx" TargetMode="External"/><Relationship Id="rId12" Type="http://schemas.openxmlformats.org/officeDocument/2006/relationships/hyperlink" Target="https://mentor.ieee.org/802.11/dcn/23/11-23-1285-00-00bh-lb274-cid-resolu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73-01-00bh-cid-resolutions-irm-2.docx" TargetMode="External"/><Relationship Id="rId11" Type="http://schemas.openxmlformats.org/officeDocument/2006/relationships/hyperlink" Target="https://mentor.ieee.org/802.11/dcn/23/11-23-1314-02-00bh-cr-for-use-case-4-8.docx" TargetMode="External"/><Relationship Id="rId5" Type="http://schemas.openxmlformats.org/officeDocument/2006/relationships/hyperlink" Target="https://mentor.ieee.org/802.11/dcn/23/11-23-1245-14-00bh-cid-resolutions-irm-1.docx" TargetMode="External"/><Relationship Id="rId10" Type="http://schemas.openxmlformats.org/officeDocument/2006/relationships/hyperlink" Target="https://mentor.ieee.org/802.11/dcn/23/11-23-1427-00-00bh-cid18-and-cid111-resolution-for-lb274.pptx" TargetMode="External"/><Relationship Id="rId4" Type="http://schemas.openxmlformats.org/officeDocument/2006/relationships/hyperlink" Target="https://mentor.ieee.org/802.11/dcn/23/11-23-1316-65-00bh-cr-for-cids-relevant-to-device-id-part-1.docx" TargetMode="External"/><Relationship Id="rId9" Type="http://schemas.openxmlformats.org/officeDocument/2006/relationships/hyperlink" Target="https://mentor.ieee.org/802.11/dcn/23/11-23-1392-01-00bh-cid-7-21-114-resolutions-for-duplicate-irm.docx" TargetMode="External"/><Relationship Id="rId14" Type="http://schemas.openxmlformats.org/officeDocument/2006/relationships/hyperlink" Target="https://mentor.ieee.org/802.11/dcn/23/11-23-1231-02-00bh-introduction-to-ieee-802c-slap.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5 Sep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17)</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dirty="0">
                <a:highlight>
                  <a:srgbClr val="FFFF00"/>
                </a:highlight>
              </a:rPr>
              <a:t>due Sept</a:t>
            </a:r>
            <a:r>
              <a:rPr lang="en-US" sz="2200" dirty="0"/>
              <a: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LB274 comment resolution status</a:t>
            </a:r>
          </a:p>
        </p:txBody>
      </p:sp>
      <p:graphicFrame>
        <p:nvGraphicFramePr>
          <p:cNvPr id="6" name="Content Placeholder 5">
            <a:extLst>
              <a:ext uri="{FF2B5EF4-FFF2-40B4-BE49-F238E27FC236}">
                <a16:creationId xmlns:a16="http://schemas.microsoft.com/office/drawing/2014/main" id="{F07BF7F2-C53A-4C68-3D2B-840A42EF0048}"/>
              </a:ext>
            </a:extLst>
          </p:cNvPr>
          <p:cNvGraphicFramePr>
            <a:graphicFrameLocks noGrp="1"/>
          </p:cNvGraphicFramePr>
          <p:nvPr>
            <p:ph idx="1"/>
            <p:extLst>
              <p:ext uri="{D42A27DB-BD31-4B8C-83A1-F6EECF244321}">
                <p14:modId xmlns:p14="http://schemas.microsoft.com/office/powerpoint/2010/main" val="3131399002"/>
              </p:ext>
            </p:extLst>
          </p:nvPr>
        </p:nvGraphicFramePr>
        <p:xfrm>
          <a:off x="914400" y="1981200"/>
          <a:ext cx="10361613" cy="4113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strike="sngStrike" dirty="0"/>
              <a:t>CID 228 </a:t>
            </a:r>
            <a:r>
              <a:rPr lang="en-US" dirty="0"/>
              <a:t>(IEEE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When is an ID fixed? </a:t>
            </a:r>
            <a:r>
              <a:rPr lang="en-US" sz="1800" dirty="0">
                <a:hlinkClick r:id="rId3"/>
              </a:rPr>
              <a:t>11-23/1453r1</a:t>
            </a:r>
            <a:r>
              <a:rPr lang="en-US" sz="1800" dirty="0"/>
              <a:t>  (Harkins)</a:t>
            </a:r>
          </a:p>
          <a:p>
            <a:pPr marL="457200" indent="-457200">
              <a:spcBef>
                <a:spcPts val="300"/>
              </a:spcBef>
              <a:spcAft>
                <a:spcPts val="0"/>
              </a:spcAft>
              <a:buFont typeface="Arial" panose="020B0604020202020204" pitchFamily="34" charset="0"/>
              <a:buChar char="•"/>
              <a:defRPr/>
            </a:pPr>
            <a:r>
              <a:rPr lang="en-US" sz="1800" dirty="0"/>
              <a:t>Numerous CIDs/topics (mostly Device ID): </a:t>
            </a:r>
            <a:r>
              <a:rPr lang="en-US" sz="1800" dirty="0">
                <a:hlinkClick r:id="rId4"/>
              </a:rPr>
              <a:t>11-23/1316r6</a:t>
            </a:r>
            <a:r>
              <a:rPr lang="en-US" sz="18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5"/>
              </a:rPr>
              <a:t>11-23/1245r14</a:t>
            </a:r>
            <a:r>
              <a:rPr lang="en-US" sz="1800" dirty="0"/>
              <a:t> (Numerous CIDs) (Smith): restart on CID 108; Return to CIDs 135, 224</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6"/>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7"/>
              </a:rPr>
              <a:t>11-23/1353r0</a:t>
            </a:r>
            <a:r>
              <a:rPr lang="en-US" sz="1800" dirty="0"/>
              <a:t> (Yang)</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8"/>
              </a:rPr>
              <a:t>11-23/1369r0</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7, 21, 14 (Duplicate IRM): </a:t>
            </a:r>
            <a:r>
              <a:rPr lang="en-US" sz="1800" dirty="0">
                <a:hlinkClick r:id="rId9"/>
              </a:rPr>
              <a:t>11-23/1392r1</a:t>
            </a:r>
            <a:r>
              <a:rPr lang="en-US" sz="1800" dirty="0"/>
              <a:t> (Smith)</a:t>
            </a:r>
          </a:p>
          <a:p>
            <a:pPr marL="457200" indent="-457200">
              <a:spcBef>
                <a:spcPts val="300"/>
              </a:spcBef>
              <a:spcAft>
                <a:spcPts val="0"/>
              </a:spcAft>
              <a:buFont typeface="Arial" panose="020B0604020202020204" pitchFamily="34" charset="0"/>
              <a:buChar char="•"/>
              <a:defRPr/>
            </a:pPr>
            <a:r>
              <a:rPr lang="en-US" sz="1800" dirty="0"/>
              <a:t>CIDs 18 and 111 (client to client): </a:t>
            </a:r>
            <a:r>
              <a:rPr lang="en-US" sz="1800" dirty="0">
                <a:hlinkClick r:id="rId10"/>
              </a:rPr>
              <a:t>11-23/1427r0</a:t>
            </a:r>
            <a:r>
              <a:rPr lang="en-US" sz="1800" dirty="0"/>
              <a:t> (Mutgan)</a:t>
            </a:r>
          </a:p>
          <a:p>
            <a:pPr marL="457200" indent="-457200">
              <a:spcBef>
                <a:spcPts val="300"/>
              </a:spcBef>
              <a:spcAft>
                <a:spcPts val="0"/>
              </a:spcAft>
              <a:buFont typeface="Arial" panose="020B0604020202020204" pitchFamily="34" charset="0"/>
              <a:buChar char="•"/>
              <a:defRPr/>
            </a:pPr>
            <a:endParaRPr lang="en-US" sz="1800" dirty="0"/>
          </a:p>
          <a:p>
            <a:pPr marL="0" indent="0">
              <a:spcBef>
                <a:spcPts val="300"/>
              </a:spcBef>
              <a:spcAft>
                <a:spcPts val="0"/>
              </a:spcAft>
              <a:defRPr/>
            </a:pPr>
            <a:r>
              <a:rPr lang="en-US" sz="18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1800" dirty="0"/>
              <a:t>Use Case 4.8/randomized probes (CIDs 20, 89, 98): </a:t>
            </a:r>
            <a:r>
              <a:rPr lang="en-US" sz="1800" dirty="0">
                <a:hlinkClick r:id="rId11"/>
              </a:rPr>
              <a:t>11-23/1314r2</a:t>
            </a:r>
            <a:r>
              <a:rPr lang="en-US" sz="1800" dirty="0"/>
              <a:t> (Yang) </a:t>
            </a:r>
          </a:p>
          <a:p>
            <a:pPr marL="457200" indent="-457200">
              <a:spcBef>
                <a:spcPts val="300"/>
              </a:spcBef>
              <a:spcAft>
                <a:spcPts val="0"/>
              </a:spcAft>
              <a:buFont typeface="Arial" panose="020B0604020202020204" pitchFamily="34" charset="0"/>
              <a:buChar char="•"/>
              <a:defRPr/>
            </a:pPr>
            <a:r>
              <a:rPr lang="en-US" sz="1800" dirty="0" err="1"/>
              <a:t>Misc</a:t>
            </a:r>
            <a:r>
              <a:rPr lang="en-US" sz="1800" dirty="0"/>
              <a:t> CIDs </a:t>
            </a:r>
            <a:r>
              <a:rPr lang="en-US" sz="1800" dirty="0">
                <a:hlinkClick r:id="rId12"/>
              </a:rPr>
              <a:t>11-23/1285r0</a:t>
            </a:r>
            <a:r>
              <a:rPr lang="en-US" sz="1800" dirty="0"/>
              <a:t> (Mutgan)</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3"/>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strike="sngStrike" dirty="0"/>
              <a:t>CID 228 (</a:t>
            </a:r>
            <a:r>
              <a:rPr lang="en-US" sz="1800" dirty="0"/>
              <a:t>IEEE 802c relationship/use): </a:t>
            </a:r>
            <a:r>
              <a:rPr lang="en-US" sz="1800" dirty="0">
                <a:hlinkClick r:id="rId14"/>
              </a:rPr>
              <a:t> 11-23/1231r2</a:t>
            </a:r>
            <a:r>
              <a:rPr lang="en-US" sz="1800" dirty="0"/>
              <a:t> (</a:t>
            </a:r>
            <a:r>
              <a:rPr lang="en-US" sz="1800" dirty="0" err="1"/>
              <a:t>DeLaOliva</a:t>
            </a:r>
            <a:r>
              <a:rPr lang="en-US" sz="1800" dirty="0"/>
              <a:t>)</a:t>
            </a:r>
          </a:p>
          <a:p>
            <a:pPr marL="457200" indent="-457200">
              <a:spcBef>
                <a:spcPts val="300"/>
              </a:spcBef>
              <a:spcAft>
                <a:spcPts val="0"/>
              </a:spcAft>
              <a:buFont typeface="Arial" panose="020B0604020202020204" pitchFamily="34" charset="0"/>
              <a:buChar char="•"/>
              <a:defRPr/>
            </a:pPr>
            <a:r>
              <a:rPr lang="en-US" sz="1800" dirty="0"/>
              <a:t>CID 40 (MLD Address): 11-23/1372</a:t>
            </a:r>
          </a:p>
          <a:p>
            <a:pPr marL="457200" indent="-457200">
              <a:spcBef>
                <a:spcPts val="300"/>
              </a:spcBef>
              <a:spcAft>
                <a:spcPts val="0"/>
              </a:spcAft>
              <a:buFont typeface="Arial" panose="020B0604020202020204" pitchFamily="34" charset="0"/>
              <a:buChar char="•"/>
              <a:defRPr/>
            </a:pPr>
            <a:r>
              <a:rPr lang="en-US" sz="18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1800" dirty="0" err="1"/>
              <a:t>REVme</a:t>
            </a:r>
            <a:r>
              <a:rPr lang="en-US" sz="18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5 Sep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5 Sep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72014</TotalTime>
  <Words>2372</Words>
  <Application>Microsoft Office PowerPoint</Application>
  <PresentationFormat>Widescreen</PresentationFormat>
  <Paragraphs>222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TGbh-agenda-2023-Sep-5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5 Sep 2023</vt:lpstr>
      <vt:lpstr>LB274 comment resolution status</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499</cp:revision>
  <cp:lastPrinted>1601-01-01T00:00:00Z</cp:lastPrinted>
  <dcterms:created xsi:type="dcterms:W3CDTF">2021-01-26T19:12:38Z</dcterms:created>
  <dcterms:modified xsi:type="dcterms:W3CDTF">2023-09-06T15:57:39Z</dcterms:modified>
</cp:coreProperties>
</file>