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tiff" ContentType="image/tiff"/>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65" r:id="rId4"/>
    <p:sldId id="267" r:id="rId5"/>
    <p:sldId id="266" r:id="rId6"/>
    <p:sldId id="269" r:id="rId7"/>
    <p:sldId id="270" r:id="rId8"/>
    <p:sldId id="268" r:id="rId9"/>
    <p:sldId id="271" r:id="rId10"/>
    <p:sldId id="272" r:id="rId11"/>
    <p:sldId id="264"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5" autoAdjust="0"/>
    <p:restoredTop sz="94660"/>
  </p:normalViewPr>
  <p:slideViewPr>
    <p:cSldViewPr>
      <p:cViewPr varScale="1">
        <p:scale>
          <a:sx n="128" d="100"/>
          <a:sy n="128" d="100"/>
        </p:scale>
        <p:origin x="1376"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802.11-23/1453r1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Dan Harkins, HPE</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802.11-23/1453r1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2023</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Dan Harkins, HPE</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802.11-23/1453r1</a:t>
            </a:r>
          </a:p>
        </p:txBody>
      </p:sp>
      <p:sp>
        <p:nvSpPr>
          <p:cNvPr id="5" name="Rectangle 3"/>
          <p:cNvSpPr>
            <a:spLocks noGrp="1" noChangeArrowheads="1"/>
          </p:cNvSpPr>
          <p:nvPr>
            <p:ph type="dt"/>
          </p:nvPr>
        </p:nvSpPr>
        <p:spPr>
          <a:ln/>
        </p:spPr>
        <p:txBody>
          <a:bodyPr/>
          <a:lstStyle/>
          <a:p>
            <a:r>
              <a:rPr lang="en-US"/>
              <a:t>September 2023</a:t>
            </a:r>
          </a:p>
        </p:txBody>
      </p:sp>
      <p:sp>
        <p:nvSpPr>
          <p:cNvPr id="6" name="Rectangle 6"/>
          <p:cNvSpPr>
            <a:spLocks noGrp="1" noChangeArrowheads="1"/>
          </p:cNvSpPr>
          <p:nvPr>
            <p:ph type="ftr"/>
          </p:nvPr>
        </p:nvSpPr>
        <p:spPr>
          <a:ln/>
        </p:spPr>
        <p:txBody>
          <a:bodyPr/>
          <a:lstStyle/>
          <a:p>
            <a:r>
              <a:rPr lang="en-US"/>
              <a:t>Dan Harkins, HPE</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802.11-23/1453r1</a:t>
            </a:r>
          </a:p>
        </p:txBody>
      </p:sp>
      <p:sp>
        <p:nvSpPr>
          <p:cNvPr id="5" name="Rectangle 3"/>
          <p:cNvSpPr>
            <a:spLocks noGrp="1" noChangeArrowheads="1"/>
          </p:cNvSpPr>
          <p:nvPr>
            <p:ph type="dt"/>
          </p:nvPr>
        </p:nvSpPr>
        <p:spPr>
          <a:ln/>
        </p:spPr>
        <p:txBody>
          <a:bodyPr/>
          <a:lstStyle/>
          <a:p>
            <a:r>
              <a:rPr lang="en-US"/>
              <a:t>September 2023</a:t>
            </a:r>
          </a:p>
        </p:txBody>
      </p:sp>
      <p:sp>
        <p:nvSpPr>
          <p:cNvPr id="6" name="Rectangle 6"/>
          <p:cNvSpPr>
            <a:spLocks noGrp="1" noChangeArrowheads="1"/>
          </p:cNvSpPr>
          <p:nvPr>
            <p:ph type="ftr"/>
          </p:nvPr>
        </p:nvSpPr>
        <p:spPr>
          <a:ln/>
        </p:spPr>
        <p:txBody>
          <a:bodyPr/>
          <a:lstStyle/>
          <a:p>
            <a:r>
              <a:rPr lang="en-US"/>
              <a:t>Dan Harkins, HPE</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802.11-23/1453r1</a:t>
            </a:r>
          </a:p>
        </p:txBody>
      </p:sp>
      <p:sp>
        <p:nvSpPr>
          <p:cNvPr id="5" name="Rectangle 3"/>
          <p:cNvSpPr>
            <a:spLocks noGrp="1" noChangeArrowheads="1"/>
          </p:cNvSpPr>
          <p:nvPr>
            <p:ph type="dt"/>
          </p:nvPr>
        </p:nvSpPr>
        <p:spPr>
          <a:ln/>
        </p:spPr>
        <p:txBody>
          <a:bodyPr/>
          <a:lstStyle/>
          <a:p>
            <a:r>
              <a:rPr lang="en-US"/>
              <a:t>September 2023</a:t>
            </a:r>
          </a:p>
        </p:txBody>
      </p:sp>
      <p:sp>
        <p:nvSpPr>
          <p:cNvPr id="6" name="Rectangle 6"/>
          <p:cNvSpPr>
            <a:spLocks noGrp="1" noChangeArrowheads="1"/>
          </p:cNvSpPr>
          <p:nvPr>
            <p:ph type="ftr"/>
          </p:nvPr>
        </p:nvSpPr>
        <p:spPr>
          <a:ln/>
        </p:spPr>
        <p:txBody>
          <a:bodyPr/>
          <a:lstStyle/>
          <a:p>
            <a:r>
              <a:rPr lang="en-US"/>
              <a:t>Dan Harkins, HPE</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Dan Harkins, HPE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Dan Harkins, HPE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Dan Harkins, HPE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2023</a:t>
            </a:r>
            <a:endParaRPr lang="en-GB"/>
          </a:p>
        </p:txBody>
      </p:sp>
      <p:sp>
        <p:nvSpPr>
          <p:cNvPr id="6" name="Footer Placeholder 5"/>
          <p:cNvSpPr>
            <a:spLocks noGrp="1"/>
          </p:cNvSpPr>
          <p:nvPr>
            <p:ph type="ftr" idx="11"/>
          </p:nvPr>
        </p:nvSpPr>
        <p:spPr/>
        <p:txBody>
          <a:bodyPr/>
          <a:lstStyle>
            <a:lvl1pPr>
              <a:defRPr/>
            </a:lvl1pPr>
          </a:lstStyle>
          <a:p>
            <a:r>
              <a:rPr lang="en-GB"/>
              <a:t>Dan Harkins, HPE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Dan Harkins, HPE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2023</a:t>
            </a:r>
            <a:endParaRPr lang="en-GB"/>
          </a:p>
        </p:txBody>
      </p:sp>
      <p:sp>
        <p:nvSpPr>
          <p:cNvPr id="4" name="Footer Placeholder 3"/>
          <p:cNvSpPr>
            <a:spLocks noGrp="1"/>
          </p:cNvSpPr>
          <p:nvPr>
            <p:ph type="ftr" idx="11"/>
          </p:nvPr>
        </p:nvSpPr>
        <p:spPr/>
        <p:txBody>
          <a:bodyPr/>
          <a:lstStyle>
            <a:lvl1pPr>
              <a:defRPr/>
            </a:lvl1pPr>
          </a:lstStyle>
          <a:p>
            <a:r>
              <a:rPr lang="en-GB"/>
              <a:t>Dan Harkins, HPE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2023</a:t>
            </a:r>
            <a:endParaRPr lang="en-GB"/>
          </a:p>
        </p:txBody>
      </p:sp>
      <p:sp>
        <p:nvSpPr>
          <p:cNvPr id="3" name="Footer Placeholder 2"/>
          <p:cNvSpPr>
            <a:spLocks noGrp="1"/>
          </p:cNvSpPr>
          <p:nvPr>
            <p:ph type="ftr" idx="11"/>
          </p:nvPr>
        </p:nvSpPr>
        <p:spPr/>
        <p:txBody>
          <a:bodyPr/>
          <a:lstStyle>
            <a:lvl1pPr>
              <a:defRPr/>
            </a:lvl1pPr>
          </a:lstStyle>
          <a:p>
            <a:r>
              <a:rPr lang="en-GB"/>
              <a:t>Dan Harkins, HPE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Dan Harkins, HPE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Dan Harkins, HPE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Dan Harkins, HPE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802.11-23/1453r1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September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Dan Harkins, HPE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When Is An ID Fixed?</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2023-09-05</a:t>
            </a:r>
          </a:p>
        </p:txBody>
      </p:sp>
      <p:graphicFrame>
        <p:nvGraphicFramePr>
          <p:cNvPr id="3075" name="Object 3"/>
          <p:cNvGraphicFramePr>
            <a:graphicFrameLocks noChangeAspect="1"/>
          </p:cNvGraphicFramePr>
          <p:nvPr>
            <p:extLst>
              <p:ext uri="{D42A27DB-BD31-4B8C-83A1-F6EECF244321}">
                <p14:modId xmlns:p14="http://schemas.microsoft.com/office/powerpoint/2010/main" val="3565487682"/>
              </p:ext>
            </p:extLst>
          </p:nvPr>
        </p:nvGraphicFramePr>
        <p:xfrm>
          <a:off x="508000" y="2351088"/>
          <a:ext cx="8156575" cy="2354262"/>
        </p:xfrm>
        <a:graphic>
          <a:graphicData uri="http://schemas.openxmlformats.org/presentationml/2006/ole">
            <mc:AlternateContent xmlns:mc="http://schemas.openxmlformats.org/markup-compatibility/2006">
              <mc:Choice xmlns:v="urn:schemas-microsoft-com:vml" Requires="v">
                <p:oleObj spid="_x0000_s3092" name="Document" r:id="rId4" imgW="8255000" imgH="2387600" progId="Word.Document.8">
                  <p:embed/>
                </p:oleObj>
              </mc:Choice>
              <mc:Fallback>
                <p:oleObj name="Document" r:id="rId4" imgW="8255000" imgH="2387600" progId="Word.Document.8">
                  <p:embed/>
                  <p:pic>
                    <p:nvPicPr>
                      <p:cNvPr id="0" name="Picture 3"/>
                      <p:cNvPicPr>
                        <a:picLocks noChangeAspect="1" noChangeArrowheads="1"/>
                      </p:cNvPicPr>
                      <p:nvPr/>
                    </p:nvPicPr>
                    <p:blipFill>
                      <a:blip r:embed="rId5"/>
                      <a:srcRect/>
                      <a:stretch>
                        <a:fillRect/>
                      </a:stretch>
                    </p:blipFill>
                    <p:spPr bwMode="auto">
                      <a:xfrm>
                        <a:off x="508000" y="2351088"/>
                        <a:ext cx="8156575" cy="23542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C19D0-08C2-1846-9AAF-A348BD39FF94}"/>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C2CBD149-872D-4948-9C12-E8D53849F1CF}"/>
              </a:ext>
            </a:extLst>
          </p:cNvPr>
          <p:cNvSpPr>
            <a:spLocks noGrp="1"/>
          </p:cNvSpPr>
          <p:nvPr>
            <p:ph idx="1"/>
          </p:nvPr>
        </p:nvSpPr>
        <p:spPr/>
        <p:txBody>
          <a:bodyPr/>
          <a:lstStyle/>
          <a:p>
            <a:r>
              <a:rPr lang="en-US" dirty="0"/>
              <a:t>“The Device ID shall be added to 802.11 authentication frames to facilitate identification when an 802.11 state machine enters State 2.”</a:t>
            </a:r>
          </a:p>
          <a:p>
            <a:endParaRPr lang="en-US" dirty="0"/>
          </a:p>
          <a:p>
            <a:r>
              <a:rPr lang="en-US" dirty="0"/>
              <a:t>Y:</a:t>
            </a:r>
          </a:p>
          <a:p>
            <a:r>
              <a:rPr lang="en-US" dirty="0"/>
              <a:t>N:</a:t>
            </a:r>
          </a:p>
          <a:p>
            <a:r>
              <a:rPr lang="en-US" dirty="0"/>
              <a:t>A:</a:t>
            </a:r>
          </a:p>
          <a:p>
            <a:endParaRPr lang="en-US" dirty="0"/>
          </a:p>
        </p:txBody>
      </p:sp>
      <p:sp>
        <p:nvSpPr>
          <p:cNvPr id="4" name="Slide Number Placeholder 3">
            <a:extLst>
              <a:ext uri="{FF2B5EF4-FFF2-40B4-BE49-F238E27FC236}">
                <a16:creationId xmlns:a16="http://schemas.microsoft.com/office/drawing/2014/main" id="{B8B06993-E369-7342-BB79-D4C9F63AAB10}"/>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0E4DB0E-2B18-9B46-85AC-A328454E0920}"/>
              </a:ext>
            </a:extLst>
          </p:cNvPr>
          <p:cNvSpPr>
            <a:spLocks noGrp="1"/>
          </p:cNvSpPr>
          <p:nvPr>
            <p:ph type="ftr" idx="14"/>
          </p:nvPr>
        </p:nvSpPr>
        <p:spPr/>
        <p:txBody>
          <a:bodyPr/>
          <a:lstStyle/>
          <a:p>
            <a:r>
              <a:rPr lang="en-GB"/>
              <a:t>Dan Harkins, HPE</a:t>
            </a:r>
            <a:endParaRPr lang="en-GB" dirty="0"/>
          </a:p>
        </p:txBody>
      </p:sp>
      <p:sp>
        <p:nvSpPr>
          <p:cNvPr id="6" name="Date Placeholder 5">
            <a:extLst>
              <a:ext uri="{FF2B5EF4-FFF2-40B4-BE49-F238E27FC236}">
                <a16:creationId xmlns:a16="http://schemas.microsoft.com/office/drawing/2014/main" id="{366B4711-54F8-5D43-9819-8D2BC15AB514}"/>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4179158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2023</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Dan Harkins, HPE</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a:t>IEEE Std 802.11-2020</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September 2023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Dan Harkins, HPE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Discussion and a couple straw polls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CA47E-EC38-CF4B-A0AA-F81DECFC3B44}"/>
              </a:ext>
            </a:extLst>
          </p:cNvPr>
          <p:cNvSpPr>
            <a:spLocks noGrp="1"/>
          </p:cNvSpPr>
          <p:nvPr>
            <p:ph type="title"/>
          </p:nvPr>
        </p:nvSpPr>
        <p:spPr>
          <a:xfrm>
            <a:off x="685800" y="609600"/>
            <a:ext cx="7770813" cy="1065213"/>
          </a:xfrm>
        </p:spPr>
        <p:txBody>
          <a:bodyPr/>
          <a:lstStyle/>
          <a:p>
            <a:r>
              <a:rPr lang="en-US" dirty="0"/>
              <a:t>802.11 State Machine</a:t>
            </a:r>
          </a:p>
        </p:txBody>
      </p:sp>
      <p:sp>
        <p:nvSpPr>
          <p:cNvPr id="7" name="Content Placeholder 6">
            <a:extLst>
              <a:ext uri="{FF2B5EF4-FFF2-40B4-BE49-F238E27FC236}">
                <a16:creationId xmlns:a16="http://schemas.microsoft.com/office/drawing/2014/main" id="{B607A7D6-A2D2-BD4F-A34E-E17A20F63C5D}"/>
              </a:ext>
            </a:extLst>
          </p:cNvPr>
          <p:cNvSpPr>
            <a:spLocks noGrp="1"/>
          </p:cNvSpPr>
          <p:nvPr>
            <p:ph sz="half" idx="1"/>
          </p:nvPr>
        </p:nvSpPr>
        <p:spPr>
          <a:xfrm>
            <a:off x="685800" y="1754187"/>
            <a:ext cx="3808413" cy="4113213"/>
          </a:xfrm>
        </p:spPr>
        <p:txBody>
          <a:bodyPr/>
          <a:lstStyle/>
          <a:p>
            <a:pPr marL="457200" indent="-457200">
              <a:buFont typeface="Arial" panose="020B0604020202020204" pitchFamily="34" charset="0"/>
              <a:buChar char="•"/>
            </a:pPr>
            <a:r>
              <a:rPr lang="en-US" sz="1400" dirty="0"/>
              <a:t>In State 1 the STA is neither 802.11 authenticated nor associated– MAC address is not fixed</a:t>
            </a:r>
          </a:p>
          <a:p>
            <a:pPr marL="457200" indent="-457200">
              <a:buFont typeface="Arial" panose="020B0604020202020204" pitchFamily="34" charset="0"/>
              <a:buChar char="•"/>
            </a:pPr>
            <a:r>
              <a:rPr lang="en-US" sz="1400" dirty="0"/>
              <a:t>In State 2 the STA has chosen an AP through 802.11 authentication, this choice is not exclusive BUT if it wishes to advance this state to State 3 it shall use the MAC address from State 2 to do so</a:t>
            </a:r>
          </a:p>
          <a:p>
            <a:pPr marL="457200" indent="-457200">
              <a:buFont typeface="Arial" panose="020B0604020202020204" pitchFamily="34" charset="0"/>
              <a:buChar char="•"/>
            </a:pPr>
            <a:r>
              <a:rPr lang="en-US" sz="1400" dirty="0"/>
              <a:t>A STA can be 802.11 authenticated with multiple APs in an ESS but associated to only one</a:t>
            </a:r>
          </a:p>
          <a:p>
            <a:pPr marL="457200" indent="-457200">
              <a:buFont typeface="Arial" panose="020B0604020202020204" pitchFamily="34" charset="0"/>
              <a:buChar char="•"/>
            </a:pPr>
            <a:r>
              <a:rPr lang="en-US" sz="1400" dirty="0"/>
              <a:t>In State 3 the STA has exclusively chosen an AP with which to associate, the MAC address used here is identical to that from State 2 for this state machine</a:t>
            </a:r>
          </a:p>
          <a:p>
            <a:pPr marL="457200" indent="-457200">
              <a:buFont typeface="Arial" panose="020B0604020202020204" pitchFamily="34" charset="0"/>
              <a:buChar char="•"/>
            </a:pPr>
            <a:r>
              <a:rPr lang="en-US" sz="1400" dirty="0"/>
              <a:t>Entrance to State 4 establishes more state in the state machine, the MAC address used here is identical to that from State 3 for this state machine</a:t>
            </a:r>
          </a:p>
        </p:txBody>
      </p:sp>
      <p:pic>
        <p:nvPicPr>
          <p:cNvPr id="9" name="Content Placeholder 8">
            <a:extLst>
              <a:ext uri="{FF2B5EF4-FFF2-40B4-BE49-F238E27FC236}">
                <a16:creationId xmlns:a16="http://schemas.microsoft.com/office/drawing/2014/main" id="{513945F1-0EC0-FA41-8894-7A85D05C997B}"/>
              </a:ext>
            </a:extLst>
          </p:cNvPr>
          <p:cNvPicPr>
            <a:picLocks noGrp="1" noChangeAspect="1"/>
          </p:cNvPicPr>
          <p:nvPr>
            <p:ph sz="half" idx="2"/>
          </p:nvPr>
        </p:nvPicPr>
        <p:blipFill>
          <a:blip r:embed="rId2"/>
          <a:stretch>
            <a:fillRect/>
          </a:stretch>
        </p:blipFill>
        <p:spPr>
          <a:xfrm>
            <a:off x="4494213" y="2132013"/>
            <a:ext cx="4622242" cy="3048000"/>
          </a:xfrm>
          <a:prstGeom prst="rect">
            <a:avLst/>
          </a:prstGeom>
        </p:spPr>
      </p:pic>
      <p:sp>
        <p:nvSpPr>
          <p:cNvPr id="6" name="Date Placeholder 5">
            <a:extLst>
              <a:ext uri="{FF2B5EF4-FFF2-40B4-BE49-F238E27FC236}">
                <a16:creationId xmlns:a16="http://schemas.microsoft.com/office/drawing/2014/main" id="{6DC9C33D-8DEB-2841-9AEF-50B8B2699321}"/>
              </a:ext>
            </a:extLst>
          </p:cNvPr>
          <p:cNvSpPr>
            <a:spLocks noGrp="1"/>
          </p:cNvSpPr>
          <p:nvPr>
            <p:ph type="dt" idx="10"/>
          </p:nvPr>
        </p:nvSpPr>
        <p:spPr/>
        <p:txBody>
          <a:bodyPr/>
          <a:lstStyle/>
          <a:p>
            <a:r>
              <a:rPr lang="en-US"/>
              <a:t>September 2023</a:t>
            </a:r>
            <a:endParaRPr lang="en-GB" dirty="0"/>
          </a:p>
        </p:txBody>
      </p:sp>
      <p:sp>
        <p:nvSpPr>
          <p:cNvPr id="5" name="Footer Placeholder 4">
            <a:extLst>
              <a:ext uri="{FF2B5EF4-FFF2-40B4-BE49-F238E27FC236}">
                <a16:creationId xmlns:a16="http://schemas.microsoft.com/office/drawing/2014/main" id="{43DEA7DF-58BC-8544-88AE-34ECB7A689DC}"/>
              </a:ext>
            </a:extLst>
          </p:cNvPr>
          <p:cNvSpPr>
            <a:spLocks noGrp="1"/>
          </p:cNvSpPr>
          <p:nvPr>
            <p:ph type="ftr" idx="11"/>
          </p:nvPr>
        </p:nvSpPr>
        <p:spPr/>
        <p:txBody>
          <a:bodyPr/>
          <a:lstStyle/>
          <a:p>
            <a:r>
              <a:rPr lang="en-GB"/>
              <a:t>Dan Harkins, HPE</a:t>
            </a:r>
            <a:endParaRPr lang="en-GB" dirty="0"/>
          </a:p>
        </p:txBody>
      </p:sp>
      <p:sp>
        <p:nvSpPr>
          <p:cNvPr id="4" name="Slide Number Placeholder 3">
            <a:extLst>
              <a:ext uri="{FF2B5EF4-FFF2-40B4-BE49-F238E27FC236}">
                <a16:creationId xmlns:a16="http://schemas.microsoft.com/office/drawing/2014/main" id="{B14E568B-BECA-E743-AF91-FA393EFD3D9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90398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3E527-1C21-BC4E-B00A-B746D4E40008}"/>
              </a:ext>
            </a:extLst>
          </p:cNvPr>
          <p:cNvSpPr>
            <a:spLocks noGrp="1"/>
          </p:cNvSpPr>
          <p:nvPr>
            <p:ph type="title"/>
          </p:nvPr>
        </p:nvSpPr>
        <p:spPr/>
        <p:txBody>
          <a:bodyPr/>
          <a:lstStyle/>
          <a:p>
            <a:r>
              <a:rPr lang="en-US" dirty="0"/>
              <a:t>802.11 on Random MAC Addresses</a:t>
            </a:r>
            <a:br>
              <a:rPr lang="en-US" dirty="0"/>
            </a:br>
            <a:r>
              <a:rPr lang="en-US" sz="1600" dirty="0"/>
              <a:t>(emphasis mine)</a:t>
            </a:r>
            <a:endParaRPr lang="en-US" dirty="0"/>
          </a:p>
        </p:txBody>
      </p:sp>
      <p:sp>
        <p:nvSpPr>
          <p:cNvPr id="3" name="Content Placeholder 2">
            <a:extLst>
              <a:ext uri="{FF2B5EF4-FFF2-40B4-BE49-F238E27FC236}">
                <a16:creationId xmlns:a16="http://schemas.microsoft.com/office/drawing/2014/main" id="{9263A808-CB2B-A34A-B540-A69BDA8AD7BA}"/>
              </a:ext>
            </a:extLst>
          </p:cNvPr>
          <p:cNvSpPr>
            <a:spLocks noGrp="1"/>
          </p:cNvSpPr>
          <p:nvPr>
            <p:ph idx="1"/>
          </p:nvPr>
        </p:nvSpPr>
        <p:spPr>
          <a:xfrm>
            <a:off x="685800" y="1906587"/>
            <a:ext cx="7770813" cy="4113213"/>
          </a:xfrm>
        </p:spPr>
        <p:txBody>
          <a:bodyPr/>
          <a:lstStyle/>
          <a:p>
            <a:r>
              <a:rPr lang="en-US" sz="1600" dirty="0"/>
              <a:t>12.2.10 Requirements for support of MAC privacy enhancements</a:t>
            </a:r>
          </a:p>
          <a:p>
            <a:r>
              <a:rPr lang="en-US" sz="1400" b="0" i="1" dirty="0"/>
              <a:t>	</a:t>
            </a:r>
            <a:r>
              <a:rPr lang="en-US" sz="1400" b="0" dirty="0"/>
              <a:t>However, the non-AP STA </a:t>
            </a:r>
            <a:r>
              <a:rPr lang="en-US" sz="1400" b="0" u="sng" dirty="0"/>
              <a:t>shall not change </a:t>
            </a:r>
            <a:r>
              <a:rPr lang="en-US" sz="1400" b="0" dirty="0"/>
              <a:t>its MAC address </a:t>
            </a:r>
            <a:r>
              <a:rPr lang="en-US" sz="1400" b="0" u="sng" dirty="0"/>
              <a:t>during a transactional exchange</a:t>
            </a:r>
            <a:r>
              <a:rPr lang="en-US" sz="1400" b="0" dirty="0"/>
              <a:t>, for example, transmitting Public Action frames for </a:t>
            </a:r>
            <a:r>
              <a:rPr lang="en-US" sz="1400" b="0" dirty="0" err="1"/>
              <a:t>preassociation</a:t>
            </a:r>
            <a:r>
              <a:rPr lang="en-US" sz="1400" b="0" dirty="0"/>
              <a:t> discovery, </a:t>
            </a:r>
            <a:r>
              <a:rPr lang="en-US" sz="1400" b="0" u="sng" dirty="0"/>
              <a:t>or during the creation of state on an AP </a:t>
            </a:r>
            <a:r>
              <a:rPr lang="en-US" sz="1400" b="0" dirty="0"/>
              <a:t>using </a:t>
            </a:r>
            <a:r>
              <a:rPr lang="en-US" sz="1400" b="0" dirty="0" err="1"/>
              <a:t>preassociation</a:t>
            </a:r>
            <a:r>
              <a:rPr lang="en-US" sz="1400" b="0" dirty="0"/>
              <a:t> capabilities, for example, RSN </a:t>
            </a:r>
            <a:r>
              <a:rPr lang="en-US" sz="1400" b="0" dirty="0" err="1"/>
              <a:t>preauthentication</a:t>
            </a:r>
            <a:r>
              <a:rPr lang="en-US" sz="1400" b="0" dirty="0"/>
              <a:t> or FT over-the-DS….</a:t>
            </a:r>
          </a:p>
          <a:p>
            <a:r>
              <a:rPr lang="en-US" sz="1400" b="0" dirty="0"/>
              <a:t>	If such a non-AP STA starts any transaction that establishes state bound to a MAC address and might elect to establish an association or establish transaction state with a discovered BSS, it shall check the value of dot11LocallyAdministeredMACConfig and shall configure its MAC address according to the rules of the local address space prior to the start of the transaction. </a:t>
            </a:r>
            <a:r>
              <a:rPr lang="en-US" sz="1400" b="0" u="sng" dirty="0"/>
              <a:t>State created with an AP </a:t>
            </a:r>
            <a:r>
              <a:rPr lang="en-US" sz="1400" b="0" dirty="0"/>
              <a:t>using a prior MAC address, for instance, RSN </a:t>
            </a:r>
            <a:r>
              <a:rPr lang="en-US" sz="1400" b="0" dirty="0" err="1"/>
              <a:t>preauthentication</a:t>
            </a:r>
            <a:r>
              <a:rPr lang="en-US" sz="1400" b="0" dirty="0"/>
              <a:t> state or FT state established over-the-DS, </a:t>
            </a:r>
            <a:r>
              <a:rPr lang="en-US" sz="1400" b="0" u="sng" dirty="0"/>
              <a:t>is bound to the MAC address used when that state was created</a:t>
            </a:r>
            <a:r>
              <a:rPr lang="en-US" sz="1400" b="0" dirty="0"/>
              <a:t>. Prior to establishing an association to the AP, the non-AP STA shall change its MAC address to the MAC address used when the state was created.</a:t>
            </a:r>
          </a:p>
          <a:p>
            <a:endParaRPr lang="en-US" sz="1400" b="0" dirty="0"/>
          </a:p>
          <a:p>
            <a:r>
              <a:rPr lang="en-US" sz="1400" i="1" u="sng" dirty="0"/>
              <a:t>Important Note</a:t>
            </a:r>
            <a:r>
              <a:rPr lang="en-US" sz="1400" dirty="0"/>
              <a:t>: </a:t>
            </a:r>
            <a:r>
              <a:rPr lang="en-US" sz="1400" b="0" dirty="0"/>
              <a:t>A STA can choose a different MAC address when establishing new connectivity in an ESS if it is not using state established in the ESS with an older MAC address to establish that new connectivity. There is nothing in the standard against a STA “opting out” of this requirement in the interest of privacy. In other words, </a:t>
            </a:r>
            <a:r>
              <a:rPr lang="en-US" sz="1400" b="0" i="1" dirty="0"/>
              <a:t>a STA does </a:t>
            </a:r>
            <a:r>
              <a:rPr lang="en-US" sz="1400" i="1" dirty="0"/>
              <a:t>not </a:t>
            </a:r>
            <a:r>
              <a:rPr lang="en-US" sz="1400" b="0" i="1" dirty="0"/>
              <a:t>have to use the same MAC address in an ESS </a:t>
            </a:r>
            <a:r>
              <a:rPr lang="en-US" sz="1400" b="0" dirty="0"/>
              <a:t>as long as it’s willing to throw away all its state every time it connects.</a:t>
            </a:r>
          </a:p>
          <a:p>
            <a:endParaRPr lang="en-US" sz="1400" b="0" dirty="0"/>
          </a:p>
        </p:txBody>
      </p:sp>
      <p:sp>
        <p:nvSpPr>
          <p:cNvPr id="4" name="Slide Number Placeholder 3">
            <a:extLst>
              <a:ext uri="{FF2B5EF4-FFF2-40B4-BE49-F238E27FC236}">
                <a16:creationId xmlns:a16="http://schemas.microsoft.com/office/drawing/2014/main" id="{48981EF0-5440-7648-9595-570FCAE3FBB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F7D0ACEA-033B-794C-B9E4-A6F0DC445C9D}"/>
              </a:ext>
            </a:extLst>
          </p:cNvPr>
          <p:cNvSpPr>
            <a:spLocks noGrp="1"/>
          </p:cNvSpPr>
          <p:nvPr>
            <p:ph type="ftr" idx="14"/>
          </p:nvPr>
        </p:nvSpPr>
        <p:spPr/>
        <p:txBody>
          <a:bodyPr/>
          <a:lstStyle/>
          <a:p>
            <a:r>
              <a:rPr lang="en-GB"/>
              <a:t>Dan Harkins, HPE</a:t>
            </a:r>
            <a:endParaRPr lang="en-GB" dirty="0"/>
          </a:p>
        </p:txBody>
      </p:sp>
      <p:sp>
        <p:nvSpPr>
          <p:cNvPr id="6" name="Date Placeholder 5">
            <a:extLst>
              <a:ext uri="{FF2B5EF4-FFF2-40B4-BE49-F238E27FC236}">
                <a16:creationId xmlns:a16="http://schemas.microsoft.com/office/drawing/2014/main" id="{50992B0A-5377-7F45-AED4-E1ACE1A1A323}"/>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1322726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F456B-70D2-F44B-87BB-2382DA5AB21A}"/>
              </a:ext>
            </a:extLst>
          </p:cNvPr>
          <p:cNvSpPr>
            <a:spLocks noGrp="1"/>
          </p:cNvSpPr>
          <p:nvPr>
            <p:ph type="title"/>
          </p:nvPr>
        </p:nvSpPr>
        <p:spPr/>
        <p:txBody>
          <a:bodyPr/>
          <a:lstStyle/>
          <a:p>
            <a:r>
              <a:rPr lang="en-US" dirty="0"/>
              <a:t>Implications of 802.11 State Machine Transitions and MAC Randomization</a:t>
            </a:r>
          </a:p>
        </p:txBody>
      </p:sp>
      <p:sp>
        <p:nvSpPr>
          <p:cNvPr id="3" name="Content Placeholder 2">
            <a:extLst>
              <a:ext uri="{FF2B5EF4-FFF2-40B4-BE49-F238E27FC236}">
                <a16:creationId xmlns:a16="http://schemas.microsoft.com/office/drawing/2014/main" id="{FEA587DF-5636-414A-995B-993657E2C666}"/>
              </a:ext>
            </a:extLst>
          </p:cNvPr>
          <p:cNvSpPr>
            <a:spLocks noGrp="1"/>
          </p:cNvSpPr>
          <p:nvPr>
            <p:ph idx="1"/>
          </p:nvPr>
        </p:nvSpPr>
        <p:spPr/>
        <p:txBody>
          <a:bodyPr/>
          <a:lstStyle/>
          <a:p>
            <a:pPr>
              <a:buFont typeface="Arial" panose="020B0604020202020204" pitchFamily="34" charset="0"/>
              <a:buChar char="•"/>
            </a:pPr>
            <a:r>
              <a:rPr lang="en-US" sz="1800" b="0" dirty="0"/>
              <a:t>A STA can have state machines with different APs active using different MAC addresses in an ESS provided that there is only one state machine in State 2.</a:t>
            </a:r>
          </a:p>
          <a:p>
            <a:pPr>
              <a:buFont typeface="Arial" panose="020B0604020202020204" pitchFamily="34" charset="0"/>
              <a:buChar char="•"/>
            </a:pPr>
            <a:r>
              <a:rPr lang="en-US" sz="1800" b="0" dirty="0"/>
              <a:t>Once shared state is created that state is bound to that state machine and the MAC address that created it.</a:t>
            </a:r>
          </a:p>
          <a:p>
            <a:pPr>
              <a:buFont typeface="Arial" panose="020B0604020202020204" pitchFamily="34" charset="0"/>
              <a:buChar char="•"/>
            </a:pPr>
            <a:r>
              <a:rPr lang="en-US" sz="1800" b="0" dirty="0"/>
              <a:t>The STA can use a different MAC when connected to the ESS using a different state machine-- i.e. associate to the ESS using a different MAC address– but it cannot access the state created in a different state machine without going back to state 1 and connecting with the old MAC address.</a:t>
            </a:r>
          </a:p>
          <a:p>
            <a:pPr marL="0" indent="0"/>
            <a:endParaRPr lang="en-US" sz="1800" b="0" dirty="0"/>
          </a:p>
          <a:p>
            <a:pPr marL="0" indent="0"/>
            <a:r>
              <a:rPr lang="en-US" sz="1800" b="0" dirty="0"/>
              <a:t>Therefore:</a:t>
            </a:r>
          </a:p>
          <a:p>
            <a:pPr>
              <a:buFont typeface="Arial" panose="020B0604020202020204" pitchFamily="34" charset="0"/>
              <a:buChar char="•"/>
            </a:pPr>
            <a:r>
              <a:rPr lang="en-US" sz="1800" b="0" dirty="0"/>
              <a:t>The MAC address is bound to a state machine, and cannot change, at State 2.</a:t>
            </a:r>
          </a:p>
          <a:p>
            <a:pPr>
              <a:buFont typeface="Arial" panose="020B0604020202020204" pitchFamily="34" charset="0"/>
              <a:buChar char="•"/>
            </a:pPr>
            <a:r>
              <a:rPr lang="en-US" sz="1800" b="0" dirty="0"/>
              <a:t>Changing a MAC address requires spinning up another state machine with that MAC address.</a:t>
            </a:r>
          </a:p>
          <a:p>
            <a:pPr marL="0" indent="0"/>
            <a:endParaRPr lang="en-US" dirty="0"/>
          </a:p>
        </p:txBody>
      </p:sp>
      <p:sp>
        <p:nvSpPr>
          <p:cNvPr id="4" name="Slide Number Placeholder 3">
            <a:extLst>
              <a:ext uri="{FF2B5EF4-FFF2-40B4-BE49-F238E27FC236}">
                <a16:creationId xmlns:a16="http://schemas.microsoft.com/office/drawing/2014/main" id="{42D0DF9C-97A7-4146-884D-872DAA266D6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1FA3E46-EB96-E242-BCD3-045A5B2897AA}"/>
              </a:ext>
            </a:extLst>
          </p:cNvPr>
          <p:cNvSpPr>
            <a:spLocks noGrp="1"/>
          </p:cNvSpPr>
          <p:nvPr>
            <p:ph type="ftr" idx="14"/>
          </p:nvPr>
        </p:nvSpPr>
        <p:spPr/>
        <p:txBody>
          <a:bodyPr/>
          <a:lstStyle/>
          <a:p>
            <a:r>
              <a:rPr lang="en-GB"/>
              <a:t>Dan Harkins, HPE</a:t>
            </a:r>
            <a:endParaRPr lang="en-GB" dirty="0"/>
          </a:p>
        </p:txBody>
      </p:sp>
      <p:sp>
        <p:nvSpPr>
          <p:cNvPr id="6" name="Date Placeholder 5">
            <a:extLst>
              <a:ext uri="{FF2B5EF4-FFF2-40B4-BE49-F238E27FC236}">
                <a16:creationId xmlns:a16="http://schemas.microsoft.com/office/drawing/2014/main" id="{CE95D14E-8F07-3440-ADD2-9FF7DE0771E5}"/>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1076642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245DE-239D-C548-847C-B6F6EDC39D74}"/>
              </a:ext>
            </a:extLst>
          </p:cNvPr>
          <p:cNvSpPr>
            <a:spLocks noGrp="1"/>
          </p:cNvSpPr>
          <p:nvPr>
            <p:ph type="title"/>
          </p:nvPr>
        </p:nvSpPr>
        <p:spPr>
          <a:xfrm>
            <a:off x="685800" y="609600"/>
            <a:ext cx="7770813" cy="1065213"/>
          </a:xfrm>
        </p:spPr>
        <p:txBody>
          <a:bodyPr/>
          <a:lstStyle/>
          <a:p>
            <a:r>
              <a:rPr lang="en-US" dirty="0"/>
              <a:t>Implications of 802.11 State Machine Transitions and MAC Randomization</a:t>
            </a:r>
          </a:p>
        </p:txBody>
      </p:sp>
      <p:sp>
        <p:nvSpPr>
          <p:cNvPr id="4" name="Slide Number Placeholder 3">
            <a:extLst>
              <a:ext uri="{FF2B5EF4-FFF2-40B4-BE49-F238E27FC236}">
                <a16:creationId xmlns:a16="http://schemas.microsoft.com/office/drawing/2014/main" id="{6F94D3B6-D44B-1449-9E72-C013CE2955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08F18DDC-8BF4-D046-AD4B-597439C9AE73}"/>
              </a:ext>
            </a:extLst>
          </p:cNvPr>
          <p:cNvSpPr>
            <a:spLocks noGrp="1"/>
          </p:cNvSpPr>
          <p:nvPr>
            <p:ph type="ftr" idx="14"/>
          </p:nvPr>
        </p:nvSpPr>
        <p:spPr>
          <a:xfrm>
            <a:off x="5357818" y="6251278"/>
            <a:ext cx="3184520" cy="180975"/>
          </a:xfrm>
        </p:spPr>
        <p:txBody>
          <a:bodyPr/>
          <a:lstStyle/>
          <a:p>
            <a:r>
              <a:rPr lang="en-GB"/>
              <a:t>Dan Harkins, HPE</a:t>
            </a:r>
            <a:endParaRPr lang="en-GB" dirty="0"/>
          </a:p>
        </p:txBody>
      </p:sp>
      <p:sp>
        <p:nvSpPr>
          <p:cNvPr id="6" name="Date Placeholder 5">
            <a:extLst>
              <a:ext uri="{FF2B5EF4-FFF2-40B4-BE49-F238E27FC236}">
                <a16:creationId xmlns:a16="http://schemas.microsoft.com/office/drawing/2014/main" id="{DF8B0DF5-1532-B544-8492-CCE8C654A332}"/>
              </a:ext>
            </a:extLst>
          </p:cNvPr>
          <p:cNvSpPr>
            <a:spLocks noGrp="1"/>
          </p:cNvSpPr>
          <p:nvPr>
            <p:ph type="dt" idx="15"/>
          </p:nvPr>
        </p:nvSpPr>
        <p:spPr/>
        <p:txBody>
          <a:bodyPr/>
          <a:lstStyle/>
          <a:p>
            <a:r>
              <a:rPr lang="en-US"/>
              <a:t>September 2023</a:t>
            </a:r>
            <a:endParaRPr lang="en-GB" dirty="0"/>
          </a:p>
        </p:txBody>
      </p:sp>
      <p:sp>
        <p:nvSpPr>
          <p:cNvPr id="16" name="Rectangle 15">
            <a:extLst>
              <a:ext uri="{FF2B5EF4-FFF2-40B4-BE49-F238E27FC236}">
                <a16:creationId xmlns:a16="http://schemas.microsoft.com/office/drawing/2014/main" id="{26FCEA28-B1E1-0A43-AF46-3427A51762DF}"/>
              </a:ext>
            </a:extLst>
          </p:cNvPr>
          <p:cNvSpPr/>
          <p:nvPr/>
        </p:nvSpPr>
        <p:spPr bwMode="auto">
          <a:xfrm>
            <a:off x="1066800" y="1752600"/>
            <a:ext cx="6629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TextBox 16">
            <a:extLst>
              <a:ext uri="{FF2B5EF4-FFF2-40B4-BE49-F238E27FC236}">
                <a16:creationId xmlns:a16="http://schemas.microsoft.com/office/drawing/2014/main" id="{12516CD2-E7F0-2045-8738-43A0E830D48B}"/>
              </a:ext>
            </a:extLst>
          </p:cNvPr>
          <p:cNvSpPr txBox="1"/>
          <p:nvPr/>
        </p:nvSpPr>
        <p:spPr>
          <a:xfrm>
            <a:off x="4095020" y="1748135"/>
            <a:ext cx="741934" cy="461665"/>
          </a:xfrm>
          <a:prstGeom prst="rect">
            <a:avLst/>
          </a:prstGeom>
          <a:noFill/>
        </p:spPr>
        <p:txBody>
          <a:bodyPr wrap="none" rtlCol="0">
            <a:spAutoFit/>
          </a:bodyPr>
          <a:lstStyle/>
          <a:p>
            <a:r>
              <a:rPr lang="en-US" dirty="0">
                <a:solidFill>
                  <a:schemeClr val="tx1"/>
                </a:solidFill>
              </a:rPr>
              <a:t>STA</a:t>
            </a:r>
          </a:p>
        </p:txBody>
      </p:sp>
      <p:sp>
        <p:nvSpPr>
          <p:cNvPr id="21" name="TextBox 20">
            <a:extLst>
              <a:ext uri="{FF2B5EF4-FFF2-40B4-BE49-F238E27FC236}">
                <a16:creationId xmlns:a16="http://schemas.microsoft.com/office/drawing/2014/main" id="{489A9A71-FEE0-A649-A243-D6676A24EA0E}"/>
              </a:ext>
            </a:extLst>
          </p:cNvPr>
          <p:cNvSpPr txBox="1"/>
          <p:nvPr/>
        </p:nvSpPr>
        <p:spPr>
          <a:xfrm>
            <a:off x="152400" y="2814242"/>
            <a:ext cx="678391" cy="307777"/>
          </a:xfrm>
          <a:prstGeom prst="rect">
            <a:avLst/>
          </a:prstGeom>
          <a:noFill/>
        </p:spPr>
        <p:txBody>
          <a:bodyPr wrap="none" rtlCol="0">
            <a:spAutoFit/>
          </a:bodyPr>
          <a:lstStyle/>
          <a:p>
            <a:r>
              <a:rPr lang="en-US" sz="1400" dirty="0">
                <a:solidFill>
                  <a:schemeClr val="tx1"/>
                </a:solidFill>
              </a:rPr>
              <a:t>State 1</a:t>
            </a:r>
          </a:p>
        </p:txBody>
      </p:sp>
      <p:sp>
        <p:nvSpPr>
          <p:cNvPr id="22" name="TextBox 21">
            <a:extLst>
              <a:ext uri="{FF2B5EF4-FFF2-40B4-BE49-F238E27FC236}">
                <a16:creationId xmlns:a16="http://schemas.microsoft.com/office/drawing/2014/main" id="{F972A430-C1C6-844E-BFF6-583F28928F2F}"/>
              </a:ext>
            </a:extLst>
          </p:cNvPr>
          <p:cNvSpPr txBox="1"/>
          <p:nvPr/>
        </p:nvSpPr>
        <p:spPr>
          <a:xfrm>
            <a:off x="160884" y="3747556"/>
            <a:ext cx="678391" cy="307777"/>
          </a:xfrm>
          <a:prstGeom prst="rect">
            <a:avLst/>
          </a:prstGeom>
          <a:noFill/>
        </p:spPr>
        <p:txBody>
          <a:bodyPr wrap="none" rtlCol="0">
            <a:spAutoFit/>
          </a:bodyPr>
          <a:lstStyle/>
          <a:p>
            <a:r>
              <a:rPr lang="en-US" sz="1400" dirty="0">
                <a:solidFill>
                  <a:schemeClr val="tx1"/>
                </a:solidFill>
              </a:rPr>
              <a:t>State 2</a:t>
            </a:r>
          </a:p>
        </p:txBody>
      </p:sp>
      <p:sp>
        <p:nvSpPr>
          <p:cNvPr id="23" name="TextBox 22">
            <a:extLst>
              <a:ext uri="{FF2B5EF4-FFF2-40B4-BE49-F238E27FC236}">
                <a16:creationId xmlns:a16="http://schemas.microsoft.com/office/drawing/2014/main" id="{D05C4093-7A0D-1A4D-AE11-1EDF301FC9A2}"/>
              </a:ext>
            </a:extLst>
          </p:cNvPr>
          <p:cNvSpPr txBox="1"/>
          <p:nvPr/>
        </p:nvSpPr>
        <p:spPr>
          <a:xfrm>
            <a:off x="152399" y="4646811"/>
            <a:ext cx="678391" cy="307777"/>
          </a:xfrm>
          <a:prstGeom prst="rect">
            <a:avLst/>
          </a:prstGeom>
          <a:noFill/>
        </p:spPr>
        <p:txBody>
          <a:bodyPr wrap="none" rtlCol="0">
            <a:spAutoFit/>
          </a:bodyPr>
          <a:lstStyle/>
          <a:p>
            <a:r>
              <a:rPr lang="en-US" sz="1400" dirty="0">
                <a:solidFill>
                  <a:schemeClr val="tx1"/>
                </a:solidFill>
              </a:rPr>
              <a:t>State 3</a:t>
            </a:r>
          </a:p>
        </p:txBody>
      </p:sp>
      <p:sp>
        <p:nvSpPr>
          <p:cNvPr id="24" name="TextBox 23">
            <a:extLst>
              <a:ext uri="{FF2B5EF4-FFF2-40B4-BE49-F238E27FC236}">
                <a16:creationId xmlns:a16="http://schemas.microsoft.com/office/drawing/2014/main" id="{8C799E42-ED63-5A4A-8859-BD0087883CA0}"/>
              </a:ext>
            </a:extLst>
          </p:cNvPr>
          <p:cNvSpPr txBox="1"/>
          <p:nvPr/>
        </p:nvSpPr>
        <p:spPr>
          <a:xfrm>
            <a:off x="160884" y="5637311"/>
            <a:ext cx="678391" cy="307777"/>
          </a:xfrm>
          <a:prstGeom prst="rect">
            <a:avLst/>
          </a:prstGeom>
          <a:noFill/>
        </p:spPr>
        <p:txBody>
          <a:bodyPr wrap="none" rtlCol="0">
            <a:spAutoFit/>
          </a:bodyPr>
          <a:lstStyle/>
          <a:p>
            <a:r>
              <a:rPr lang="en-US" sz="1400" dirty="0">
                <a:solidFill>
                  <a:schemeClr val="tx1"/>
                </a:solidFill>
              </a:rPr>
              <a:t>State 4</a:t>
            </a:r>
          </a:p>
        </p:txBody>
      </p:sp>
      <p:grpSp>
        <p:nvGrpSpPr>
          <p:cNvPr id="53" name="Group 52">
            <a:extLst>
              <a:ext uri="{FF2B5EF4-FFF2-40B4-BE49-F238E27FC236}">
                <a16:creationId xmlns:a16="http://schemas.microsoft.com/office/drawing/2014/main" id="{2CF291CF-E2E0-E943-A963-5A0481E2F956}"/>
              </a:ext>
            </a:extLst>
          </p:cNvPr>
          <p:cNvGrpSpPr/>
          <p:nvPr/>
        </p:nvGrpSpPr>
        <p:grpSpPr>
          <a:xfrm>
            <a:off x="3611328" y="2209800"/>
            <a:ext cx="1654175" cy="1066800"/>
            <a:chOff x="3611328" y="2362200"/>
            <a:chExt cx="1654175" cy="1066800"/>
          </a:xfrm>
        </p:grpSpPr>
        <p:sp>
          <p:nvSpPr>
            <p:cNvPr id="8" name="Rectangle 7">
              <a:extLst>
                <a:ext uri="{FF2B5EF4-FFF2-40B4-BE49-F238E27FC236}">
                  <a16:creationId xmlns:a16="http://schemas.microsoft.com/office/drawing/2014/main" id="{B85F6E06-D86C-1545-BD8B-8169F453B248}"/>
                </a:ext>
              </a:extLst>
            </p:cNvPr>
            <p:cNvSpPr/>
            <p:nvPr/>
          </p:nvSpPr>
          <p:spPr bwMode="auto">
            <a:xfrm>
              <a:off x="3657600" y="2819400"/>
              <a:ext cx="1524000" cy="6096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82A34CFC-37AA-574B-B5A8-A6DFD51F41AB}"/>
                </a:ext>
              </a:extLst>
            </p:cNvPr>
            <p:cNvSpPr txBox="1"/>
            <p:nvPr/>
          </p:nvSpPr>
          <p:spPr>
            <a:xfrm>
              <a:off x="3611328" y="2966642"/>
              <a:ext cx="1654175" cy="307777"/>
            </a:xfrm>
            <a:prstGeom prst="rect">
              <a:avLst/>
            </a:prstGeom>
            <a:noFill/>
          </p:spPr>
          <p:txBody>
            <a:bodyPr wrap="square" rtlCol="0">
              <a:spAutoFit/>
            </a:bodyPr>
            <a:lstStyle/>
            <a:p>
              <a:r>
                <a:rPr lang="en-US" sz="1400" dirty="0">
                  <a:solidFill>
                    <a:schemeClr val="tx1"/>
                  </a:solidFill>
                </a:rPr>
                <a:t>probe using MAC2</a:t>
              </a:r>
            </a:p>
          </p:txBody>
        </p:sp>
        <p:cxnSp>
          <p:nvCxnSpPr>
            <p:cNvPr id="35" name="Straight Arrow Connector 34">
              <a:extLst>
                <a:ext uri="{FF2B5EF4-FFF2-40B4-BE49-F238E27FC236}">
                  <a16:creationId xmlns:a16="http://schemas.microsoft.com/office/drawing/2014/main" id="{FBC625C0-0B78-CD42-ADE8-82E21F0272E3}"/>
                </a:ext>
              </a:extLst>
            </p:cNvPr>
            <p:cNvCxnSpPr>
              <a:cxnSpLocks/>
            </p:cNvCxnSpPr>
            <p:nvPr/>
          </p:nvCxnSpPr>
          <p:spPr bwMode="auto">
            <a:xfrm>
              <a:off x="4476497" y="2362200"/>
              <a:ext cx="0" cy="45710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grpSp>
        <p:nvGrpSpPr>
          <p:cNvPr id="54" name="Group 53">
            <a:extLst>
              <a:ext uri="{FF2B5EF4-FFF2-40B4-BE49-F238E27FC236}">
                <a16:creationId xmlns:a16="http://schemas.microsoft.com/office/drawing/2014/main" id="{F89ADB93-2078-3A4D-9BE5-267F65884D6C}"/>
              </a:ext>
            </a:extLst>
          </p:cNvPr>
          <p:cNvGrpSpPr/>
          <p:nvPr/>
        </p:nvGrpSpPr>
        <p:grpSpPr>
          <a:xfrm>
            <a:off x="5357818" y="2209800"/>
            <a:ext cx="1888706" cy="1066800"/>
            <a:chOff x="5357818" y="2362200"/>
            <a:chExt cx="1888706" cy="1066800"/>
          </a:xfrm>
        </p:grpSpPr>
        <p:sp>
          <p:nvSpPr>
            <p:cNvPr id="14" name="Rectangle 13">
              <a:extLst>
                <a:ext uri="{FF2B5EF4-FFF2-40B4-BE49-F238E27FC236}">
                  <a16:creationId xmlns:a16="http://schemas.microsoft.com/office/drawing/2014/main" id="{87B782D5-CB8A-AC45-8D98-74CDB4783FFC}"/>
                </a:ext>
              </a:extLst>
            </p:cNvPr>
            <p:cNvSpPr/>
            <p:nvPr/>
          </p:nvSpPr>
          <p:spPr bwMode="auto">
            <a:xfrm>
              <a:off x="5592529" y="2819400"/>
              <a:ext cx="1524000" cy="6096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TextBox 19">
              <a:extLst>
                <a:ext uri="{FF2B5EF4-FFF2-40B4-BE49-F238E27FC236}">
                  <a16:creationId xmlns:a16="http://schemas.microsoft.com/office/drawing/2014/main" id="{7908693F-832A-F843-B803-99EE0C9A307C}"/>
                </a:ext>
              </a:extLst>
            </p:cNvPr>
            <p:cNvSpPr txBox="1"/>
            <p:nvPr/>
          </p:nvSpPr>
          <p:spPr>
            <a:xfrm>
              <a:off x="5592349" y="2966642"/>
              <a:ext cx="1654175" cy="307777"/>
            </a:xfrm>
            <a:prstGeom prst="rect">
              <a:avLst/>
            </a:prstGeom>
            <a:noFill/>
          </p:spPr>
          <p:txBody>
            <a:bodyPr wrap="square" rtlCol="0">
              <a:spAutoFit/>
            </a:bodyPr>
            <a:lstStyle/>
            <a:p>
              <a:r>
                <a:rPr lang="en-US" sz="1400" dirty="0">
                  <a:solidFill>
                    <a:schemeClr val="tx1"/>
                  </a:solidFill>
                </a:rPr>
                <a:t>probe using MAC3</a:t>
              </a:r>
            </a:p>
          </p:txBody>
        </p:sp>
        <p:cxnSp>
          <p:nvCxnSpPr>
            <p:cNvPr id="39" name="Straight Arrow Connector 38">
              <a:extLst>
                <a:ext uri="{FF2B5EF4-FFF2-40B4-BE49-F238E27FC236}">
                  <a16:creationId xmlns:a16="http://schemas.microsoft.com/office/drawing/2014/main" id="{2A9210D2-619A-AB4C-9190-197116458511}"/>
                </a:ext>
              </a:extLst>
            </p:cNvPr>
            <p:cNvCxnSpPr>
              <a:endCxn id="14" idx="0"/>
            </p:cNvCxnSpPr>
            <p:nvPr/>
          </p:nvCxnSpPr>
          <p:spPr bwMode="auto">
            <a:xfrm>
              <a:off x="5357818" y="2362200"/>
              <a:ext cx="996711" cy="4572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grpSp>
        <p:nvGrpSpPr>
          <p:cNvPr id="28" name="Group 27">
            <a:extLst>
              <a:ext uri="{FF2B5EF4-FFF2-40B4-BE49-F238E27FC236}">
                <a16:creationId xmlns:a16="http://schemas.microsoft.com/office/drawing/2014/main" id="{B720214C-6339-4143-AFEA-F271168A5691}"/>
              </a:ext>
            </a:extLst>
          </p:cNvPr>
          <p:cNvGrpSpPr/>
          <p:nvPr/>
        </p:nvGrpSpPr>
        <p:grpSpPr>
          <a:xfrm>
            <a:off x="1546224" y="3276600"/>
            <a:ext cx="1524000" cy="918068"/>
            <a:chOff x="1546224" y="3276600"/>
            <a:chExt cx="1524000" cy="918068"/>
          </a:xfrm>
        </p:grpSpPr>
        <p:cxnSp>
          <p:nvCxnSpPr>
            <p:cNvPr id="44" name="Straight Arrow Connector 43">
              <a:extLst>
                <a:ext uri="{FF2B5EF4-FFF2-40B4-BE49-F238E27FC236}">
                  <a16:creationId xmlns:a16="http://schemas.microsoft.com/office/drawing/2014/main" id="{F8189C64-886A-3A47-81DA-EF062070EDA1}"/>
                </a:ext>
              </a:extLst>
            </p:cNvPr>
            <p:cNvCxnSpPr>
              <a:cxnSpLocks/>
              <a:stCxn id="12" idx="2"/>
              <a:endCxn id="13" idx="0"/>
            </p:cNvCxnSpPr>
            <p:nvPr/>
          </p:nvCxnSpPr>
          <p:spPr bwMode="auto">
            <a:xfrm>
              <a:off x="2308224" y="3276600"/>
              <a:ext cx="0" cy="30846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3" name="Rectangle 12">
              <a:extLst>
                <a:ext uri="{FF2B5EF4-FFF2-40B4-BE49-F238E27FC236}">
                  <a16:creationId xmlns:a16="http://schemas.microsoft.com/office/drawing/2014/main" id="{7BDD950E-821E-434B-95D1-0FABB947BAEB}"/>
                </a:ext>
              </a:extLst>
            </p:cNvPr>
            <p:cNvSpPr/>
            <p:nvPr/>
          </p:nvSpPr>
          <p:spPr bwMode="auto">
            <a:xfrm>
              <a:off x="1546224" y="3585068"/>
              <a:ext cx="1524000" cy="6096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a:ln>
                  <a:noFill/>
                </a:ln>
                <a:solidFill>
                  <a:schemeClr val="tx1"/>
                </a:solidFill>
                <a:effectLst/>
                <a:latin typeface="Times New Roman" pitchFamily="16" charset="0"/>
                <a:ea typeface="MS Gothic" charset="-128"/>
              </a:endParaRPr>
            </a:p>
          </p:txBody>
        </p:sp>
        <p:sp>
          <p:nvSpPr>
            <p:cNvPr id="40" name="TextBox 39">
              <a:extLst>
                <a:ext uri="{FF2B5EF4-FFF2-40B4-BE49-F238E27FC236}">
                  <a16:creationId xmlns:a16="http://schemas.microsoft.com/office/drawing/2014/main" id="{0052BDAB-91C7-7D47-89DA-291E9EE5AA37}"/>
                </a:ext>
              </a:extLst>
            </p:cNvPr>
            <p:cNvSpPr txBox="1"/>
            <p:nvPr/>
          </p:nvSpPr>
          <p:spPr>
            <a:xfrm>
              <a:off x="1663827" y="3625548"/>
              <a:ext cx="1119217" cy="523220"/>
            </a:xfrm>
            <a:prstGeom prst="rect">
              <a:avLst/>
            </a:prstGeom>
            <a:noFill/>
          </p:spPr>
          <p:txBody>
            <a:bodyPr wrap="none" rtlCol="0">
              <a:spAutoFit/>
            </a:bodyPr>
            <a:lstStyle/>
            <a:p>
              <a:r>
                <a:rPr lang="en-US" sz="1400" dirty="0">
                  <a:solidFill>
                    <a:schemeClr val="tx1"/>
                  </a:solidFill>
                </a:rPr>
                <a:t>802.11 auth</a:t>
              </a:r>
            </a:p>
            <a:p>
              <a:r>
                <a:rPr lang="en-US" sz="1400" dirty="0">
                  <a:solidFill>
                    <a:schemeClr val="tx1"/>
                  </a:solidFill>
                </a:rPr>
                <a:t>using MAC1</a:t>
              </a:r>
            </a:p>
          </p:txBody>
        </p:sp>
      </p:grpSp>
      <p:grpSp>
        <p:nvGrpSpPr>
          <p:cNvPr id="56" name="Group 55">
            <a:extLst>
              <a:ext uri="{FF2B5EF4-FFF2-40B4-BE49-F238E27FC236}">
                <a16:creationId xmlns:a16="http://schemas.microsoft.com/office/drawing/2014/main" id="{87B6EE1C-C818-D844-883E-62C1667EF317}"/>
              </a:ext>
            </a:extLst>
          </p:cNvPr>
          <p:cNvGrpSpPr/>
          <p:nvPr/>
        </p:nvGrpSpPr>
        <p:grpSpPr>
          <a:xfrm>
            <a:off x="3652309" y="3276600"/>
            <a:ext cx="1524000" cy="929645"/>
            <a:chOff x="3652309" y="3429000"/>
            <a:chExt cx="1524000" cy="929645"/>
          </a:xfrm>
        </p:grpSpPr>
        <p:sp>
          <p:nvSpPr>
            <p:cNvPr id="9" name="Rectangle 8">
              <a:extLst>
                <a:ext uri="{FF2B5EF4-FFF2-40B4-BE49-F238E27FC236}">
                  <a16:creationId xmlns:a16="http://schemas.microsoft.com/office/drawing/2014/main" id="{8E30967D-FC8A-7340-ADD5-F2DE64F7B601}"/>
                </a:ext>
              </a:extLst>
            </p:cNvPr>
            <p:cNvSpPr/>
            <p:nvPr/>
          </p:nvSpPr>
          <p:spPr bwMode="auto">
            <a:xfrm>
              <a:off x="3652309" y="3749045"/>
              <a:ext cx="1524000" cy="6096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TextBox 40">
              <a:extLst>
                <a:ext uri="{FF2B5EF4-FFF2-40B4-BE49-F238E27FC236}">
                  <a16:creationId xmlns:a16="http://schemas.microsoft.com/office/drawing/2014/main" id="{6565D2DB-632A-EB45-9ED5-7BF260B3F516}"/>
                </a:ext>
              </a:extLst>
            </p:cNvPr>
            <p:cNvSpPr txBox="1"/>
            <p:nvPr/>
          </p:nvSpPr>
          <p:spPr>
            <a:xfrm>
              <a:off x="3821891" y="3780658"/>
              <a:ext cx="1119217" cy="523220"/>
            </a:xfrm>
            <a:prstGeom prst="rect">
              <a:avLst/>
            </a:prstGeom>
            <a:noFill/>
          </p:spPr>
          <p:txBody>
            <a:bodyPr wrap="none" rtlCol="0">
              <a:spAutoFit/>
            </a:bodyPr>
            <a:lstStyle/>
            <a:p>
              <a:r>
                <a:rPr lang="en-US" sz="1400" dirty="0">
                  <a:solidFill>
                    <a:schemeClr val="tx1"/>
                  </a:solidFill>
                </a:rPr>
                <a:t>802.11 auth</a:t>
              </a:r>
            </a:p>
            <a:p>
              <a:r>
                <a:rPr lang="en-US" sz="1400" dirty="0">
                  <a:solidFill>
                    <a:schemeClr val="tx1"/>
                  </a:solidFill>
                </a:rPr>
                <a:t>using MAC2</a:t>
              </a:r>
            </a:p>
          </p:txBody>
        </p:sp>
        <p:cxnSp>
          <p:nvCxnSpPr>
            <p:cNvPr id="45" name="Straight Arrow Connector 44">
              <a:extLst>
                <a:ext uri="{FF2B5EF4-FFF2-40B4-BE49-F238E27FC236}">
                  <a16:creationId xmlns:a16="http://schemas.microsoft.com/office/drawing/2014/main" id="{4113A430-3701-E04B-8A78-96BE4BE1B3B0}"/>
                </a:ext>
              </a:extLst>
            </p:cNvPr>
            <p:cNvCxnSpPr/>
            <p:nvPr/>
          </p:nvCxnSpPr>
          <p:spPr bwMode="auto">
            <a:xfrm>
              <a:off x="4414309" y="3429000"/>
              <a:ext cx="0" cy="30846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grpSp>
        <p:nvGrpSpPr>
          <p:cNvPr id="57" name="Group 56">
            <a:extLst>
              <a:ext uri="{FF2B5EF4-FFF2-40B4-BE49-F238E27FC236}">
                <a16:creationId xmlns:a16="http://schemas.microsoft.com/office/drawing/2014/main" id="{F4E6D510-6E69-2E46-B565-A946A564BD61}"/>
              </a:ext>
            </a:extLst>
          </p:cNvPr>
          <p:cNvGrpSpPr/>
          <p:nvPr/>
        </p:nvGrpSpPr>
        <p:grpSpPr>
          <a:xfrm>
            <a:off x="5592529" y="3281062"/>
            <a:ext cx="1524000" cy="913606"/>
            <a:chOff x="5592529" y="3433462"/>
            <a:chExt cx="1524000" cy="913606"/>
          </a:xfrm>
        </p:grpSpPr>
        <p:sp>
          <p:nvSpPr>
            <p:cNvPr id="15" name="Rectangle 14">
              <a:extLst>
                <a:ext uri="{FF2B5EF4-FFF2-40B4-BE49-F238E27FC236}">
                  <a16:creationId xmlns:a16="http://schemas.microsoft.com/office/drawing/2014/main" id="{42D8876A-37CC-A54C-89C1-0661F7044428}"/>
                </a:ext>
              </a:extLst>
            </p:cNvPr>
            <p:cNvSpPr/>
            <p:nvPr/>
          </p:nvSpPr>
          <p:spPr bwMode="auto">
            <a:xfrm>
              <a:off x="5592529" y="3737468"/>
              <a:ext cx="1524000" cy="6096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TextBox 41">
              <a:extLst>
                <a:ext uri="{FF2B5EF4-FFF2-40B4-BE49-F238E27FC236}">
                  <a16:creationId xmlns:a16="http://schemas.microsoft.com/office/drawing/2014/main" id="{F60DE109-46F9-9C48-A407-0EB3CE7EC50F}"/>
                </a:ext>
              </a:extLst>
            </p:cNvPr>
            <p:cNvSpPr txBox="1"/>
            <p:nvPr/>
          </p:nvSpPr>
          <p:spPr>
            <a:xfrm>
              <a:off x="5794920" y="3777948"/>
              <a:ext cx="1119217" cy="523220"/>
            </a:xfrm>
            <a:prstGeom prst="rect">
              <a:avLst/>
            </a:prstGeom>
            <a:noFill/>
          </p:spPr>
          <p:txBody>
            <a:bodyPr wrap="none" rtlCol="0">
              <a:spAutoFit/>
            </a:bodyPr>
            <a:lstStyle/>
            <a:p>
              <a:r>
                <a:rPr lang="en-US" sz="1400" dirty="0">
                  <a:solidFill>
                    <a:schemeClr val="tx1"/>
                  </a:solidFill>
                </a:rPr>
                <a:t>802.11 auth</a:t>
              </a:r>
            </a:p>
            <a:p>
              <a:r>
                <a:rPr lang="en-US" sz="1400" dirty="0">
                  <a:solidFill>
                    <a:schemeClr val="tx1"/>
                  </a:solidFill>
                </a:rPr>
                <a:t>using MAC3</a:t>
              </a:r>
            </a:p>
          </p:txBody>
        </p:sp>
        <p:cxnSp>
          <p:nvCxnSpPr>
            <p:cNvPr id="46" name="Straight Arrow Connector 45">
              <a:extLst>
                <a:ext uri="{FF2B5EF4-FFF2-40B4-BE49-F238E27FC236}">
                  <a16:creationId xmlns:a16="http://schemas.microsoft.com/office/drawing/2014/main" id="{79A7DABB-A690-3544-A2B8-110A9B9E352A}"/>
                </a:ext>
              </a:extLst>
            </p:cNvPr>
            <p:cNvCxnSpPr/>
            <p:nvPr/>
          </p:nvCxnSpPr>
          <p:spPr bwMode="auto">
            <a:xfrm>
              <a:off x="6354528" y="3433462"/>
              <a:ext cx="0" cy="30846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cxnSp>
        <p:nvCxnSpPr>
          <p:cNvPr id="47" name="Straight Arrow Connector 46">
            <a:extLst>
              <a:ext uri="{FF2B5EF4-FFF2-40B4-BE49-F238E27FC236}">
                <a16:creationId xmlns:a16="http://schemas.microsoft.com/office/drawing/2014/main" id="{AF99D079-450E-164F-9D5E-3BAEC559DAC9}"/>
              </a:ext>
            </a:extLst>
          </p:cNvPr>
          <p:cNvCxnSpPr/>
          <p:nvPr/>
        </p:nvCxnSpPr>
        <p:spPr bwMode="auto">
          <a:xfrm>
            <a:off x="4438415" y="4194668"/>
            <a:ext cx="0" cy="30846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nvGrpSpPr>
          <p:cNvPr id="7" name="Group 6">
            <a:extLst>
              <a:ext uri="{FF2B5EF4-FFF2-40B4-BE49-F238E27FC236}">
                <a16:creationId xmlns:a16="http://schemas.microsoft.com/office/drawing/2014/main" id="{3FB226B3-AAA2-1649-9CE9-BD530AB2C86F}"/>
              </a:ext>
            </a:extLst>
          </p:cNvPr>
          <p:cNvGrpSpPr/>
          <p:nvPr/>
        </p:nvGrpSpPr>
        <p:grpSpPr>
          <a:xfrm>
            <a:off x="3652309" y="5135891"/>
            <a:ext cx="1524000" cy="807709"/>
            <a:chOff x="3652309" y="5288291"/>
            <a:chExt cx="1524000" cy="807709"/>
          </a:xfrm>
        </p:grpSpPr>
        <p:sp>
          <p:nvSpPr>
            <p:cNvPr id="11" name="Rectangle 10">
              <a:extLst>
                <a:ext uri="{FF2B5EF4-FFF2-40B4-BE49-F238E27FC236}">
                  <a16:creationId xmlns:a16="http://schemas.microsoft.com/office/drawing/2014/main" id="{D2458A30-5769-944D-A9D6-76EAEC48097C}"/>
                </a:ext>
              </a:extLst>
            </p:cNvPr>
            <p:cNvSpPr/>
            <p:nvPr/>
          </p:nvSpPr>
          <p:spPr bwMode="auto">
            <a:xfrm>
              <a:off x="3652309" y="5486400"/>
              <a:ext cx="1524000" cy="6096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rPr>
                <a:t>c</a:t>
              </a:r>
              <a:r>
                <a:rPr kumimoji="0" lang="en-US" sz="1400" b="0" i="0" u="none" strike="noStrike" cap="none" normalizeH="0" baseline="0" dirty="0">
                  <a:ln>
                    <a:noFill/>
                  </a:ln>
                  <a:solidFill>
                    <a:schemeClr val="tx1"/>
                  </a:solidFill>
                  <a:effectLst/>
                  <a:latin typeface="Times New Roman" pitchFamily="16" charset="0"/>
                  <a:ea typeface="MS Gothic" charset="-128"/>
                </a:rPr>
                <a:t>ontrol port for</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rPr>
                <a:t>MAC2 unblocked</a:t>
              </a:r>
              <a:endParaRPr kumimoji="0" lang="en-US" sz="1400" b="0" i="0" u="none" strike="noStrike" cap="none" normalizeH="0" baseline="0" dirty="0">
                <a:ln>
                  <a:noFill/>
                </a:ln>
                <a:solidFill>
                  <a:schemeClr val="tx1"/>
                </a:solidFill>
                <a:effectLst/>
                <a:latin typeface="Times New Roman" pitchFamily="16" charset="0"/>
                <a:ea typeface="MS Gothic" charset="-128"/>
              </a:endParaRPr>
            </a:p>
          </p:txBody>
        </p:sp>
        <p:cxnSp>
          <p:nvCxnSpPr>
            <p:cNvPr id="48" name="Straight Arrow Connector 47">
              <a:extLst>
                <a:ext uri="{FF2B5EF4-FFF2-40B4-BE49-F238E27FC236}">
                  <a16:creationId xmlns:a16="http://schemas.microsoft.com/office/drawing/2014/main" id="{AF9C9F43-B80A-DD45-A8A3-AF9F35A79D02}"/>
                </a:ext>
              </a:extLst>
            </p:cNvPr>
            <p:cNvCxnSpPr>
              <a:cxnSpLocks/>
            </p:cNvCxnSpPr>
            <p:nvPr/>
          </p:nvCxnSpPr>
          <p:spPr bwMode="auto">
            <a:xfrm>
              <a:off x="4419528" y="5288291"/>
              <a:ext cx="0" cy="19810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grpSp>
        <p:nvGrpSpPr>
          <p:cNvPr id="58" name="Group 57">
            <a:extLst>
              <a:ext uri="{FF2B5EF4-FFF2-40B4-BE49-F238E27FC236}">
                <a16:creationId xmlns:a16="http://schemas.microsoft.com/office/drawing/2014/main" id="{BDA10AD6-E1FC-004C-BF7F-B33C3614C2B8}"/>
              </a:ext>
            </a:extLst>
          </p:cNvPr>
          <p:cNvGrpSpPr/>
          <p:nvPr/>
        </p:nvGrpSpPr>
        <p:grpSpPr>
          <a:xfrm>
            <a:off x="3652309" y="4526291"/>
            <a:ext cx="1524000" cy="609600"/>
            <a:chOff x="3652309" y="4678691"/>
            <a:chExt cx="1524000" cy="609600"/>
          </a:xfrm>
        </p:grpSpPr>
        <p:sp>
          <p:nvSpPr>
            <p:cNvPr id="10" name="Rectangle 9">
              <a:extLst>
                <a:ext uri="{FF2B5EF4-FFF2-40B4-BE49-F238E27FC236}">
                  <a16:creationId xmlns:a16="http://schemas.microsoft.com/office/drawing/2014/main" id="{80468A3C-03C0-4149-88F8-80D2723D3457}"/>
                </a:ext>
              </a:extLst>
            </p:cNvPr>
            <p:cNvSpPr/>
            <p:nvPr/>
          </p:nvSpPr>
          <p:spPr bwMode="auto">
            <a:xfrm>
              <a:off x="3652309" y="4678691"/>
              <a:ext cx="1524000" cy="6096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9" name="TextBox 48">
              <a:extLst>
                <a:ext uri="{FF2B5EF4-FFF2-40B4-BE49-F238E27FC236}">
                  <a16:creationId xmlns:a16="http://schemas.microsoft.com/office/drawing/2014/main" id="{A239E6F8-EB3E-A143-841E-23124997C8C7}"/>
                </a:ext>
              </a:extLst>
            </p:cNvPr>
            <p:cNvSpPr txBox="1"/>
            <p:nvPr/>
          </p:nvSpPr>
          <p:spPr>
            <a:xfrm>
              <a:off x="3728926" y="4757468"/>
              <a:ext cx="1418978" cy="523220"/>
            </a:xfrm>
            <a:prstGeom prst="rect">
              <a:avLst/>
            </a:prstGeom>
            <a:noFill/>
          </p:spPr>
          <p:txBody>
            <a:bodyPr wrap="none" rtlCol="0">
              <a:spAutoFit/>
            </a:bodyPr>
            <a:lstStyle/>
            <a:p>
              <a:r>
                <a:rPr lang="en-US" sz="1400" dirty="0">
                  <a:solidFill>
                    <a:schemeClr val="tx1"/>
                  </a:solidFill>
                </a:rPr>
                <a:t>association using</a:t>
              </a:r>
            </a:p>
            <a:p>
              <a:r>
                <a:rPr lang="en-US" sz="1400" dirty="0">
                  <a:solidFill>
                    <a:schemeClr val="tx1"/>
                  </a:solidFill>
                </a:rPr>
                <a:t>      MAC2</a:t>
              </a:r>
            </a:p>
          </p:txBody>
        </p:sp>
      </p:grpSp>
      <p:sp>
        <p:nvSpPr>
          <p:cNvPr id="60" name="Right Brace 59">
            <a:extLst>
              <a:ext uri="{FF2B5EF4-FFF2-40B4-BE49-F238E27FC236}">
                <a16:creationId xmlns:a16="http://schemas.microsoft.com/office/drawing/2014/main" id="{B8D1EFFF-C714-1B4D-97F6-5D2112D0F4B2}"/>
              </a:ext>
            </a:extLst>
          </p:cNvPr>
          <p:cNvSpPr/>
          <p:nvPr/>
        </p:nvSpPr>
        <p:spPr bwMode="auto">
          <a:xfrm>
            <a:off x="7315200" y="3429000"/>
            <a:ext cx="457200" cy="26670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TextBox 60">
            <a:extLst>
              <a:ext uri="{FF2B5EF4-FFF2-40B4-BE49-F238E27FC236}">
                <a16:creationId xmlns:a16="http://schemas.microsoft.com/office/drawing/2014/main" id="{A847B31A-814C-8F4F-A734-978678062337}"/>
              </a:ext>
            </a:extLst>
          </p:cNvPr>
          <p:cNvSpPr txBox="1"/>
          <p:nvPr/>
        </p:nvSpPr>
        <p:spPr>
          <a:xfrm>
            <a:off x="7798200" y="4092427"/>
            <a:ext cx="934871" cy="1477328"/>
          </a:xfrm>
          <a:prstGeom prst="rect">
            <a:avLst/>
          </a:prstGeom>
          <a:noFill/>
        </p:spPr>
        <p:txBody>
          <a:bodyPr wrap="none" rtlCol="0">
            <a:spAutoFit/>
          </a:bodyPr>
          <a:lstStyle/>
          <a:p>
            <a:r>
              <a:rPr lang="en-US" sz="1800" dirty="0">
                <a:solidFill>
                  <a:schemeClr val="tx1"/>
                </a:solidFill>
              </a:rPr>
              <a:t> MAC</a:t>
            </a:r>
          </a:p>
          <a:p>
            <a:r>
              <a:rPr lang="en-US" sz="1800" dirty="0">
                <a:solidFill>
                  <a:schemeClr val="tx1"/>
                </a:solidFill>
              </a:rPr>
              <a:t>    is</a:t>
            </a:r>
          </a:p>
          <a:p>
            <a:r>
              <a:rPr lang="en-US" sz="1800" dirty="0">
                <a:solidFill>
                  <a:schemeClr val="tx1"/>
                </a:solidFill>
              </a:rPr>
              <a:t>  fixed</a:t>
            </a:r>
          </a:p>
          <a:p>
            <a:r>
              <a:rPr lang="en-US" sz="1800" dirty="0">
                <a:solidFill>
                  <a:schemeClr val="tx1"/>
                </a:solidFill>
              </a:rPr>
              <a:t>for each</a:t>
            </a:r>
          </a:p>
          <a:p>
            <a:r>
              <a:rPr lang="en-US" sz="1800" dirty="0">
                <a:solidFill>
                  <a:schemeClr val="tx1"/>
                </a:solidFill>
              </a:rPr>
              <a:t>   AP</a:t>
            </a:r>
          </a:p>
        </p:txBody>
      </p:sp>
      <p:pic>
        <p:nvPicPr>
          <p:cNvPr id="25" name="Picture 24">
            <a:extLst>
              <a:ext uri="{FF2B5EF4-FFF2-40B4-BE49-F238E27FC236}">
                <a16:creationId xmlns:a16="http://schemas.microsoft.com/office/drawing/2014/main" id="{E073C477-891D-BA4B-97AC-4DF78624528E}"/>
              </a:ext>
            </a:extLst>
          </p:cNvPr>
          <p:cNvPicPr>
            <a:picLocks noChangeAspect="1"/>
          </p:cNvPicPr>
          <p:nvPr/>
        </p:nvPicPr>
        <p:blipFill>
          <a:blip r:embed="rId2"/>
          <a:stretch>
            <a:fillRect/>
          </a:stretch>
        </p:blipFill>
        <p:spPr>
          <a:xfrm>
            <a:off x="2057399" y="6019799"/>
            <a:ext cx="457201" cy="457201"/>
          </a:xfrm>
          <a:prstGeom prst="rect">
            <a:avLst/>
          </a:prstGeom>
        </p:spPr>
      </p:pic>
      <p:pic>
        <p:nvPicPr>
          <p:cNvPr id="50" name="Picture 49">
            <a:extLst>
              <a:ext uri="{FF2B5EF4-FFF2-40B4-BE49-F238E27FC236}">
                <a16:creationId xmlns:a16="http://schemas.microsoft.com/office/drawing/2014/main" id="{DD40A632-C065-B74D-A707-B85877C8F9A4}"/>
              </a:ext>
            </a:extLst>
          </p:cNvPr>
          <p:cNvPicPr>
            <a:picLocks noChangeAspect="1"/>
          </p:cNvPicPr>
          <p:nvPr/>
        </p:nvPicPr>
        <p:blipFill>
          <a:blip r:embed="rId2"/>
          <a:stretch>
            <a:fillRect/>
          </a:stretch>
        </p:blipFill>
        <p:spPr>
          <a:xfrm>
            <a:off x="4247896" y="6019799"/>
            <a:ext cx="457201" cy="457201"/>
          </a:xfrm>
          <a:prstGeom prst="rect">
            <a:avLst/>
          </a:prstGeom>
        </p:spPr>
      </p:pic>
      <p:pic>
        <p:nvPicPr>
          <p:cNvPr id="51" name="Picture 50">
            <a:extLst>
              <a:ext uri="{FF2B5EF4-FFF2-40B4-BE49-F238E27FC236}">
                <a16:creationId xmlns:a16="http://schemas.microsoft.com/office/drawing/2014/main" id="{13D8D4A7-2E11-0E41-9DA1-E13166F9D0F7}"/>
              </a:ext>
            </a:extLst>
          </p:cNvPr>
          <p:cNvPicPr>
            <a:picLocks noChangeAspect="1"/>
          </p:cNvPicPr>
          <p:nvPr/>
        </p:nvPicPr>
        <p:blipFill>
          <a:blip r:embed="rId2"/>
          <a:stretch>
            <a:fillRect/>
          </a:stretch>
        </p:blipFill>
        <p:spPr>
          <a:xfrm>
            <a:off x="6149063" y="6019799"/>
            <a:ext cx="457201" cy="457201"/>
          </a:xfrm>
          <a:prstGeom prst="rect">
            <a:avLst/>
          </a:prstGeom>
        </p:spPr>
      </p:pic>
      <p:grpSp>
        <p:nvGrpSpPr>
          <p:cNvPr id="52" name="Group 51">
            <a:extLst>
              <a:ext uri="{FF2B5EF4-FFF2-40B4-BE49-F238E27FC236}">
                <a16:creationId xmlns:a16="http://schemas.microsoft.com/office/drawing/2014/main" id="{6ECB30DB-F78C-4649-BB3F-B24C673F5663}"/>
              </a:ext>
            </a:extLst>
          </p:cNvPr>
          <p:cNvGrpSpPr/>
          <p:nvPr/>
        </p:nvGrpSpPr>
        <p:grpSpPr>
          <a:xfrm>
            <a:off x="1546224" y="2209800"/>
            <a:ext cx="2290910" cy="1066800"/>
            <a:chOff x="1546224" y="2362200"/>
            <a:chExt cx="2290910" cy="1066800"/>
          </a:xfrm>
        </p:grpSpPr>
        <p:sp>
          <p:nvSpPr>
            <p:cNvPr id="12" name="Rectangle 11">
              <a:extLst>
                <a:ext uri="{FF2B5EF4-FFF2-40B4-BE49-F238E27FC236}">
                  <a16:creationId xmlns:a16="http://schemas.microsoft.com/office/drawing/2014/main" id="{B640209C-D100-714A-804E-6713ACB01B15}"/>
                </a:ext>
              </a:extLst>
            </p:cNvPr>
            <p:cNvSpPr/>
            <p:nvPr/>
          </p:nvSpPr>
          <p:spPr bwMode="auto">
            <a:xfrm>
              <a:off x="1546224" y="2819400"/>
              <a:ext cx="1524000" cy="6096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TextBox 17">
              <a:extLst>
                <a:ext uri="{FF2B5EF4-FFF2-40B4-BE49-F238E27FC236}">
                  <a16:creationId xmlns:a16="http://schemas.microsoft.com/office/drawing/2014/main" id="{746E2812-9F04-1B4D-A35E-06CF2ECD3528}"/>
                </a:ext>
              </a:extLst>
            </p:cNvPr>
            <p:cNvSpPr txBox="1"/>
            <p:nvPr/>
          </p:nvSpPr>
          <p:spPr>
            <a:xfrm>
              <a:off x="1546224" y="2966643"/>
              <a:ext cx="1654175" cy="307777"/>
            </a:xfrm>
            <a:prstGeom prst="rect">
              <a:avLst/>
            </a:prstGeom>
            <a:noFill/>
          </p:spPr>
          <p:txBody>
            <a:bodyPr wrap="square" rtlCol="0">
              <a:spAutoFit/>
            </a:bodyPr>
            <a:lstStyle/>
            <a:p>
              <a:r>
                <a:rPr lang="en-US" sz="1400" dirty="0">
                  <a:solidFill>
                    <a:schemeClr val="tx1"/>
                  </a:solidFill>
                </a:rPr>
                <a:t>probe using MAC1</a:t>
              </a:r>
            </a:p>
          </p:txBody>
        </p:sp>
        <p:cxnSp>
          <p:nvCxnSpPr>
            <p:cNvPr id="26" name="Straight Arrow Connector 25">
              <a:extLst>
                <a:ext uri="{FF2B5EF4-FFF2-40B4-BE49-F238E27FC236}">
                  <a16:creationId xmlns:a16="http://schemas.microsoft.com/office/drawing/2014/main" id="{9686A6A8-7378-ED4F-A9C5-1C125F704194}"/>
                </a:ext>
              </a:extLst>
            </p:cNvPr>
            <p:cNvCxnSpPr>
              <a:cxnSpLocks/>
              <a:endCxn id="12" idx="0"/>
            </p:cNvCxnSpPr>
            <p:nvPr/>
          </p:nvCxnSpPr>
          <p:spPr bwMode="auto">
            <a:xfrm flipH="1">
              <a:off x="2308224" y="2362200"/>
              <a:ext cx="1528910" cy="4572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1474380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0-#ppt_w/2"/>
                                          </p:val>
                                        </p:tav>
                                        <p:tav tm="100000">
                                          <p:val>
                                            <p:strVal val="#ppt_x"/>
                                          </p:val>
                                        </p:tav>
                                      </p:tavLst>
                                    </p:anim>
                                    <p:anim calcmode="lin" valueType="num">
                                      <p:cBhvr additive="base">
                                        <p:cTn id="8" dur="500" fill="hold"/>
                                        <p:tgtEl>
                                          <p:spTgt spid="21"/>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 presetClass="entr" presetSubtype="0" fill="hold" nodeType="afterEffect">
                                  <p:stCondLst>
                                    <p:cond delay="0"/>
                                  </p:stCondLst>
                                  <p:childTnLst>
                                    <p:set>
                                      <p:cBhvr>
                                        <p:cTn id="11" dur="1" fill="hold">
                                          <p:stCondLst>
                                            <p:cond delay="0"/>
                                          </p:stCondLst>
                                        </p:cTn>
                                        <p:tgtEl>
                                          <p:spTgt spid="52"/>
                                        </p:tgtEl>
                                        <p:attrNameLst>
                                          <p:attrName>style.visibility</p:attrName>
                                        </p:attrNameLst>
                                      </p:cBhvr>
                                      <p:to>
                                        <p:strVal val="visible"/>
                                      </p:to>
                                    </p:set>
                                  </p:childTnLst>
                                </p:cTn>
                              </p:par>
                            </p:childTnLst>
                          </p:cTn>
                        </p:par>
                        <p:par>
                          <p:cTn id="12" fill="hold">
                            <p:stCondLst>
                              <p:cond delay="500"/>
                            </p:stCondLst>
                            <p:childTnLst>
                              <p:par>
                                <p:cTn id="13" presetID="1" presetClass="entr" presetSubtype="0" fill="hold" nodeType="afterEffect">
                                  <p:stCondLst>
                                    <p:cond delay="1000"/>
                                  </p:stCondLst>
                                  <p:childTnLst>
                                    <p:set>
                                      <p:cBhvr>
                                        <p:cTn id="14" dur="1" fill="hold">
                                          <p:stCondLst>
                                            <p:cond delay="0"/>
                                          </p:stCondLst>
                                        </p:cTn>
                                        <p:tgtEl>
                                          <p:spTgt spid="53"/>
                                        </p:tgtEl>
                                        <p:attrNameLst>
                                          <p:attrName>style.visibility</p:attrName>
                                        </p:attrNameLst>
                                      </p:cBhvr>
                                      <p:to>
                                        <p:strVal val="visible"/>
                                      </p:to>
                                    </p:set>
                                  </p:childTnLst>
                                </p:cTn>
                              </p:par>
                            </p:childTnLst>
                          </p:cTn>
                        </p:par>
                        <p:par>
                          <p:cTn id="15" fill="hold">
                            <p:stCondLst>
                              <p:cond delay="1500"/>
                            </p:stCondLst>
                            <p:childTnLst>
                              <p:par>
                                <p:cTn id="16" presetID="1" presetClass="entr" presetSubtype="0" fill="hold" nodeType="afterEffect">
                                  <p:stCondLst>
                                    <p:cond delay="1000"/>
                                  </p:stCondLst>
                                  <p:childTnLst>
                                    <p:set>
                                      <p:cBhvr>
                                        <p:cTn id="17" dur="1" fill="hold">
                                          <p:stCondLst>
                                            <p:cond delay="0"/>
                                          </p:stCondLst>
                                        </p:cTn>
                                        <p:tgtEl>
                                          <p:spTgt spid="54"/>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 calcmode="lin" valueType="num">
                                      <p:cBhvr additive="base">
                                        <p:cTn id="22" dur="500" fill="hold"/>
                                        <p:tgtEl>
                                          <p:spTgt spid="22"/>
                                        </p:tgtEl>
                                        <p:attrNameLst>
                                          <p:attrName>ppt_x</p:attrName>
                                        </p:attrNameLst>
                                      </p:cBhvr>
                                      <p:tavLst>
                                        <p:tav tm="0">
                                          <p:val>
                                            <p:strVal val="0-#ppt_w/2"/>
                                          </p:val>
                                        </p:tav>
                                        <p:tav tm="100000">
                                          <p:val>
                                            <p:strVal val="#ppt_x"/>
                                          </p:val>
                                        </p:tav>
                                      </p:tavLst>
                                    </p:anim>
                                    <p:anim calcmode="lin" valueType="num">
                                      <p:cBhvr additive="base">
                                        <p:cTn id="23" dur="500" fill="hold"/>
                                        <p:tgtEl>
                                          <p:spTgt spid="22"/>
                                        </p:tgtEl>
                                        <p:attrNameLst>
                                          <p:attrName>ppt_y</p:attrName>
                                        </p:attrNameLst>
                                      </p:cBhvr>
                                      <p:tavLst>
                                        <p:tav tm="0">
                                          <p:val>
                                            <p:strVal val="#ppt_y"/>
                                          </p:val>
                                        </p:tav>
                                        <p:tav tm="100000">
                                          <p:val>
                                            <p:strVal val="#ppt_y"/>
                                          </p:val>
                                        </p:tav>
                                      </p:tavLst>
                                    </p:anim>
                                  </p:childTnLst>
                                </p:cTn>
                              </p:par>
                              <p:par>
                                <p:cTn id="24" presetID="1" presetClass="entr" presetSubtype="0" fill="hold" nodeType="withEffect">
                                  <p:stCondLst>
                                    <p:cond delay="0"/>
                                  </p:stCondLst>
                                  <p:childTnLst>
                                    <p:set>
                                      <p:cBhvr>
                                        <p:cTn id="25" dur="1" fill="hold">
                                          <p:stCondLst>
                                            <p:cond delay="0"/>
                                          </p:stCondLst>
                                        </p:cTn>
                                        <p:tgtEl>
                                          <p:spTgt spid="56"/>
                                        </p:tgtEl>
                                        <p:attrNameLst>
                                          <p:attrName>style.visibility</p:attrName>
                                        </p:attrNameLst>
                                      </p:cBhvr>
                                      <p:to>
                                        <p:strVal val="visible"/>
                                      </p:to>
                                    </p:set>
                                  </p:childTnLst>
                                </p:cTn>
                              </p:par>
                            </p:childTnLst>
                          </p:cTn>
                        </p:par>
                        <p:par>
                          <p:cTn id="26" fill="hold">
                            <p:stCondLst>
                              <p:cond delay="500"/>
                            </p:stCondLst>
                            <p:childTnLst>
                              <p:par>
                                <p:cTn id="27" presetID="1" presetClass="entr" presetSubtype="0" fill="hold" nodeType="afterEffect">
                                  <p:stCondLst>
                                    <p:cond delay="500"/>
                                  </p:stCondLst>
                                  <p:childTnLst>
                                    <p:set>
                                      <p:cBhvr>
                                        <p:cTn id="28" dur="1" fill="hold">
                                          <p:stCondLst>
                                            <p:cond delay="0"/>
                                          </p:stCondLst>
                                        </p:cTn>
                                        <p:tgtEl>
                                          <p:spTgt spid="57"/>
                                        </p:tgtEl>
                                        <p:attrNameLst>
                                          <p:attrName>style.visibility</p:attrName>
                                        </p:attrNameLst>
                                      </p:cBhvr>
                                      <p:to>
                                        <p:strVal val="visible"/>
                                      </p:to>
                                    </p:set>
                                  </p:childTnLst>
                                </p:cTn>
                              </p:par>
                            </p:childTnLst>
                          </p:cTn>
                        </p:par>
                        <p:par>
                          <p:cTn id="29" fill="hold">
                            <p:stCondLst>
                              <p:cond delay="1000"/>
                            </p:stCondLst>
                            <p:childTnLst>
                              <p:par>
                                <p:cTn id="30" presetID="1" presetClass="entr" presetSubtype="0" fill="hold" nodeType="afterEffect">
                                  <p:stCondLst>
                                    <p:cond delay="500"/>
                                  </p:stCondLst>
                                  <p:childTnLst>
                                    <p:set>
                                      <p:cBhvr>
                                        <p:cTn id="31" dur="1" fill="hold">
                                          <p:stCondLst>
                                            <p:cond delay="0"/>
                                          </p:stCondLst>
                                        </p:cTn>
                                        <p:tgtEl>
                                          <p:spTgt spid="28"/>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23"/>
                                        </p:tgtEl>
                                        <p:attrNameLst>
                                          <p:attrName>style.visibility</p:attrName>
                                        </p:attrNameLst>
                                      </p:cBhvr>
                                      <p:to>
                                        <p:strVal val="visible"/>
                                      </p:to>
                                    </p:set>
                                    <p:anim calcmode="lin" valueType="num">
                                      <p:cBhvr additive="base">
                                        <p:cTn id="36" dur="500" fill="hold"/>
                                        <p:tgtEl>
                                          <p:spTgt spid="23"/>
                                        </p:tgtEl>
                                        <p:attrNameLst>
                                          <p:attrName>ppt_x</p:attrName>
                                        </p:attrNameLst>
                                      </p:cBhvr>
                                      <p:tavLst>
                                        <p:tav tm="0">
                                          <p:val>
                                            <p:strVal val="0-#ppt_w/2"/>
                                          </p:val>
                                        </p:tav>
                                        <p:tav tm="100000">
                                          <p:val>
                                            <p:strVal val="#ppt_x"/>
                                          </p:val>
                                        </p:tav>
                                      </p:tavLst>
                                    </p:anim>
                                    <p:anim calcmode="lin" valueType="num">
                                      <p:cBhvr additive="base">
                                        <p:cTn id="37" dur="500" fill="hold"/>
                                        <p:tgtEl>
                                          <p:spTgt spid="23"/>
                                        </p:tgtEl>
                                        <p:attrNameLst>
                                          <p:attrName>ppt_y</p:attrName>
                                        </p:attrNameLst>
                                      </p:cBhvr>
                                      <p:tavLst>
                                        <p:tav tm="0">
                                          <p:val>
                                            <p:strVal val="#ppt_y"/>
                                          </p:val>
                                        </p:tav>
                                        <p:tav tm="100000">
                                          <p:val>
                                            <p:strVal val="#ppt_y"/>
                                          </p:val>
                                        </p:tav>
                                      </p:tavLst>
                                    </p:anim>
                                  </p:childTnLst>
                                </p:cTn>
                              </p:par>
                              <p:par>
                                <p:cTn id="38" presetID="1" presetClass="entr" presetSubtype="0" fill="hold" nodeType="withEffect">
                                  <p:stCondLst>
                                    <p:cond delay="0"/>
                                  </p:stCondLst>
                                  <p:childTnLst>
                                    <p:set>
                                      <p:cBhvr>
                                        <p:cTn id="39" dur="1" fill="hold">
                                          <p:stCondLst>
                                            <p:cond delay="0"/>
                                          </p:stCondLst>
                                        </p:cTn>
                                        <p:tgtEl>
                                          <p:spTgt spid="58"/>
                                        </p:tgtEl>
                                        <p:attrNameLst>
                                          <p:attrName>style.visibility</p:attrName>
                                        </p:attrNameLst>
                                      </p:cBhvr>
                                      <p:to>
                                        <p:strVal val="visible"/>
                                      </p:to>
                                    </p:set>
                                  </p:childTnLst>
                                </p:cTn>
                              </p:par>
                              <p:par>
                                <p:cTn id="40" presetID="1" presetClass="entr" presetSubtype="0" fill="hold" nodeType="withEffect">
                                  <p:stCondLst>
                                    <p:cond delay="0"/>
                                  </p:stCondLst>
                                  <p:childTnLst>
                                    <p:set>
                                      <p:cBhvr>
                                        <p:cTn id="41" dur="1" fill="hold">
                                          <p:stCondLst>
                                            <p:cond delay="0"/>
                                          </p:stCondLst>
                                        </p:cTn>
                                        <p:tgtEl>
                                          <p:spTgt spid="47"/>
                                        </p:tgtEl>
                                        <p:attrNameLst>
                                          <p:attrName>style.visibility</p:attrName>
                                        </p:attrNameLst>
                                      </p:cBhvr>
                                      <p:to>
                                        <p:strVal val="visible"/>
                                      </p:to>
                                    </p:set>
                                  </p:childTnLst>
                                </p:cTn>
                              </p:par>
                            </p:childTnLst>
                          </p:cTn>
                        </p:par>
                        <p:par>
                          <p:cTn id="42" fill="hold">
                            <p:stCondLst>
                              <p:cond delay="500"/>
                            </p:stCondLst>
                            <p:childTnLst>
                              <p:par>
                                <p:cTn id="43" presetID="2" presetClass="entr" presetSubtype="8" fill="hold" grpId="0" nodeType="afterEffect">
                                  <p:stCondLst>
                                    <p:cond delay="500"/>
                                  </p:stCondLst>
                                  <p:childTnLst>
                                    <p:set>
                                      <p:cBhvr>
                                        <p:cTn id="44" dur="1" fill="hold">
                                          <p:stCondLst>
                                            <p:cond delay="0"/>
                                          </p:stCondLst>
                                        </p:cTn>
                                        <p:tgtEl>
                                          <p:spTgt spid="24"/>
                                        </p:tgtEl>
                                        <p:attrNameLst>
                                          <p:attrName>style.visibility</p:attrName>
                                        </p:attrNameLst>
                                      </p:cBhvr>
                                      <p:to>
                                        <p:strVal val="visible"/>
                                      </p:to>
                                    </p:set>
                                    <p:anim calcmode="lin" valueType="num">
                                      <p:cBhvr additive="base">
                                        <p:cTn id="45" dur="500" fill="hold"/>
                                        <p:tgtEl>
                                          <p:spTgt spid="24"/>
                                        </p:tgtEl>
                                        <p:attrNameLst>
                                          <p:attrName>ppt_x</p:attrName>
                                        </p:attrNameLst>
                                      </p:cBhvr>
                                      <p:tavLst>
                                        <p:tav tm="0">
                                          <p:val>
                                            <p:strVal val="0-#ppt_w/2"/>
                                          </p:val>
                                        </p:tav>
                                        <p:tav tm="100000">
                                          <p:val>
                                            <p:strVal val="#ppt_x"/>
                                          </p:val>
                                        </p:tav>
                                      </p:tavLst>
                                    </p:anim>
                                    <p:anim calcmode="lin" valueType="num">
                                      <p:cBhvr additive="base">
                                        <p:cTn id="46" dur="500" fill="hold"/>
                                        <p:tgtEl>
                                          <p:spTgt spid="24"/>
                                        </p:tgtEl>
                                        <p:attrNameLst>
                                          <p:attrName>ppt_y</p:attrName>
                                        </p:attrNameLst>
                                      </p:cBhvr>
                                      <p:tavLst>
                                        <p:tav tm="0">
                                          <p:val>
                                            <p:strVal val="#ppt_y"/>
                                          </p:val>
                                        </p:tav>
                                        <p:tav tm="100000">
                                          <p:val>
                                            <p:strVal val="#ppt_y"/>
                                          </p:val>
                                        </p:tav>
                                      </p:tavLst>
                                    </p:anim>
                                  </p:childTnLst>
                                </p:cTn>
                              </p:par>
                            </p:childTnLst>
                          </p:cTn>
                        </p:par>
                        <p:par>
                          <p:cTn id="47" fill="hold">
                            <p:stCondLst>
                              <p:cond delay="1500"/>
                            </p:stCondLst>
                            <p:childTnLst>
                              <p:par>
                                <p:cTn id="48" presetID="1" presetClass="entr" presetSubtype="0" fill="hold" nodeType="afterEffect">
                                  <p:stCondLst>
                                    <p:cond delay="0"/>
                                  </p:stCondLst>
                                  <p:childTnLst>
                                    <p:set>
                                      <p:cBhvr>
                                        <p:cTn id="49" dur="1" fill="hold">
                                          <p:stCondLst>
                                            <p:cond delay="0"/>
                                          </p:stCondLst>
                                        </p:cTn>
                                        <p:tgtEl>
                                          <p:spTgt spid="7"/>
                                        </p:tgtEl>
                                        <p:attrNameLst>
                                          <p:attrName>style.visibility</p:attrName>
                                        </p:attrNameLst>
                                      </p:cBhvr>
                                      <p:to>
                                        <p:strVal val="visible"/>
                                      </p:to>
                                    </p:set>
                                  </p:childTnLst>
                                </p:cTn>
                              </p:par>
                            </p:childTnLst>
                          </p:cTn>
                        </p:par>
                        <p:par>
                          <p:cTn id="50" fill="hold">
                            <p:stCondLst>
                              <p:cond delay="1500"/>
                            </p:stCondLst>
                            <p:childTnLst>
                              <p:par>
                                <p:cTn id="51" presetID="9" presetClass="entr" presetSubtype="0" fill="hold" grpId="0" nodeType="afterEffect">
                                  <p:stCondLst>
                                    <p:cond delay="1000"/>
                                  </p:stCondLst>
                                  <p:childTnLst>
                                    <p:set>
                                      <p:cBhvr>
                                        <p:cTn id="52" dur="1" fill="hold">
                                          <p:stCondLst>
                                            <p:cond delay="0"/>
                                          </p:stCondLst>
                                        </p:cTn>
                                        <p:tgtEl>
                                          <p:spTgt spid="60"/>
                                        </p:tgtEl>
                                        <p:attrNameLst>
                                          <p:attrName>style.visibility</p:attrName>
                                        </p:attrNameLst>
                                      </p:cBhvr>
                                      <p:to>
                                        <p:strVal val="visible"/>
                                      </p:to>
                                    </p:set>
                                    <p:animEffect transition="in" filter="dissolve">
                                      <p:cBhvr>
                                        <p:cTn id="53" dur="500"/>
                                        <p:tgtEl>
                                          <p:spTgt spid="60"/>
                                        </p:tgtEl>
                                      </p:cBhvr>
                                    </p:animEffect>
                                  </p:childTnLst>
                                </p:cTn>
                              </p:par>
                              <p:par>
                                <p:cTn id="54" presetID="3" presetClass="entr" presetSubtype="10" fill="hold" grpId="0" nodeType="withEffect">
                                  <p:stCondLst>
                                    <p:cond delay="500"/>
                                  </p:stCondLst>
                                  <p:childTnLst>
                                    <p:set>
                                      <p:cBhvr>
                                        <p:cTn id="55" dur="1" fill="hold">
                                          <p:stCondLst>
                                            <p:cond delay="0"/>
                                          </p:stCondLst>
                                        </p:cTn>
                                        <p:tgtEl>
                                          <p:spTgt spid="61"/>
                                        </p:tgtEl>
                                        <p:attrNameLst>
                                          <p:attrName>style.visibility</p:attrName>
                                        </p:attrNameLst>
                                      </p:cBhvr>
                                      <p:to>
                                        <p:strVal val="visible"/>
                                      </p:to>
                                    </p:set>
                                    <p:animEffect transition="in" filter="blinds(horizontal)">
                                      <p:cBhvr>
                                        <p:cTn id="56"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P spid="24" grpId="0"/>
      <p:bldP spid="60" grpId="0" animBg="1"/>
      <p:bldP spid="6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41058-CDE2-D741-B8E6-28C276E24E6B}"/>
              </a:ext>
            </a:extLst>
          </p:cNvPr>
          <p:cNvSpPr>
            <a:spLocks noGrp="1"/>
          </p:cNvSpPr>
          <p:nvPr>
            <p:ph type="title"/>
          </p:nvPr>
        </p:nvSpPr>
        <p:spPr/>
        <p:txBody>
          <a:bodyPr/>
          <a:lstStyle/>
          <a:p>
            <a:r>
              <a:rPr lang="en-US" dirty="0"/>
              <a:t>Therefore…</a:t>
            </a:r>
          </a:p>
        </p:txBody>
      </p:sp>
      <p:sp>
        <p:nvSpPr>
          <p:cNvPr id="3" name="Content Placeholder 2">
            <a:extLst>
              <a:ext uri="{FF2B5EF4-FFF2-40B4-BE49-F238E27FC236}">
                <a16:creationId xmlns:a16="http://schemas.microsoft.com/office/drawing/2014/main" id="{925130C6-1082-0B4A-9D53-9D0762815D01}"/>
              </a:ext>
            </a:extLst>
          </p:cNvPr>
          <p:cNvSpPr>
            <a:spLocks noGrp="1"/>
          </p:cNvSpPr>
          <p:nvPr>
            <p:ph idx="1"/>
          </p:nvPr>
        </p:nvSpPr>
        <p:spPr>
          <a:xfrm>
            <a:off x="533400" y="1600200"/>
            <a:ext cx="7856538" cy="4113213"/>
          </a:xfrm>
        </p:spPr>
        <p:txBody>
          <a:bodyPr/>
          <a:lstStyle/>
          <a:p>
            <a:r>
              <a:rPr lang="en-US" b="0" dirty="0"/>
              <a:t>A probe is obviously not a transactional exchange. STAs are not required to use any particular MAC when they probe (this is one of the privacy motivations for randomization in the first place)</a:t>
            </a:r>
          </a:p>
          <a:p>
            <a:endParaRPr lang="en-US" b="0" dirty="0"/>
          </a:p>
          <a:p>
            <a:r>
              <a:rPr lang="en-US" b="0" dirty="0"/>
              <a:t>Question: Is a probe made in response to a Beacon Request a transactional exchange that compels a non-changing MAC? </a:t>
            </a:r>
          </a:p>
          <a:p>
            <a:r>
              <a:rPr lang="en-US" b="0" dirty="0"/>
              <a:t>Answer: No, it’s not, it’s just taking measurements and it’s not using state created on “AP1” when it probes “AP2”</a:t>
            </a:r>
          </a:p>
          <a:p>
            <a:r>
              <a:rPr lang="en-US" b="0" dirty="0"/>
              <a:t>Implication: A STA can use a different MAC address to probe “AP2” than it uses for its connection to “AP1”</a:t>
            </a:r>
          </a:p>
          <a:p>
            <a:endParaRPr lang="en-US" b="0" dirty="0"/>
          </a:p>
          <a:p>
            <a:endParaRPr lang="en-US" dirty="0"/>
          </a:p>
        </p:txBody>
      </p:sp>
      <p:sp>
        <p:nvSpPr>
          <p:cNvPr id="4" name="Slide Number Placeholder 3">
            <a:extLst>
              <a:ext uri="{FF2B5EF4-FFF2-40B4-BE49-F238E27FC236}">
                <a16:creationId xmlns:a16="http://schemas.microsoft.com/office/drawing/2014/main" id="{87BAF85C-CC69-4E48-806B-A79EC77E7022}"/>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89C69F6-FB64-324E-9F98-0A3168BB3449}"/>
              </a:ext>
            </a:extLst>
          </p:cNvPr>
          <p:cNvSpPr>
            <a:spLocks noGrp="1"/>
          </p:cNvSpPr>
          <p:nvPr>
            <p:ph type="ftr" idx="14"/>
          </p:nvPr>
        </p:nvSpPr>
        <p:spPr/>
        <p:txBody>
          <a:bodyPr/>
          <a:lstStyle/>
          <a:p>
            <a:r>
              <a:rPr lang="en-GB"/>
              <a:t>Dan Harkins, HPE</a:t>
            </a:r>
            <a:endParaRPr lang="en-GB" dirty="0"/>
          </a:p>
        </p:txBody>
      </p:sp>
      <p:sp>
        <p:nvSpPr>
          <p:cNvPr id="6" name="Date Placeholder 5">
            <a:extLst>
              <a:ext uri="{FF2B5EF4-FFF2-40B4-BE49-F238E27FC236}">
                <a16:creationId xmlns:a16="http://schemas.microsoft.com/office/drawing/2014/main" id="{01A8B8FB-1B45-9E43-9423-67A754B2BE39}"/>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15289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D1C2B-7869-AB4F-AEF6-29059E772173}"/>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25F31C23-C34B-1640-A06F-336EDF5896CD}"/>
              </a:ext>
            </a:extLst>
          </p:cNvPr>
          <p:cNvSpPr>
            <a:spLocks noGrp="1"/>
          </p:cNvSpPr>
          <p:nvPr>
            <p:ph idx="1"/>
          </p:nvPr>
        </p:nvSpPr>
        <p:spPr/>
        <p:txBody>
          <a:bodyPr/>
          <a:lstStyle/>
          <a:p>
            <a:r>
              <a:rPr lang="en-US" dirty="0"/>
              <a:t>“</a:t>
            </a:r>
            <a:r>
              <a:rPr lang="en-US" b="0" dirty="0"/>
              <a:t>A probe made in response to a Beacon Request is not a </a:t>
            </a:r>
            <a:r>
              <a:rPr lang="en-US" b="0" i="1" dirty="0"/>
              <a:t>transactional exchange </a:t>
            </a:r>
            <a:r>
              <a:rPr lang="en-US" b="0" dirty="0"/>
              <a:t>per Std IEEE 802.11-2020 section 12.2.10 and the STA can use a MAC to probe that differs from the MAC it received the Beacon Request on”</a:t>
            </a:r>
          </a:p>
          <a:p>
            <a:endParaRPr lang="en-US" b="0" dirty="0"/>
          </a:p>
          <a:p>
            <a:r>
              <a:rPr lang="en-US" b="0" dirty="0"/>
              <a:t>Y:</a:t>
            </a:r>
          </a:p>
          <a:p>
            <a:r>
              <a:rPr lang="en-US" b="0" dirty="0"/>
              <a:t>N:</a:t>
            </a:r>
          </a:p>
          <a:p>
            <a:r>
              <a:rPr lang="en-US" b="0" dirty="0"/>
              <a:t>A:</a:t>
            </a:r>
            <a:endParaRPr lang="en-US" dirty="0"/>
          </a:p>
        </p:txBody>
      </p:sp>
      <p:sp>
        <p:nvSpPr>
          <p:cNvPr id="4" name="Slide Number Placeholder 3">
            <a:extLst>
              <a:ext uri="{FF2B5EF4-FFF2-40B4-BE49-F238E27FC236}">
                <a16:creationId xmlns:a16="http://schemas.microsoft.com/office/drawing/2014/main" id="{2FCCB7FD-E6B0-2B49-9A3E-7C026BAE31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E5A5BC82-5EBC-6B4B-8B42-3968F432343C}"/>
              </a:ext>
            </a:extLst>
          </p:cNvPr>
          <p:cNvSpPr>
            <a:spLocks noGrp="1"/>
          </p:cNvSpPr>
          <p:nvPr>
            <p:ph type="ftr" idx="14"/>
          </p:nvPr>
        </p:nvSpPr>
        <p:spPr/>
        <p:txBody>
          <a:bodyPr/>
          <a:lstStyle/>
          <a:p>
            <a:r>
              <a:rPr lang="en-GB"/>
              <a:t>Dan Harkins, HPE</a:t>
            </a:r>
            <a:endParaRPr lang="en-GB" dirty="0"/>
          </a:p>
        </p:txBody>
      </p:sp>
      <p:sp>
        <p:nvSpPr>
          <p:cNvPr id="6" name="Date Placeholder 5">
            <a:extLst>
              <a:ext uri="{FF2B5EF4-FFF2-40B4-BE49-F238E27FC236}">
                <a16:creationId xmlns:a16="http://schemas.microsoft.com/office/drawing/2014/main" id="{82113DA9-4C73-7242-808B-4796EFA9CC0E}"/>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3911692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DDF64-02F4-8049-94BB-7570763B5CF1}"/>
              </a:ext>
            </a:extLst>
          </p:cNvPr>
          <p:cNvSpPr>
            <a:spLocks noGrp="1"/>
          </p:cNvSpPr>
          <p:nvPr>
            <p:ph type="title"/>
          </p:nvPr>
        </p:nvSpPr>
        <p:spPr/>
        <p:txBody>
          <a:bodyPr/>
          <a:lstStyle/>
          <a:p>
            <a:r>
              <a:rPr lang="en-US" dirty="0"/>
              <a:t>Identification Using Device ID</a:t>
            </a:r>
          </a:p>
        </p:txBody>
      </p:sp>
      <p:sp>
        <p:nvSpPr>
          <p:cNvPr id="3" name="Content Placeholder 2">
            <a:extLst>
              <a:ext uri="{FF2B5EF4-FFF2-40B4-BE49-F238E27FC236}">
                <a16:creationId xmlns:a16="http://schemas.microsoft.com/office/drawing/2014/main" id="{BA698065-DED8-D54A-84E9-52E7820A0E39}"/>
              </a:ext>
            </a:extLst>
          </p:cNvPr>
          <p:cNvSpPr>
            <a:spLocks noGrp="1"/>
          </p:cNvSpPr>
          <p:nvPr>
            <p:ph idx="1"/>
          </p:nvPr>
        </p:nvSpPr>
        <p:spPr>
          <a:xfrm>
            <a:off x="609600" y="1676400"/>
            <a:ext cx="7856538" cy="4113213"/>
          </a:xfrm>
        </p:spPr>
        <p:txBody>
          <a:bodyPr/>
          <a:lstStyle/>
          <a:p>
            <a:pPr>
              <a:buFont typeface="Arial" panose="020B0604020202020204" pitchFamily="34" charset="0"/>
              <a:buChar char="•"/>
            </a:pPr>
            <a:r>
              <a:rPr lang="en-US" dirty="0"/>
              <a:t>The MAC address used with an AP is fixed when a state machine with that AP enters State 2– “</a:t>
            </a:r>
            <a:r>
              <a:rPr lang="en-US" i="1" dirty="0"/>
              <a:t>Authenticated, Unassociated</a:t>
            </a:r>
            <a:r>
              <a:rPr lang="en-US" dirty="0"/>
              <a:t>”</a:t>
            </a:r>
          </a:p>
          <a:p>
            <a:pPr>
              <a:buFont typeface="Arial" panose="020B0604020202020204" pitchFamily="34" charset="0"/>
              <a:buChar char="•"/>
            </a:pPr>
            <a:r>
              <a:rPr lang="en-US" dirty="0"/>
              <a:t>Since the MAC address had been (erroneously) used to identify STAs, it means, for the purposes of 11bh, </a:t>
            </a:r>
            <a:r>
              <a:rPr lang="en-US" u="sng" dirty="0"/>
              <a:t>the identity is fixed when a state machine enters state 2</a:t>
            </a:r>
            <a:endParaRPr lang="en-US" dirty="0"/>
          </a:p>
          <a:p>
            <a:pPr>
              <a:buFont typeface="Arial" panose="020B0604020202020204" pitchFamily="34" charset="0"/>
              <a:buChar char="•"/>
            </a:pPr>
            <a:r>
              <a:rPr lang="en-US" dirty="0"/>
              <a:t>So if we want to use Device ID to identify a STA:</a:t>
            </a:r>
          </a:p>
          <a:p>
            <a:pPr marL="1085850" lvl="2" indent="-285750">
              <a:buFont typeface="Arial" panose="020B0604020202020204" pitchFamily="34" charset="0"/>
              <a:buChar char="•"/>
            </a:pPr>
            <a:r>
              <a:rPr lang="en-US" dirty="0"/>
              <a:t>The Device ID should be fixed when a state machine enters State 2</a:t>
            </a:r>
          </a:p>
          <a:p>
            <a:pPr marL="1085850" lvl="2" indent="-285750">
              <a:buFont typeface="Arial" panose="020B0604020202020204" pitchFamily="34" charset="0"/>
              <a:buChar char="•"/>
            </a:pPr>
            <a:r>
              <a:rPr lang="en-US" dirty="0"/>
              <a:t>The Device ID should be part of the 802.11 Authentication frame* </a:t>
            </a:r>
          </a:p>
          <a:p>
            <a:pPr marL="285750">
              <a:buFont typeface="Arial" panose="020B0604020202020204" pitchFamily="34" charset="0"/>
              <a:buChar char="•"/>
            </a:pPr>
            <a:r>
              <a:rPr lang="en-US" dirty="0"/>
              <a:t>There may be other state-creating frame exchanges that will have to get a Device ID too </a:t>
            </a:r>
          </a:p>
        </p:txBody>
      </p:sp>
      <p:sp>
        <p:nvSpPr>
          <p:cNvPr id="4" name="Slide Number Placeholder 3">
            <a:extLst>
              <a:ext uri="{FF2B5EF4-FFF2-40B4-BE49-F238E27FC236}">
                <a16:creationId xmlns:a16="http://schemas.microsoft.com/office/drawing/2014/main" id="{78C24A6F-E4F7-F941-A011-0D3F8267D41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EA9DB848-2E0A-834F-B0CE-F9CA624FAFF8}"/>
              </a:ext>
            </a:extLst>
          </p:cNvPr>
          <p:cNvSpPr>
            <a:spLocks noGrp="1"/>
          </p:cNvSpPr>
          <p:nvPr>
            <p:ph type="ftr" idx="14"/>
          </p:nvPr>
        </p:nvSpPr>
        <p:spPr/>
        <p:txBody>
          <a:bodyPr/>
          <a:lstStyle/>
          <a:p>
            <a:r>
              <a:rPr lang="en-GB"/>
              <a:t>Dan Harkins, HPE</a:t>
            </a:r>
            <a:endParaRPr lang="en-GB" dirty="0"/>
          </a:p>
        </p:txBody>
      </p:sp>
      <p:sp>
        <p:nvSpPr>
          <p:cNvPr id="6" name="Date Placeholder 5">
            <a:extLst>
              <a:ext uri="{FF2B5EF4-FFF2-40B4-BE49-F238E27FC236}">
                <a16:creationId xmlns:a16="http://schemas.microsoft.com/office/drawing/2014/main" id="{CEBF32C0-DEE4-FB47-AE17-15BD39676F08}"/>
              </a:ext>
            </a:extLst>
          </p:cNvPr>
          <p:cNvSpPr>
            <a:spLocks noGrp="1"/>
          </p:cNvSpPr>
          <p:nvPr>
            <p:ph type="dt" idx="15"/>
          </p:nvPr>
        </p:nvSpPr>
        <p:spPr/>
        <p:txBody>
          <a:bodyPr/>
          <a:lstStyle/>
          <a:p>
            <a:r>
              <a:rPr lang="en-US"/>
              <a:t>September 2023</a:t>
            </a:r>
            <a:endParaRPr lang="en-GB" dirty="0"/>
          </a:p>
        </p:txBody>
      </p:sp>
      <p:sp>
        <p:nvSpPr>
          <p:cNvPr id="7" name="TextBox 6">
            <a:extLst>
              <a:ext uri="{FF2B5EF4-FFF2-40B4-BE49-F238E27FC236}">
                <a16:creationId xmlns:a16="http://schemas.microsoft.com/office/drawing/2014/main" id="{49FB78A6-B8D3-2C42-AD40-67569064DC5E}"/>
              </a:ext>
            </a:extLst>
          </p:cNvPr>
          <p:cNvSpPr txBox="1"/>
          <p:nvPr/>
        </p:nvSpPr>
        <p:spPr>
          <a:xfrm>
            <a:off x="457200" y="6094413"/>
            <a:ext cx="6770956" cy="307777"/>
          </a:xfrm>
          <a:prstGeom prst="rect">
            <a:avLst/>
          </a:prstGeom>
          <a:noFill/>
        </p:spPr>
        <p:txBody>
          <a:bodyPr wrap="none" rtlCol="0">
            <a:spAutoFit/>
          </a:bodyPr>
          <a:lstStyle/>
          <a:p>
            <a:r>
              <a:rPr lang="en-US" sz="1400" dirty="0">
                <a:solidFill>
                  <a:schemeClr val="tx1"/>
                </a:solidFill>
              </a:rPr>
              <a:t>* Exception will have to be made for DMG STAs that do not perform 802.11 Authentication</a:t>
            </a:r>
          </a:p>
        </p:txBody>
      </p:sp>
    </p:spTree>
    <p:extLst>
      <p:ext uri="{BB962C8B-B14F-4D97-AF65-F5344CB8AC3E}">
        <p14:creationId xmlns:p14="http://schemas.microsoft.com/office/powerpoint/2010/main" val="15579538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1171</TotalTime>
  <Words>1112</Words>
  <Application>Microsoft Macintosh PowerPoint</Application>
  <PresentationFormat>On-screen Show (4:3)</PresentationFormat>
  <Paragraphs>122</Paragraphs>
  <Slides>11</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Arial</vt:lpstr>
      <vt:lpstr>Times New Roman</vt:lpstr>
      <vt:lpstr>Office Theme</vt:lpstr>
      <vt:lpstr>Document</vt:lpstr>
      <vt:lpstr>When Is An ID Fixed?</vt:lpstr>
      <vt:lpstr>Abstract</vt:lpstr>
      <vt:lpstr>802.11 State Machine</vt:lpstr>
      <vt:lpstr>802.11 on Random MAC Addresses (emphasis mine)</vt:lpstr>
      <vt:lpstr>Implications of 802.11 State Machine Transitions and MAC Randomization</vt:lpstr>
      <vt:lpstr>Implications of 802.11 State Machine Transitions and MAC Randomization</vt:lpstr>
      <vt:lpstr>Therefore…</vt:lpstr>
      <vt:lpstr>Straw Poll #1</vt:lpstr>
      <vt:lpstr>Identification Using Device ID</vt:lpstr>
      <vt:lpstr>Straw Poll #2</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When Is A Random ID Fixed?</dc:title>
  <dc:creator>Harkins, Dan</dc:creator>
  <cp:lastModifiedBy>Harkins, Dan</cp:lastModifiedBy>
  <cp:revision>27</cp:revision>
  <cp:lastPrinted>1601-01-01T00:00:00Z</cp:lastPrinted>
  <dcterms:created xsi:type="dcterms:W3CDTF">2023-08-29T16:14:58Z</dcterms:created>
  <dcterms:modified xsi:type="dcterms:W3CDTF">2023-09-04T17:24:51Z</dcterms:modified>
</cp:coreProperties>
</file>